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7" r:id="rId3"/>
    <p:sldId id="265" r:id="rId4"/>
    <p:sldId id="266" r:id="rId5"/>
    <p:sldId id="256" r:id="rId6"/>
    <p:sldId id="257" r:id="rId7"/>
    <p:sldId id="268" r:id="rId8"/>
    <p:sldId id="259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9A7-719B-4F33-90D7-0E84DA38FADB}" type="datetimeFigureOut">
              <a:rPr lang="zh-CN" altLang="en-US" smtClean="0"/>
              <a:t>2016-5-12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F528-E4F4-48D5-B072-6F57D9C0E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98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9A7-719B-4F33-90D7-0E84DA38FADB}" type="datetimeFigureOut">
              <a:rPr lang="zh-CN" altLang="en-US" smtClean="0"/>
              <a:t>2016-5-12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F528-E4F4-48D5-B072-6F57D9C0E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56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9A7-719B-4F33-90D7-0E84DA38FADB}" type="datetimeFigureOut">
              <a:rPr lang="zh-CN" altLang="en-US" smtClean="0"/>
              <a:t>2016-5-12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F528-E4F4-48D5-B072-6F57D9C0E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3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9A7-719B-4F33-90D7-0E84DA38FADB}" type="datetimeFigureOut">
              <a:rPr lang="zh-CN" altLang="en-US" smtClean="0"/>
              <a:t>2016-5-12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F528-E4F4-48D5-B072-6F57D9C0E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45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9A7-719B-4F33-90D7-0E84DA38FADB}" type="datetimeFigureOut">
              <a:rPr lang="zh-CN" altLang="en-US" smtClean="0"/>
              <a:t>2016-5-12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F528-E4F4-48D5-B072-6F57D9C0E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61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9A7-719B-4F33-90D7-0E84DA38FADB}" type="datetimeFigureOut">
              <a:rPr lang="zh-CN" altLang="en-US" smtClean="0"/>
              <a:t>2016-5-12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F528-E4F4-48D5-B072-6F57D9C0E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02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9A7-719B-4F33-90D7-0E84DA38FADB}" type="datetimeFigureOut">
              <a:rPr lang="zh-CN" altLang="en-US" smtClean="0"/>
              <a:t>2016-5-12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F528-E4F4-48D5-B072-6F57D9C0E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4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9A7-719B-4F33-90D7-0E84DA38FADB}" type="datetimeFigureOut">
              <a:rPr lang="zh-CN" altLang="en-US" smtClean="0"/>
              <a:t>2016-5-12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F528-E4F4-48D5-B072-6F57D9C0E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68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9A7-719B-4F33-90D7-0E84DA38FADB}" type="datetimeFigureOut">
              <a:rPr lang="zh-CN" altLang="en-US" smtClean="0"/>
              <a:t>2016-5-12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F528-E4F4-48D5-B072-6F57D9C0E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07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9A7-719B-4F33-90D7-0E84DA38FADB}" type="datetimeFigureOut">
              <a:rPr lang="zh-CN" altLang="en-US" smtClean="0"/>
              <a:t>2016-5-12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F528-E4F4-48D5-B072-6F57D9C0E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67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9A7-719B-4F33-90D7-0E84DA38FADB}" type="datetimeFigureOut">
              <a:rPr lang="zh-CN" altLang="en-US" smtClean="0"/>
              <a:t>2016-5-12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F528-E4F4-48D5-B072-6F57D9C0E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28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DC9A7-719B-4F33-90D7-0E84DA38FADB}" type="datetimeFigureOut">
              <a:rPr lang="zh-CN" altLang="en-US" smtClean="0"/>
              <a:t>2016-5-12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BF528-E4F4-48D5-B072-6F57D9C0E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03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0" y="219193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b="1" dirty="0" smtClean="0">
                <a:latin typeface="+mj-ea"/>
              </a:rPr>
              <a:t>会员转化行为分析</a:t>
            </a:r>
            <a:endParaRPr lang="zh-CN" altLang="en-US" sz="60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152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253023" y="514251"/>
            <a:ext cx="7136856" cy="66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dirty="0" smtClean="0"/>
              <a:t>各阶段会员数及转化时间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6937314" y="5333942"/>
            <a:ext cx="41088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200" dirty="0"/>
              <a:t>90%</a:t>
            </a:r>
            <a:r>
              <a:rPr lang="zh-CN" altLang="en-US" sz="1200" dirty="0"/>
              <a:t>的实名认证用户，在注册后</a:t>
            </a:r>
            <a:r>
              <a:rPr lang="en-US" altLang="zh-CN" sz="1200" dirty="0"/>
              <a:t>3</a:t>
            </a:r>
            <a:r>
              <a:rPr lang="zh-CN" altLang="en-US" sz="1200" dirty="0"/>
              <a:t>天内完成实名认证</a:t>
            </a: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200" dirty="0" smtClean="0"/>
              <a:t>   90</a:t>
            </a:r>
            <a:r>
              <a:rPr lang="en-US" altLang="zh-CN" sz="1200" dirty="0"/>
              <a:t>%</a:t>
            </a:r>
            <a:r>
              <a:rPr lang="zh-CN" altLang="en-US" sz="1200" dirty="0"/>
              <a:t>的绑卡用户，在实名认证后</a:t>
            </a:r>
            <a:r>
              <a:rPr lang="en-US" altLang="zh-CN" sz="1200" dirty="0"/>
              <a:t>20</a:t>
            </a:r>
            <a:r>
              <a:rPr lang="zh-CN" altLang="en-US" sz="1200" dirty="0"/>
              <a:t>天内完成绑卡</a:t>
            </a:r>
            <a:endParaRPr lang="en-US" altLang="zh-CN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200" dirty="0"/>
              <a:t>90%</a:t>
            </a:r>
            <a:r>
              <a:rPr lang="zh-CN" altLang="en-US" sz="1200" dirty="0"/>
              <a:t>的交易用户，在绑卡之后</a:t>
            </a:r>
            <a:r>
              <a:rPr lang="en-US" altLang="zh-CN" sz="1200" dirty="0"/>
              <a:t>1</a:t>
            </a:r>
            <a:r>
              <a:rPr lang="zh-CN" altLang="en-US" sz="1200" dirty="0"/>
              <a:t>天内完成首笔</a:t>
            </a:r>
            <a:r>
              <a:rPr lang="zh-CN" altLang="en-US" sz="1200" dirty="0" smtClean="0"/>
              <a:t>交易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    </a:t>
            </a:r>
            <a:r>
              <a:rPr lang="en-US" altLang="zh-CN" sz="800" dirty="0" smtClean="0"/>
              <a:t>(</a:t>
            </a:r>
            <a:r>
              <a:rPr lang="zh-CN" altLang="en-US" sz="800" dirty="0"/>
              <a:t>仅统计</a:t>
            </a:r>
            <a:r>
              <a:rPr lang="en-US" altLang="zh-CN" sz="800" dirty="0"/>
              <a:t>4</a:t>
            </a:r>
            <a:r>
              <a:rPr lang="zh-CN" altLang="en-US" sz="800" dirty="0"/>
              <a:t>月</a:t>
            </a:r>
            <a:r>
              <a:rPr lang="en-US" altLang="zh-CN" sz="800" dirty="0"/>
              <a:t>5</a:t>
            </a:r>
            <a:r>
              <a:rPr lang="zh-CN" altLang="en-US" sz="800" dirty="0"/>
              <a:t>日独立绑卡功能上线</a:t>
            </a:r>
            <a:r>
              <a:rPr lang="zh-CN" altLang="en-US" sz="800" dirty="0" smtClean="0"/>
              <a:t>之后数据</a:t>
            </a:r>
            <a:r>
              <a:rPr lang="en-US" altLang="zh-CN" sz="800" dirty="0" smtClean="0"/>
              <a:t>)</a:t>
            </a:r>
            <a:endParaRPr lang="en-US" altLang="zh-CN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200" dirty="0"/>
              <a:t>90%</a:t>
            </a:r>
            <a:r>
              <a:rPr lang="zh-CN" altLang="en-US" sz="1200" dirty="0"/>
              <a:t>的二次交易用户，在首笔交易</a:t>
            </a:r>
            <a:r>
              <a:rPr lang="en-US" altLang="zh-CN" sz="1200" dirty="0"/>
              <a:t>13</a:t>
            </a:r>
            <a:r>
              <a:rPr lang="zh-CN" altLang="en-US" sz="1200" dirty="0"/>
              <a:t>天内完成二次交易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38928" y="4771256"/>
            <a:ext cx="42628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*</a:t>
            </a:r>
            <a:r>
              <a:rPr lang="zh-CN" altLang="en-US" sz="800" dirty="0"/>
              <a:t>截至</a:t>
            </a:r>
            <a:r>
              <a:rPr lang="en-US" altLang="zh-CN" sz="800" dirty="0" smtClean="0"/>
              <a:t>4</a:t>
            </a:r>
            <a:r>
              <a:rPr lang="zh-CN" altLang="en-US" sz="800" dirty="0" smtClean="0"/>
              <a:t>月</a:t>
            </a:r>
            <a:r>
              <a:rPr lang="en-US" altLang="zh-CN" sz="800" dirty="0" smtClean="0"/>
              <a:t>29</a:t>
            </a:r>
            <a:r>
              <a:rPr lang="zh-CN" altLang="en-US" sz="800" dirty="0" smtClean="0"/>
              <a:t>日</a:t>
            </a:r>
            <a:endParaRPr lang="zh-CN" altLang="en-US" sz="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420" y="1737336"/>
            <a:ext cx="4654604" cy="30339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01" y="1988018"/>
            <a:ext cx="4214331" cy="211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1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26027" y="546367"/>
            <a:ext cx="1729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注册到实名认证</a:t>
            </a:r>
            <a:endParaRPr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429204" y="3344574"/>
            <a:ext cx="1729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实</a:t>
            </a:r>
            <a:r>
              <a:rPr lang="zh-CN" altLang="en-US" sz="1400" dirty="0" smtClean="0"/>
              <a:t>名认证到绑卡</a:t>
            </a:r>
            <a:endParaRPr lang="zh-CN" altLang="en-US" sz="1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36" y="915699"/>
            <a:ext cx="7848600" cy="24193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36" y="3723431"/>
            <a:ext cx="7839075" cy="2419350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197928" y="97455"/>
            <a:ext cx="7680324" cy="66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dirty="0" smtClean="0"/>
              <a:t>各阶段转化时间大于总体时间  客户数量</a:t>
            </a:r>
            <a:r>
              <a:rPr lang="en-US" altLang="zh-CN" dirty="0" smtClean="0"/>
              <a:t>TOP10</a:t>
            </a:r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8919152" y="1602154"/>
            <a:ext cx="295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&lt;=30</a:t>
            </a:r>
            <a:r>
              <a:rPr lang="zh-CN" altLang="en-US" sz="1200" dirty="0" smtClean="0"/>
              <a:t>，二线城市，从邀请好友渠道来的</a:t>
            </a:r>
            <a:r>
              <a:rPr lang="zh-CN" altLang="en-US" sz="1100" dirty="0" smtClean="0"/>
              <a:t>用户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8919152" y="4409886"/>
            <a:ext cx="295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&lt;=40</a:t>
            </a:r>
            <a:r>
              <a:rPr lang="zh-CN" altLang="en-US" sz="1200" dirty="0" smtClean="0"/>
              <a:t>，男性，二线城市的用户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4484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26027" y="546367"/>
            <a:ext cx="1909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从绑卡到首笔交易</a:t>
            </a:r>
            <a:endParaRPr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443057" y="3408074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从首笔交易到二次交易</a:t>
            </a:r>
            <a:endParaRPr lang="zh-CN" altLang="en-US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14" y="915699"/>
            <a:ext cx="8277225" cy="2409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14" y="3809134"/>
            <a:ext cx="7772400" cy="241935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197928" y="97455"/>
            <a:ext cx="7680324" cy="66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dirty="0" smtClean="0"/>
              <a:t>各阶段转化时间大于总体时间  客户数量</a:t>
            </a:r>
            <a:r>
              <a:rPr lang="en-US" altLang="zh-CN" dirty="0" smtClean="0"/>
              <a:t>TOP10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8919152" y="1602154"/>
            <a:ext cx="295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&lt;=50</a:t>
            </a:r>
            <a:r>
              <a:rPr lang="zh-CN" altLang="en-US" sz="1200" dirty="0" smtClean="0"/>
              <a:t>，男性，二线及以下城市</a:t>
            </a:r>
            <a:endParaRPr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9061161" y="4861436"/>
            <a:ext cx="295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&lt;=40</a:t>
            </a:r>
            <a:r>
              <a:rPr lang="zh-CN" altLang="en-US" sz="1200" dirty="0" smtClean="0"/>
              <a:t>，二线城市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5311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926843" y="514251"/>
            <a:ext cx="6463036" cy="66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dirty="0" smtClean="0"/>
              <a:t>产业属性</a:t>
            </a:r>
            <a:r>
              <a:rPr lang="en-US" altLang="zh-CN" dirty="0" smtClean="0"/>
              <a:t>-</a:t>
            </a:r>
            <a:r>
              <a:rPr lang="zh-CN" altLang="en-US" dirty="0" smtClean="0"/>
              <a:t>转化漏斗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1202774" y="5630786"/>
            <a:ext cx="4262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从转化率上看，地产 球迷的转化率最好，冰泉较差。</a:t>
            </a:r>
            <a:endParaRPr lang="zh-CN" altLang="en-US" sz="1200" dirty="0"/>
          </a:p>
        </p:txBody>
      </p:sp>
      <p:sp>
        <p:nvSpPr>
          <p:cNvPr id="2" name="文本框 1"/>
          <p:cNvSpPr txBox="1"/>
          <p:nvPr/>
        </p:nvSpPr>
        <p:spPr>
          <a:xfrm>
            <a:off x="5063017" y="1831885"/>
            <a:ext cx="19878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地产标签用户 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1107277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47" y="2218481"/>
            <a:ext cx="2760882" cy="213088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587" y="5162323"/>
            <a:ext cx="2436745" cy="18945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857239" y="1863689"/>
            <a:ext cx="19878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球迷标签用户 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254297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268795" y="1831885"/>
            <a:ext cx="19878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冰泉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15366519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639" y="2243163"/>
            <a:ext cx="2694911" cy="210619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9391" y="2218481"/>
            <a:ext cx="2724744" cy="213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4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301836" y="514251"/>
            <a:ext cx="7088043" cy="66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dirty="0" smtClean="0"/>
              <a:t>客户属性</a:t>
            </a:r>
            <a:r>
              <a:rPr lang="en-US" altLang="zh-CN" dirty="0" smtClean="0"/>
              <a:t>-</a:t>
            </a:r>
            <a:r>
              <a:rPr lang="zh-CN" altLang="en-US" dirty="0" smtClean="0"/>
              <a:t>行为转化率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68" y="1174652"/>
            <a:ext cx="4076037" cy="224818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602" y="3816627"/>
            <a:ext cx="3931848" cy="232097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5122" y="1103527"/>
            <a:ext cx="3495876" cy="231931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82602" y="3400637"/>
            <a:ext cx="28227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年龄越</a:t>
            </a:r>
            <a:r>
              <a:rPr lang="zh-CN" altLang="en-US" sz="900" dirty="0" smtClean="0"/>
              <a:t>大，转化率越高</a:t>
            </a:r>
            <a:endParaRPr lang="zh-CN" altLang="en-US" sz="900" dirty="0"/>
          </a:p>
        </p:txBody>
      </p:sp>
      <p:sp>
        <p:nvSpPr>
          <p:cNvPr id="9" name="文本框 8"/>
          <p:cNvSpPr txBox="1"/>
          <p:nvPr/>
        </p:nvSpPr>
        <p:spPr>
          <a:xfrm>
            <a:off x="6393249" y="3400637"/>
            <a:ext cx="3235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城市等级越高，认证比例越高；其他阶段转化率差别不大</a:t>
            </a:r>
            <a:endParaRPr lang="zh-CN" altLang="en-US" sz="900" dirty="0"/>
          </a:p>
        </p:txBody>
      </p:sp>
      <p:sp>
        <p:nvSpPr>
          <p:cNvPr id="10" name="文本框 9"/>
          <p:cNvSpPr txBox="1"/>
          <p:nvPr/>
        </p:nvSpPr>
        <p:spPr>
          <a:xfrm>
            <a:off x="1382602" y="6259829"/>
            <a:ext cx="28227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女性各阶段转化率均高于男性</a:t>
            </a:r>
            <a:endParaRPr lang="zh-CN" altLang="en-US" sz="9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1084" y="3844794"/>
            <a:ext cx="4107677" cy="229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4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389909" y="514251"/>
            <a:ext cx="8999970" cy="66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dirty="0" smtClean="0"/>
              <a:t>客户属性</a:t>
            </a:r>
            <a:r>
              <a:rPr lang="en-US" altLang="zh-CN" dirty="0" smtClean="0"/>
              <a:t>-</a:t>
            </a:r>
            <a:r>
              <a:rPr lang="zh-CN" altLang="en-US" dirty="0"/>
              <a:t>各</a:t>
            </a:r>
            <a:r>
              <a:rPr lang="zh-CN" altLang="en-US" dirty="0" smtClean="0"/>
              <a:t>阶段客户数量占比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574" y="1527603"/>
            <a:ext cx="2236345" cy="22413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609" y="1527603"/>
            <a:ext cx="2292685" cy="21724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676" y="4045335"/>
            <a:ext cx="2448549" cy="232875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7034" y="3197418"/>
            <a:ext cx="1323975" cy="11430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40013" y="2425327"/>
            <a:ext cx="282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年轻群体占绝大多数；</a:t>
            </a:r>
            <a:endParaRPr lang="en-US" altLang="zh-CN" sz="900" dirty="0" smtClean="0"/>
          </a:p>
          <a:p>
            <a:r>
              <a:rPr lang="zh-CN" altLang="en-US" sz="900" dirty="0" smtClean="0"/>
              <a:t>年龄越大，在各阶段的数量占比会上升</a:t>
            </a:r>
            <a:endParaRPr lang="zh-CN" altLang="en-US" sz="900" dirty="0"/>
          </a:p>
        </p:txBody>
      </p:sp>
      <p:sp>
        <p:nvSpPr>
          <p:cNvPr id="22" name="文本框 21"/>
          <p:cNvSpPr txBox="1"/>
          <p:nvPr/>
        </p:nvSpPr>
        <p:spPr>
          <a:xfrm>
            <a:off x="740013" y="4766083"/>
            <a:ext cx="28227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行为等级越高，发达城市的数量占比会上升</a:t>
            </a:r>
            <a:endParaRPr lang="zh-CN" altLang="en-US" sz="900" dirty="0"/>
          </a:p>
        </p:txBody>
      </p:sp>
      <p:sp>
        <p:nvSpPr>
          <p:cNvPr id="23" name="文本框 22"/>
          <p:cNvSpPr txBox="1"/>
          <p:nvPr/>
        </p:nvSpPr>
        <p:spPr>
          <a:xfrm>
            <a:off x="9505286" y="4424883"/>
            <a:ext cx="282271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注册来源：</a:t>
            </a:r>
            <a:endParaRPr lang="en-US" altLang="zh-CN" sz="900" dirty="0" smtClean="0"/>
          </a:p>
          <a:p>
            <a:r>
              <a:rPr lang="en-US" altLang="zh-CN" sz="900" dirty="0" smtClean="0"/>
              <a:t>TOP1(</a:t>
            </a:r>
            <a:r>
              <a:rPr lang="zh-CN" altLang="en-US" sz="900" dirty="0"/>
              <a:t>冰泉</a:t>
            </a:r>
            <a:r>
              <a:rPr lang="zh-CN" altLang="en-US" sz="900" dirty="0" smtClean="0"/>
              <a:t>扫码</a:t>
            </a:r>
            <a:r>
              <a:rPr lang="en-US" altLang="zh-CN" sz="900" dirty="0" smtClean="0"/>
              <a:t>)</a:t>
            </a:r>
            <a:r>
              <a:rPr lang="zh-CN" altLang="en-US" sz="900" dirty="0" smtClean="0"/>
              <a:t>后续数量占比快速降低</a:t>
            </a:r>
            <a:endParaRPr lang="en-US" altLang="zh-CN" sz="900" dirty="0" smtClean="0"/>
          </a:p>
          <a:p>
            <a:r>
              <a:rPr lang="en-US" altLang="zh-CN" sz="900" dirty="0" smtClean="0"/>
              <a:t>TOP2(</a:t>
            </a:r>
            <a:r>
              <a:rPr lang="zh-CN" altLang="en-US" sz="900" dirty="0" smtClean="0"/>
              <a:t>邀请好友</a:t>
            </a:r>
            <a:r>
              <a:rPr lang="en-US" altLang="zh-CN" sz="900" dirty="0" smtClean="0"/>
              <a:t>)</a:t>
            </a:r>
            <a:r>
              <a:rPr lang="zh-CN" altLang="en-US" sz="900" dirty="0" smtClean="0"/>
              <a:t>后续数量占比快速升高</a:t>
            </a:r>
            <a:endParaRPr lang="en-US" altLang="zh-CN" sz="900" dirty="0" smtClean="0"/>
          </a:p>
          <a:p>
            <a:r>
              <a:rPr lang="en-US" altLang="zh-CN" sz="900" dirty="0" smtClean="0"/>
              <a:t>TOP3(</a:t>
            </a:r>
            <a:r>
              <a:rPr lang="zh-CN" altLang="en-US" sz="900" dirty="0" smtClean="0"/>
              <a:t>苹果商店下载</a:t>
            </a:r>
            <a:r>
              <a:rPr lang="en-US" altLang="zh-CN" sz="900" dirty="0" smtClean="0"/>
              <a:t>)</a:t>
            </a:r>
            <a:r>
              <a:rPr lang="zh-CN" altLang="en-US" sz="900" dirty="0" smtClean="0"/>
              <a:t>后续数量占比较稳定</a:t>
            </a:r>
            <a:endParaRPr lang="en-US" altLang="zh-CN" sz="900" dirty="0" smtClean="0"/>
          </a:p>
          <a:p>
            <a:r>
              <a:rPr lang="en-US" altLang="zh-CN" sz="900" dirty="0" smtClean="0"/>
              <a:t>TOP4(</a:t>
            </a:r>
            <a:r>
              <a:rPr lang="zh-CN" altLang="en-US" sz="900" dirty="0" smtClean="0"/>
              <a:t>微信朋友圈</a:t>
            </a:r>
            <a:r>
              <a:rPr lang="en-US" altLang="zh-CN" sz="900" dirty="0" smtClean="0"/>
              <a:t>)</a:t>
            </a:r>
            <a:r>
              <a:rPr lang="zh-CN" altLang="en-US" sz="900" dirty="0" smtClean="0"/>
              <a:t>后续数量占比较稳定</a:t>
            </a:r>
            <a:endParaRPr lang="en-US" altLang="zh-CN" sz="900" dirty="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9455963" y="2164259"/>
            <a:ext cx="28227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男性数量上占优势，但行为等级越高，数量占比下降</a:t>
            </a:r>
            <a:endParaRPr lang="zh-CN" altLang="en-US" sz="9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9578" y="4214191"/>
            <a:ext cx="2292712" cy="25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6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926843" y="514251"/>
            <a:ext cx="6463036" cy="66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dirty="0" smtClean="0"/>
              <a:t>购买产品特征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6002019" y="1611721"/>
            <a:ext cx="295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400" dirty="0" smtClean="0"/>
              <a:t>二次交易</a:t>
            </a:r>
            <a:endParaRPr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1967743" y="1602153"/>
            <a:ext cx="295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400" dirty="0" smtClean="0"/>
              <a:t>首笔交易</a:t>
            </a:r>
            <a:endParaRPr lang="zh-CN" alt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2020272" y="5267015"/>
            <a:ext cx="4069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新手半数以上</a:t>
            </a:r>
            <a:r>
              <a:rPr lang="en-US" altLang="zh-CN" sz="900" dirty="0" smtClean="0"/>
              <a:t>(53.5%)</a:t>
            </a:r>
            <a:r>
              <a:rPr lang="zh-CN" altLang="en-US" sz="900" dirty="0" smtClean="0"/>
              <a:t>买了新手标，产品偏爱收益和投资天数有竞争力的组合</a:t>
            </a:r>
            <a:endParaRPr lang="zh-CN" altLang="en-US" sz="9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76" y="1925919"/>
            <a:ext cx="2806633" cy="295558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877" y="1925919"/>
            <a:ext cx="2807632" cy="295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6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775925" y="2685951"/>
            <a:ext cx="6463036" cy="660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600" dirty="0" smtClean="0"/>
              <a:t>Thank You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264441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3219</TotalTime>
  <Words>390</Words>
  <Application>Microsoft Office PowerPoint</Application>
  <PresentationFormat>宽屏</PresentationFormat>
  <Paragraphs>42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Wingdings</vt:lpstr>
      <vt:lpstr>Office 主题​​</vt:lpstr>
      <vt:lpstr>会员转化行为分析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王一</dc:creator>
  <cp:lastModifiedBy>王一</cp:lastModifiedBy>
  <cp:revision>88</cp:revision>
  <dcterms:created xsi:type="dcterms:W3CDTF">2016-04-29T06:03:57Z</dcterms:created>
  <dcterms:modified xsi:type="dcterms:W3CDTF">2016-05-12T09:15:20Z</dcterms:modified>
</cp:coreProperties>
</file>