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5" r:id="rId4"/>
    <p:sldId id="266" r:id="rId5"/>
    <p:sldId id="256" r:id="rId6"/>
    <p:sldId id="257" r:id="rId7"/>
    <p:sldId id="268" r:id="rId8"/>
    <p:sldId id="259" r:id="rId9"/>
    <p:sldId id="260" r:id="rId10"/>
    <p:sldId id="262" r:id="rId11"/>
    <p:sldId id="263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5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2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7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8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C9A7-719B-4F33-90D7-0E84DA38FADB}" type="datetimeFigureOut">
              <a:rPr lang="zh-CN" altLang="en-US" smtClean="0"/>
              <a:t>2016-5-5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21919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 smtClean="0">
                <a:latin typeface="+mj-ea"/>
              </a:rPr>
              <a:t>会员转化行为分析</a:t>
            </a:r>
            <a:endParaRPr lang="zh-CN" altLang="en-US" sz="6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15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02" y="3723431"/>
            <a:ext cx="7715250" cy="2419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6027" y="546367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注册到实名认证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客户分群数量前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6057" y="3344574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名认证到绑卡</a:t>
            </a:r>
            <a:r>
              <a:rPr lang="en-US" altLang="zh-CN" dirty="0"/>
              <a:t>-</a:t>
            </a:r>
            <a:r>
              <a:rPr lang="zh-CN" altLang="en-US" dirty="0"/>
              <a:t>客户分群数量前</a:t>
            </a:r>
            <a:r>
              <a:rPr lang="en-US" altLang="zh-CN" dirty="0"/>
              <a:t>10</a:t>
            </a:r>
            <a:r>
              <a:rPr lang="zh-CN" altLang="en-US" dirty="0"/>
              <a:t>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02" y="915699"/>
            <a:ext cx="79914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027" y="54636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从绑卡到首笔交易</a:t>
            </a:r>
            <a:r>
              <a:rPr lang="en-US" altLang="zh-CN" dirty="0"/>
              <a:t>-</a:t>
            </a:r>
            <a:r>
              <a:rPr lang="zh-CN" altLang="en-US" dirty="0"/>
              <a:t>客户分群数量前</a:t>
            </a:r>
            <a:r>
              <a:rPr lang="en-US" altLang="zh-CN" dirty="0"/>
              <a:t>10</a:t>
            </a:r>
            <a:r>
              <a:rPr lang="zh-CN" altLang="en-US" dirty="0"/>
              <a:t>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6057" y="334457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从首笔交易到二次交易</a:t>
            </a:r>
            <a:r>
              <a:rPr lang="en-US" altLang="zh-CN" dirty="0"/>
              <a:t>-</a:t>
            </a:r>
            <a:r>
              <a:rPr lang="zh-CN" altLang="en-US" dirty="0"/>
              <a:t>客户分群数量前</a:t>
            </a:r>
            <a:r>
              <a:rPr lang="en-US" altLang="zh-CN" dirty="0"/>
              <a:t>10</a:t>
            </a:r>
            <a:r>
              <a:rPr lang="zh-CN" altLang="en-US" dirty="0"/>
              <a:t>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4" y="915699"/>
            <a:ext cx="7724775" cy="2428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94" y="3857191"/>
            <a:ext cx="7724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89909" y="514251"/>
            <a:ext cx="899997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客户属性</a:t>
            </a:r>
            <a:r>
              <a:rPr lang="en-US" altLang="zh-CN" dirty="0" smtClean="0"/>
              <a:t>-</a:t>
            </a:r>
            <a:r>
              <a:rPr lang="zh-CN" altLang="en-US" dirty="0"/>
              <a:t>各</a:t>
            </a:r>
            <a:r>
              <a:rPr lang="zh-CN" altLang="en-US" dirty="0" smtClean="0"/>
              <a:t>阶段客户数量占比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35" y="1732987"/>
            <a:ext cx="1533525" cy="1485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62" y="4710022"/>
            <a:ext cx="1685925" cy="11811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00" y="4824323"/>
            <a:ext cx="1057275" cy="676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59" y="1764160"/>
            <a:ext cx="1419225" cy="1238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455" y="1249762"/>
            <a:ext cx="2424979" cy="24523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551" y="1311545"/>
            <a:ext cx="2582215" cy="2542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9014" y="3991359"/>
            <a:ext cx="2360958" cy="25235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3156" y="3991359"/>
            <a:ext cx="2538143" cy="26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54" y="1770211"/>
            <a:ext cx="4604925" cy="367471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53023" y="514251"/>
            <a:ext cx="713685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各阶段会员数及转化时间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937314" y="5333942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/>
              <a:t>90%</a:t>
            </a:r>
            <a:r>
              <a:rPr lang="zh-CN" altLang="en-US" sz="1200" dirty="0"/>
              <a:t>的实名认证用户，在注册后</a:t>
            </a:r>
            <a:r>
              <a:rPr lang="en-US" altLang="zh-CN" sz="1200" dirty="0"/>
              <a:t>3</a:t>
            </a:r>
            <a:r>
              <a:rPr lang="zh-CN" altLang="en-US" sz="1200" dirty="0"/>
              <a:t>天内完成实名认证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 smtClean="0"/>
              <a:t>   90</a:t>
            </a:r>
            <a:r>
              <a:rPr lang="en-US" altLang="zh-CN" sz="1200" dirty="0"/>
              <a:t>%</a:t>
            </a:r>
            <a:r>
              <a:rPr lang="zh-CN" altLang="en-US" sz="1200" dirty="0"/>
              <a:t>的绑卡用户，在实名认证后</a:t>
            </a:r>
            <a:r>
              <a:rPr lang="en-US" altLang="zh-CN" sz="1200" dirty="0"/>
              <a:t>20</a:t>
            </a:r>
            <a:r>
              <a:rPr lang="zh-CN" altLang="en-US" sz="1200" dirty="0"/>
              <a:t>天内完成绑卡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/>
              <a:t>90%</a:t>
            </a:r>
            <a:r>
              <a:rPr lang="zh-CN" altLang="en-US" sz="1200" dirty="0"/>
              <a:t>的交易用户，在绑卡之后</a:t>
            </a:r>
            <a:r>
              <a:rPr lang="en-US" altLang="zh-CN" sz="1200" dirty="0"/>
              <a:t>1</a:t>
            </a:r>
            <a:r>
              <a:rPr lang="zh-CN" altLang="en-US" sz="1200" dirty="0"/>
              <a:t>天内完成首笔交易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/>
              <a:t>90%</a:t>
            </a:r>
            <a:r>
              <a:rPr lang="zh-CN" altLang="en-US" sz="1200" dirty="0"/>
              <a:t>的二次交易用户，在首笔交易</a:t>
            </a:r>
            <a:r>
              <a:rPr lang="en-US" altLang="zh-CN" sz="1200" dirty="0"/>
              <a:t>13</a:t>
            </a:r>
            <a:r>
              <a:rPr lang="zh-CN" altLang="en-US" sz="1200" dirty="0"/>
              <a:t>天内完成二次交易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4" y="1803481"/>
            <a:ext cx="4924425" cy="2543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074" y="4975486"/>
            <a:ext cx="4262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*</a:t>
            </a:r>
            <a:r>
              <a:rPr lang="zh-CN" altLang="en-US" sz="800" dirty="0"/>
              <a:t>截至</a:t>
            </a:r>
            <a:r>
              <a:rPr lang="en-US" altLang="zh-CN" sz="800" dirty="0" smtClean="0"/>
              <a:t>4</a:t>
            </a:r>
            <a:r>
              <a:rPr lang="zh-CN" altLang="en-US" sz="800" dirty="0" smtClean="0"/>
              <a:t>月</a:t>
            </a:r>
            <a:r>
              <a:rPr lang="en-US" altLang="zh-CN" sz="800" dirty="0" smtClean="0"/>
              <a:t>29</a:t>
            </a:r>
            <a:r>
              <a:rPr lang="zh-CN" altLang="en-US" sz="800" dirty="0" smtClean="0"/>
              <a:t>日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16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027" y="546367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注册到实名认证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429204" y="3344574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实</a:t>
            </a:r>
            <a:r>
              <a:rPr lang="zh-CN" altLang="en-US" sz="1400" dirty="0" smtClean="0"/>
              <a:t>名认证到绑卡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915699"/>
            <a:ext cx="7848600" cy="2419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" y="3723431"/>
            <a:ext cx="7839075" cy="241935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197928" y="97455"/>
            <a:ext cx="7680324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各阶段转化时间大于总体时间  客户数量</a:t>
            </a:r>
            <a:r>
              <a:rPr lang="en-US" altLang="zh-CN" dirty="0" smtClean="0"/>
              <a:t>TOP10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919152" y="1602154"/>
            <a:ext cx="295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&lt;=30</a:t>
            </a:r>
            <a:r>
              <a:rPr lang="zh-CN" altLang="en-US" sz="1200" dirty="0" smtClean="0"/>
              <a:t>，二线城市，从邀请好友渠道来的</a:t>
            </a:r>
            <a:r>
              <a:rPr lang="zh-CN" altLang="en-US" sz="1100" dirty="0" smtClean="0"/>
              <a:t>用户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919152" y="4409886"/>
            <a:ext cx="29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&lt;=40</a:t>
            </a:r>
            <a:r>
              <a:rPr lang="zh-CN" altLang="en-US" sz="1200" dirty="0" smtClean="0"/>
              <a:t>，男性，二线城市的用户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8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027" y="546367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从绑卡到首笔交易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443057" y="340807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从首笔交易到二次交易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4" y="915699"/>
            <a:ext cx="8277225" cy="240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4" y="3809134"/>
            <a:ext cx="7772400" cy="241935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7928" y="97455"/>
            <a:ext cx="7680324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各阶段转化时间大于总体时间  客户数量</a:t>
            </a:r>
            <a:r>
              <a:rPr lang="en-US" altLang="zh-CN" dirty="0" smtClean="0"/>
              <a:t>TOP10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919152" y="1602154"/>
            <a:ext cx="29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&lt;=50</a:t>
            </a:r>
            <a:r>
              <a:rPr lang="zh-CN" altLang="en-US" sz="1200" dirty="0" smtClean="0"/>
              <a:t>，男性，二线及以下城市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61161" y="4861436"/>
            <a:ext cx="29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&lt;=40</a:t>
            </a:r>
            <a:r>
              <a:rPr lang="zh-CN" altLang="en-US" sz="1200" dirty="0" smtClean="0"/>
              <a:t>，二线城市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1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26843" y="514251"/>
            <a:ext cx="646303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产业属性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转化漏斗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" y="1859776"/>
            <a:ext cx="4445036" cy="32848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2774" y="5630786"/>
            <a:ext cx="426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从转化率上看，球迷的转化率最好，地产次之，冰泉最差。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40" y="1901340"/>
            <a:ext cx="3867267" cy="3110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79" y="1880558"/>
            <a:ext cx="4208461" cy="31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01836" y="514251"/>
            <a:ext cx="7088043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客户属性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行为转化率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68" y="1174652"/>
            <a:ext cx="4076037" cy="22481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02" y="3816627"/>
            <a:ext cx="3931848" cy="23209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122" y="1103527"/>
            <a:ext cx="3495876" cy="23193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353" y="4012117"/>
            <a:ext cx="3998143" cy="22477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2602" y="3400637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年龄越</a:t>
            </a:r>
            <a:r>
              <a:rPr lang="zh-CN" altLang="en-US" sz="900" dirty="0" smtClean="0"/>
              <a:t>大，转化率越高</a:t>
            </a:r>
            <a:endParaRPr lang="zh-CN" altLang="en-US" sz="900" dirty="0"/>
          </a:p>
        </p:txBody>
      </p:sp>
      <p:sp>
        <p:nvSpPr>
          <p:cNvPr id="9" name="文本框 8"/>
          <p:cNvSpPr txBox="1"/>
          <p:nvPr/>
        </p:nvSpPr>
        <p:spPr>
          <a:xfrm>
            <a:off x="6393249" y="3400637"/>
            <a:ext cx="3235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城市等级越高，认证比例越高；其他阶段转化率差别不大</a:t>
            </a:r>
            <a:endParaRPr lang="zh-CN" altLang="en-US" sz="9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82602" y="6259829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女性各阶段转化率均高于男性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92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89909" y="514251"/>
            <a:ext cx="899997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客户属性</a:t>
            </a:r>
            <a:r>
              <a:rPr lang="en-US" altLang="zh-CN" dirty="0" smtClean="0"/>
              <a:t>-</a:t>
            </a:r>
            <a:r>
              <a:rPr lang="zh-CN" altLang="en-US" dirty="0"/>
              <a:t>各</a:t>
            </a:r>
            <a:r>
              <a:rPr lang="zh-CN" altLang="en-US" dirty="0" smtClean="0"/>
              <a:t>阶段客户数量占比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74" y="1527603"/>
            <a:ext cx="2236345" cy="22413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09" y="1527603"/>
            <a:ext cx="2292685" cy="21724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76" y="4045335"/>
            <a:ext cx="2448549" cy="23287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330" y="4045335"/>
            <a:ext cx="2084589" cy="25033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034" y="3197418"/>
            <a:ext cx="1323975" cy="1143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0013" y="2425327"/>
            <a:ext cx="28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年轻群体占绝大多数；</a:t>
            </a:r>
            <a:endParaRPr lang="en-US" altLang="zh-CN" sz="900" dirty="0" smtClean="0"/>
          </a:p>
          <a:p>
            <a:r>
              <a:rPr lang="zh-CN" altLang="en-US" sz="900" dirty="0" smtClean="0"/>
              <a:t>年龄越大，在各阶段的数量占比会上升</a:t>
            </a:r>
            <a:endParaRPr lang="zh-CN" altLang="en-US" sz="9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0013" y="4766083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行为等级越高，发达城市的数量占比会上升</a:t>
            </a:r>
            <a:endParaRPr lang="zh-CN" altLang="en-US" sz="9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10919" y="4425502"/>
            <a:ext cx="28227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注册来源：</a:t>
            </a:r>
            <a:endParaRPr lang="en-US" altLang="zh-CN" sz="900" dirty="0" smtClean="0"/>
          </a:p>
          <a:p>
            <a:r>
              <a:rPr lang="en-US" altLang="zh-CN" sz="900" dirty="0" smtClean="0"/>
              <a:t>TOP1(</a:t>
            </a:r>
            <a:r>
              <a:rPr lang="zh-CN" altLang="en-US" sz="900" dirty="0" smtClean="0"/>
              <a:t>内部冰泉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后续数量占比快速降低</a:t>
            </a:r>
            <a:endParaRPr lang="en-US" altLang="zh-CN" sz="900" dirty="0" smtClean="0"/>
          </a:p>
          <a:p>
            <a:r>
              <a:rPr lang="en-US" altLang="zh-CN" sz="900" dirty="0" smtClean="0"/>
              <a:t>TOP2(</a:t>
            </a:r>
            <a:r>
              <a:rPr lang="zh-CN" altLang="en-US" sz="900" dirty="0" smtClean="0"/>
              <a:t>邀请好友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后续数量占比快速升高</a:t>
            </a:r>
            <a:endParaRPr lang="en-US" altLang="zh-CN" sz="900" dirty="0" smtClean="0"/>
          </a:p>
          <a:p>
            <a:r>
              <a:rPr lang="en-US" altLang="zh-CN" sz="900" dirty="0" smtClean="0"/>
              <a:t>TOP3(</a:t>
            </a:r>
            <a:r>
              <a:rPr lang="zh-CN" altLang="en-US" sz="900" dirty="0" smtClean="0"/>
              <a:t>苹果商店下载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后续数量占比较稳定</a:t>
            </a:r>
            <a:endParaRPr lang="en-US" altLang="zh-CN" sz="900" dirty="0" smtClean="0"/>
          </a:p>
          <a:p>
            <a:r>
              <a:rPr lang="en-US" altLang="zh-CN" sz="900" dirty="0" smtClean="0"/>
              <a:t>TOP4(</a:t>
            </a:r>
            <a:r>
              <a:rPr lang="zh-CN" altLang="en-US" sz="900" dirty="0" smtClean="0"/>
              <a:t>外部投放线上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后续数量占比较稳定</a:t>
            </a:r>
            <a:endParaRPr lang="en-US" altLang="zh-CN" sz="9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9312841" y="2164259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男性数量上占优势，但行为等级越高，数量占比下降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925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26843" y="514251"/>
            <a:ext cx="646303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购买产品特征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002019" y="1611721"/>
            <a:ext cx="29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二次交易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967743" y="1602153"/>
            <a:ext cx="29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首笔交易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0272" y="5267015"/>
            <a:ext cx="4069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新手半数以上</a:t>
            </a:r>
            <a:r>
              <a:rPr lang="en-US" altLang="zh-CN" sz="900" dirty="0" smtClean="0"/>
              <a:t>(53.5%)</a:t>
            </a:r>
            <a:r>
              <a:rPr lang="zh-CN" altLang="en-US" sz="900" dirty="0" smtClean="0"/>
              <a:t>买了新手标，产品偏爱收益和投资天数有竞争力的组合</a:t>
            </a:r>
            <a:endParaRPr lang="zh-CN" altLang="en-US"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76" y="1925919"/>
            <a:ext cx="2806633" cy="29555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77" y="1925919"/>
            <a:ext cx="2807632" cy="2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75925" y="2685951"/>
            <a:ext cx="646303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 smtClean="0"/>
              <a:t>Thank You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6444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426</Words>
  <Application>Microsoft Office PowerPoint</Application>
  <PresentationFormat>宽屏</PresentationFormat>
  <Paragraphs>43</Paragraphs>
  <Slides>12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会员转化行为分析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王一</dc:creator>
  <cp:lastModifiedBy>王一</cp:lastModifiedBy>
  <cp:revision>65</cp:revision>
  <dcterms:created xsi:type="dcterms:W3CDTF">2016-04-29T06:03:57Z</dcterms:created>
  <dcterms:modified xsi:type="dcterms:W3CDTF">2016-05-05T02:21:54Z</dcterms:modified>
</cp:coreProperties>
</file>