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84" r:id="rId2"/>
    <p:sldId id="304" r:id="rId3"/>
    <p:sldId id="289" r:id="rId4"/>
    <p:sldId id="311" r:id="rId5"/>
    <p:sldId id="305" r:id="rId6"/>
    <p:sldId id="292" r:id="rId7"/>
    <p:sldId id="293" r:id="rId8"/>
    <p:sldId id="306" r:id="rId9"/>
    <p:sldId id="295" r:id="rId10"/>
    <p:sldId id="296" r:id="rId11"/>
    <p:sldId id="297" r:id="rId12"/>
    <p:sldId id="307" r:id="rId13"/>
    <p:sldId id="299" r:id="rId14"/>
    <p:sldId id="301" r:id="rId15"/>
    <p:sldId id="308" r:id="rId16"/>
    <p:sldId id="303" r:id="rId17"/>
    <p:sldId id="309" r:id="rId18"/>
    <p:sldId id="310" r:id="rId19"/>
  </p:sldIdLst>
  <p:sldSz cx="9144000" cy="5400675"/>
  <p:notesSz cx="6858000" cy="9144000"/>
  <p:defaultTextStyle>
    <a:defPPr>
      <a:defRPr lang="zh-CN"/>
    </a:defPPr>
    <a:lvl1pPr marL="0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9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9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7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8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7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7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7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52B"/>
    <a:srgbClr val="3C6A8D"/>
    <a:srgbClr val="000000"/>
    <a:srgbClr val="62ABE1"/>
    <a:srgbClr val="5A9FD1"/>
    <a:srgbClr val="4E8AB6"/>
    <a:srgbClr val="3E6D90"/>
    <a:srgbClr val="AB2249"/>
    <a:srgbClr val="2CA6E1"/>
    <a:srgbClr val="EA5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95673"/>
  </p:normalViewPr>
  <p:slideViewPr>
    <p:cSldViewPr>
      <p:cViewPr varScale="1">
        <p:scale>
          <a:sx n="82" d="100"/>
          <a:sy n="82" d="100"/>
        </p:scale>
        <p:origin x="456" y="48"/>
      </p:cViewPr>
      <p:guideLst>
        <p:guide orient="horz" pos="17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37329;&#26381;ppt\&#24658;&#22823;&#37329;&#26381;&#25253;&#34920;--20160322-16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37329;&#26381;ppt\bingtu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37329;&#26381;ppt\bingtu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'ppt  图片'!$F$1</c:f>
              <c:strCache>
                <c:ptCount val="1"/>
                <c:pt idx="0">
                  <c:v>累计</c:v>
                </c:pt>
              </c:strCache>
            </c:strRef>
          </c:tx>
          <c:spPr>
            <a:solidFill>
              <a:srgbClr val="3C6A8D"/>
            </a:solidFill>
            <a:ln>
              <a:noFill/>
            </a:ln>
            <a:effectLst/>
          </c:spPr>
          <c:invertIfNegative val="0"/>
          <c:dLbls>
            <c:dLbl>
              <c:idx val="8"/>
              <c:layout/>
              <c:tx>
                <c:rich>
                  <a:bodyPr/>
                  <a:lstStyle/>
                  <a:p>
                    <a:fld id="{D1B14B06-74F7-4F15-9EE5-BDC1D1B35BE1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'ppt  图片'!$C$2:$C$10</c:f>
              <c:strCache>
                <c:ptCount val="9"/>
                <c:pt idx="0">
                  <c:v>16号</c:v>
                </c:pt>
                <c:pt idx="1">
                  <c:v>17号</c:v>
                </c:pt>
                <c:pt idx="2">
                  <c:v>18号</c:v>
                </c:pt>
                <c:pt idx="3">
                  <c:v>19号</c:v>
                </c:pt>
                <c:pt idx="4">
                  <c:v>20号</c:v>
                </c:pt>
                <c:pt idx="5">
                  <c:v>21号</c:v>
                </c:pt>
                <c:pt idx="6">
                  <c:v>22号</c:v>
                </c:pt>
                <c:pt idx="7">
                  <c:v>23号</c:v>
                </c:pt>
                <c:pt idx="8">
                  <c:v>24号</c:v>
                </c:pt>
              </c:strCache>
            </c:strRef>
          </c:cat>
          <c:val>
            <c:numRef>
              <c:f>'ppt  图片'!$F$2:$F$10</c:f>
              <c:numCache>
                <c:formatCode>_ * #,##0.0_ ;_ * \-#,##0.0_ ;_ * "-"??_ ;_ @_ </c:formatCode>
                <c:ptCount val="9"/>
                <c:pt idx="0">
                  <c:v>0.91174200000000005</c:v>
                </c:pt>
                <c:pt idx="1">
                  <c:v>3.2945859999999998</c:v>
                </c:pt>
                <c:pt idx="2">
                  <c:v>6.1759229999999992</c:v>
                </c:pt>
                <c:pt idx="3">
                  <c:v>7.2145039999999989</c:v>
                </c:pt>
                <c:pt idx="4">
                  <c:v>7.9744049999999991</c:v>
                </c:pt>
                <c:pt idx="5">
                  <c:v>7.9844049999999989</c:v>
                </c:pt>
                <c:pt idx="6">
                  <c:v>10.047431999999999</c:v>
                </c:pt>
                <c:pt idx="7">
                  <c:v>12.147431999999998</c:v>
                </c:pt>
                <c:pt idx="8">
                  <c:v>12.147431999999998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45685952"/>
        <c:axId val="245686344"/>
      </c:barChart>
      <c:catAx>
        <c:axId val="24568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CN"/>
          </a:p>
        </c:txPr>
        <c:crossAx val="245686344"/>
        <c:crosses val="autoZero"/>
        <c:auto val="1"/>
        <c:lblAlgn val="ctr"/>
        <c:lblOffset val="100"/>
        <c:noMultiLvlLbl val="0"/>
      </c:catAx>
      <c:valAx>
        <c:axId val="245686344"/>
        <c:scaling>
          <c:orientation val="minMax"/>
        </c:scaling>
        <c:delete val="0"/>
        <c:axPos val="l"/>
        <c:numFmt formatCode="_ * #,##0.0_ ;_ * \-#,##0.0_ ;_ * &quot;-&quot;??_ ;_ @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568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7492873199463"/>
          <c:y val="2.7244083815534999E-2"/>
          <c:w val="0.73718569867761696"/>
          <c:h val="0.912893174449449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恒大金服!$B$1</c:f>
              <c:strCache>
                <c:ptCount val="1"/>
                <c:pt idx="0">
                  <c:v>占位数据</c:v>
                </c:pt>
              </c:strCache>
            </c:strRef>
          </c:tx>
          <c:spPr>
            <a:noFill/>
          </c:spPr>
          <c:invertIfNegative val="0"/>
          <c:cat>
            <c:strRef>
              <c:f>恒大金服!$A$2:$A$5</c:f>
              <c:strCache>
                <c:ptCount val="4"/>
                <c:pt idx="0">
                  <c:v>交易</c:v>
                </c:pt>
                <c:pt idx="1">
                  <c:v>绑卡</c:v>
                </c:pt>
                <c:pt idx="2">
                  <c:v>实名</c:v>
                </c:pt>
                <c:pt idx="3">
                  <c:v>注册</c:v>
                </c:pt>
              </c:strCache>
            </c:strRef>
          </c:cat>
          <c:val>
            <c:numRef>
              <c:f>恒大金服!$B$2:$B$5</c:f>
              <c:numCache>
                <c:formatCode>General</c:formatCode>
                <c:ptCount val="4"/>
                <c:pt idx="0">
                  <c:v>257265</c:v>
                </c:pt>
                <c:pt idx="1">
                  <c:v>256232</c:v>
                </c:pt>
                <c:pt idx="2">
                  <c:v>146832.5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6F-4304-85E6-522D79691EE8}"/>
            </c:ext>
          </c:extLst>
        </c:ser>
        <c:ser>
          <c:idx val="1"/>
          <c:order val="1"/>
          <c:tx>
            <c:strRef>
              <c:f>恒大金服!$C$1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1.7497812773403398E-2"/>
                  <c:y val="5.0135444299409101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 smtClean="0"/>
                      <a:t>67,172</a:t>
                    </a:r>
                    <a:endParaRPr lang="en-US" altLang="zh-C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96F-4304-85E6-522D79691EE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zh-CN" smtClean="0"/>
                      <a:t>69,514</a:t>
                    </a:r>
                    <a:endParaRPr lang="en-US" altLang="zh-C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8326042578011597E-3"/>
                  <c:y val="4.3402276390977299E-17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 smtClean="0"/>
                      <a:t>289,963</a:t>
                    </a:r>
                    <a:endParaRPr lang="en-US" altLang="zh-C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96F-4304-85E6-522D79691EE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zh-CN" dirty="0" smtClean="0"/>
                      <a:t>597,048</a:t>
                    </a:r>
                    <a:endParaRPr lang="en-US" altLang="zh-C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恒大金服!$A$2:$A$5</c:f>
              <c:strCache>
                <c:ptCount val="4"/>
                <c:pt idx="0">
                  <c:v>交易</c:v>
                </c:pt>
                <c:pt idx="1">
                  <c:v>绑卡</c:v>
                </c:pt>
                <c:pt idx="2">
                  <c:v>实名</c:v>
                </c:pt>
                <c:pt idx="3">
                  <c:v>注册</c:v>
                </c:pt>
              </c:strCache>
            </c:strRef>
          </c:cat>
          <c:val>
            <c:numRef>
              <c:f>恒大金服!$C$2:$C$5</c:f>
              <c:numCache>
                <c:formatCode>_ * #,##0_ ;_ * \-#,##0_ ;_ * "-"??_ ;_ @_ </c:formatCode>
                <c:ptCount val="4"/>
                <c:pt idx="0">
                  <c:v>59549</c:v>
                </c:pt>
                <c:pt idx="1">
                  <c:v>61615</c:v>
                </c:pt>
                <c:pt idx="2">
                  <c:v>280414</c:v>
                </c:pt>
                <c:pt idx="3">
                  <c:v>574079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96F-4304-85E6-522D79691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overlap val="100"/>
        <c:axId val="301564960"/>
        <c:axId val="301565352"/>
      </c:barChart>
      <c:catAx>
        <c:axId val="3015649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301565352"/>
        <c:crosses val="autoZero"/>
        <c:auto val="1"/>
        <c:lblAlgn val="ctr"/>
        <c:lblOffset val="100"/>
        <c:noMultiLvlLbl val="0"/>
      </c:catAx>
      <c:valAx>
        <c:axId val="30156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3015649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8D2-4E66-89F7-42B30D31069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8D2-4E66-89F7-42B30D310691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8D2-4E66-89F7-42B30D310691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8D2-4E66-89F7-42B30D310691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8D2-4E66-89F7-42B30D310691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8D2-4E66-89F7-42B30D31069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15048774403783"/>
                  <c:y val="0.1918819188191880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8D2-4E66-89F7-42B30D31069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1093988960364801"/>
                  <c:y val="0.1426814268142679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8D2-4E66-89F7-42B30D31069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4381096800472901"/>
                  <c:y val="-0.1033210332103319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68D2-4E66-89F7-42B30D31069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68D2-4E66-89F7-42B30D31069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Sheet1!$E$15:$E$19</c:f>
              <c:strCache>
                <c:ptCount val="5"/>
                <c:pt idx="0">
                  <c:v>&lt;20岁</c:v>
                </c:pt>
                <c:pt idx="1">
                  <c:v>21-30岁</c:v>
                </c:pt>
                <c:pt idx="2">
                  <c:v>31-40岁</c:v>
                </c:pt>
                <c:pt idx="3">
                  <c:v>41-50岁</c:v>
                </c:pt>
                <c:pt idx="4">
                  <c:v>50岁+</c:v>
                </c:pt>
              </c:strCache>
            </c:strRef>
          </c:cat>
          <c:val>
            <c:numRef>
              <c:f>Sheet1!$F$15:$F$19</c:f>
              <c:numCache>
                <c:formatCode>General</c:formatCode>
                <c:ptCount val="5"/>
                <c:pt idx="0">
                  <c:v>238</c:v>
                </c:pt>
                <c:pt idx="1">
                  <c:v>11822</c:v>
                </c:pt>
                <c:pt idx="2">
                  <c:v>7807</c:v>
                </c:pt>
                <c:pt idx="3">
                  <c:v>2523</c:v>
                </c:pt>
                <c:pt idx="4">
                  <c:v>1565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8D2-4E66-89F7-42B30D310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Sheet1!$F$9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8B-4A62-B97B-0DAAB7A4C090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8B-4A62-B97B-0DAAB7A4C09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78B-4A62-B97B-0DAAB7A4C090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78B-4A62-B97B-0DAAB7A4C090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78B-4A62-B97B-0DAAB7A4C090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78B-4A62-B97B-0DAAB7A4C09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24610551144945"/>
                  <c:y val="-3.456790123456789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78B-4A62-B97B-0DAAB7A4C09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12149496030451"/>
                  <c:y val="0.14814814814814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78B-4A62-B97B-0DAAB7A4C09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876423618311"/>
                  <c:y val="-8.888888888888890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78B-4A62-B97B-0DAAB7A4C09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78B-4A62-B97B-0DAAB7A4C09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Sheet1!$E$10:$E$14</c:f>
              <c:strCache>
                <c:ptCount val="5"/>
                <c:pt idx="0">
                  <c:v>&lt;20岁</c:v>
                </c:pt>
                <c:pt idx="1">
                  <c:v>21-30岁</c:v>
                </c:pt>
                <c:pt idx="2">
                  <c:v>31-40岁</c:v>
                </c:pt>
                <c:pt idx="3">
                  <c:v>41-50岁</c:v>
                </c:pt>
                <c:pt idx="4">
                  <c:v>50岁+</c:v>
                </c:pt>
              </c:strCache>
            </c:strRef>
          </c:cat>
          <c:val>
            <c:numRef>
              <c:f>Sheet1!$F$10:$F$14</c:f>
              <c:numCache>
                <c:formatCode>General</c:formatCode>
                <c:ptCount val="5"/>
                <c:pt idx="0">
                  <c:v>355</c:v>
                </c:pt>
                <c:pt idx="1">
                  <c:v>16685</c:v>
                </c:pt>
                <c:pt idx="2">
                  <c:v>14210</c:v>
                </c:pt>
                <c:pt idx="3">
                  <c:v>4039</c:v>
                </c:pt>
                <c:pt idx="4">
                  <c:v>1479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878B-4A62-B97B-0DAAB7A4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570797495422948E-2"/>
          <c:y val="4.996509239071343E-2"/>
          <c:w val="0.94285840500915408"/>
          <c:h val="0.70047411400481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'ppt  图片'!$E$65</c:f>
              <c:strCache>
                <c:ptCount val="1"/>
                <c:pt idx="0">
                  <c:v>交易用户数</c:v>
                </c:pt>
              </c:strCache>
            </c:strRef>
          </c:tx>
          <c:spPr>
            <a:solidFill>
              <a:srgbClr val="3C6A8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'ppt  图片'!$D$66:$D$75</c:f>
              <c:strCache>
                <c:ptCount val="10"/>
                <c:pt idx="0">
                  <c:v>0-100</c:v>
                </c:pt>
                <c:pt idx="1">
                  <c:v>101-500</c:v>
                </c:pt>
                <c:pt idx="2">
                  <c:v>501-1000</c:v>
                </c:pt>
                <c:pt idx="3">
                  <c:v>1001-5000</c:v>
                </c:pt>
                <c:pt idx="4">
                  <c:v>5001-10000</c:v>
                </c:pt>
                <c:pt idx="5">
                  <c:v>10001-20000</c:v>
                </c:pt>
                <c:pt idx="6">
                  <c:v>20001-50000</c:v>
                </c:pt>
                <c:pt idx="7">
                  <c:v>50001-100000</c:v>
                </c:pt>
                <c:pt idx="8">
                  <c:v>100001-200000</c:v>
                </c:pt>
                <c:pt idx="9">
                  <c:v>&gt;200000</c:v>
                </c:pt>
              </c:strCache>
            </c:strRef>
          </c:cat>
          <c:val>
            <c:numRef>
              <c:f>'ppt  图片'!$E$66:$E$75</c:f>
              <c:numCache>
                <c:formatCode>_ * #,##0_ ;_ * \-#,##0_ ;_ * "-"??_ ;_ @_ </c:formatCode>
                <c:ptCount val="10"/>
                <c:pt idx="0">
                  <c:v>15610</c:v>
                </c:pt>
                <c:pt idx="1">
                  <c:v>3370</c:v>
                </c:pt>
                <c:pt idx="2">
                  <c:v>3358</c:v>
                </c:pt>
                <c:pt idx="3">
                  <c:v>7030</c:v>
                </c:pt>
                <c:pt idx="4">
                  <c:v>17313</c:v>
                </c:pt>
                <c:pt idx="5">
                  <c:v>8192</c:v>
                </c:pt>
                <c:pt idx="6">
                  <c:v>7307</c:v>
                </c:pt>
                <c:pt idx="7">
                  <c:v>3159</c:v>
                </c:pt>
                <c:pt idx="8">
                  <c:v>1351</c:v>
                </c:pt>
                <c:pt idx="9">
                  <c:v>482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301565744"/>
        <c:axId val="301566136"/>
      </c:barChart>
      <c:catAx>
        <c:axId val="30156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1566136"/>
        <c:crosses val="autoZero"/>
        <c:auto val="1"/>
        <c:lblAlgn val="ctr"/>
        <c:lblOffset val="100"/>
        <c:noMultiLvlLbl val="0"/>
      </c:catAx>
      <c:valAx>
        <c:axId val="301566136"/>
        <c:scaling>
          <c:orientation val="minMax"/>
        </c:scaling>
        <c:delete val="0"/>
        <c:axPos val="l"/>
        <c:numFmt formatCode="_ * #,##0_ ;_ * \-#,##0_ ;_ * &quot;-&quot;??_ ;_ @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156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r>
              <a:rPr lang="zh-CN" b="1">
                <a:solidFill>
                  <a:schemeClr val="tx1"/>
                </a:solidFill>
              </a:rPr>
              <a:t>客服投诉分布</a:t>
            </a:r>
          </a:p>
        </c:rich>
      </c:tx>
      <c:layout>
        <c:manualLayout>
          <c:xMode val="edge"/>
          <c:yMode val="edge"/>
          <c:x val="1.4257987851199701E-2"/>
          <c:y val="1.8750035306811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F7B5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工作表1!$A$2:$A$9</c:f>
              <c:strCache>
                <c:ptCount val="8"/>
                <c:pt idx="0">
                  <c:v>恒大金服介绍</c:v>
                </c:pt>
                <c:pt idx="1">
                  <c:v>账户查询</c:v>
                </c:pt>
                <c:pt idx="2">
                  <c:v>投资项目咨询</c:v>
                </c:pt>
                <c:pt idx="3">
                  <c:v>营销活动咨询</c:v>
                </c:pt>
                <c:pt idx="4">
                  <c:v>投资准备咨询</c:v>
                </c:pt>
                <c:pt idx="5">
                  <c:v>风控流程咨询</c:v>
                </c:pt>
                <c:pt idx="6">
                  <c:v>非常规咨询</c:v>
                </c:pt>
                <c:pt idx="7">
                  <c:v>意见和建议</c:v>
                </c:pt>
              </c:strCache>
            </c:strRef>
          </c:cat>
          <c:val>
            <c:numRef>
              <c:f>工作表1!$B$2:$B$9</c:f>
              <c:numCache>
                <c:formatCode>0.00%</c:formatCode>
                <c:ptCount val="8"/>
                <c:pt idx="0">
                  <c:v>0.11600000000000001</c:v>
                </c:pt>
                <c:pt idx="1">
                  <c:v>1.2999999999999999E-2</c:v>
                </c:pt>
                <c:pt idx="2">
                  <c:v>0.20300000000000001</c:v>
                </c:pt>
                <c:pt idx="3">
                  <c:v>6.7000000000000004E-2</c:v>
                </c:pt>
                <c:pt idx="4">
                  <c:v>0.54100000000000004</c:v>
                </c:pt>
                <c:pt idx="5" formatCode="0%">
                  <c:v>0.02</c:v>
                </c:pt>
                <c:pt idx="6">
                  <c:v>3.5000000000000003E-2</c:v>
                </c:pt>
                <c:pt idx="7">
                  <c:v>4.0000000000000001E-3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0.02104</cdr:x>
      <cdr:y>0.06839</cdr:y>
    </cdr:from>
    <cdr:to>
      <cdr:x>0.19451</cdr:x>
      <cdr:y>0.18378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48444" y="256094"/>
          <a:ext cx="1224136" cy="43204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130000"/>
            </a:lnSpc>
          </a:pPr>
          <a:endParaRPr lang="zh-CN" altLang="en-US" sz="1400" dirty="0" smtClean="0">
            <a:latin typeface="Arial" panose="020B0604020202020204" pitchFamily="34" charset="0"/>
            <a:ea typeface="微软雅黑" panose="020B0503020204020204" pitchFamily="34" charset="-122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0.44516</cdr:x>
      <cdr:y>0.66063</cdr:y>
    </cdr:from>
    <cdr:to>
      <cdr:x>0.51392</cdr:x>
      <cdr:y>0.74744</cdr:y>
    </cdr:to>
    <cdr:sp macro="" textlink="">
      <cdr:nvSpPr>
        <cdr:cNvPr id="5" name="下箭头 4"/>
        <cdr:cNvSpPr/>
      </cdr:nvSpPr>
      <cdr:spPr>
        <a:xfrm xmlns:a="http://schemas.openxmlformats.org/drawingml/2006/main">
          <a:off x="2642570" y="2309178"/>
          <a:ext cx="408178" cy="303438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3">
            <a:lumMod val="60000"/>
            <a:lumOff val="40000"/>
          </a:schemeClr>
        </a:solidFill>
        <a:ln xmlns:a="http://schemas.openxmlformats.org/drawingml/2006/main" w="25400" cap="flat" cmpd="sng" algn="ctr">
          <a:solidFill>
            <a:schemeClr val="bg1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0.44177</cdr:x>
      <cdr:y>0.43757</cdr:y>
    </cdr:from>
    <cdr:to>
      <cdr:x>0.51052</cdr:x>
      <cdr:y>0.52438</cdr:y>
    </cdr:to>
    <cdr:sp macro="" textlink="">
      <cdr:nvSpPr>
        <cdr:cNvPr id="8" name="下箭头 7"/>
        <cdr:cNvSpPr/>
      </cdr:nvSpPr>
      <cdr:spPr>
        <a:xfrm xmlns:a="http://schemas.openxmlformats.org/drawingml/2006/main">
          <a:off x="2622446" y="1529488"/>
          <a:ext cx="408119" cy="303438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3">
            <a:lumMod val="60000"/>
            <a:lumOff val="40000"/>
          </a:schemeClr>
        </a:solidFill>
        <a:ln xmlns:a="http://schemas.openxmlformats.org/drawingml/2006/main" w="25400" cap="flat" cmpd="sng" algn="ctr">
          <a:solidFill>
            <a:schemeClr val="bg1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0.62792</cdr:x>
      <cdr:y>0.41617</cdr:y>
    </cdr:from>
    <cdr:to>
      <cdr:x>0.65917</cdr:x>
      <cdr:y>0.55853</cdr:y>
    </cdr:to>
    <cdr:sp macro="" textlink="">
      <cdr:nvSpPr>
        <cdr:cNvPr id="9" name="右弧形箭头 8"/>
        <cdr:cNvSpPr/>
      </cdr:nvSpPr>
      <cdr:spPr>
        <a:xfrm xmlns:a="http://schemas.openxmlformats.org/drawingml/2006/main">
          <a:off x="2500028" y="992594"/>
          <a:ext cx="124420" cy="339537"/>
        </a:xfrm>
        <a:prstGeom xmlns:a="http://schemas.openxmlformats.org/drawingml/2006/main" prst="curvedLeftArrow">
          <a:avLst/>
        </a:prstGeom>
        <a:solidFill xmlns:a="http://schemas.openxmlformats.org/drawingml/2006/main">
          <a:schemeClr val="accent6"/>
        </a:solidFill>
        <a:ln xmlns:a="http://schemas.openxmlformats.org/drawingml/2006/main" w="25400" cap="flat" cmpd="sng" algn="ctr">
          <a:solidFill>
            <a:schemeClr val="accent6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endParaRPr lang="zh-CN" altLang="en-US" sz="110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0.73468</cdr:x>
      <cdr:y>0.18333</cdr:y>
    </cdr:from>
    <cdr:to>
      <cdr:x>0.77131</cdr:x>
      <cdr:y>0.34526</cdr:y>
    </cdr:to>
    <cdr:sp macro="" textlink="">
      <cdr:nvSpPr>
        <cdr:cNvPr id="10" name="右弧形箭头 9"/>
        <cdr:cNvSpPr/>
      </cdr:nvSpPr>
      <cdr:spPr>
        <a:xfrm xmlns:a="http://schemas.openxmlformats.org/drawingml/2006/main">
          <a:off x="2925083" y="437256"/>
          <a:ext cx="145841" cy="386213"/>
        </a:xfrm>
        <a:prstGeom xmlns:a="http://schemas.openxmlformats.org/drawingml/2006/main" prst="curvedLeftArrow">
          <a:avLst/>
        </a:prstGeom>
        <a:solidFill xmlns:a="http://schemas.openxmlformats.org/drawingml/2006/main">
          <a:schemeClr val="accent5">
            <a:lumMod val="60000"/>
            <a:lumOff val="40000"/>
          </a:schemeClr>
        </a:solidFill>
        <a:ln xmlns:a="http://schemas.openxmlformats.org/drawingml/2006/main">
          <a:solidFill>
            <a:schemeClr val="accent5">
              <a:lumMod val="60000"/>
              <a:lumOff val="4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 sz="110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0.00087</cdr:x>
      <cdr:y>0</cdr:y>
    </cdr:from>
    <cdr:to>
      <cdr:x>0.21914</cdr:x>
      <cdr:y>0.09756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3464" y="0"/>
          <a:ext cx="869026" cy="2438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dirty="0">
            <a:solidFill>
              <a:schemeClr val="accent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0.76762</cdr:x>
      <cdr:y>0.21906</cdr:y>
    </cdr:from>
    <cdr:to>
      <cdr:x>0.92364</cdr:x>
      <cdr:y>0.32334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2895354" y="885850"/>
          <a:ext cx="588472" cy="4216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51%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0.65143</cdr:x>
      <cdr:y>0.43572</cdr:y>
    </cdr:from>
    <cdr:to>
      <cdr:x>0.78616</cdr:x>
      <cdr:y>0.52128</cdr:y>
    </cdr:to>
    <cdr:sp macro="" textlink="">
      <cdr:nvSpPr>
        <cdr:cNvPr id="14" name="文本框 1"/>
        <cdr:cNvSpPr txBox="1"/>
      </cdr:nvSpPr>
      <cdr:spPr>
        <a:xfrm xmlns:a="http://schemas.openxmlformats.org/drawingml/2006/main">
          <a:off x="3867066" y="1523039"/>
          <a:ext cx="799794" cy="299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23%</a:t>
          </a:r>
          <a:endParaRPr lang="zh-CN" altLang="en-US" sz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0.70436</cdr:x>
      <cdr:y>0.55875</cdr:y>
    </cdr:from>
    <cdr:to>
      <cdr:x>0.83909</cdr:x>
      <cdr:y>0.64431</cdr:y>
    </cdr:to>
    <cdr:sp macro="" textlink="">
      <cdr:nvSpPr>
        <cdr:cNvPr id="15" name="文本框 1"/>
        <cdr:cNvSpPr txBox="1"/>
      </cdr:nvSpPr>
      <cdr:spPr>
        <a:xfrm xmlns:a="http://schemas.openxmlformats.org/drawingml/2006/main">
          <a:off x="2804382" y="1490186"/>
          <a:ext cx="536421" cy="2281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0.44078</cdr:x>
      <cdr:y>0.20707</cdr:y>
    </cdr:from>
    <cdr:to>
      <cdr:x>0.50953</cdr:x>
      <cdr:y>0.29388</cdr:y>
    </cdr:to>
    <cdr:sp macro="" textlink="">
      <cdr:nvSpPr>
        <cdr:cNvPr id="12" name="下箭头 11"/>
        <cdr:cNvSpPr/>
      </cdr:nvSpPr>
      <cdr:spPr>
        <a:xfrm xmlns:a="http://schemas.openxmlformats.org/drawingml/2006/main">
          <a:off x="2616569" y="723791"/>
          <a:ext cx="408119" cy="303439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3">
            <a:lumMod val="60000"/>
            <a:lumOff val="40000"/>
          </a:schemeClr>
        </a:solidFill>
        <a:ln xmlns:a="http://schemas.openxmlformats.org/drawingml/2006/main" w="25400" cap="flat" cmpd="sng" algn="ctr">
          <a:solidFill>
            <a:schemeClr val="bg1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0.54099</cdr:x>
      <cdr:y>0.65248</cdr:y>
    </cdr:from>
    <cdr:to>
      <cdr:x>0.57224</cdr:x>
      <cdr:y>0.79484</cdr:y>
    </cdr:to>
    <cdr:sp macro="" textlink="">
      <cdr:nvSpPr>
        <cdr:cNvPr id="13" name="右弧形箭头 12"/>
        <cdr:cNvSpPr/>
      </cdr:nvSpPr>
      <cdr:spPr>
        <a:xfrm xmlns:a="http://schemas.openxmlformats.org/drawingml/2006/main">
          <a:off x="2153928" y="1556195"/>
          <a:ext cx="124420" cy="339537"/>
        </a:xfrm>
        <a:prstGeom xmlns:a="http://schemas.openxmlformats.org/drawingml/2006/main" prst="curvedLeftArrow">
          <a:avLst/>
        </a:prstGeom>
        <a:solidFill xmlns:a="http://schemas.openxmlformats.org/drawingml/2006/main">
          <a:schemeClr val="accent5">
            <a:lumMod val="60000"/>
            <a:lumOff val="40000"/>
          </a:schemeClr>
        </a:solidFill>
        <a:ln xmlns:a="http://schemas.openxmlformats.org/drawingml/2006/main"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 sz="110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0.56217</cdr:x>
      <cdr:y>0.68295</cdr:y>
    </cdr:from>
    <cdr:to>
      <cdr:x>0.6969</cdr:x>
      <cdr:y>0.76851</cdr:y>
    </cdr:to>
    <cdr:sp macro="" textlink="">
      <cdr:nvSpPr>
        <cdr:cNvPr id="16" name="文本框 1"/>
        <cdr:cNvSpPr txBox="1"/>
      </cdr:nvSpPr>
      <cdr:spPr>
        <a:xfrm xmlns:a="http://schemas.openxmlformats.org/drawingml/2006/main">
          <a:off x="2565714" y="2761772"/>
          <a:ext cx="614900" cy="3459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96%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0.00943</cdr:y>
    </cdr:from>
    <cdr:to>
      <cdr:x>0.21833</cdr:x>
      <cdr:y>0.10387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-258456" y="26376"/>
          <a:ext cx="1067548" cy="2640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交易用户数</a:t>
          </a:r>
        </a:p>
      </cdr:txBody>
    </cdr:sp>
  </cdr:relSizeAnchor>
  <cdr:relSizeAnchor xmlns:cdr="http://schemas.openxmlformats.org/drawingml/2006/chartDrawing">
    <cdr:from>
      <cdr:x>0.00568</cdr:x>
      <cdr:y>0.88152</cdr:y>
    </cdr:from>
    <cdr:to>
      <cdr:x>0.21401</cdr:x>
      <cdr:y>0.9843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27788" y="2678666"/>
          <a:ext cx="1018652" cy="3123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投资区间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DD16-205D-E44B-88F6-AC8FA0A3A0B8}" type="datetimeFigureOut">
              <a:rPr kumimoji="1" lang="zh-CN" altLang="en-US" smtClean="0"/>
              <a:t>2016-3-24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15975" y="1143000"/>
            <a:ext cx="522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45719-D582-BF4A-80DF-6EA1353B24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400675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-6466" y="0"/>
            <a:ext cx="7394714" cy="5405894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" fmla="*/ 79513 w 8057322"/>
              <a:gd name="connsiteY0" fmla="*/ 2716695 h 5459894"/>
              <a:gd name="connsiteX1" fmla="*/ 0 w 8057322"/>
              <a:gd name="connsiteY1" fmla="*/ 0 h 5459894"/>
              <a:gd name="connsiteX2" fmla="*/ 6692348 w 8057322"/>
              <a:gd name="connsiteY2" fmla="*/ 0 h 5459894"/>
              <a:gd name="connsiteX3" fmla="*/ 8057322 w 8057322"/>
              <a:gd name="connsiteY3" fmla="*/ 2729947 h 5459894"/>
              <a:gd name="connsiteX4" fmla="*/ 6692348 w 8057322"/>
              <a:gd name="connsiteY4" fmla="*/ 5459894 h 5459894"/>
              <a:gd name="connsiteX5" fmla="*/ 0 w 8057322"/>
              <a:gd name="connsiteY5" fmla="*/ 5459894 h 5459894"/>
              <a:gd name="connsiteX6" fmla="*/ 79513 w 8057322"/>
              <a:gd name="connsiteY6" fmla="*/ 2716695 h 5459894"/>
              <a:gd name="connsiteX0" fmla="*/ 0 w 8070575"/>
              <a:gd name="connsiteY0" fmla="*/ 2716695 h 5459894"/>
              <a:gd name="connsiteX1" fmla="*/ 13253 w 8070575"/>
              <a:gd name="connsiteY1" fmla="*/ 0 h 5459894"/>
              <a:gd name="connsiteX2" fmla="*/ 6705601 w 8070575"/>
              <a:gd name="connsiteY2" fmla="*/ 0 h 5459894"/>
              <a:gd name="connsiteX3" fmla="*/ 8070575 w 8070575"/>
              <a:gd name="connsiteY3" fmla="*/ 2729947 h 5459894"/>
              <a:gd name="connsiteX4" fmla="*/ 6705601 w 8070575"/>
              <a:gd name="connsiteY4" fmla="*/ 5459894 h 5459894"/>
              <a:gd name="connsiteX5" fmla="*/ 13253 w 8070575"/>
              <a:gd name="connsiteY5" fmla="*/ 5459894 h 5459894"/>
              <a:gd name="connsiteX6" fmla="*/ 0 w 8070575"/>
              <a:gd name="connsiteY6" fmla="*/ 2716695 h 5459894"/>
              <a:gd name="connsiteX0" fmla="*/ 0 w 8070575"/>
              <a:gd name="connsiteY0" fmla="*/ 2716695 h 6680341"/>
              <a:gd name="connsiteX1" fmla="*/ 13253 w 8070575"/>
              <a:gd name="connsiteY1" fmla="*/ 0 h 6680341"/>
              <a:gd name="connsiteX2" fmla="*/ 6705601 w 8070575"/>
              <a:gd name="connsiteY2" fmla="*/ 0 h 6680341"/>
              <a:gd name="connsiteX3" fmla="*/ 8070575 w 8070575"/>
              <a:gd name="connsiteY3" fmla="*/ 2729947 h 6680341"/>
              <a:gd name="connsiteX4" fmla="*/ 5143555 w 8070575"/>
              <a:gd name="connsiteY4" fmla="*/ 6680341 h 6680341"/>
              <a:gd name="connsiteX5" fmla="*/ 13253 w 8070575"/>
              <a:gd name="connsiteY5" fmla="*/ 5459894 h 6680341"/>
              <a:gd name="connsiteX6" fmla="*/ 0 w 8070575"/>
              <a:gd name="connsiteY6" fmla="*/ 2716695 h 6680341"/>
              <a:gd name="connsiteX0" fmla="*/ 0 w 8070575"/>
              <a:gd name="connsiteY0" fmla="*/ 2716695 h 6654648"/>
              <a:gd name="connsiteX1" fmla="*/ 13253 w 8070575"/>
              <a:gd name="connsiteY1" fmla="*/ 0 h 6654648"/>
              <a:gd name="connsiteX2" fmla="*/ 6705601 w 8070575"/>
              <a:gd name="connsiteY2" fmla="*/ 0 h 6654648"/>
              <a:gd name="connsiteX3" fmla="*/ 8070575 w 8070575"/>
              <a:gd name="connsiteY3" fmla="*/ 2729947 h 6654648"/>
              <a:gd name="connsiteX4" fmla="*/ 4959147 w 8070575"/>
              <a:gd name="connsiteY4" fmla="*/ 6654648 h 6654648"/>
              <a:gd name="connsiteX5" fmla="*/ 13253 w 8070575"/>
              <a:gd name="connsiteY5" fmla="*/ 5459894 h 6654648"/>
              <a:gd name="connsiteX6" fmla="*/ 0 w 8070575"/>
              <a:gd name="connsiteY6" fmla="*/ 2716695 h 6654648"/>
              <a:gd name="connsiteX0" fmla="*/ 0 w 8070575"/>
              <a:gd name="connsiteY0" fmla="*/ 2716695 h 6654648"/>
              <a:gd name="connsiteX1" fmla="*/ 13253 w 8070575"/>
              <a:gd name="connsiteY1" fmla="*/ 0 h 6654648"/>
              <a:gd name="connsiteX2" fmla="*/ 6705601 w 8070575"/>
              <a:gd name="connsiteY2" fmla="*/ 0 h 6654648"/>
              <a:gd name="connsiteX3" fmla="*/ 8070575 w 8070575"/>
              <a:gd name="connsiteY3" fmla="*/ 2729947 h 6654648"/>
              <a:gd name="connsiteX4" fmla="*/ 4959147 w 8070575"/>
              <a:gd name="connsiteY4" fmla="*/ 6654648 h 6654648"/>
              <a:gd name="connsiteX5" fmla="*/ 13253 w 8070575"/>
              <a:gd name="connsiteY5" fmla="*/ 4175212 h 6654648"/>
              <a:gd name="connsiteX6" fmla="*/ 0 w 8070575"/>
              <a:gd name="connsiteY6" fmla="*/ 2716695 h 6654648"/>
              <a:gd name="connsiteX0" fmla="*/ 0 w 8070575"/>
              <a:gd name="connsiteY0" fmla="*/ 2716695 h 6654648"/>
              <a:gd name="connsiteX1" fmla="*/ 13253 w 8070575"/>
              <a:gd name="connsiteY1" fmla="*/ 0 h 6654648"/>
              <a:gd name="connsiteX2" fmla="*/ 6705601 w 8070575"/>
              <a:gd name="connsiteY2" fmla="*/ 0 h 6654648"/>
              <a:gd name="connsiteX3" fmla="*/ 8070575 w 8070575"/>
              <a:gd name="connsiteY3" fmla="*/ 2729947 h 6654648"/>
              <a:gd name="connsiteX4" fmla="*/ 4959147 w 8070575"/>
              <a:gd name="connsiteY4" fmla="*/ 6654648 h 6654648"/>
              <a:gd name="connsiteX5" fmla="*/ 13253 w 8070575"/>
              <a:gd name="connsiteY5" fmla="*/ 4779012 h 6654648"/>
              <a:gd name="connsiteX6" fmla="*/ 0 w 8070575"/>
              <a:gd name="connsiteY6" fmla="*/ 2716695 h 665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814" tIns="34907" rIns="69814" bIns="34907"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33277" y="2958616"/>
            <a:ext cx="6224674" cy="31753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261804" indent="0" algn="ctr">
              <a:buNone/>
              <a:defRPr sz="1100"/>
            </a:lvl2pPr>
            <a:lvl3pPr marL="523608" indent="0" algn="ctr">
              <a:buNone/>
              <a:defRPr sz="1000"/>
            </a:lvl3pPr>
            <a:lvl4pPr marL="785412" indent="0" algn="ctr">
              <a:buNone/>
              <a:defRPr sz="900"/>
            </a:lvl4pPr>
            <a:lvl5pPr marL="1047217" indent="0" algn="ctr">
              <a:buNone/>
              <a:defRPr sz="900"/>
            </a:lvl5pPr>
            <a:lvl6pPr marL="1309021" indent="0" algn="ctr">
              <a:buNone/>
              <a:defRPr sz="900"/>
            </a:lvl6pPr>
            <a:lvl7pPr marL="1570825" indent="0" algn="ctr">
              <a:buNone/>
              <a:defRPr sz="900"/>
            </a:lvl7pPr>
            <a:lvl8pPr marL="1832629" indent="0" algn="ctr">
              <a:buNone/>
              <a:defRPr sz="900"/>
            </a:lvl8pPr>
            <a:lvl9pPr marL="2094433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3277" y="1440180"/>
            <a:ext cx="6224674" cy="116903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1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zh-CN" altLang="en-US" dirty="0" smtClean="0"/>
              <a:t>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5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3" pos="66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400675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360045"/>
            <a:ext cx="2949178" cy="1260158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777601"/>
            <a:ext cx="4629150" cy="383798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/>
            </a:lvl1pPr>
            <a:lvl2pPr marL="261804" indent="0">
              <a:buNone/>
              <a:defRPr sz="1600"/>
            </a:lvl2pPr>
            <a:lvl3pPr marL="523608" indent="0">
              <a:buNone/>
              <a:defRPr sz="1400"/>
            </a:lvl3pPr>
            <a:lvl4pPr marL="785412" indent="0">
              <a:buNone/>
              <a:defRPr sz="1100"/>
            </a:lvl4pPr>
            <a:lvl5pPr marL="1047217" indent="0">
              <a:buNone/>
              <a:defRPr sz="1100"/>
            </a:lvl5pPr>
            <a:lvl6pPr marL="1309021" indent="0">
              <a:buNone/>
              <a:defRPr sz="1100"/>
            </a:lvl6pPr>
            <a:lvl7pPr marL="1570825" indent="0">
              <a:buNone/>
              <a:defRPr sz="1100"/>
            </a:lvl7pPr>
            <a:lvl8pPr marL="1832629" indent="0">
              <a:buNone/>
              <a:defRPr sz="1100"/>
            </a:lvl8pPr>
            <a:lvl9pPr marL="2094433" indent="0">
              <a:buNone/>
              <a:defRPr sz="11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1620203"/>
            <a:ext cx="2949178" cy="3001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61804" indent="0">
              <a:buNone/>
              <a:defRPr sz="800"/>
            </a:lvl2pPr>
            <a:lvl3pPr marL="523608" indent="0">
              <a:buNone/>
              <a:defRPr sz="700"/>
            </a:lvl3pPr>
            <a:lvl4pPr marL="785412" indent="0">
              <a:buNone/>
              <a:defRPr sz="600"/>
            </a:lvl4pPr>
            <a:lvl5pPr marL="1047217" indent="0">
              <a:buNone/>
              <a:defRPr sz="600"/>
            </a:lvl5pPr>
            <a:lvl6pPr marL="1309021" indent="0">
              <a:buNone/>
              <a:defRPr sz="600"/>
            </a:lvl6pPr>
            <a:lvl7pPr marL="1570825" indent="0">
              <a:buNone/>
              <a:defRPr sz="600"/>
            </a:lvl7pPr>
            <a:lvl8pPr marL="1832629" indent="0">
              <a:buNone/>
              <a:defRPr sz="600"/>
            </a:lvl8pPr>
            <a:lvl9pPr marL="2094433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8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85" y="150014"/>
            <a:ext cx="8093734" cy="55093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17585" y="808460"/>
            <a:ext cx="8093734" cy="40896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8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400675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287538"/>
            <a:ext cx="886883" cy="457682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287538"/>
            <a:ext cx="5949952" cy="45768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5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7536"/>
            <a:ext cx="7886700" cy="104388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88EB6-B7BC-4CCD-8B2D-4D00ED01550C}" type="datetime1">
              <a:rPr lang="zh-CN" altLang="en-US"/>
              <a:pPr>
                <a:defRPr/>
              </a:pPr>
              <a:t>2016-3-24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F3792-4C91-4E7D-939B-B61A6225AA48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8176" y="165494"/>
            <a:ext cx="8126083" cy="55093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98176" y="839714"/>
            <a:ext cx="8126083" cy="4089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50000"/>
              <a:defRPr sz="1800"/>
            </a:lvl1pPr>
            <a:lvl2pPr>
              <a:defRPr sz="14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5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97612" y="1809726"/>
            <a:ext cx="5995988" cy="9726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1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97612" y="2809090"/>
            <a:ext cx="5995987" cy="36855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618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36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854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4721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30902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708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3262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944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95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85" y="150014"/>
            <a:ext cx="8093734" cy="55093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980124"/>
            <a:ext cx="3810000" cy="3884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980124"/>
            <a:ext cx="3820587" cy="3884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9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93344"/>
            <a:ext cx="6984076" cy="5646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083886"/>
            <a:ext cx="3868340" cy="6488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61804" indent="0">
              <a:buNone/>
              <a:defRPr sz="1100" b="1"/>
            </a:lvl2pPr>
            <a:lvl3pPr marL="523608" indent="0">
              <a:buNone/>
              <a:defRPr sz="1000" b="1"/>
            </a:lvl3pPr>
            <a:lvl4pPr marL="785412" indent="0">
              <a:buNone/>
              <a:defRPr sz="900" b="1"/>
            </a:lvl4pPr>
            <a:lvl5pPr marL="1047217" indent="0">
              <a:buNone/>
              <a:defRPr sz="900" b="1"/>
            </a:lvl5pPr>
            <a:lvl6pPr marL="1309021" indent="0">
              <a:buNone/>
              <a:defRPr sz="900" b="1"/>
            </a:lvl6pPr>
            <a:lvl7pPr marL="1570825" indent="0">
              <a:buNone/>
              <a:defRPr sz="900" b="1"/>
            </a:lvl7pPr>
            <a:lvl8pPr marL="1832629" indent="0">
              <a:buNone/>
              <a:defRPr sz="900" b="1"/>
            </a:lvl8pPr>
            <a:lvl9pPr marL="2094433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1732717"/>
            <a:ext cx="3868340" cy="2901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083886"/>
            <a:ext cx="3887391" cy="6488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61804" indent="0">
              <a:buNone/>
              <a:defRPr sz="1100" b="1"/>
            </a:lvl2pPr>
            <a:lvl3pPr marL="523608" indent="0">
              <a:buNone/>
              <a:defRPr sz="1000" b="1"/>
            </a:lvl3pPr>
            <a:lvl4pPr marL="785412" indent="0">
              <a:buNone/>
              <a:defRPr sz="900" b="1"/>
            </a:lvl4pPr>
            <a:lvl5pPr marL="1047217" indent="0">
              <a:buNone/>
              <a:defRPr sz="900" b="1"/>
            </a:lvl5pPr>
            <a:lvl6pPr marL="1309021" indent="0">
              <a:buNone/>
              <a:defRPr sz="900" b="1"/>
            </a:lvl6pPr>
            <a:lvl7pPr marL="1570825" indent="0">
              <a:buNone/>
              <a:defRPr sz="900" b="1"/>
            </a:lvl7pPr>
            <a:lvl8pPr marL="1832629" indent="0">
              <a:buNone/>
              <a:defRPr sz="900" b="1"/>
            </a:lvl8pPr>
            <a:lvl9pPr marL="2094433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1732717"/>
            <a:ext cx="3887391" cy="2901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85" y="150014"/>
            <a:ext cx="8093734" cy="55093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0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400675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420055"/>
            <a:ext cx="2949178" cy="1260158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837609"/>
            <a:ext cx="4629150" cy="38379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1680212"/>
            <a:ext cx="2949178" cy="3001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61804" indent="0">
              <a:buNone/>
              <a:defRPr sz="800"/>
            </a:lvl2pPr>
            <a:lvl3pPr marL="523608" indent="0">
              <a:buNone/>
              <a:defRPr sz="700"/>
            </a:lvl3pPr>
            <a:lvl4pPr marL="785412" indent="0">
              <a:buNone/>
              <a:defRPr sz="600"/>
            </a:lvl4pPr>
            <a:lvl5pPr marL="1047217" indent="0">
              <a:buNone/>
              <a:defRPr sz="600"/>
            </a:lvl5pPr>
            <a:lvl6pPr marL="1309021" indent="0">
              <a:buNone/>
              <a:defRPr sz="600"/>
            </a:lvl6pPr>
            <a:lvl7pPr marL="1570825" indent="0">
              <a:buNone/>
              <a:defRPr sz="600"/>
            </a:lvl7pPr>
            <a:lvl8pPr marL="1832629" indent="0">
              <a:buNone/>
              <a:defRPr sz="600"/>
            </a:lvl8pPr>
            <a:lvl9pPr marL="2094433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4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400675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420055"/>
            <a:ext cx="2949178" cy="1260158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837609"/>
            <a:ext cx="4629150" cy="38379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1680212"/>
            <a:ext cx="2949178" cy="3001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61804" indent="0">
              <a:buNone/>
              <a:defRPr sz="800"/>
            </a:lvl2pPr>
            <a:lvl3pPr marL="523608" indent="0">
              <a:buNone/>
              <a:defRPr sz="700"/>
            </a:lvl3pPr>
            <a:lvl4pPr marL="785412" indent="0">
              <a:buNone/>
              <a:defRPr sz="600"/>
            </a:lvl4pPr>
            <a:lvl5pPr marL="1047217" indent="0">
              <a:buNone/>
              <a:defRPr sz="600"/>
            </a:lvl5pPr>
            <a:lvl6pPr marL="1309021" indent="0">
              <a:buNone/>
              <a:defRPr sz="600"/>
            </a:lvl6pPr>
            <a:lvl7pPr marL="1570825" indent="0">
              <a:buNone/>
              <a:defRPr sz="600"/>
            </a:lvl7pPr>
            <a:lvl8pPr marL="1832629" indent="0">
              <a:buNone/>
              <a:defRPr sz="600"/>
            </a:lvl8pPr>
            <a:lvl9pPr marL="2094433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F0FD-4963-4A0D-882A-46F7B204B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6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4006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5400675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814" tIns="34907" rIns="69814" bIns="34907"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5005628"/>
            <a:ext cx="2057400" cy="287536"/>
          </a:xfrm>
          <a:prstGeom prst="rect">
            <a:avLst/>
          </a:prstGeom>
        </p:spPr>
        <p:txBody>
          <a:bodyPr vert="horz" lIns="69814" tIns="34907" rIns="69814" bIns="3490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74C4-FFB6-4E89-8E91-7C60AF3EE540}" type="datetimeFigureOut">
              <a:rPr lang="zh-CN" altLang="en-US" smtClean="0"/>
              <a:t>2016-3-24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5005628"/>
            <a:ext cx="3086100" cy="287536"/>
          </a:xfrm>
          <a:prstGeom prst="rect">
            <a:avLst/>
          </a:prstGeom>
        </p:spPr>
        <p:txBody>
          <a:bodyPr vert="horz" lIns="69814" tIns="34907" rIns="69814" bIns="3490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5005628"/>
            <a:ext cx="2057400" cy="287536"/>
          </a:xfrm>
          <a:prstGeom prst="rect">
            <a:avLst/>
          </a:prstGeom>
        </p:spPr>
        <p:txBody>
          <a:bodyPr vert="horz" lIns="69814" tIns="34907" rIns="69814" bIns="3490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F0FD-4963-4A0D-882A-46F7B204B49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72863" y="179280"/>
            <a:ext cx="322673" cy="28803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612105"/>
            <a:ext cx="9144000" cy="478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666440" y="5076601"/>
            <a:ext cx="468000" cy="324074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16BF0FD-4963-4A0D-882A-46F7B204B498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68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txStyles>
    <p:titleStyle>
      <a:lvl1pPr algn="l" defTabSz="523608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04535" indent="-204535" algn="just" defTabSz="523608" rtl="0" eaLnBrk="1" latinLnBrk="0" hangingPunct="1">
        <a:lnSpc>
          <a:spcPct val="110000"/>
        </a:lnSpc>
        <a:spcBef>
          <a:spcPts val="1031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sz="15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04535" indent="-204535" algn="just" defTabSz="523608" rtl="0" eaLnBrk="1" latinLnBrk="0" hangingPunct="1">
        <a:lnSpc>
          <a:spcPct val="150000"/>
        </a:lnSpc>
        <a:spcBef>
          <a:spcPts val="0"/>
        </a:spcBef>
        <a:spcAft>
          <a:spcPts val="344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54510" indent="-130902" algn="l" defTabSz="52360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16315" indent="-130902" algn="l" defTabSz="52360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78119" indent="-130902" algn="l" defTabSz="52360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39923" indent="-130902" algn="l" defTabSz="52360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701727" indent="-130902" algn="l" defTabSz="52360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63531" indent="-130902" algn="l" defTabSz="52360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25335" indent="-130902" algn="l" defTabSz="523608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360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804" algn="l" defTabSz="52360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3608" algn="l" defTabSz="52360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5412" algn="l" defTabSz="52360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217" algn="l" defTabSz="52360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9021" algn="l" defTabSz="52360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70825" algn="l" defTabSz="52360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32629" algn="l" defTabSz="52360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94433" algn="l" defTabSz="52360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互联网中心大数据事业部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2016/03/24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kumimoji="1" lang="zh-CN" altLang="en-US" dirty="0" smtClean="0"/>
              <a:t>恒大金服周数据解读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757990" y="5868689"/>
            <a:ext cx="302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交易用户中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为男生；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交易用户年龄主要集中在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20-40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28" y="2955727"/>
            <a:ext cx="802656" cy="8026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83" y="2942859"/>
            <a:ext cx="815525" cy="8155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27584" y="2196281"/>
            <a:ext cx="7413876" cy="2308680"/>
            <a:chOff x="0" y="0"/>
            <a:chExt cx="6319389" cy="2581275"/>
          </a:xfrm>
        </p:grpSpPr>
        <p:sp>
          <p:nvSpPr>
            <p:cNvPr id="17" name="文本框 11"/>
            <p:cNvSpPr txBox="1"/>
            <p:nvPr/>
          </p:nvSpPr>
          <p:spPr>
            <a:xfrm>
              <a:off x="975069" y="984545"/>
              <a:ext cx="633412" cy="762001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0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61%</a:t>
              </a:r>
              <a:endParaRPr lang="zh-CN" altLang="en-US" sz="10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" name="图表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6340713"/>
                </p:ext>
              </p:extLst>
            </p:nvPr>
          </p:nvGraphicFramePr>
          <p:xfrm>
            <a:off x="3228526" y="0"/>
            <a:ext cx="3090863" cy="2581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5" name="图表 14"/>
            <p:cNvGraphicFramePr>
              <a:graphicFrameLocks/>
            </p:cNvGraphicFramePr>
            <p:nvPr>
              <p:extLst/>
            </p:nvPr>
          </p:nvGraphicFramePr>
          <p:xfrm>
            <a:off x="0" y="0"/>
            <a:ext cx="3057526" cy="2571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8" name="文本框 12"/>
            <p:cNvSpPr txBox="1"/>
            <p:nvPr/>
          </p:nvSpPr>
          <p:spPr>
            <a:xfrm>
              <a:off x="4252330" y="1008358"/>
              <a:ext cx="595313" cy="71437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5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39%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43166" y="4765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用户属性分布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3166" y="751797"/>
            <a:ext cx="8449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交易用户以男性为主，占比达到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61%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整体交易用户以中青年（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岁）为主，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对于其他年龄段的挖掘及产品、营销创新具有较大空间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1500" y="756121"/>
            <a:ext cx="591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上线以来，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号注册用户明显增长，主要来自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于集团微信、硬广推广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号由于周末原因，注册有下降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166" y="4765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用户注册趋势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5" y="1698778"/>
            <a:ext cx="899285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1136796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核心指标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1751938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产品特征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367080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用户特征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2982222"/>
            <a:ext cx="3744416" cy="504056"/>
          </a:xfrm>
          <a:prstGeom prst="rect">
            <a:avLst/>
          </a:prstGeom>
          <a:solidFill>
            <a:srgbClr val="3C6A8D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交易特征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600" y="3597364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渠道推广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600" y="4212505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客服问题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45792"/>
            <a:ext cx="2672860" cy="26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0507" y="667946"/>
            <a:ext cx="8795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人均交易为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1.8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万元，用户主要集中在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元阶段；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人均交易金额在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的人群数量也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很多，可能属于试探心态，未来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有很大机会往高净值的产品进行转化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员工和外部人员投资差异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：各项重要指标可以看出，外部用户比内部员工的质量要好很多，但是推广的力度没有那么大，有很大的潜力，可以发动恒大业主等优质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166" y="4765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用户注册趋势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6941"/>
              </p:ext>
            </p:extLst>
          </p:nvPr>
        </p:nvGraphicFramePr>
        <p:xfrm>
          <a:off x="443166" y="2253919"/>
          <a:ext cx="4889608" cy="303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2" y="2048009"/>
            <a:ext cx="3744414" cy="29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26" y="1476201"/>
            <a:ext cx="5851548" cy="367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3166" y="4765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用户注册趋势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0507" y="667946"/>
            <a:ext cx="8795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交易用户还是以沿海及经济发达省份城市为主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3216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1136796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核心指标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1751938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产品特征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367080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用户特征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2982222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交易特征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600" y="3597364"/>
            <a:ext cx="3744416" cy="504056"/>
          </a:xfrm>
          <a:prstGeom prst="rect">
            <a:avLst/>
          </a:prstGeom>
          <a:solidFill>
            <a:srgbClr val="3C6A8D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渠道推广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600" y="4212505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客服问题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45792"/>
            <a:ext cx="2672860" cy="26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796136" y="1023461"/>
            <a:ext cx="30963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推广渠道中，邀请好友为主要来源，带来注册用户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人，转化率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营销带来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注册用户共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，其中交易用户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529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人，转化率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除了官网，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下载的注册转化率最高，加强移动端推广能获得较高注册用户转化效率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166" y="4765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用户注册趋势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1" y="900137"/>
            <a:ext cx="5122858" cy="41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1136796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核心指标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1751938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产品特征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367080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用户特征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2982222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交易特征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600" y="3597364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渠道推广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600" y="4212505"/>
            <a:ext cx="3744416" cy="504056"/>
          </a:xfrm>
          <a:prstGeom prst="rect">
            <a:avLst/>
          </a:prstGeom>
          <a:solidFill>
            <a:srgbClr val="3C6A8D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客服问题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45792"/>
            <a:ext cx="2672860" cy="26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08930270"/>
              </p:ext>
            </p:extLst>
          </p:nvPr>
        </p:nvGraphicFramePr>
        <p:xfrm>
          <a:off x="3563888" y="900137"/>
          <a:ext cx="532859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7544" y="2268289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投资准备咨询占比超过一半，其中绑卡失败与支付失败咨询占比达到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35.8%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3166" y="4765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客诉问题分布</a:t>
            </a:r>
          </a:p>
        </p:txBody>
      </p:sp>
    </p:spTree>
    <p:extLst>
      <p:ext uri="{BB962C8B-B14F-4D97-AF65-F5344CB8AC3E}">
        <p14:creationId xmlns:p14="http://schemas.microsoft.com/office/powerpoint/2010/main" val="20839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1136796"/>
            <a:ext cx="3744416" cy="504056"/>
          </a:xfrm>
          <a:prstGeom prst="rect">
            <a:avLst/>
          </a:prstGeom>
          <a:solidFill>
            <a:srgbClr val="3C6A8D"/>
          </a:solidFill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核心指标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1751938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产品特征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367080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用户特征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2982222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交易特征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600" y="3597364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渠道推广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600" y="4212505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客服问题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45792"/>
            <a:ext cx="2672860" cy="26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3166" y="47654"/>
            <a:ext cx="12105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整体概况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7427" y="3491345"/>
            <a:ext cx="18473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5054747"/>
            <a:ext cx="3448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数据截止时间点：</a:t>
            </a:r>
            <a:r>
              <a:rPr lang="zh-CN" altLang="en-US" sz="1400" dirty="0" smtClean="0">
                <a:latin typeface="+mj-ea"/>
                <a:ea typeface="+mj-ea"/>
              </a:rPr>
              <a:t>2016/03/2</a:t>
            </a:r>
            <a:r>
              <a:rPr lang="en-US" altLang="zh-CN" sz="1400" dirty="0" smtClean="0">
                <a:latin typeface="+mj-ea"/>
                <a:ea typeface="+mj-ea"/>
              </a:rPr>
              <a:t>4</a:t>
            </a:r>
            <a:r>
              <a:rPr lang="zh-CN" altLang="en-US" sz="1400" dirty="0" smtClean="0">
                <a:latin typeface="+mj-ea"/>
                <a:ea typeface="+mj-ea"/>
              </a:rPr>
              <a:t>  </a:t>
            </a:r>
            <a:r>
              <a:rPr lang="en-US" altLang="zh-CN" sz="1400" dirty="0" smtClean="0">
                <a:latin typeface="+mj-ea"/>
                <a:ea typeface="+mj-ea"/>
              </a:rPr>
              <a:t>08</a:t>
            </a:r>
            <a:r>
              <a:rPr lang="zh-CN" altLang="en-US" sz="1400" dirty="0" smtClean="0">
                <a:latin typeface="+mj-ea"/>
                <a:ea typeface="+mj-ea"/>
              </a:rPr>
              <a:t>:</a:t>
            </a:r>
            <a:r>
              <a:rPr lang="zh-CN" altLang="en-US" sz="1400" dirty="0">
                <a:latin typeface="+mj-ea"/>
                <a:ea typeface="+mj-ea"/>
              </a:rPr>
              <a:t>00:00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5" y="723963"/>
            <a:ext cx="8379682" cy="43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3166" y="4765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累</a:t>
            </a:r>
            <a:r>
              <a:rPr kumimoji="1"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计</a:t>
            </a: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交易</a:t>
            </a: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金额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944912"/>
              </p:ext>
            </p:extLst>
          </p:nvPr>
        </p:nvGraphicFramePr>
        <p:xfrm>
          <a:off x="683568" y="1260177"/>
          <a:ext cx="705678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73019" y="1256525"/>
            <a:ext cx="158417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i="1" dirty="0">
                <a:latin typeface="+mj-ea"/>
                <a:ea typeface="+mj-ea"/>
              </a:rPr>
              <a:t>单位：亿元</a:t>
            </a: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74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1136796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核心指标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1751938"/>
            <a:ext cx="3744416" cy="504056"/>
          </a:xfrm>
          <a:prstGeom prst="rect">
            <a:avLst/>
          </a:prstGeom>
          <a:solidFill>
            <a:srgbClr val="3C6A8D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产品特征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367080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用户特征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2982222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交易特征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600" y="3597364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渠道推广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600" y="4212505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客服问题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45792"/>
            <a:ext cx="2672860" cy="26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78995"/>
            <a:ext cx="8634240" cy="320754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3166" y="751797"/>
            <a:ext cx="6505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由于资产包有限，难以在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时间内获得有效的数据结论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457545" y="4227716"/>
            <a:ext cx="800100" cy="219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周三</a:t>
            </a:r>
          </a:p>
        </p:txBody>
      </p:sp>
      <p:sp>
        <p:nvSpPr>
          <p:cNvPr id="10" name="文本框 1"/>
          <p:cNvSpPr txBox="1"/>
          <p:nvPr/>
        </p:nvSpPr>
        <p:spPr>
          <a:xfrm>
            <a:off x="1394812" y="4227716"/>
            <a:ext cx="800100" cy="219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2410312" y="4227716"/>
            <a:ext cx="800100" cy="219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3354529" y="4218922"/>
            <a:ext cx="800100" cy="219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272021" y="4213305"/>
            <a:ext cx="800100" cy="219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5247986" y="4212797"/>
            <a:ext cx="800100" cy="219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</a:p>
        </p:txBody>
      </p:sp>
      <p:sp>
        <p:nvSpPr>
          <p:cNvPr id="14" name="文本框 1"/>
          <p:cNvSpPr txBox="1"/>
          <p:nvPr/>
        </p:nvSpPr>
        <p:spPr>
          <a:xfrm>
            <a:off x="6178840" y="4227716"/>
            <a:ext cx="800100" cy="219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11006" y="1572930"/>
            <a:ext cx="78341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/118</a:t>
            </a:r>
            <a:r>
              <a:rPr lang="zh-CN" altLang="en-US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94425" y="1572930"/>
            <a:ext cx="78341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118</a:t>
            </a:r>
            <a:r>
              <a:rPr lang="zh-CN" altLang="en-US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2226" y="1567480"/>
            <a:ext cx="78341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67773" y="1572930"/>
            <a:ext cx="78341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362</a:t>
            </a:r>
            <a:r>
              <a:rPr lang="zh-CN" altLang="en-US" sz="8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3166" y="47654"/>
            <a:ext cx="22365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产品交易趋势分布</a:t>
            </a:r>
          </a:p>
        </p:txBody>
      </p:sp>
      <p:sp>
        <p:nvSpPr>
          <p:cNvPr id="19" name="文本框 1"/>
          <p:cNvSpPr txBox="1"/>
          <p:nvPr/>
        </p:nvSpPr>
        <p:spPr>
          <a:xfrm>
            <a:off x="7083055" y="4227716"/>
            <a:ext cx="800100" cy="219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8085659" y="4212797"/>
            <a:ext cx="800100" cy="219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3166" y="751797"/>
            <a:ext cx="6505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由于资产包有限，难以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在短时间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内获得有效的数据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但可看到中间段收益（年化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6.3%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7.5%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）的产品最受欢迎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166" y="4765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交易总额分布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90461"/>
            <a:ext cx="5435374" cy="37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1136796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核心指标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1751938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产品特征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367080"/>
            <a:ext cx="3744416" cy="504056"/>
          </a:xfrm>
          <a:prstGeom prst="rect">
            <a:avLst/>
          </a:prstGeom>
          <a:solidFill>
            <a:srgbClr val="3C6A8D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charset="0"/>
              <a:buChar char="•"/>
              <a:defRPr kumimoji="1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用户特征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2982222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交易特征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600" y="3597364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渠道推广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600" y="4212505"/>
            <a:ext cx="3744416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客服问题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45792"/>
            <a:ext cx="2672860" cy="26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0032" y="2268289"/>
            <a:ext cx="3960440" cy="1872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人，交易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6.7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人，交易转化率为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；符合正常水平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实名到绑卡，这段用户流失较大，仅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23%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用户转化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可检视并优化流程提升转化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648993"/>
              </p:ext>
            </p:extLst>
          </p:nvPr>
        </p:nvGraphicFramePr>
        <p:xfrm>
          <a:off x="656126" y="1032731"/>
          <a:ext cx="4563946" cy="4043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43166" y="4765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用户转化情况</a:t>
            </a:r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刘总汇报323" id="{5DE79077-2447-6F47-9009-8ABA020CC501}" vid="{A666E73A-2694-2149-AD68-7BC94D05EC6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刘总汇报323</Template>
  <TotalTime>263</TotalTime>
  <Words>570</Words>
  <Application>Microsoft Office PowerPoint</Application>
  <PresentationFormat>自定义</PresentationFormat>
  <Paragraphs>105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微软雅黑</vt:lpstr>
      <vt:lpstr>微软雅黑</vt:lpstr>
      <vt:lpstr>幼圆</vt:lpstr>
      <vt:lpstr>Arial</vt:lpstr>
      <vt:lpstr>Baskerville Old Face</vt:lpstr>
      <vt:lpstr>Calibri</vt:lpstr>
      <vt:lpstr>Wingdings</vt:lpstr>
      <vt:lpstr>A000120140530A99PPBG</vt:lpstr>
      <vt:lpstr>恒大金服周数据解读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Lenovo</cp:lastModifiedBy>
  <cp:revision>39</cp:revision>
  <dcterms:created xsi:type="dcterms:W3CDTF">2016-03-23T12:04:13Z</dcterms:created>
  <dcterms:modified xsi:type="dcterms:W3CDTF">2016-03-24T02:09:13Z</dcterms:modified>
</cp:coreProperties>
</file>