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675" r:id="rId2"/>
    <p:sldId id="757" r:id="rId3"/>
    <p:sldId id="758" r:id="rId4"/>
    <p:sldId id="759" r:id="rId5"/>
    <p:sldId id="760" r:id="rId6"/>
    <p:sldId id="761" r:id="rId7"/>
    <p:sldId id="7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17B7"/>
    <a:srgbClr val="CC0000"/>
    <a:srgbClr val="AEF77D"/>
    <a:srgbClr val="FF9900"/>
    <a:srgbClr val="B40000"/>
    <a:srgbClr val="009999"/>
    <a:srgbClr val="00CC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2847" autoAdjust="0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8070"/>
    </p:cViewPr>
  </p:sorterViewPr>
  <p:notesViewPr>
    <p:cSldViewPr snapToGrid="0">
      <p:cViewPr varScale="1">
        <p:scale>
          <a:sx n="81" d="100"/>
          <a:sy n="81" d="100"/>
        </p:scale>
        <p:origin x="-20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4D3AB5-5EF9-444F-A946-104AA434ED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980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9577A-B636-41DF-BC74-2F45D38C01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147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DE5A3-A38B-4A9D-8D09-137819E122AA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实验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ShowSample</a:t>
            </a:r>
          </a:p>
        </p:txBody>
      </p:sp>
    </p:spTree>
    <p:extLst>
      <p:ext uri="{BB962C8B-B14F-4D97-AF65-F5344CB8AC3E}">
        <p14:creationId xmlns:p14="http://schemas.microsoft.com/office/powerpoint/2010/main" val="60259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C58813-92C3-46DD-BC96-F90222B482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74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41DEF-D245-4005-A650-182B992E4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497AD-25B2-48AA-8EBD-74F06A1CAF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03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38988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E454CD-42DA-491F-890D-1F1E5BE107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01600"/>
            <a:ext cx="8001000" cy="957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06513"/>
            <a:ext cx="3924300" cy="4848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06513"/>
            <a:ext cx="3924300" cy="4848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FB343-BF69-475A-AE70-A6DD8838DB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400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2362200"/>
            <a:ext cx="3770313" cy="1785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300538"/>
            <a:ext cx="3770313" cy="1785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B0BBCC58-6F97-462B-AC32-DCA90503B3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50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01602"/>
            <a:ext cx="8001000" cy="99831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06287"/>
            <a:ext cx="8001000" cy="486228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E9F41-9134-4E69-BDAE-B2CBFEF80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42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28A1F-6845-4541-BE93-019236433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5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AB6C5-F4D4-4A77-935B-7250DD317C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68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19995-94C8-4E29-9BD7-3525B65A51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87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A0E78-3CF2-4E18-AAB6-8DF0A14A4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0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58E17-405A-471F-9553-88DBE109B7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43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AA69A-DCFB-4153-9F46-55ED638BF6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9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5CAC0-5C7F-45A2-9E91-DBB385159C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27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01600"/>
            <a:ext cx="80010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06513"/>
            <a:ext cx="80010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09600" y="113188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799853-DA2C-42A1-85E7-8F4EA05ABE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80" r:id="rId12"/>
    <p:sldLayoutId id="2147483978" r:id="rId13"/>
    <p:sldLayoutId id="214748398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CC0000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2"/>
          </a:solidFill>
          <a:latin typeface="Times New Roman" pitchFamily="18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Times New Roman" pitchFamily="18" charset="0"/>
          <a:ea typeface="Arial Unicode MS" pitchFamily="34" charset="-122"/>
          <a:cs typeface="Arial Unicode MS" pitchFamily="34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Times New Roman" pitchFamily="18" charset="0"/>
          <a:ea typeface="+mn-ea"/>
          <a:cs typeface="Arial Unicode MS" pitchFamily="34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Arial Unicode MS" pitchFamily="34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Arial Unicode MS" pitchFamily="34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26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7.bin"/><Relationship Id="rId34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16.png"/><Relationship Id="rId17" Type="http://schemas.openxmlformats.org/officeDocument/2006/relationships/oleObject" Target="../embeddings/oleObject5.bin"/><Relationship Id="rId25" Type="http://schemas.openxmlformats.org/officeDocument/2006/relationships/oleObject" Target="../embeddings/oleObject9.bin"/><Relationship Id="rId3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29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png"/><Relationship Id="rId24" Type="http://schemas.openxmlformats.org/officeDocument/2006/relationships/image" Target="../media/image8.png"/><Relationship Id="rId32" Type="http://schemas.openxmlformats.org/officeDocument/2006/relationships/image" Target="../media/image12.png"/><Relationship Id="rId5" Type="http://schemas.openxmlformats.org/officeDocument/2006/relationships/image" Target="../media/image1.png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8.bin"/><Relationship Id="rId28" Type="http://schemas.openxmlformats.org/officeDocument/2006/relationships/image" Target="../media/image10.png"/><Relationship Id="rId10" Type="http://schemas.openxmlformats.org/officeDocument/2006/relationships/image" Target="../media/image14.png"/><Relationship Id="rId19" Type="http://schemas.openxmlformats.org/officeDocument/2006/relationships/oleObject" Target="../embeddings/oleObject6.bin"/><Relationship Id="rId31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Relationship Id="rId14" Type="http://schemas.openxmlformats.org/officeDocument/2006/relationships/image" Target="../media/image18.png"/><Relationship Id="rId22" Type="http://schemas.openxmlformats.org/officeDocument/2006/relationships/image" Target="../media/image7.png"/><Relationship Id="rId27" Type="http://schemas.openxmlformats.org/officeDocument/2006/relationships/oleObject" Target="../embeddings/oleObject10.bin"/><Relationship Id="rId30" Type="http://schemas.openxmlformats.org/officeDocument/2006/relationships/image" Target="../media/image11.png"/><Relationship Id="rId8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实验数据集</a:t>
            </a:r>
            <a:endParaRPr lang="zh-CN" altLang="en-US" dirty="0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AutoShape 2"/>
          <p:cNvSpPr>
            <a:spLocks noGrp="1" noChangeArrowheads="1"/>
          </p:cNvSpPr>
          <p:nvPr>
            <p:ph type="title" sz="quarter"/>
          </p:nvPr>
        </p:nvSpPr>
        <p:spPr>
          <a:xfrm>
            <a:off x="698500" y="0"/>
            <a:ext cx="7924800" cy="1143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</a:rPr>
              <a:t>算法实验数据集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1"/>
          </p:nvPr>
        </p:nvGraphicFramePr>
        <p:xfrm>
          <a:off x="6227763" y="236378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Image" r:id="rId4" imgW="355305" imgH="355305" progId="">
                  <p:embed/>
                </p:oleObj>
              </mc:Choice>
              <mc:Fallback>
                <p:oleObj name="Image" r:id="rId4" imgW="355305" imgH="35530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6378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/>
          </p:cNvGraphicFramePr>
          <p:nvPr>
            <p:ph sz="quarter" idx="2"/>
          </p:nvPr>
        </p:nvGraphicFramePr>
        <p:xfrm>
          <a:off x="2411413" y="2220913"/>
          <a:ext cx="71913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Image" r:id="rId6" imgW="355305" imgH="367865" progId="">
                  <p:embed/>
                </p:oleObj>
              </mc:Choice>
              <mc:Fallback>
                <p:oleObj name="Image" r:id="rId6" imgW="355305" imgH="367865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20913"/>
                        <a:ext cx="71913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/>
          </p:cNvGraphicFramePr>
          <p:nvPr>
            <p:ph sz="quarter" idx="3"/>
          </p:nvPr>
        </p:nvGraphicFramePr>
        <p:xfrm>
          <a:off x="2413000" y="3444875"/>
          <a:ext cx="7191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Image" r:id="rId8" imgW="367865" imgH="380818" progId="">
                  <p:embed/>
                </p:oleObj>
              </mc:Choice>
              <mc:Fallback>
                <p:oleObj name="Image" r:id="rId8" imgW="367865" imgH="380818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444875"/>
                        <a:ext cx="7191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20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444875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6688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6688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5163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9" name="Object 5"/>
          <p:cNvGraphicFramePr>
            <a:graphicFrameLocks/>
          </p:cNvGraphicFramePr>
          <p:nvPr>
            <p:ph sz="quarter" idx="4"/>
          </p:nvPr>
        </p:nvGraphicFramePr>
        <p:xfrm>
          <a:off x="6227763" y="3516313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Image" r:id="rId15" imgW="355305" imgH="367865" progId="">
                  <p:embed/>
                </p:oleObj>
              </mc:Choice>
              <mc:Fallback>
                <p:oleObj name="Image" r:id="rId15" imgW="355305" imgH="367865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516313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/>
          </p:cNvGraphicFramePr>
          <p:nvPr/>
        </p:nvGraphicFramePr>
        <p:xfrm>
          <a:off x="2411413" y="46688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Image" r:id="rId17" imgW="355305" imgH="367865" progId="">
                  <p:embed/>
                </p:oleObj>
              </mc:Choice>
              <mc:Fallback>
                <p:oleObj name="Image" r:id="rId17" imgW="355305" imgH="367865" progId="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688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076825" y="4668838"/>
          <a:ext cx="71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" name="Image" r:id="rId19" imgW="367865" imgH="367865" progId="">
                  <p:embed/>
                </p:oleObj>
              </mc:Choice>
              <mc:Fallback>
                <p:oleObj name="Image" r:id="rId19" imgW="367865" imgH="36786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68838"/>
                        <a:ext cx="71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563938" y="3444875"/>
          <a:ext cx="719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" name="Image" r:id="rId21" imgW="380818" imgH="380818" progId="">
                  <p:embed/>
                </p:oleObj>
              </mc:Choice>
              <mc:Fallback>
                <p:oleObj name="Image" r:id="rId21" imgW="380818" imgH="380818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44875"/>
                        <a:ext cx="7191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/>
          </p:cNvGraphicFramePr>
          <p:nvPr/>
        </p:nvGraphicFramePr>
        <p:xfrm>
          <a:off x="7451725" y="3516313"/>
          <a:ext cx="71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name="Image" r:id="rId23" imgW="380818" imgH="355305" progId="">
                  <p:embed/>
                </p:oleObj>
              </mc:Choice>
              <mc:Fallback>
                <p:oleObj name="Image" r:id="rId23" imgW="380818" imgH="355305" progId="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516313"/>
                        <a:ext cx="71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7451725" y="2363788"/>
          <a:ext cx="71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Image" r:id="rId25" imgW="367865" imgH="367865" progId="">
                  <p:embed/>
                </p:oleObj>
              </mc:Choice>
              <mc:Fallback>
                <p:oleObj name="Image" r:id="rId25" imgW="367865" imgH="367865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63788"/>
                        <a:ext cx="71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563938" y="46688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Image" r:id="rId27" imgW="367865" imgH="367865" progId="">
                  <p:embed/>
                </p:oleObj>
              </mc:Choice>
              <mc:Fallback>
                <p:oleObj name="Image" r:id="rId27" imgW="367865" imgH="367865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688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5003800" y="2363788"/>
          <a:ext cx="71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Image" r:id="rId29" imgW="355305" imgH="355305" progId="">
                  <p:embed/>
                </p:oleObj>
              </mc:Choice>
              <mc:Fallback>
                <p:oleObj name="Image" r:id="rId29" imgW="355305" imgH="355305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63788"/>
                        <a:ext cx="71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/>
          </p:cNvGraphicFramePr>
          <p:nvPr/>
        </p:nvGraphicFramePr>
        <p:xfrm>
          <a:off x="3492500" y="2292350"/>
          <a:ext cx="7191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Image" r:id="rId31" imgW="367865" imgH="355305" progId="">
                  <p:embed/>
                </p:oleObj>
              </mc:Choice>
              <mc:Fallback>
                <p:oleObj name="Image" r:id="rId31" imgW="367865" imgH="355305" progId="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92350"/>
                        <a:ext cx="7191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/>
          </p:cNvGraphicFramePr>
          <p:nvPr/>
        </p:nvGraphicFramePr>
        <p:xfrm>
          <a:off x="7451725" y="4668838"/>
          <a:ext cx="71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Image" r:id="rId33" imgW="367865" imgH="380818" progId="">
                  <p:embed/>
                </p:oleObj>
              </mc:Choice>
              <mc:Fallback>
                <p:oleObj name="Image" r:id="rId33" imgW="367865" imgH="380818" progId="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668838"/>
                        <a:ext cx="71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574675" y="101600"/>
            <a:ext cx="8001000" cy="998538"/>
          </a:xfrm>
        </p:spPr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</a:rPr>
              <a:t>NMIST</a:t>
            </a:r>
            <a:r>
              <a:rPr lang="zh-CN" altLang="en-US" smtClean="0">
                <a:latin typeface="微软雅黑" panose="020B0503020204020204" pitchFamily="34" charset="-122"/>
              </a:rPr>
              <a:t>数据集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493838"/>
            <a:ext cx="4743450" cy="5065712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图像大小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28*28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：每点灰度值为特征，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维；</a:t>
            </a:r>
          </a:p>
          <a:p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样本数量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训练样本：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测试样本：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2136775"/>
            <a:ext cx="3168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 </a:t>
            </a:r>
            <a:r>
              <a:rPr lang="en-US" altLang="zh-CN" dirty="0" smtClean="0"/>
              <a:t>K-</a:t>
            </a:r>
            <a:r>
              <a:rPr lang="zh-CN" altLang="en-US" dirty="0" smtClean="0"/>
              <a:t>均值聚类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仿真数据实验</a:t>
            </a:r>
            <a:endParaRPr lang="en-US" altLang="zh-CN" dirty="0" smtClean="0"/>
          </a:p>
          <a:p>
            <a:pPr lvl="1"/>
            <a:r>
              <a:rPr lang="zh-CN" altLang="zh-CN" dirty="0">
                <a:latin typeface="+mj-ea"/>
                <a:ea typeface="+mj-ea"/>
              </a:rPr>
              <a:t>将下列</a:t>
            </a:r>
            <a:r>
              <a:rPr lang="en-US" altLang="zh-CN" dirty="0">
                <a:latin typeface="+mj-ea"/>
                <a:ea typeface="+mj-ea"/>
              </a:rPr>
              <a:t>19</a:t>
            </a:r>
            <a:r>
              <a:rPr lang="zh-CN" altLang="zh-CN" dirty="0">
                <a:latin typeface="+mj-ea"/>
                <a:ea typeface="+mj-ea"/>
              </a:rPr>
              <a:t>个样本聚成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zh-CN" dirty="0">
                <a:latin typeface="+mj-ea"/>
                <a:ea typeface="+mj-ea"/>
              </a:rPr>
              <a:t>个聚类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F41-9134-4E69-BDAE-B2CBFEF80F9D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09987"/>
              </p:ext>
            </p:extLst>
          </p:nvPr>
        </p:nvGraphicFramePr>
        <p:xfrm>
          <a:off x="1641713" y="2553359"/>
          <a:ext cx="6324395" cy="294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3" imgW="2685291" imgH="1249750" progId="Equation.DSMT4">
                  <p:embed/>
                </p:oleObj>
              </mc:Choice>
              <mc:Fallback>
                <p:oleObj name="Equation" r:id="rId3" imgW="2685291" imgH="12497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713" y="2553359"/>
                        <a:ext cx="6324395" cy="294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4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 </a:t>
            </a:r>
            <a:r>
              <a:rPr lang="en-US" altLang="zh-CN" dirty="0" smtClean="0"/>
              <a:t>K-</a:t>
            </a:r>
            <a:r>
              <a:rPr lang="zh-CN" altLang="en-US" dirty="0" smtClean="0"/>
              <a:t>均值聚类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MNIST</a:t>
            </a:r>
            <a:r>
              <a:rPr lang="zh-CN" altLang="en-US" dirty="0" smtClean="0"/>
              <a:t>数据</a:t>
            </a:r>
            <a:r>
              <a:rPr lang="zh-CN" altLang="en-US" dirty="0"/>
              <a:t>集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样本文件名：</a:t>
            </a:r>
            <a:r>
              <a:rPr lang="en-US" altLang="zh-CN" dirty="0" err="1" smtClean="0">
                <a:latin typeface="+mj-ea"/>
                <a:ea typeface="+mj-ea"/>
              </a:rPr>
              <a:t>ClusterSamples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样本数量：</a:t>
            </a:r>
            <a:r>
              <a:rPr lang="en-US" altLang="zh-CN" dirty="0" smtClean="0">
                <a:latin typeface="+mj-ea"/>
                <a:ea typeface="+mj-ea"/>
              </a:rPr>
              <a:t>10000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特征：</a:t>
            </a:r>
            <a:r>
              <a:rPr lang="en-US" altLang="zh-CN" dirty="0" smtClean="0">
                <a:latin typeface="+mj-ea"/>
                <a:ea typeface="+mj-ea"/>
              </a:rPr>
              <a:t>784</a:t>
            </a:r>
            <a:r>
              <a:rPr lang="zh-CN" altLang="zh-CN" dirty="0" smtClean="0">
                <a:latin typeface="+mj-ea"/>
                <a:ea typeface="+mj-ea"/>
              </a:rPr>
              <a:t>维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聚类数：</a:t>
            </a:r>
            <a:r>
              <a:rPr lang="en-US" altLang="zh-CN" dirty="0" smtClean="0">
                <a:latin typeface="+mj-ea"/>
                <a:ea typeface="+mj-ea"/>
              </a:rPr>
              <a:t>10</a:t>
            </a:r>
            <a:r>
              <a:rPr lang="zh-CN" altLang="zh-CN" dirty="0" smtClean="0">
                <a:latin typeface="+mj-ea"/>
                <a:ea typeface="+mj-ea"/>
              </a:rPr>
              <a:t>个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样本真实类别文件：</a:t>
            </a:r>
            <a:r>
              <a:rPr lang="en-US" altLang="zh-CN" dirty="0" err="1" smtClean="0">
                <a:latin typeface="+mj-ea"/>
                <a:ea typeface="+mj-ea"/>
              </a:rPr>
              <a:t>SampleLabels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F41-9134-4E69-BDAE-B2CBFEF80F9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7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 </a:t>
            </a:r>
            <a:r>
              <a:rPr lang="en-US" altLang="zh-CN" dirty="0"/>
              <a:t>GMM</a:t>
            </a:r>
            <a:r>
              <a:rPr lang="zh-CN" altLang="zh-CN" dirty="0"/>
              <a:t>分类器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297661"/>
                <a:ext cx="8001000" cy="5423814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仿真数据实验</a:t>
                </a:r>
                <a:endParaRPr lang="en-US" altLang="zh-CN" sz="2800" dirty="0" smtClean="0"/>
              </a:p>
              <a:p>
                <a:pPr lvl="1"/>
                <a:r>
                  <a:rPr lang="zh-CN" altLang="en-US" sz="2400" dirty="0" smtClean="0">
                    <a:latin typeface="+mj-ea"/>
                    <a:ea typeface="+mj-ea"/>
                  </a:rPr>
                  <a:t>特征：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2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维特征</a:t>
                </a:r>
                <a:endParaRPr lang="en-US" altLang="zh-CN" sz="2400" dirty="0" smtClean="0">
                  <a:latin typeface="+mj-ea"/>
                  <a:ea typeface="+mj-ea"/>
                </a:endParaRPr>
              </a:p>
              <a:p>
                <a:pPr lvl="1"/>
                <a:r>
                  <a:rPr lang="zh-CN" altLang="en-US" sz="2400" dirty="0" smtClean="0">
                    <a:latin typeface="+mj-ea"/>
                    <a:ea typeface="+mj-ea"/>
                  </a:rPr>
                  <a:t>类别数：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2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类</a:t>
                </a:r>
                <a:endParaRPr lang="en-US" altLang="zh-CN" sz="2400" dirty="0" smtClean="0">
                  <a:latin typeface="+mj-ea"/>
                  <a:ea typeface="+mj-ea"/>
                </a:endParaRPr>
              </a:p>
              <a:p>
                <a:pPr lvl="1"/>
                <a:r>
                  <a:rPr lang="zh-CN" altLang="en-US" sz="2400" dirty="0" smtClean="0">
                    <a:latin typeface="+mj-ea"/>
                    <a:ea typeface="+mj-ea"/>
                  </a:rPr>
                  <a:t>训练样本：各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1000</a:t>
                </a:r>
                <a:r>
                  <a:rPr lang="zh-CN" altLang="en-US" sz="2400" dirty="0" smtClean="0">
                    <a:latin typeface="+mj-ea"/>
                    <a:ea typeface="+mj-ea"/>
                  </a:rPr>
                  <a:t>个样本，文件</a:t>
                </a:r>
                <a:r>
                  <a:rPr lang="en-US" altLang="zh-CN" sz="2400" dirty="0">
                    <a:latin typeface="+mj-ea"/>
                    <a:ea typeface="+mj-ea"/>
                  </a:rPr>
                  <a:t>Train1</a:t>
                </a:r>
                <a:r>
                  <a:rPr lang="zh-CN" altLang="zh-CN" sz="2400" dirty="0">
                    <a:latin typeface="+mj-ea"/>
                    <a:ea typeface="+mj-ea"/>
                  </a:rPr>
                  <a:t>和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Train2</a:t>
                </a:r>
              </a:p>
              <a:p>
                <a:pPr lvl="1"/>
                <a:r>
                  <a:rPr lang="zh-CN" altLang="en-US" sz="2400" dirty="0" smtClean="0">
                    <a:latin typeface="+mj-ea"/>
                    <a:ea typeface="+mj-ea"/>
                  </a:rPr>
                  <a:t>测试样本文件：</a:t>
                </a:r>
                <a:r>
                  <a:rPr lang="en-US" altLang="zh-CN" sz="2400" dirty="0">
                    <a:latin typeface="+mj-ea"/>
                    <a:ea typeface="+mj-ea"/>
                  </a:rPr>
                  <a:t>Test1</a:t>
                </a:r>
                <a:r>
                  <a:rPr lang="zh-CN" altLang="zh-CN" sz="2400" dirty="0">
                    <a:latin typeface="+mj-ea"/>
                    <a:ea typeface="+mj-ea"/>
                  </a:rPr>
                  <a:t>和</a:t>
                </a:r>
                <a:r>
                  <a:rPr lang="en-US" altLang="zh-CN" sz="2400" dirty="0" smtClean="0">
                    <a:latin typeface="+mj-ea"/>
                    <a:ea typeface="+mj-ea"/>
                  </a:rPr>
                  <a:t>Test2</a:t>
                </a:r>
              </a:p>
              <a:p>
                <a:pPr lvl="1"/>
                <a:r>
                  <a:rPr lang="zh-CN" altLang="en-US" sz="2400" dirty="0" smtClean="0">
                    <a:latin typeface="+mj-ea"/>
                    <a:ea typeface="+mj-ea"/>
                  </a:rPr>
                  <a:t>样本采样分布参数：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471487" lvl="1" indent="0">
                  <a:buNone/>
                </a:pPr>
                <a:r>
                  <a:rPr lang="en-US" altLang="zh-CN" sz="2000" dirty="0" smtClean="0">
                    <a:latin typeface="+mj-ea"/>
                    <a:ea typeface="+mj-ea"/>
                  </a:rPr>
                  <a:t>GMM1</a:t>
                </a:r>
                <a:r>
                  <a:rPr lang="zh-CN" altLang="en-US" sz="2000" dirty="0" smtClean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j-ea"/>
                          </a:rPr>
                          <m:t>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+mj-ea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 marL="471487" lvl="1" indent="0">
                  <a:buNone/>
                </a:pPr>
                <a:r>
                  <a:rPr lang="en-US" altLang="zh-CN" sz="2000" dirty="0">
                    <a:latin typeface="+mj-ea"/>
                    <a:ea typeface="+mj-ea"/>
                  </a:rPr>
                  <a:t>	</a:t>
                </a:r>
                <a:r>
                  <a:rPr lang="en-US" altLang="zh-CN" sz="2000" dirty="0" smtClean="0">
                    <a:latin typeface="+mj-ea"/>
                    <a:ea typeface="+mj-ea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 marL="471487" lvl="1" indent="0">
                  <a:buNone/>
                </a:pPr>
                <a:r>
                  <a:rPr lang="en-US" altLang="zh-CN" sz="2000" dirty="0" smtClean="0">
                    <a:latin typeface="+mj-ea"/>
                  </a:rPr>
                  <a:t>GMM2</a:t>
                </a:r>
                <a:r>
                  <a:rPr lang="zh-CN" altLang="en-US" sz="2000" dirty="0" smtClean="0">
                    <a:latin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latin typeface="+mj-ea"/>
                </a:endParaRPr>
              </a:p>
              <a:p>
                <a:pPr marL="471487" lvl="1" indent="0">
                  <a:buNone/>
                </a:pPr>
                <a:r>
                  <a:rPr lang="en-US" altLang="zh-CN" sz="2000" dirty="0">
                    <a:latin typeface="+mj-ea"/>
                  </a:rPr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dirty="0">
                  <a:latin typeface="+mj-ea"/>
                </a:endParaRPr>
              </a:p>
              <a:p>
                <a:pPr marL="471487" lvl="1" indent="0">
                  <a:buNone/>
                </a:pPr>
                <a:endParaRPr lang="zh-CN" altLang="en-US" sz="20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297661"/>
                <a:ext cx="8001000" cy="5423814"/>
              </a:xfrm>
              <a:blipFill rotWithShape="0">
                <a:blip r:embed="rId2"/>
                <a:stretch>
                  <a:fillRect l="-1372" t="-1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F41-9134-4E69-BDAE-B2CBFEF80F9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6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 </a:t>
            </a:r>
            <a:r>
              <a:rPr lang="en-US" altLang="zh-CN" dirty="0" smtClean="0"/>
              <a:t>GMM</a:t>
            </a:r>
            <a:r>
              <a:rPr lang="zh-CN" altLang="zh-CN" dirty="0" smtClean="0"/>
              <a:t>分类器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+mj-ea"/>
                <a:ea typeface="+mj-ea"/>
              </a:rPr>
              <a:t>MNIST</a:t>
            </a:r>
            <a:r>
              <a:rPr lang="zh-CN" altLang="zh-CN" sz="2800" dirty="0">
                <a:latin typeface="+mj-ea"/>
                <a:ea typeface="+mj-ea"/>
              </a:rPr>
              <a:t>数据</a:t>
            </a:r>
            <a:r>
              <a:rPr lang="zh-CN" altLang="zh-CN" sz="2800" dirty="0" smtClean="0">
                <a:latin typeface="+mj-ea"/>
                <a:ea typeface="+mj-ea"/>
              </a:rPr>
              <a:t>集</a:t>
            </a:r>
            <a:r>
              <a:rPr lang="zh-CN" altLang="en-US" sz="2800" dirty="0" smtClean="0">
                <a:latin typeface="+mj-ea"/>
                <a:ea typeface="+mj-ea"/>
              </a:rPr>
              <a:t>实验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类别</a:t>
            </a:r>
            <a:r>
              <a:rPr lang="zh-CN" altLang="en-US" sz="2000" dirty="0" smtClean="0">
                <a:latin typeface="+mj-ea"/>
                <a:ea typeface="+mj-ea"/>
              </a:rPr>
              <a:t>数：</a:t>
            </a:r>
            <a:r>
              <a:rPr lang="en-US" altLang="zh-CN" sz="2000" dirty="0" smtClean="0">
                <a:latin typeface="+mj-ea"/>
                <a:ea typeface="+mj-ea"/>
              </a:rPr>
              <a:t>10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特征：</a:t>
            </a:r>
            <a:r>
              <a:rPr lang="en-US" altLang="zh-CN" sz="2000" dirty="0" smtClean="0">
                <a:latin typeface="+mj-ea"/>
                <a:ea typeface="+mj-ea"/>
              </a:rPr>
              <a:t>17</a:t>
            </a:r>
            <a:r>
              <a:rPr lang="zh-CN" altLang="en-US" sz="2000" dirty="0" smtClean="0">
                <a:latin typeface="+mj-ea"/>
                <a:ea typeface="+mj-ea"/>
              </a:rPr>
              <a:t>维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训练样本：</a:t>
            </a:r>
            <a:r>
              <a:rPr lang="en-US" altLang="zh-CN" sz="2000" dirty="0" smtClean="0">
                <a:latin typeface="+mj-ea"/>
                <a:ea typeface="+mj-ea"/>
              </a:rPr>
              <a:t>10000</a:t>
            </a:r>
            <a:r>
              <a:rPr lang="zh-CN" altLang="en-US" sz="2000" dirty="0" smtClean="0">
                <a:latin typeface="+mj-ea"/>
                <a:ea typeface="+mj-ea"/>
              </a:rPr>
              <a:t>个，</a:t>
            </a:r>
            <a:r>
              <a:rPr lang="en-US" altLang="zh-CN" sz="2000" dirty="0" err="1" smtClean="0">
                <a:latin typeface="+mj-ea"/>
                <a:ea typeface="+mj-ea"/>
              </a:rPr>
              <a:t>TrainSamples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en-US" altLang="zh-CN" sz="2000" dirty="0" err="1" smtClean="0">
                <a:latin typeface="+mj-ea"/>
                <a:ea typeface="+mj-ea"/>
              </a:rPr>
              <a:t>TrainLabels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测试样本：</a:t>
            </a:r>
            <a:r>
              <a:rPr lang="en-US" altLang="zh-CN" sz="2000" dirty="0" smtClean="0">
                <a:latin typeface="+mj-ea"/>
                <a:ea typeface="+mj-ea"/>
              </a:rPr>
              <a:t>10000</a:t>
            </a:r>
            <a:r>
              <a:rPr lang="zh-CN" altLang="en-US" sz="2000" dirty="0" smtClean="0">
                <a:latin typeface="+mj-ea"/>
                <a:ea typeface="+mj-ea"/>
              </a:rPr>
              <a:t>个，</a:t>
            </a:r>
            <a:r>
              <a:rPr lang="en-US" altLang="zh-CN" sz="2000" dirty="0" err="1" smtClean="0">
                <a:latin typeface="+mj-ea"/>
                <a:ea typeface="+mj-ea"/>
              </a:rPr>
              <a:t>TestSamples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答案：</a:t>
            </a:r>
            <a:r>
              <a:rPr lang="en-US" altLang="zh-CN" sz="2000" dirty="0" err="1" smtClean="0">
                <a:latin typeface="+mj-ea"/>
                <a:ea typeface="+mj-ea"/>
              </a:rPr>
              <a:t>TestLabels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>
                <a:latin typeface="+mj-ea"/>
                <a:ea typeface="+mj-ea"/>
              </a:rPr>
              <a:t>测试设置不同</a:t>
            </a:r>
            <a:r>
              <a:rPr lang="zh-CN" altLang="zh-CN" sz="2000" dirty="0" smtClean="0">
                <a:latin typeface="+mj-ea"/>
                <a:ea typeface="+mj-ea"/>
              </a:rPr>
              <a:t>高</a:t>
            </a:r>
            <a:r>
              <a:rPr lang="zh-CN" altLang="en-US" sz="2000" dirty="0" smtClean="0">
                <a:latin typeface="+mj-ea"/>
                <a:ea typeface="+mj-ea"/>
              </a:rPr>
              <a:t>斯数的识别正确率。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9F41-9134-4E69-BDAE-B2CBFEF80F9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72362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45667</TotalTime>
  <Words>188</Words>
  <Application>Microsoft Office PowerPoint</Application>
  <PresentationFormat>全屏显示(4:3)</PresentationFormat>
  <Paragraphs>45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Verdana</vt:lpstr>
      <vt:lpstr>宋体</vt:lpstr>
      <vt:lpstr>Arial</vt:lpstr>
      <vt:lpstr>Times New Roman</vt:lpstr>
      <vt:lpstr>微软雅黑</vt:lpstr>
      <vt:lpstr>黑体</vt:lpstr>
      <vt:lpstr>Wingdings</vt:lpstr>
      <vt:lpstr>Arial Unicode MS</vt:lpstr>
      <vt:lpstr>Franklin Gothic Book</vt:lpstr>
      <vt:lpstr>Calibri</vt:lpstr>
      <vt:lpstr>Profile</vt:lpstr>
      <vt:lpstr>Image</vt:lpstr>
      <vt:lpstr>MathType 6.0 Equation</vt:lpstr>
      <vt:lpstr>实验数据集</vt:lpstr>
      <vt:lpstr>算法实验数据集</vt:lpstr>
      <vt:lpstr>NMIST数据集</vt:lpstr>
      <vt:lpstr>实验一 K-均值聚类</vt:lpstr>
      <vt:lpstr>实验一 K-均值聚类</vt:lpstr>
      <vt:lpstr>实验二 GMM分类器</vt:lpstr>
      <vt:lpstr>实验二 GMM分类器</vt:lpstr>
    </vt:vector>
  </TitlesOfParts>
  <Company>zju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机器学习的几何观点</dc:title>
  <dc:creator>Xiaofei He</dc:creator>
  <cp:lastModifiedBy>liu jeffery</cp:lastModifiedBy>
  <cp:revision>2021</cp:revision>
  <dcterms:created xsi:type="dcterms:W3CDTF">2003-12-05T03:09:18Z</dcterms:created>
  <dcterms:modified xsi:type="dcterms:W3CDTF">2016-09-13T06:22:37Z</dcterms:modified>
</cp:coreProperties>
</file>