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41"/>
  </p:notesMasterIdLst>
  <p:sldIdLst>
    <p:sldId id="256" r:id="rId2"/>
    <p:sldId id="257" r:id="rId3"/>
    <p:sldId id="294" r:id="rId4"/>
    <p:sldId id="295" r:id="rId5"/>
    <p:sldId id="296" r:id="rId6"/>
    <p:sldId id="297" r:id="rId7"/>
    <p:sldId id="332" r:id="rId8"/>
    <p:sldId id="298" r:id="rId9"/>
    <p:sldId id="299" r:id="rId10"/>
    <p:sldId id="300" r:id="rId11"/>
    <p:sldId id="301" r:id="rId12"/>
    <p:sldId id="302" r:id="rId13"/>
    <p:sldId id="303" r:id="rId14"/>
    <p:sldId id="310" r:id="rId15"/>
    <p:sldId id="306" r:id="rId16"/>
    <p:sldId id="307" r:id="rId17"/>
    <p:sldId id="308" r:id="rId18"/>
    <p:sldId id="309" r:id="rId19"/>
    <p:sldId id="311" r:id="rId20"/>
    <p:sldId id="333" r:id="rId21"/>
    <p:sldId id="312" r:id="rId22"/>
    <p:sldId id="313" r:id="rId23"/>
    <p:sldId id="314" r:id="rId24"/>
    <p:sldId id="316" r:id="rId25"/>
    <p:sldId id="317" r:id="rId26"/>
    <p:sldId id="319" r:id="rId27"/>
    <p:sldId id="315" r:id="rId28"/>
    <p:sldId id="320" r:id="rId29"/>
    <p:sldId id="321" r:id="rId30"/>
    <p:sldId id="322" r:id="rId31"/>
    <p:sldId id="335" r:id="rId32"/>
    <p:sldId id="325" r:id="rId33"/>
    <p:sldId id="326" r:id="rId34"/>
    <p:sldId id="323" r:id="rId35"/>
    <p:sldId id="328" r:id="rId36"/>
    <p:sldId id="324" r:id="rId37"/>
    <p:sldId id="330" r:id="rId38"/>
    <p:sldId id="331" r:id="rId39"/>
    <p:sldId id="334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6" autoAdjust="0"/>
    <p:restoredTop sz="92275" autoAdjust="0"/>
  </p:normalViewPr>
  <p:slideViewPr>
    <p:cSldViewPr>
      <p:cViewPr varScale="1">
        <p:scale>
          <a:sx n="82" d="100"/>
          <a:sy n="82" d="100"/>
        </p:scale>
        <p:origin x="132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3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5525461-1768-4421-9853-EAE9F29BA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302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0D1211-7AC9-4146-B7E9-7D04353F7893}" type="slidenum">
              <a:rPr lang="en-US" altLang="zh-CN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3</a:t>
            </a:r>
            <a:r>
              <a:rPr lang="zh-CN" altLang="en-US" smtClean="0">
                <a:latin typeface="Arial" panose="020B0604020202020204" pitchFamily="34" charset="0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34676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456C51-96E6-41D5-B0FD-E62380E71F7C}" type="slidenum">
              <a:rPr lang="en-US" altLang="zh-CN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s1,t2</a:t>
            </a:r>
            <a:r>
              <a:rPr lang="zh-CN" altLang="en-US" smtClean="0">
                <a:latin typeface="Arial" panose="020B0604020202020204" pitchFamily="34" charset="0"/>
              </a:rPr>
              <a:t>可辨识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t1,s2</a:t>
            </a:r>
            <a:r>
              <a:rPr lang="zh-CN" altLang="en-US" smtClean="0">
                <a:latin typeface="Arial" panose="020B0604020202020204" pitchFamily="34" charset="0"/>
              </a:rPr>
              <a:t>不可辨识</a:t>
            </a:r>
          </a:p>
        </p:txBody>
      </p:sp>
    </p:spTree>
    <p:extLst>
      <p:ext uri="{BB962C8B-B14F-4D97-AF65-F5344CB8AC3E}">
        <p14:creationId xmlns:p14="http://schemas.microsoft.com/office/powerpoint/2010/main" val="343878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BF6B52-FF52-41FC-9224-F1DB730E7BFD}" type="slidenum">
              <a:rPr lang="en-US" altLang="zh-CN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N=100, c=5, </a:t>
            </a:r>
            <a:r>
              <a:rPr lang="zh-CN" altLang="en-US" smtClean="0">
                <a:latin typeface="Arial" panose="020B0604020202020204" pitchFamily="34" charset="0"/>
              </a:rPr>
              <a:t>组合数超过</a:t>
            </a:r>
            <a:r>
              <a:rPr lang="en-US" altLang="zh-CN" smtClean="0">
                <a:latin typeface="Arial" panose="020B0604020202020204" pitchFamily="34" charset="0"/>
              </a:rPr>
              <a:t>10</a:t>
            </a:r>
            <a:r>
              <a:rPr lang="en-US" altLang="zh-CN" baseline="30000" smtClean="0">
                <a:latin typeface="Arial" panose="020B0604020202020204" pitchFamily="34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139546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1FFAC-5FF5-433D-928F-1C2165E32E82}" type="slidenum">
              <a:rPr lang="en-US" altLang="zh-CN"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可以引入一定的结束合并准则，实现不设定最终聚类数</a:t>
            </a:r>
            <a:r>
              <a:rPr lang="en-US" altLang="zh-CN" smtClean="0">
                <a:latin typeface="Arial" panose="020B0604020202020204" pitchFamily="34" charset="0"/>
              </a:rPr>
              <a:t>c</a:t>
            </a:r>
            <a:r>
              <a:rPr lang="zh-CN" altLang="en-US" smtClean="0">
                <a:latin typeface="Arial" panose="020B0604020202020204" pitchFamily="34" charset="0"/>
              </a:rPr>
              <a:t>的算法。</a:t>
            </a:r>
          </a:p>
        </p:txBody>
      </p:sp>
    </p:spTree>
    <p:extLst>
      <p:ext uri="{BB962C8B-B14F-4D97-AF65-F5344CB8AC3E}">
        <p14:creationId xmlns:p14="http://schemas.microsoft.com/office/powerpoint/2010/main" val="600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C9997A-E516-46FD-B699-5ECFF50ADC05}" type="slidenum">
              <a:rPr lang="en-US" altLang="zh-CN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胜者全取</a:t>
            </a:r>
          </a:p>
        </p:txBody>
      </p:sp>
    </p:spTree>
    <p:extLst>
      <p:ext uri="{BB962C8B-B14F-4D97-AF65-F5344CB8AC3E}">
        <p14:creationId xmlns:p14="http://schemas.microsoft.com/office/powerpoint/2010/main" val="10141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D060A7-EAAB-48A5-9D33-415D7AA48A57}" type="slidenum">
              <a:rPr lang="en-US" altLang="zh-CN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当类别数</a:t>
            </a:r>
            <a:r>
              <a:rPr lang="en-US" altLang="zh-CN" smtClean="0">
                <a:latin typeface="Arial" panose="020B0604020202020204" pitchFamily="34" charset="0"/>
              </a:rPr>
              <a:t>c</a:t>
            </a:r>
            <a:r>
              <a:rPr lang="zh-CN" altLang="en-US" smtClean="0">
                <a:latin typeface="Arial" panose="020B0604020202020204" pitchFamily="34" charset="0"/>
              </a:rPr>
              <a:t>未知时，可以采用自适应共振网络，</a:t>
            </a:r>
            <a:r>
              <a:rPr lang="en-US" altLang="zh-CN" smtClean="0">
                <a:latin typeface="Arial" panose="020B0604020202020204" pitchFamily="34" charset="0"/>
              </a:rPr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130552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80B6D9-BA9C-40C5-875F-69D28BA574B5}" type="slidenum">
              <a:rPr lang="en-US" altLang="zh-CN"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E102.m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Matlab</a:t>
            </a:r>
            <a:r>
              <a:rPr lang="zh-CN" altLang="en-US" smtClean="0">
                <a:latin typeface="Arial" panose="020B0604020202020204" pitchFamily="34" charset="0"/>
              </a:rPr>
              <a:t>演示的是在原空间中权值的修正过程。</a:t>
            </a:r>
          </a:p>
        </p:txBody>
      </p:sp>
    </p:spTree>
    <p:extLst>
      <p:ext uri="{BB962C8B-B14F-4D97-AF65-F5344CB8AC3E}">
        <p14:creationId xmlns:p14="http://schemas.microsoft.com/office/powerpoint/2010/main" val="129806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无监督学习与聚类</a:t>
            </a:r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2276475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21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1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333375"/>
            <a:ext cx="2174875" cy="6264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333375"/>
            <a:ext cx="6376988" cy="6264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5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412875"/>
            <a:ext cx="427672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2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8363" y="1412875"/>
            <a:ext cx="4276725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8363" y="4081463"/>
            <a:ext cx="4276725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6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8704263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4081463"/>
            <a:ext cx="8704263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6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407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412875"/>
            <a:ext cx="4276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6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4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3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8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33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4407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0426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Text Box 15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无监督学习与聚类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6.png"/><Relationship Id="rId4" Type="http://schemas.openxmlformats.org/officeDocument/2006/relationships/oleObject" Target="../embeddings/oleObject5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205038"/>
            <a:ext cx="7772400" cy="1512887"/>
          </a:xfrm>
        </p:spPr>
        <p:txBody>
          <a:bodyPr/>
          <a:lstStyle/>
          <a:p>
            <a:pPr eaLnBrk="1" hangingPunct="1"/>
            <a:r>
              <a:rPr lang="zh-CN" altLang="en-US" sz="4800" smtClean="0"/>
              <a:t>第十章 无监督学习与聚类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散布矩阵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7859713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类内散布矩阵：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类间散布矩阵：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总体散布矩阵：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149475" y="1965325"/>
          <a:ext cx="44465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1828800" imgH="457200" progId="Equation.DSMT4">
                  <p:embed/>
                </p:oleObj>
              </mc:Choice>
              <mc:Fallback>
                <p:oleObj name="Equation" r:id="rId3" imgW="1828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965325"/>
                        <a:ext cx="444658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124075" y="3573463"/>
          <a:ext cx="42211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5" imgW="1841500" imgH="431800" progId="Equation.DSMT4">
                  <p:embed/>
                </p:oleObj>
              </mc:Choice>
              <mc:Fallback>
                <p:oleObj name="Equation" r:id="rId5" imgW="18415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73463"/>
                        <a:ext cx="42211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2124075" y="5229225"/>
          <a:ext cx="46672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7" imgW="2120900" imgH="368300" progId="Equation.DSMT4">
                  <p:embed/>
                </p:oleObj>
              </mc:Choice>
              <mc:Fallback>
                <p:oleObj name="Equation" r:id="rId7" imgW="2120900" imgH="368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229225"/>
                        <a:ext cx="466725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散布准则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7935913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基于行列式的散布准则：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基于不变量的散布准则：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843213" y="2565400"/>
          <a:ext cx="17875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571252" imgH="253890" progId="Equation.DSMT4">
                  <p:embed/>
                </p:oleObj>
              </mc:Choice>
              <mc:Fallback>
                <p:oleObj name="Equation" r:id="rId3" imgW="571252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565400"/>
                        <a:ext cx="17875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771775" y="5013325"/>
          <a:ext cx="27225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990170" imgH="279279" progId="Equation.DSMT4">
                  <p:embed/>
                </p:oleObj>
              </mc:Choice>
              <mc:Fallback>
                <p:oleObj name="Equation" r:id="rId5" imgW="990170" imgH="27927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13325"/>
                        <a:ext cx="27225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准则函数的优化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folHlink"/>
                </a:solidFill>
              </a:rPr>
              <a:t>穷举法优化</a:t>
            </a:r>
            <a:r>
              <a:rPr lang="zh-CN" altLang="en-US" smtClean="0"/>
              <a:t>：聚类准则函数的优化是组合最优问题，是一个</a:t>
            </a:r>
            <a:r>
              <a:rPr lang="en-US" altLang="zh-CN" smtClean="0"/>
              <a:t>NP</a:t>
            </a:r>
            <a:r>
              <a:rPr lang="zh-CN" altLang="en-US" smtClean="0"/>
              <a:t>难题，将</a:t>
            </a:r>
            <a:r>
              <a:rPr lang="en-US" altLang="zh-CN" smtClean="0"/>
              <a:t>n</a:t>
            </a:r>
            <a:r>
              <a:rPr lang="zh-CN" altLang="en-US" smtClean="0"/>
              <a:t>个样本分到</a:t>
            </a:r>
            <a:r>
              <a:rPr lang="en-US" altLang="zh-CN" smtClean="0"/>
              <a:t>c</a:t>
            </a:r>
            <a:r>
              <a:rPr lang="zh-CN" altLang="en-US" smtClean="0"/>
              <a:t>个类别有</a:t>
            </a:r>
            <a:r>
              <a:rPr lang="en-US" altLang="zh-CN" smtClean="0"/>
              <a:t>c</a:t>
            </a:r>
            <a:r>
              <a:rPr lang="en-US" altLang="zh-CN" baseline="30000" smtClean="0"/>
              <a:t>n</a:t>
            </a:r>
            <a:r>
              <a:rPr lang="en-US" altLang="zh-CN" smtClean="0"/>
              <a:t>/c!</a:t>
            </a:r>
            <a:r>
              <a:rPr lang="zh-CN" altLang="en-US" smtClean="0"/>
              <a:t>种分法，穷举计算是不现实的，只能寻找次优方法解决；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chemeClr val="folHlink"/>
                </a:solidFill>
              </a:rPr>
              <a:t>迭代最优化</a:t>
            </a:r>
            <a:r>
              <a:rPr lang="zh-CN" altLang="en-US" smtClean="0"/>
              <a:t>：随机设置初始聚类，计算将样本</a:t>
            </a:r>
            <a:r>
              <a:rPr lang="en-US" altLang="zh-CN" smtClean="0"/>
              <a:t>x</a:t>
            </a:r>
            <a:r>
              <a:rPr lang="zh-CN" altLang="en-US" smtClean="0"/>
              <a:t>从</a:t>
            </a:r>
            <a:r>
              <a:rPr lang="en-US" altLang="zh-CN" smtClean="0"/>
              <a:t>D</a:t>
            </a:r>
            <a:r>
              <a:rPr lang="en-US" altLang="zh-CN" baseline="-25000" smtClean="0"/>
              <a:t>i</a:t>
            </a:r>
            <a:r>
              <a:rPr lang="zh-CN" altLang="en-US" smtClean="0"/>
              <a:t>聚类移到</a:t>
            </a:r>
            <a:r>
              <a:rPr lang="en-US" altLang="zh-CN" smtClean="0"/>
              <a:t>D</a:t>
            </a:r>
            <a:r>
              <a:rPr lang="en-US" altLang="zh-CN" baseline="-25000" smtClean="0"/>
              <a:t>j</a:t>
            </a:r>
            <a:r>
              <a:rPr lang="zh-CN" altLang="en-US" smtClean="0"/>
              <a:t>聚类是否能够使准则函数减小，减小则做此修改，否则不修改。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10.3 k-</a:t>
            </a:r>
            <a:r>
              <a:rPr lang="zh-CN" altLang="en-US" smtClean="0"/>
              <a:t>均值聚类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412875"/>
            <a:ext cx="8326438" cy="518477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/>
              <a:t>begin initialize </a:t>
            </a:r>
            <a:r>
              <a:rPr lang="zh-CN" altLang="en-US" smtClean="0"/>
              <a:t>样本数</a:t>
            </a:r>
            <a:r>
              <a:rPr lang="en-US" altLang="zh-CN" smtClean="0"/>
              <a:t>n</a:t>
            </a:r>
            <a:r>
              <a:rPr lang="zh-CN" altLang="en-US" smtClean="0"/>
              <a:t>，聚类数</a:t>
            </a:r>
            <a:r>
              <a:rPr lang="en-US" altLang="zh-CN" smtClean="0"/>
              <a:t>c</a:t>
            </a:r>
            <a:r>
              <a:rPr lang="zh-CN" altLang="en-US" smtClean="0"/>
              <a:t>，初始聚类中心</a:t>
            </a:r>
            <a:r>
              <a:rPr lang="en-US" altLang="zh-CN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m</a:t>
            </a:r>
            <a:r>
              <a:rPr lang="en-US" altLang="zh-CN" baseline="-25000" smtClean="0"/>
              <a:t>c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mtClean="0"/>
              <a:t>    </a:t>
            </a:r>
            <a:r>
              <a:rPr lang="en-US" altLang="zh-CN" smtClean="0"/>
              <a:t>do </a:t>
            </a:r>
            <a:r>
              <a:rPr lang="zh-CN" altLang="en-US" smtClean="0"/>
              <a:t>按照最近邻</a:t>
            </a:r>
            <a:r>
              <a:rPr lang="en-US" altLang="zh-CN" smtClean="0"/>
              <a:t>m</a:t>
            </a:r>
            <a:r>
              <a:rPr lang="en-US" altLang="zh-CN" baseline="-25000" smtClean="0"/>
              <a:t>i</a:t>
            </a:r>
            <a:r>
              <a:rPr lang="zh-CN" altLang="en-US" smtClean="0"/>
              <a:t>分类</a:t>
            </a:r>
            <a:r>
              <a:rPr lang="en-US" altLang="zh-CN" smtClean="0"/>
              <a:t>n</a:t>
            </a:r>
            <a:r>
              <a:rPr lang="zh-CN" altLang="en-US" smtClean="0"/>
              <a:t>个样本；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mtClean="0"/>
              <a:t>          重新计算聚类中心</a:t>
            </a:r>
            <a:r>
              <a:rPr lang="en-US" altLang="zh-CN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m</a:t>
            </a:r>
            <a:r>
              <a:rPr lang="en-US" altLang="zh-CN" baseline="-25000" smtClean="0"/>
              <a:t>c</a:t>
            </a:r>
            <a:r>
              <a:rPr lang="zh-CN" altLang="en-US" smtClean="0"/>
              <a:t>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mtClean="0"/>
              <a:t>    </a:t>
            </a:r>
            <a:r>
              <a:rPr lang="en-US" altLang="zh-CN" smtClean="0"/>
              <a:t>until m</a:t>
            </a:r>
            <a:r>
              <a:rPr lang="en-US" altLang="zh-CN" baseline="-25000" smtClean="0"/>
              <a:t>i</a:t>
            </a:r>
            <a:r>
              <a:rPr lang="zh-CN" altLang="en-US" smtClean="0"/>
              <a:t>不再改变；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/>
              <a:t>return m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m</a:t>
            </a:r>
            <a:r>
              <a:rPr lang="en-US" altLang="zh-CN" baseline="-25000" smtClean="0"/>
              <a:t>c</a:t>
            </a:r>
            <a:r>
              <a:rPr lang="en-US" altLang="zh-CN" smtClean="0"/>
              <a:t>;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mtClean="0"/>
              <a:t>end</a:t>
            </a:r>
            <a:endParaRPr lang="en-US" altLang="zh-CN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</a:t>
            </a:r>
            <a:r>
              <a:rPr lang="zh-CN" altLang="en-US" smtClean="0"/>
              <a:t>均值聚类的特点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04263" cy="4968875"/>
          </a:xfrm>
        </p:spPr>
        <p:txBody>
          <a:bodyPr/>
          <a:lstStyle/>
          <a:p>
            <a:pPr eaLnBrk="1" hangingPunct="1"/>
            <a:r>
              <a:rPr lang="en-US" altLang="zh-CN" smtClean="0"/>
              <a:t>k-</a:t>
            </a:r>
            <a:r>
              <a:rPr lang="zh-CN" altLang="en-US" smtClean="0"/>
              <a:t>均值算法可以看作是对平方误差准则函数的</a:t>
            </a:r>
            <a:r>
              <a:rPr lang="zh-CN" altLang="en-US" smtClean="0">
                <a:solidFill>
                  <a:schemeClr val="folHlink"/>
                </a:solidFill>
              </a:rPr>
              <a:t>贪心搜索算法</a:t>
            </a:r>
            <a:r>
              <a:rPr lang="zh-CN" altLang="en-US" smtClean="0"/>
              <a:t>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聚类结果受初始聚类中心的选择影响很大，不同的</a:t>
            </a:r>
            <a:r>
              <a:rPr lang="zh-CN" altLang="en-US" smtClean="0">
                <a:solidFill>
                  <a:schemeClr val="folHlink"/>
                </a:solidFill>
              </a:rPr>
              <a:t>初始聚类中心</a:t>
            </a:r>
            <a:r>
              <a:rPr lang="zh-CN" altLang="en-US" smtClean="0"/>
              <a:t>会导致不同的聚类结果。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</a:t>
            </a:r>
            <a:r>
              <a:rPr lang="en-US" altLang="zh-CN" smtClean="0"/>
              <a:t>k-</a:t>
            </a:r>
            <a:r>
              <a:rPr lang="zh-CN" altLang="en-US" smtClean="0"/>
              <a:t>均值聚类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12875"/>
            <a:ext cx="7488237" cy="525621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k-</a:t>
            </a:r>
            <a:r>
              <a:rPr lang="zh-CN" altLang="en-US" sz="2400" smtClean="0"/>
              <a:t>均值算法的每一步迭代中，每一个样本都被认为完全属于某一个类别。作为改进版本，可以引入模糊的概念，假定每个样本以某种隶属度函数属于某个类别；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/>
              <a:t>样本</a:t>
            </a:r>
            <a:r>
              <a:rPr lang="en-US" altLang="zh-CN" sz="2400" smtClean="0"/>
              <a:t>x</a:t>
            </a:r>
            <a:r>
              <a:rPr lang="zh-CN" altLang="en-US" sz="2400" smtClean="0"/>
              <a:t>对第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个聚类的</a:t>
            </a:r>
            <a:r>
              <a:rPr lang="zh-CN" altLang="en-US" sz="2400" smtClean="0">
                <a:solidFill>
                  <a:schemeClr val="folHlink"/>
                </a:solidFill>
              </a:rPr>
              <a:t>隶属度</a:t>
            </a:r>
            <a:r>
              <a:rPr lang="zh-CN" altLang="en-US" sz="2400" smtClean="0"/>
              <a:t>可以定义为：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其中</a:t>
            </a:r>
            <a:r>
              <a:rPr lang="en-US" altLang="zh-CN" sz="2400" smtClean="0"/>
              <a:t>m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为第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个聚类的均值，</a:t>
            </a:r>
            <a:r>
              <a:rPr lang="en-US" altLang="zh-CN" sz="2400" smtClean="0"/>
              <a:t>b&gt;1</a:t>
            </a:r>
            <a:r>
              <a:rPr lang="zh-CN" altLang="en-US" sz="2400" smtClean="0"/>
              <a:t>为控制不同类别混合程度的自由参数。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11413" y="4005263"/>
          <a:ext cx="316388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3" imgW="1790700" imgH="800100" progId="Equation.DSMT4">
                  <p:embed/>
                </p:oleObj>
              </mc:Choice>
              <mc:Fallback>
                <p:oleObj name="Equation" r:id="rId3" imgW="1790700" imgH="800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05263"/>
                        <a:ext cx="3163887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</a:t>
            </a:r>
            <a:r>
              <a:rPr lang="en-US" altLang="zh-CN" smtClean="0"/>
              <a:t>k-</a:t>
            </a:r>
            <a:r>
              <a:rPr lang="zh-CN" altLang="en-US" smtClean="0"/>
              <a:t>均值聚类算法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12875"/>
            <a:ext cx="7559675" cy="525621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begin initialize n, c, b, m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…, m</a:t>
            </a:r>
            <a:r>
              <a:rPr lang="en-US" altLang="zh-CN" sz="2400" baseline="-25000" smtClean="0"/>
              <a:t>c</a:t>
            </a:r>
            <a:r>
              <a:rPr lang="en-US" altLang="zh-CN" sz="2400" smtClean="0"/>
              <a:t>;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    do </a:t>
            </a:r>
            <a:r>
              <a:rPr lang="zh-CN" altLang="en-US" sz="2400" smtClean="0"/>
              <a:t>计算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个样本对</a:t>
            </a:r>
            <a:r>
              <a:rPr lang="en-US" altLang="zh-CN" sz="2400" smtClean="0"/>
              <a:t>c</a:t>
            </a:r>
            <a:r>
              <a:rPr lang="zh-CN" altLang="en-US" sz="2400" smtClean="0"/>
              <a:t>个类别的隶属度：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zh-CN" altLang="en-US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zh-CN" altLang="en-US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zh-CN" altLang="en-US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zh-CN" altLang="en-US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         重新计算各个聚类的均值</a:t>
            </a:r>
            <a:r>
              <a:rPr lang="en-US" altLang="zh-CN" sz="2400" smtClean="0"/>
              <a:t>m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…, m</a:t>
            </a:r>
            <a:r>
              <a:rPr lang="en-US" altLang="zh-CN" sz="2400" baseline="-25000" smtClean="0"/>
              <a:t>c</a:t>
            </a:r>
            <a:r>
              <a:rPr lang="en-US" altLang="zh-CN" sz="2400" smtClean="0"/>
              <a:t>;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4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    until m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…, m</a:t>
            </a:r>
            <a:r>
              <a:rPr lang="en-US" altLang="zh-CN" sz="2400" baseline="-25000" smtClean="0"/>
              <a:t>c</a:t>
            </a:r>
            <a:r>
              <a:rPr lang="zh-CN" altLang="en-US" sz="2400" smtClean="0"/>
              <a:t>变化很小；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return m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…, m</a:t>
            </a:r>
            <a:r>
              <a:rPr lang="en-US" altLang="zh-CN" sz="2400" baseline="-25000" smtClean="0"/>
              <a:t>c</a:t>
            </a:r>
            <a:r>
              <a:rPr lang="zh-CN" altLang="en-US" sz="2400" smtClean="0"/>
              <a:t>。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555875" y="2276475"/>
          <a:ext cx="30908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1790700" imgH="800100" progId="Equation.DSMT4">
                  <p:embed/>
                </p:oleObj>
              </mc:Choice>
              <mc:Fallback>
                <p:oleObj name="Equation" r:id="rId3" imgW="1790700" imgH="800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76475"/>
                        <a:ext cx="3090863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700338" y="4221163"/>
          <a:ext cx="259238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5" imgW="1358310" imgH="863225" progId="Equation.DSMT4">
                  <p:embed/>
                </p:oleObj>
              </mc:Choice>
              <mc:Fallback>
                <p:oleObj name="Equation" r:id="rId5" imgW="1358310" imgH="8632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21163"/>
                        <a:ext cx="2592387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10.4 </a:t>
            </a:r>
            <a:r>
              <a:rPr lang="zh-CN" altLang="en-US" smtClean="0"/>
              <a:t>层次聚类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begin initialize c, c’</a:t>
            </a:r>
            <a:r>
              <a:rPr lang="en-US" altLang="zh-CN" smtClean="0">
                <a:sym typeface="Wingdings" panose="05000000000000000000" pitchFamily="2" charset="2"/>
              </a:rPr>
              <a:t>n, D</a:t>
            </a:r>
            <a:r>
              <a:rPr lang="en-US" altLang="zh-CN" baseline="-25000" smtClean="0">
                <a:sym typeface="Wingdings" panose="05000000000000000000" pitchFamily="2" charset="2"/>
              </a:rPr>
              <a:t>i</a:t>
            </a:r>
            <a:r>
              <a:rPr lang="en-US" altLang="zh-CN" smtClean="0">
                <a:sym typeface="Wingdings" panose="05000000000000000000" pitchFamily="2" charset="2"/>
              </a:rPr>
              <a:t>{x</a:t>
            </a:r>
            <a:r>
              <a:rPr lang="en-US" altLang="zh-CN" baseline="-25000" smtClean="0">
                <a:sym typeface="Wingdings" panose="05000000000000000000" pitchFamily="2" charset="2"/>
              </a:rPr>
              <a:t>i</a:t>
            </a:r>
            <a:r>
              <a:rPr lang="en-US" altLang="zh-CN" smtClean="0">
                <a:sym typeface="Wingdings" panose="05000000000000000000" pitchFamily="2" charset="2"/>
              </a:rPr>
              <a:t>}, i=1,…,n;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>
                <a:sym typeface="Wingdings" panose="05000000000000000000" pitchFamily="2" charset="2"/>
              </a:rPr>
              <a:t>    do c’c’-1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>
                <a:sym typeface="Wingdings" panose="05000000000000000000" pitchFamily="2" charset="2"/>
              </a:rPr>
              <a:t>         </a:t>
            </a:r>
            <a:r>
              <a:rPr lang="zh-CN" altLang="en-US" smtClean="0">
                <a:sym typeface="Wingdings" panose="05000000000000000000" pitchFamily="2" charset="2"/>
              </a:rPr>
              <a:t>求最接近的聚类，如</a:t>
            </a:r>
            <a:r>
              <a:rPr lang="en-US" altLang="zh-CN" smtClean="0">
                <a:sym typeface="Wingdings" panose="05000000000000000000" pitchFamily="2" charset="2"/>
              </a:rPr>
              <a:t>D</a:t>
            </a:r>
            <a:r>
              <a:rPr lang="en-US" altLang="zh-CN" baseline="-25000" smtClean="0">
                <a:sym typeface="Wingdings" panose="05000000000000000000" pitchFamily="2" charset="2"/>
              </a:rPr>
              <a:t>i</a:t>
            </a:r>
            <a:r>
              <a:rPr lang="zh-CN" altLang="en-US" smtClean="0">
                <a:sym typeface="Wingdings" panose="05000000000000000000" pitchFamily="2" charset="2"/>
              </a:rPr>
              <a:t>和</a:t>
            </a:r>
            <a:r>
              <a:rPr lang="en-US" altLang="zh-CN" smtClean="0">
                <a:sym typeface="Wingdings" panose="05000000000000000000" pitchFamily="2" charset="2"/>
              </a:rPr>
              <a:t>D</a:t>
            </a:r>
            <a:r>
              <a:rPr lang="en-US" altLang="zh-CN" baseline="-25000" smtClean="0">
                <a:sym typeface="Wingdings" panose="05000000000000000000" pitchFamily="2" charset="2"/>
              </a:rPr>
              <a:t>j</a:t>
            </a:r>
            <a:r>
              <a:rPr lang="zh-CN" altLang="en-US" smtClean="0">
                <a:sym typeface="Wingdings" panose="05000000000000000000" pitchFamily="2" charset="2"/>
              </a:rPr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ym typeface="Wingdings" panose="05000000000000000000" pitchFamily="2" charset="2"/>
              </a:rPr>
              <a:t>         合并</a:t>
            </a:r>
            <a:r>
              <a:rPr lang="en-US" altLang="zh-CN" smtClean="0">
                <a:sym typeface="Wingdings" panose="05000000000000000000" pitchFamily="2" charset="2"/>
              </a:rPr>
              <a:t>D</a:t>
            </a:r>
            <a:r>
              <a:rPr lang="en-US" altLang="zh-CN" baseline="-25000" smtClean="0">
                <a:sym typeface="Wingdings" panose="05000000000000000000" pitchFamily="2" charset="2"/>
              </a:rPr>
              <a:t>i</a:t>
            </a:r>
            <a:r>
              <a:rPr lang="zh-CN" altLang="en-US" smtClean="0">
                <a:sym typeface="Wingdings" panose="05000000000000000000" pitchFamily="2" charset="2"/>
              </a:rPr>
              <a:t>和</a:t>
            </a:r>
            <a:r>
              <a:rPr lang="en-US" altLang="zh-CN" smtClean="0">
                <a:sym typeface="Wingdings" panose="05000000000000000000" pitchFamily="2" charset="2"/>
              </a:rPr>
              <a:t>D</a:t>
            </a:r>
            <a:r>
              <a:rPr lang="en-US" altLang="zh-CN" baseline="-25000" smtClean="0">
                <a:sym typeface="Wingdings" panose="05000000000000000000" pitchFamily="2" charset="2"/>
              </a:rPr>
              <a:t>j</a:t>
            </a:r>
            <a:r>
              <a:rPr lang="zh-CN" altLang="en-US" smtClean="0">
                <a:sym typeface="Wingdings" panose="05000000000000000000" pitchFamily="2" charset="2"/>
              </a:rPr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>
                <a:sym typeface="Wingdings" panose="05000000000000000000" pitchFamily="2" charset="2"/>
              </a:rPr>
              <a:t>    </a:t>
            </a:r>
            <a:r>
              <a:rPr lang="en-US" altLang="zh-CN" smtClean="0">
                <a:sym typeface="Wingdings" panose="05000000000000000000" pitchFamily="2" charset="2"/>
              </a:rPr>
              <a:t>until c’=c;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>
                <a:sym typeface="Wingdings" panose="05000000000000000000" pitchFamily="2" charset="2"/>
              </a:rPr>
              <a:t>return c</a:t>
            </a:r>
            <a:r>
              <a:rPr lang="zh-CN" altLang="en-US" smtClean="0">
                <a:sym typeface="Wingdings" panose="05000000000000000000" pitchFamily="2" charset="2"/>
              </a:rPr>
              <a:t>个聚类</a:t>
            </a:r>
            <a:r>
              <a:rPr lang="en-US" altLang="zh-CN" smtClean="0">
                <a:sym typeface="Wingdings" panose="05000000000000000000" pitchFamily="2" charset="2"/>
              </a:rPr>
              <a:t>;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>
                <a:sym typeface="Wingdings" panose="05000000000000000000" pitchFamily="2" charset="2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层次聚类的树图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191375" cy="39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027988" y="2708275"/>
            <a:ext cx="549275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/>
              <a:t>相似度标尺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层次聚类的特点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层次聚类不用初始化聚类中心，因此聚类结果不受</a:t>
            </a:r>
            <a:r>
              <a:rPr lang="zh-CN" altLang="en-US" smtClean="0">
                <a:solidFill>
                  <a:schemeClr val="folHlink"/>
                </a:solidFill>
              </a:rPr>
              <a:t>初始聚类中心</a:t>
            </a:r>
            <a:r>
              <a:rPr lang="zh-CN" altLang="en-US" smtClean="0"/>
              <a:t>的影响；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需要定义类别之间的相似性度量；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当样本数比较多时，算法的计算量比较大（算法第</a:t>
            </a:r>
            <a:r>
              <a:rPr lang="en-US" altLang="zh-CN" smtClean="0"/>
              <a:t>3</a:t>
            </a:r>
            <a:r>
              <a:rPr lang="zh-CN" altLang="en-US" smtClean="0"/>
              <a:t>步）。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聚类结果同样是对平方误差准则函数的</a:t>
            </a:r>
            <a:r>
              <a:rPr lang="zh-CN" altLang="en-US" smtClean="0">
                <a:solidFill>
                  <a:schemeClr val="folHlink"/>
                </a:solidFill>
              </a:rPr>
              <a:t>贪心优化</a:t>
            </a:r>
            <a:r>
              <a:rPr lang="zh-CN" altLang="en-US" smtClean="0"/>
              <a:t>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10.0 </a:t>
            </a:r>
            <a:r>
              <a:rPr lang="zh-CN" altLang="en-US" smtClean="0"/>
              <a:t>监督学习与无监督学习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7907338" cy="5184775"/>
          </a:xfrm>
        </p:spPr>
        <p:txBody>
          <a:bodyPr/>
          <a:lstStyle/>
          <a:p>
            <a:pPr eaLnBrk="1" hangingPunct="1"/>
            <a:r>
              <a:rPr lang="zh-CN" altLang="en-US" smtClean="0"/>
              <a:t>监督学习与无监督学习的</a:t>
            </a:r>
            <a:r>
              <a:rPr lang="zh-CN" altLang="en-US" smtClean="0">
                <a:solidFill>
                  <a:schemeClr val="folHlink"/>
                </a:solidFill>
              </a:rPr>
              <a:t>最大区别</a:t>
            </a:r>
            <a:r>
              <a:rPr lang="zh-CN" altLang="en-US" smtClean="0"/>
              <a:t>在于训练样本是否有类别标号，无类别标号的称为无监督学习；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监督学习与无监督学习也被称为有教师学习与无教师学习。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Hausdorff</a:t>
            </a:r>
            <a:r>
              <a:rPr lang="zh-CN" altLang="en-US" smtClean="0"/>
              <a:t>距离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最大距离：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最小距离：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平均距离：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中心距离：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3" name="对象 5"/>
          <p:cNvGraphicFramePr>
            <a:graphicFrameLocks noChangeAspect="1"/>
          </p:cNvGraphicFramePr>
          <p:nvPr/>
        </p:nvGraphicFramePr>
        <p:xfrm>
          <a:off x="2843213" y="1557338"/>
          <a:ext cx="37226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1689100" imgH="330200" progId="Equation.DSMT4">
                  <p:embed/>
                </p:oleObj>
              </mc:Choice>
              <mc:Fallback>
                <p:oleObj name="Equation" r:id="rId3" imgW="1689100" imgH="330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557338"/>
                        <a:ext cx="37226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5" name="对象 7"/>
          <p:cNvGraphicFramePr>
            <a:graphicFrameLocks noChangeAspect="1"/>
          </p:cNvGraphicFramePr>
          <p:nvPr/>
        </p:nvGraphicFramePr>
        <p:xfrm>
          <a:off x="2843213" y="2924175"/>
          <a:ext cx="37226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5" imgW="1689100" imgH="330200" progId="Equation.DSMT4">
                  <p:embed/>
                </p:oleObj>
              </mc:Choice>
              <mc:Fallback>
                <p:oleObj name="Equation" r:id="rId5" imgW="1689100" imgH="330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24175"/>
                        <a:ext cx="37226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7" name="对象 9"/>
          <p:cNvGraphicFramePr>
            <a:graphicFrameLocks noChangeAspect="1"/>
          </p:cNvGraphicFramePr>
          <p:nvPr/>
        </p:nvGraphicFramePr>
        <p:xfrm>
          <a:off x="2843213" y="4221163"/>
          <a:ext cx="43370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7" imgW="1968500" imgH="457200" progId="Equation.DSMT4">
                  <p:embed/>
                </p:oleObj>
              </mc:Choice>
              <mc:Fallback>
                <p:oleObj name="Equation" r:id="rId7" imgW="1968500" imgH="457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21163"/>
                        <a:ext cx="43370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9" name="对象 11"/>
          <p:cNvGraphicFramePr>
            <a:graphicFrameLocks noChangeAspect="1"/>
          </p:cNvGraphicFramePr>
          <p:nvPr/>
        </p:nvGraphicFramePr>
        <p:xfrm>
          <a:off x="2771775" y="5876925"/>
          <a:ext cx="33591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9" imgW="1435100" imgH="279400" progId="Equation.DSMT4">
                  <p:embed/>
                </p:oleObj>
              </mc:Choice>
              <mc:Fallback>
                <p:oleObj name="Equation" r:id="rId9" imgW="1435100" imgH="279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876925"/>
                        <a:ext cx="33591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聚类算法存在的问题（一）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704263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准则函数的选择</a:t>
            </a:r>
          </a:p>
        </p:txBody>
      </p:sp>
      <p:graphicFrame>
        <p:nvGraphicFramePr>
          <p:cNvPr id="2355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4813" y="2679700"/>
          <a:ext cx="7392987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Image" r:id="rId3" imgW="3073016" imgH="1434415" progId="Photoshop.Image.7">
                  <p:embed/>
                </p:oleObj>
              </mc:Choice>
              <mc:Fallback>
                <p:oleObj name="Image" r:id="rId3" imgW="3073016" imgH="1434415" progId="Photoshop.Image.7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2679700"/>
                        <a:ext cx="7392987" cy="350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Oval 6"/>
          <p:cNvSpPr>
            <a:spLocks noChangeArrowheads="1"/>
          </p:cNvSpPr>
          <p:nvPr/>
        </p:nvSpPr>
        <p:spPr bwMode="auto">
          <a:xfrm rot="-2414297">
            <a:off x="6588125" y="2420938"/>
            <a:ext cx="1296988" cy="17287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5" name="Oval 7"/>
          <p:cNvSpPr>
            <a:spLocks noChangeArrowheads="1"/>
          </p:cNvSpPr>
          <p:nvPr/>
        </p:nvSpPr>
        <p:spPr bwMode="auto">
          <a:xfrm rot="-1032210">
            <a:off x="468313" y="3644900"/>
            <a:ext cx="5616575" cy="2376488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4932363" y="6021388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平方误差准则</a:t>
            </a:r>
            <a:r>
              <a:rPr lang="en-US" altLang="zh-CN" sz="2400" b="1">
                <a:latin typeface="Times New Roman" panose="02020603050405020304" pitchFamily="18" charset="0"/>
              </a:rPr>
              <a:t>J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</a:rPr>
              <a:t>比较大</a:t>
            </a:r>
          </a:p>
        </p:txBody>
      </p:sp>
      <p:sp>
        <p:nvSpPr>
          <p:cNvPr id="186380" name="Freeform 12"/>
          <p:cNvSpPr>
            <a:spLocks/>
          </p:cNvSpPr>
          <p:nvPr/>
        </p:nvSpPr>
        <p:spPr bwMode="auto">
          <a:xfrm>
            <a:off x="395288" y="3141663"/>
            <a:ext cx="4897437" cy="3144837"/>
          </a:xfrm>
          <a:custGeom>
            <a:avLst/>
            <a:gdLst>
              <a:gd name="T0" fmla="*/ 1775434441 w 2804"/>
              <a:gd name="T1" fmla="*/ 2147483647 h 1981"/>
              <a:gd name="T2" fmla="*/ 253197842 w 2804"/>
              <a:gd name="T3" fmla="*/ 2147483647 h 1981"/>
              <a:gd name="T4" fmla="*/ 2147483647 w 2804"/>
              <a:gd name="T5" fmla="*/ 551913337 h 1981"/>
              <a:gd name="T6" fmla="*/ 2147483647 w 2804"/>
              <a:gd name="T7" fmla="*/ 322579949 h 1981"/>
              <a:gd name="T8" fmla="*/ 2147483647 w 2804"/>
              <a:gd name="T9" fmla="*/ 1922878119 h 1981"/>
              <a:gd name="T10" fmla="*/ 2147483647 w 2804"/>
              <a:gd name="T11" fmla="*/ 2147483647 h 1981"/>
              <a:gd name="T12" fmla="*/ 2147483647 w 2804"/>
              <a:gd name="T13" fmla="*/ 2147483647 h 1981"/>
              <a:gd name="T14" fmla="*/ 1775434441 w 2804"/>
              <a:gd name="T15" fmla="*/ 2147483647 h 19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04" h="1981">
                <a:moveTo>
                  <a:pt x="582" y="1943"/>
                </a:moveTo>
                <a:cubicBezTo>
                  <a:pt x="189" y="1905"/>
                  <a:pt x="0" y="1731"/>
                  <a:pt x="83" y="1444"/>
                </a:cubicBezTo>
                <a:cubicBezTo>
                  <a:pt x="166" y="1157"/>
                  <a:pt x="696" y="438"/>
                  <a:pt x="1081" y="219"/>
                </a:cubicBezTo>
                <a:cubicBezTo>
                  <a:pt x="1466" y="0"/>
                  <a:pt x="2162" y="37"/>
                  <a:pt x="2396" y="128"/>
                </a:cubicBezTo>
                <a:cubicBezTo>
                  <a:pt x="2630" y="219"/>
                  <a:pt x="2426" y="566"/>
                  <a:pt x="2487" y="763"/>
                </a:cubicBezTo>
                <a:cubicBezTo>
                  <a:pt x="2548" y="960"/>
                  <a:pt x="2767" y="1157"/>
                  <a:pt x="2759" y="1308"/>
                </a:cubicBezTo>
                <a:cubicBezTo>
                  <a:pt x="2751" y="1459"/>
                  <a:pt x="2804" y="1564"/>
                  <a:pt x="2441" y="1670"/>
                </a:cubicBezTo>
                <a:cubicBezTo>
                  <a:pt x="2078" y="1776"/>
                  <a:pt x="975" y="1981"/>
                  <a:pt x="582" y="1943"/>
                </a:cubicBez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81" name="Oval 13"/>
          <p:cNvSpPr>
            <a:spLocks noChangeArrowheads="1"/>
          </p:cNvSpPr>
          <p:nvPr/>
        </p:nvSpPr>
        <p:spPr bwMode="auto">
          <a:xfrm rot="-1648012">
            <a:off x="4713288" y="2344738"/>
            <a:ext cx="3475037" cy="22367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4932363" y="5516563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平方误差准则</a:t>
            </a:r>
            <a:r>
              <a:rPr lang="en-US" altLang="zh-CN" sz="2400" b="1">
                <a:latin typeface="Times New Roman" panose="02020603050405020304" pitchFamily="18" charset="0"/>
              </a:rPr>
              <a:t>J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</a:rPr>
              <a:t>比较小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animBg="1"/>
      <p:bldP spid="186374" grpId="1" animBg="1"/>
      <p:bldP spid="186375" grpId="0" animBg="1"/>
      <p:bldP spid="186375" grpId="1" animBg="1"/>
      <p:bldP spid="186376" grpId="0"/>
      <p:bldP spid="186376" grpId="1"/>
      <p:bldP spid="186380" grpId="0" animBg="1"/>
      <p:bldP spid="186381" grpId="0" animBg="1"/>
      <p:bldP spid="1863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2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1852613" y="2043113"/>
          <a:ext cx="5535612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Visio" r:id="rId3" imgW="3888889" imgH="3168836" progId="Visio.Drawing.11">
                  <p:embed/>
                </p:oleObj>
              </mc:Choice>
              <mc:Fallback>
                <p:oleObj name="Visio" r:id="rId3" imgW="3888889" imgH="316883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2043113"/>
                        <a:ext cx="5535612" cy="439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聚类算法存在的问题（二）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268413"/>
            <a:ext cx="7343775" cy="576262"/>
          </a:xfrm>
        </p:spPr>
        <p:txBody>
          <a:bodyPr/>
          <a:lstStyle/>
          <a:p>
            <a:pPr eaLnBrk="1" hangingPunct="1"/>
            <a:r>
              <a:rPr lang="zh-CN" altLang="en-US" smtClean="0"/>
              <a:t>特征量纲的影响（缩放坐标轴）</a:t>
            </a:r>
          </a:p>
        </p:txBody>
      </p:sp>
      <p:graphicFrame>
        <p:nvGraphicFramePr>
          <p:cNvPr id="188423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1931988" y="2133600"/>
          <a:ext cx="5419725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Visio" r:id="rId5" imgW="3911839" imgH="3168836" progId="Visio.Drawing.11">
                  <p:embed/>
                </p:oleObj>
              </mc:Choice>
              <mc:Fallback>
                <p:oleObj name="Visio" r:id="rId5" imgW="3911839" imgH="316883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133600"/>
                        <a:ext cx="5419725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7" name="Oval 11"/>
          <p:cNvSpPr>
            <a:spLocks noChangeArrowheads="1"/>
          </p:cNvSpPr>
          <p:nvPr/>
        </p:nvSpPr>
        <p:spPr bwMode="auto">
          <a:xfrm>
            <a:off x="2484438" y="3500438"/>
            <a:ext cx="936625" cy="15843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8" name="Oval 12"/>
          <p:cNvSpPr>
            <a:spLocks noChangeArrowheads="1"/>
          </p:cNvSpPr>
          <p:nvPr/>
        </p:nvSpPr>
        <p:spPr bwMode="auto">
          <a:xfrm>
            <a:off x="5867400" y="3429000"/>
            <a:ext cx="865188" cy="1655763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30" name="Oval 14"/>
          <p:cNvSpPr>
            <a:spLocks noChangeArrowheads="1"/>
          </p:cNvSpPr>
          <p:nvPr/>
        </p:nvSpPr>
        <p:spPr bwMode="auto">
          <a:xfrm>
            <a:off x="3779838" y="2349500"/>
            <a:ext cx="1800225" cy="8636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31" name="Oval 15"/>
          <p:cNvSpPr>
            <a:spLocks noChangeArrowheads="1"/>
          </p:cNvSpPr>
          <p:nvPr/>
        </p:nvSpPr>
        <p:spPr bwMode="auto">
          <a:xfrm>
            <a:off x="3635375" y="5229225"/>
            <a:ext cx="2016125" cy="1008063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/>
      <p:bldP spid="188427" grpId="1" animBg="1"/>
      <p:bldP spid="188428" grpId="0" animBg="1"/>
      <p:bldP spid="188428" grpId="1" animBg="1"/>
      <p:bldP spid="188430" grpId="0" animBg="1"/>
      <p:bldP spid="1884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10.5 </a:t>
            </a:r>
            <a:r>
              <a:rPr lang="zh-CN" altLang="en-US" smtClean="0"/>
              <a:t>竞争学习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3738" y="1412875"/>
            <a:ext cx="7310437" cy="504031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Hebb</a:t>
            </a:r>
            <a:r>
              <a:rPr lang="zh-CN" altLang="en-US" sz="2400" smtClean="0">
                <a:solidFill>
                  <a:schemeClr val="folHlink"/>
                </a:solidFill>
              </a:rPr>
              <a:t>假设</a:t>
            </a:r>
            <a:r>
              <a:rPr lang="zh-CN" altLang="en-US" sz="2400" smtClean="0"/>
              <a:t>：如果一条突触两侧的神经元同时被激活，则该突触的强度将会增大；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Hebb</a:t>
            </a:r>
            <a:r>
              <a:rPr lang="zh-CN" altLang="en-US" sz="2400" smtClean="0">
                <a:solidFill>
                  <a:schemeClr val="folHlink"/>
                </a:solidFill>
              </a:rPr>
              <a:t>学习规则</a:t>
            </a:r>
            <a:r>
              <a:rPr lang="zh-CN" altLang="en-US" sz="2400" smtClean="0"/>
              <a:t>：第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个神经元与第</a:t>
            </a:r>
            <a:r>
              <a:rPr lang="en-US" altLang="zh-CN" sz="2400" smtClean="0"/>
              <a:t>j</a:t>
            </a:r>
            <a:r>
              <a:rPr lang="zh-CN" altLang="en-US" sz="2400" smtClean="0"/>
              <a:t>个神经元之间的连接</a:t>
            </a:r>
            <a:r>
              <a:rPr lang="en-US" altLang="zh-CN" sz="2400" smtClean="0"/>
              <a:t>w</a:t>
            </a:r>
            <a:r>
              <a:rPr lang="en-US" altLang="zh-CN" sz="2400" baseline="-25000" smtClean="0"/>
              <a:t>ij</a:t>
            </a:r>
            <a:r>
              <a:rPr lang="zh-CN" altLang="en-US" sz="2400" smtClean="0"/>
              <a:t>，第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个神经元向第</a:t>
            </a:r>
            <a:r>
              <a:rPr lang="en-US" altLang="zh-CN" sz="2400" smtClean="0"/>
              <a:t>j</a:t>
            </a:r>
            <a:r>
              <a:rPr lang="zh-CN" altLang="en-US" sz="2400" smtClean="0"/>
              <a:t>个神经元的输出为</a:t>
            </a:r>
            <a:r>
              <a:rPr lang="en-US" altLang="zh-CN" sz="2400" smtClean="0"/>
              <a:t>p</a:t>
            </a:r>
            <a:r>
              <a:rPr lang="zh-CN" altLang="en-US" sz="2400" smtClean="0"/>
              <a:t>，第</a:t>
            </a:r>
            <a:r>
              <a:rPr lang="en-US" altLang="zh-CN" sz="2400" smtClean="0"/>
              <a:t>j</a:t>
            </a:r>
            <a:r>
              <a:rPr lang="zh-CN" altLang="en-US" sz="2400" smtClean="0"/>
              <a:t>个神经元的输出为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，则：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其中</a:t>
            </a:r>
            <a:r>
              <a:rPr lang="el-GR" altLang="zh-CN" sz="2400" smtClean="0">
                <a:latin typeface="宋体" panose="02010600030101010101" pitchFamily="2" charset="-122"/>
              </a:rPr>
              <a:t>η</a:t>
            </a:r>
            <a:r>
              <a:rPr lang="zh-CN" altLang="en-US" sz="2400" smtClean="0">
                <a:latin typeface="宋体" panose="02010600030101010101" pitchFamily="2" charset="-122"/>
              </a:rPr>
              <a:t>为学习率。</a:t>
            </a:r>
            <a:endParaRPr lang="zh-CN" altLang="el-GR" sz="240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smtClean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84438" y="3933825"/>
          <a:ext cx="25701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1079032" imgH="253890" progId="Equation.DSMT4">
                  <p:embed/>
                </p:oleObj>
              </mc:Choice>
              <mc:Fallback>
                <p:oleObj name="Equation" r:id="rId3" imgW="1079032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933825"/>
                        <a:ext cx="25701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竞争网络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2875"/>
            <a:ext cx="4422775" cy="518477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样本的特征维数为</a:t>
            </a:r>
            <a:r>
              <a:rPr lang="en-US" altLang="zh-CN" sz="2400" smtClean="0"/>
              <a:t>d</a:t>
            </a:r>
            <a:r>
              <a:rPr lang="zh-CN" altLang="en-US" sz="2400" smtClean="0"/>
              <a:t>，输入层神经元数</a:t>
            </a:r>
            <a:r>
              <a:rPr lang="en-US" altLang="zh-CN" sz="2400" smtClean="0"/>
              <a:t>d+1</a:t>
            </a:r>
            <a:r>
              <a:rPr lang="zh-CN" altLang="en-US" sz="2400" smtClean="0"/>
              <a:t>，输入样本须归一化到单位长度；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/>
              <a:t>输出层对应</a:t>
            </a:r>
            <a:r>
              <a:rPr lang="en-US" altLang="zh-CN" sz="2400" smtClean="0"/>
              <a:t>c</a:t>
            </a:r>
            <a:r>
              <a:rPr lang="zh-CN" altLang="en-US" sz="2400" smtClean="0"/>
              <a:t>个类别；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/>
              <a:t>输出层神经元之间有侧向抑制连接，对于每一个输入样本，只有一个竞争层神经元被激活</a:t>
            </a:r>
            <a:r>
              <a:rPr lang="en-US" altLang="zh-CN" sz="2400" smtClean="0"/>
              <a:t>(</a:t>
            </a:r>
            <a:r>
              <a:rPr lang="zh-CN" altLang="en-US" sz="2400" smtClean="0"/>
              <a:t>称为胜元，输出</a:t>
            </a:r>
            <a:r>
              <a:rPr lang="en-US" altLang="zh-CN" sz="2400" smtClean="0"/>
              <a:t>1)</a:t>
            </a:r>
            <a:r>
              <a:rPr lang="zh-CN" altLang="en-US" sz="2400" smtClean="0"/>
              <a:t>，其它神经元被抑制</a:t>
            </a:r>
            <a:r>
              <a:rPr lang="en-US" altLang="zh-CN" sz="2400" smtClean="0"/>
              <a:t>(</a:t>
            </a:r>
            <a:r>
              <a:rPr lang="zh-CN" altLang="en-US" sz="2400" smtClean="0"/>
              <a:t>输出</a:t>
            </a:r>
            <a:r>
              <a:rPr lang="en-US" altLang="zh-CN" sz="2400" smtClean="0"/>
              <a:t>0)</a:t>
            </a:r>
            <a:r>
              <a:rPr lang="zh-CN" altLang="en-US" sz="2400" smtClean="0"/>
              <a:t>。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205038"/>
            <a:ext cx="3563937" cy="289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7559675" y="5084763"/>
            <a:ext cx="118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输入层</a:t>
            </a: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7740650" y="1989138"/>
            <a:ext cx="118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竞争层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竞争学习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3738" y="1412875"/>
            <a:ext cx="8126412" cy="5329238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CN" smtClean="0"/>
              <a:t>begin initialize </a:t>
            </a:r>
            <a:r>
              <a:rPr lang="zh-CN" altLang="en-US" smtClean="0"/>
              <a:t>学习率</a:t>
            </a:r>
            <a:r>
              <a:rPr lang="el-GR" altLang="zh-CN" smtClean="0">
                <a:cs typeface="Times New Roman" panose="02020603050405020304" pitchFamily="18" charset="0"/>
              </a:rPr>
              <a:t>η</a:t>
            </a:r>
            <a:r>
              <a:rPr lang="en-US" altLang="zh-CN" smtClean="0">
                <a:cs typeface="Times New Roman" panose="02020603050405020304" pitchFamily="18" charset="0"/>
              </a:rPr>
              <a:t>, </a:t>
            </a:r>
            <a:r>
              <a:rPr lang="zh-CN" altLang="en-US" smtClean="0">
                <a:cs typeface="Times New Roman" panose="02020603050405020304" pitchFamily="18" charset="0"/>
              </a:rPr>
              <a:t>训练样本数</a:t>
            </a:r>
            <a:r>
              <a:rPr lang="en-US" altLang="zh-CN" smtClean="0">
                <a:cs typeface="Times New Roman" panose="02020603050405020304" pitchFamily="18" charset="0"/>
              </a:rPr>
              <a:t>n, </a:t>
            </a:r>
            <a:r>
              <a:rPr lang="zh-CN" altLang="en-US" smtClean="0">
                <a:cs typeface="Times New Roman" panose="02020603050405020304" pitchFamily="18" charset="0"/>
              </a:rPr>
              <a:t>类别数</a:t>
            </a:r>
            <a:r>
              <a:rPr lang="en-US" altLang="zh-CN" smtClean="0">
                <a:cs typeface="Times New Roman" panose="02020603050405020304" pitchFamily="18" charset="0"/>
              </a:rPr>
              <a:t>c, </a:t>
            </a:r>
            <a:r>
              <a:rPr lang="zh-CN" altLang="en-US" smtClean="0">
                <a:cs typeface="Times New Roman" panose="02020603050405020304" pitchFamily="18" charset="0"/>
              </a:rPr>
              <a:t>迭代次数</a:t>
            </a:r>
            <a:r>
              <a:rPr lang="en-US" altLang="zh-CN" smtClean="0"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cs typeface="Times New Roman" panose="02020603050405020304" pitchFamily="18" charset="0"/>
              </a:rPr>
              <a:t>，初始权值</a:t>
            </a:r>
            <a:r>
              <a:rPr lang="en-US" altLang="zh-CN" smtClean="0">
                <a:cs typeface="Times New Roman" panose="02020603050405020304" pitchFamily="18" charset="0"/>
              </a:rPr>
              <a:t>w</a:t>
            </a:r>
            <a:r>
              <a:rPr lang="en-US" altLang="zh-CN" baseline="-25000" smtClean="0"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cs typeface="Times New Roman" panose="02020603050405020304" pitchFamily="18" charset="0"/>
              </a:rPr>
              <a:t>, …, w</a:t>
            </a:r>
            <a:r>
              <a:rPr lang="en-US" altLang="zh-CN" baseline="-25000" smtClean="0">
                <a:cs typeface="Times New Roman" panose="02020603050405020304" pitchFamily="18" charset="0"/>
              </a:rPr>
              <a:t>c</a:t>
            </a:r>
            <a:r>
              <a:rPr lang="en-US" altLang="zh-CN" smtClean="0">
                <a:cs typeface="Times New Roman" panose="02020603050405020304" pitchFamily="18" charset="0"/>
              </a:rPr>
              <a:t>;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    </a:t>
            </a:r>
            <a:r>
              <a:rPr lang="zh-CN" altLang="en-US" smtClean="0">
                <a:cs typeface="Times New Roman" panose="02020603050405020304" pitchFamily="18" charset="0"/>
              </a:rPr>
              <a:t>归一化所有训练样本和权值；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zh-CN" altLang="en-US" smtClean="0">
                <a:cs typeface="Times New Roman" panose="02020603050405020304" pitchFamily="18" charset="0"/>
              </a:rPr>
              <a:t>    </a:t>
            </a:r>
            <a:r>
              <a:rPr lang="en-US" altLang="zh-CN" smtClean="0">
                <a:cs typeface="Times New Roman" panose="02020603050405020304" pitchFamily="18" charset="0"/>
              </a:rPr>
              <a:t>do </a:t>
            </a:r>
            <a:r>
              <a:rPr lang="zh-CN" altLang="en-US" smtClean="0">
                <a:cs typeface="Times New Roman" panose="02020603050405020304" pitchFamily="18" charset="0"/>
              </a:rPr>
              <a:t>随机选取一个</a:t>
            </a:r>
            <a:r>
              <a:rPr lang="en-US" altLang="zh-CN" smtClean="0">
                <a:cs typeface="Times New Roman" panose="02020603050405020304" pitchFamily="18" charset="0"/>
              </a:rPr>
              <a:t>x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         </a:t>
            </a:r>
            <a:r>
              <a:rPr lang="zh-CN" altLang="en-US" smtClean="0">
                <a:cs typeface="Times New Roman" panose="02020603050405020304" pitchFamily="18" charset="0"/>
              </a:rPr>
              <a:t>计算胜元：                                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zh-CN" altLang="en-US" smtClean="0">
                <a:cs typeface="Times New Roman" panose="02020603050405020304" pitchFamily="18" charset="0"/>
              </a:rPr>
              <a:t>         权值修正：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zh-CN" altLang="en-US" smtClean="0">
                <a:cs typeface="Times New Roman" panose="02020603050405020304" pitchFamily="18" charset="0"/>
              </a:rPr>
              <a:t>         权值归一化：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zh-CN" altLang="en-US" smtClean="0">
                <a:cs typeface="Times New Roman" panose="02020603050405020304" pitchFamily="18" charset="0"/>
              </a:rPr>
              <a:t>    </a:t>
            </a:r>
            <a:r>
              <a:rPr lang="en-US" altLang="zh-CN" smtClean="0">
                <a:cs typeface="Times New Roman" panose="02020603050405020304" pitchFamily="18" charset="0"/>
              </a:rPr>
              <a:t>until </a:t>
            </a:r>
            <a:r>
              <a:rPr lang="zh-CN" altLang="en-US" smtClean="0">
                <a:cs typeface="Times New Roman" panose="02020603050405020304" pitchFamily="18" charset="0"/>
              </a:rPr>
              <a:t>在</a:t>
            </a:r>
            <a:r>
              <a:rPr lang="en-US" altLang="zh-CN" smtClean="0"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cs typeface="Times New Roman" panose="02020603050405020304" pitchFamily="18" charset="0"/>
              </a:rPr>
              <a:t>次重复中</a:t>
            </a:r>
            <a:r>
              <a:rPr lang="en-US" altLang="zh-CN" smtClean="0">
                <a:cs typeface="Times New Roman" panose="02020603050405020304" pitchFamily="18" charset="0"/>
              </a:rPr>
              <a:t>w</a:t>
            </a:r>
            <a:r>
              <a:rPr lang="zh-CN" altLang="en-US" smtClean="0">
                <a:cs typeface="Times New Roman" panose="02020603050405020304" pitchFamily="18" charset="0"/>
              </a:rPr>
              <a:t>无显著改变；</a:t>
            </a:r>
          </a:p>
          <a:p>
            <a:pPr marL="533400" indent="-5334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CN" smtClean="0">
                <a:cs typeface="Times New Roman" panose="02020603050405020304" pitchFamily="18" charset="0"/>
              </a:rPr>
              <a:t>return w</a:t>
            </a:r>
            <a:r>
              <a:rPr lang="en-US" altLang="zh-CN" baseline="-25000" smtClean="0"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cs typeface="Times New Roman" panose="02020603050405020304" pitchFamily="18" charset="0"/>
              </a:rPr>
              <a:t>, …, w</a:t>
            </a:r>
            <a:r>
              <a:rPr lang="en-US" altLang="zh-CN" baseline="-25000" smtClean="0">
                <a:cs typeface="Times New Roman" panose="02020603050405020304" pitchFamily="18" charset="0"/>
              </a:rPr>
              <a:t>c</a:t>
            </a:r>
            <a:endParaRPr lang="el-GR" altLang="zh-CN" baseline="-25000" smtClean="0">
              <a:cs typeface="Times New Roman" panose="02020603050405020304" pitchFamily="18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356100" y="3716338"/>
          <a:ext cx="25082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3" imgW="1079032" imgH="291973" progId="Equation.DSMT4">
                  <p:embed/>
                </p:oleObj>
              </mc:Choice>
              <mc:Fallback>
                <p:oleObj name="Equation" r:id="rId3" imgW="1079032" imgH="29197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16338"/>
                        <a:ext cx="250825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427538" y="4365625"/>
          <a:ext cx="21796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5" imgW="927100" imgH="241300" progId="Equation.DSMT4">
                  <p:embed/>
                </p:oleObj>
              </mc:Choice>
              <mc:Fallback>
                <p:oleObj name="Equation" r:id="rId5" imgW="9271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365625"/>
                        <a:ext cx="21796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8"/>
          <p:cNvGraphicFramePr>
            <a:graphicFrameLocks noChangeAspect="1"/>
          </p:cNvGraphicFramePr>
          <p:nvPr/>
        </p:nvGraphicFramePr>
        <p:xfrm>
          <a:off x="4427538" y="5013325"/>
          <a:ext cx="2016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7" imgW="990170" imgH="279279" progId="Equation.DSMT4">
                  <p:embed/>
                </p:oleObj>
              </mc:Choice>
              <mc:Fallback>
                <p:oleObj name="Equation" r:id="rId7" imgW="990170" imgH="27927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013325"/>
                        <a:ext cx="20161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竞争学习过程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28775"/>
            <a:ext cx="4471988" cy="433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10.6 </a:t>
            </a:r>
            <a:r>
              <a:rPr lang="zh-CN" altLang="en-US" smtClean="0"/>
              <a:t>自组织特征映射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hlink"/>
                </a:solidFill>
              </a:rPr>
              <a:t>自组织特征映射</a:t>
            </a:r>
            <a:r>
              <a:rPr lang="zh-CN" altLang="en-US" smtClean="0"/>
              <a:t>也称为</a:t>
            </a:r>
            <a:r>
              <a:rPr lang="en-US" altLang="zh-CN" smtClean="0"/>
              <a:t>Kohonen</a:t>
            </a:r>
            <a:r>
              <a:rPr lang="zh-CN" altLang="en-US" smtClean="0"/>
              <a:t>网络</a:t>
            </a:r>
            <a:r>
              <a:rPr lang="en-US" altLang="zh-CN" smtClean="0"/>
              <a:t>(SOFM, Self-Organizing Feature Map)</a:t>
            </a:r>
            <a:r>
              <a:rPr lang="zh-CN" altLang="en-US" smtClean="0"/>
              <a:t>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SOFM</a:t>
            </a:r>
            <a:r>
              <a:rPr lang="zh-CN" altLang="en-US" smtClean="0"/>
              <a:t>采用的仍然是</a:t>
            </a:r>
            <a:r>
              <a:rPr lang="zh-CN" altLang="en-US" smtClean="0">
                <a:solidFill>
                  <a:schemeClr val="folHlink"/>
                </a:solidFill>
              </a:rPr>
              <a:t>竞争学习规则</a:t>
            </a:r>
            <a:r>
              <a:rPr lang="zh-CN" altLang="en-US" smtClean="0"/>
              <a:t>，与竞争网络不同的是竞争网络每次只对一个胜元的权值进行调整，而</a:t>
            </a:r>
            <a:r>
              <a:rPr lang="en-US" altLang="zh-CN" smtClean="0"/>
              <a:t>SOFM</a:t>
            </a:r>
            <a:r>
              <a:rPr lang="zh-CN" altLang="en-US" smtClean="0"/>
              <a:t>则对以胜元为中心的一个</a:t>
            </a:r>
            <a:r>
              <a:rPr lang="zh-CN" altLang="en-US" smtClean="0">
                <a:solidFill>
                  <a:schemeClr val="folHlink"/>
                </a:solidFill>
              </a:rPr>
              <a:t>邻域内的神经元</a:t>
            </a:r>
            <a:r>
              <a:rPr lang="zh-CN" altLang="en-US" smtClean="0"/>
              <a:t>均进行调整；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经过学习后的网络会具有</a:t>
            </a:r>
            <a:r>
              <a:rPr lang="zh-CN" altLang="en-US" smtClean="0">
                <a:solidFill>
                  <a:schemeClr val="hlink"/>
                </a:solidFill>
              </a:rPr>
              <a:t>空间拓扑有序性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维</a:t>
            </a:r>
            <a:r>
              <a:rPr lang="en-US" altLang="zh-CN" smtClean="0"/>
              <a:t>SOFM</a:t>
            </a: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>
            <p:ph idx="1"/>
          </p:nvPr>
        </p:nvGraphicFramePr>
        <p:xfrm>
          <a:off x="2195513" y="1844675"/>
          <a:ext cx="5135562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Visio" r:id="rId3" imgW="4357573" imgH="1837601" progId="Visio.Drawing.11">
                  <p:embed/>
                </p:oleObj>
              </mc:Choice>
              <mc:Fallback>
                <p:oleObj name="Visio" r:id="rId3" imgW="4357573" imgH="183760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44675"/>
                        <a:ext cx="5135562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375150"/>
            <a:ext cx="3455987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395288" y="2924175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网络拓扑结构</a:t>
            </a: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900113" y="537368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窗函数</a:t>
            </a: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7451725" y="3573463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输入层</a:t>
            </a: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7308850" y="2060575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竞争层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维</a:t>
            </a:r>
            <a:r>
              <a:rPr lang="en-US" altLang="zh-CN" smtClean="0"/>
              <a:t>SOFM</a:t>
            </a:r>
          </a:p>
        </p:txBody>
      </p:sp>
      <p:graphicFrame>
        <p:nvGraphicFramePr>
          <p:cNvPr id="31747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79388" y="1989138"/>
          <a:ext cx="61214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Visio" r:id="rId3" imgW="6716039" imgH="5048174" progId="Visio.Drawing.11">
                  <p:embed/>
                </p:oleObj>
              </mc:Choice>
              <mc:Fallback>
                <p:oleObj name="Visio" r:id="rId3" imgW="6716039" imgH="504817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89138"/>
                        <a:ext cx="61214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6305550" y="3860800"/>
          <a:ext cx="236537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Visio" r:id="rId5" imgW="2917736" imgH="2917736" progId="Visio.Drawing.11">
                  <p:embed/>
                </p:oleObj>
              </mc:Choice>
              <mc:Fallback>
                <p:oleObj name="Visio" r:id="rId5" imgW="2917736" imgH="291773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3860800"/>
                        <a:ext cx="236537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1331913" y="1341438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网络拓扑结构</a:t>
            </a:r>
          </a:p>
        </p:txBody>
      </p:sp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6948488" y="13414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窗函数</a:t>
            </a:r>
          </a:p>
        </p:txBody>
      </p:sp>
      <p:sp>
        <p:nvSpPr>
          <p:cNvPr id="31751" name="AutoShape 12"/>
          <p:cNvSpPr>
            <a:spLocks/>
          </p:cNvSpPr>
          <p:nvPr/>
        </p:nvSpPr>
        <p:spPr bwMode="auto">
          <a:xfrm>
            <a:off x="8101013" y="2781300"/>
            <a:ext cx="500062" cy="330200"/>
          </a:xfrm>
          <a:prstGeom prst="callout2">
            <a:avLst>
              <a:gd name="adj1" fmla="val 34616"/>
              <a:gd name="adj2" fmla="val -15236"/>
              <a:gd name="adj3" fmla="val 34616"/>
              <a:gd name="adj4" fmla="val -64764"/>
              <a:gd name="adj5" fmla="val 666829"/>
              <a:gd name="adj6" fmla="val -115875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hlink"/>
                </a:solidFill>
              </a:rPr>
              <a:t>y*</a:t>
            </a:r>
          </a:p>
        </p:txBody>
      </p:sp>
      <p:sp>
        <p:nvSpPr>
          <p:cNvPr id="31752" name="Text Box 13"/>
          <p:cNvSpPr txBox="1">
            <a:spLocks noChangeArrowheads="1"/>
          </p:cNvSpPr>
          <p:nvPr/>
        </p:nvSpPr>
        <p:spPr bwMode="auto">
          <a:xfrm>
            <a:off x="3851275" y="5949950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输入层</a:t>
            </a:r>
          </a:p>
        </p:txBody>
      </p:sp>
      <p:sp>
        <p:nvSpPr>
          <p:cNvPr id="31753" name="Text Box 14"/>
          <p:cNvSpPr txBox="1">
            <a:spLocks noChangeArrowheads="1"/>
          </p:cNvSpPr>
          <p:nvPr/>
        </p:nvSpPr>
        <p:spPr bwMode="auto">
          <a:xfrm>
            <a:off x="468313" y="2492375"/>
            <a:ext cx="115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竞争层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10.1 </a:t>
            </a:r>
            <a:r>
              <a:rPr lang="zh-CN" altLang="en-US" smtClean="0"/>
              <a:t>混合密度及可辨识性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12875"/>
            <a:ext cx="7975600" cy="5184775"/>
          </a:xfrm>
        </p:spPr>
        <p:txBody>
          <a:bodyPr/>
          <a:lstStyle/>
          <a:p>
            <a:pPr marL="533400" indent="-533400" eaLnBrk="1" hangingPunct="1"/>
            <a:r>
              <a:rPr lang="zh-CN" altLang="en-US" smtClean="0"/>
              <a:t>从理论上讲，无监督学习可以看作是一个</a:t>
            </a:r>
            <a:r>
              <a:rPr lang="zh-CN" altLang="en-US" smtClean="0">
                <a:solidFill>
                  <a:srgbClr val="3333CC"/>
                </a:solidFill>
              </a:rPr>
              <a:t>混合</a:t>
            </a:r>
            <a:r>
              <a:rPr lang="zh-CN" altLang="en-US" smtClean="0">
                <a:solidFill>
                  <a:schemeClr val="folHlink"/>
                </a:solidFill>
              </a:rPr>
              <a:t>密度的估计</a:t>
            </a:r>
            <a:r>
              <a:rPr lang="zh-CN" altLang="en-US" smtClean="0"/>
              <a:t>问题：</a:t>
            </a:r>
          </a:p>
          <a:p>
            <a:pPr marL="533400" indent="-533400" eaLnBrk="1" hangingPunct="1"/>
            <a:endParaRPr lang="zh-CN" altLang="en-US" smtClean="0"/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所有样本都来自于</a:t>
            </a:r>
            <a:r>
              <a:rPr lang="en-US" altLang="zh-CN" sz="2800" smtClean="0"/>
              <a:t>c</a:t>
            </a:r>
            <a:r>
              <a:rPr lang="zh-CN" altLang="en-US" sz="2800" smtClean="0"/>
              <a:t>种类别，</a:t>
            </a:r>
            <a:r>
              <a:rPr lang="en-US" altLang="zh-CN" sz="2800" smtClean="0"/>
              <a:t>c</a:t>
            </a:r>
            <a:r>
              <a:rPr lang="zh-CN" altLang="en-US" sz="2800" smtClean="0"/>
              <a:t>已知；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每种类别的先验概率          未知；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类条件概率的数学形式已知                ，但参数    未知；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样本类别未被标记。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932363" y="3357563"/>
          <a:ext cx="7921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444307" imgH="279279" progId="Equation.DSMT4">
                  <p:embed/>
                </p:oleObj>
              </mc:Choice>
              <mc:Fallback>
                <p:oleObj name="Equation" r:id="rId3" imgW="444307" imgH="27927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357563"/>
                        <a:ext cx="7921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940425" y="3860800"/>
          <a:ext cx="1296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761669" imgH="279279" progId="Equation.DSMT4">
                  <p:embed/>
                </p:oleObj>
              </mc:Choice>
              <mc:Fallback>
                <p:oleObj name="Equation" r:id="rId5" imgW="761669" imgH="27927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860800"/>
                        <a:ext cx="12969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8"/>
          <p:cNvGraphicFramePr>
            <a:graphicFrameLocks noChangeAspect="1"/>
          </p:cNvGraphicFramePr>
          <p:nvPr/>
        </p:nvGraphicFramePr>
        <p:xfrm>
          <a:off x="2051050" y="4365625"/>
          <a:ext cx="3698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7" imgW="177646" imgH="241091" progId="Equation.DSMT4">
                  <p:embed/>
                </p:oleObj>
              </mc:Choice>
              <mc:Fallback>
                <p:oleObj name="Equation" r:id="rId7" imgW="177646" imgH="2410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625"/>
                        <a:ext cx="3698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SOFM</a:t>
            </a:r>
            <a:r>
              <a:rPr lang="zh-CN" altLang="en-US" smtClean="0"/>
              <a:t>学习算法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12875"/>
            <a:ext cx="7632700" cy="5445125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begin initialize </a:t>
            </a:r>
            <a:r>
              <a:rPr lang="zh-CN" altLang="en-US" sz="2400" smtClean="0"/>
              <a:t>网络拓扑结构，权值，邻域</a:t>
            </a:r>
            <a:r>
              <a:rPr lang="el-GR" altLang="zh-CN" sz="2400" smtClean="0"/>
              <a:t>Λ</a:t>
            </a:r>
            <a:r>
              <a:rPr lang="en-US" altLang="zh-CN" sz="2400" smtClean="0"/>
              <a:t>(0)</a:t>
            </a:r>
            <a:r>
              <a:rPr lang="zh-CN" altLang="en-US" sz="2400" smtClean="0">
                <a:latin typeface="宋体" panose="02010600030101010101" pitchFamily="2" charset="-122"/>
              </a:rPr>
              <a:t>，迭代次数</a:t>
            </a:r>
            <a:r>
              <a:rPr lang="en-US" altLang="zh-CN" sz="2400" smtClean="0"/>
              <a:t>T</a:t>
            </a:r>
            <a:r>
              <a:rPr lang="zh-CN" altLang="en-US" sz="2400" smtClean="0">
                <a:latin typeface="宋体" panose="02010600030101010101" pitchFamily="2" charset="-122"/>
              </a:rPr>
              <a:t>，学习率</a:t>
            </a:r>
            <a:r>
              <a:rPr lang="el-GR" altLang="zh-CN" sz="2400" smtClean="0"/>
              <a:t>η</a:t>
            </a:r>
            <a:r>
              <a:rPr lang="en-US" altLang="zh-CN" sz="2400" smtClean="0"/>
              <a:t>(0)</a:t>
            </a:r>
            <a:r>
              <a:rPr lang="zh-CN" altLang="en-US" sz="2400" smtClean="0">
                <a:latin typeface="宋体" panose="02010600030101010101" pitchFamily="2" charset="-122"/>
              </a:rPr>
              <a:t>，</a:t>
            </a:r>
            <a:r>
              <a:rPr lang="en-US" altLang="zh-CN" sz="2400" smtClean="0"/>
              <a:t>t</a:t>
            </a:r>
            <a:r>
              <a:rPr lang="en-US" altLang="zh-CN" sz="2400" smtClean="0">
                <a:sym typeface="Wingdings" panose="05000000000000000000" pitchFamily="2" charset="2"/>
              </a:rPr>
              <a:t>0</a:t>
            </a:r>
            <a:r>
              <a:rPr lang="zh-CN" altLang="en-US" sz="2400" smtClean="0">
                <a:latin typeface="宋体" panose="02010600030101010101" pitchFamily="2" charset="-122"/>
              </a:rPr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归一化所有训练样本和权值；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</a:t>
            </a:r>
            <a:r>
              <a:rPr lang="en-US" altLang="zh-CN" sz="2400" smtClean="0"/>
              <a:t>do</a:t>
            </a:r>
            <a:r>
              <a:rPr lang="en-US" altLang="zh-CN" sz="2400" smtClean="0">
                <a:latin typeface="宋体" panose="02010600030101010101" pitchFamily="2" charset="-122"/>
              </a:rPr>
              <a:t> </a:t>
            </a:r>
            <a:r>
              <a:rPr lang="zh-CN" altLang="en-US" sz="2400" smtClean="0">
                <a:latin typeface="宋体" panose="02010600030101010101" pitchFamily="2" charset="-122"/>
              </a:rPr>
              <a:t>随机选择样本</a:t>
            </a:r>
            <a:r>
              <a:rPr lang="en-US" altLang="zh-CN" sz="2400" smtClean="0"/>
              <a:t>x</a:t>
            </a:r>
            <a:r>
              <a:rPr lang="zh-CN" altLang="en-US" sz="2400" smtClean="0">
                <a:latin typeface="宋体" panose="02010600030101010101" pitchFamily="2" charset="-122"/>
              </a:rPr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   计算胜元</a:t>
            </a:r>
            <a:r>
              <a:rPr lang="en-US" altLang="zh-CN" sz="2400" smtClean="0"/>
              <a:t>y*</a:t>
            </a:r>
            <a:r>
              <a:rPr lang="zh-CN" altLang="en-US" sz="2400" smtClean="0">
                <a:latin typeface="宋体" panose="02010600030101010101" pitchFamily="2" charset="-122"/>
              </a:rPr>
              <a:t>：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   调整权值：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zh-CN" altLang="en-US" sz="2400" smtClean="0">
              <a:latin typeface="宋体" panose="02010600030101010101" pitchFamily="2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zh-CN" altLang="en-US" sz="2400" smtClean="0">
              <a:latin typeface="宋体" panose="02010600030101010101" pitchFamily="2" charset="-122"/>
            </a:endParaRP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   权值归一化：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latin typeface="宋体" panose="02010600030101010101" pitchFamily="2" charset="-122"/>
              </a:rPr>
              <a:t>      </a:t>
            </a:r>
            <a:r>
              <a:rPr lang="en-US" altLang="zh-CN" sz="2400" smtClean="0"/>
              <a:t>t</a:t>
            </a:r>
            <a:r>
              <a:rPr lang="en-US" altLang="zh-CN" sz="2400" smtClean="0">
                <a:sym typeface="Wingdings" panose="05000000000000000000" pitchFamily="2" charset="2"/>
              </a:rPr>
              <a:t>t+1</a:t>
            </a:r>
            <a:r>
              <a:rPr lang="zh-CN" altLang="en-US" sz="2400" smtClean="0">
                <a:latin typeface="宋体" panose="02010600030101010101" pitchFamily="2" charset="-122"/>
                <a:sym typeface="Wingdings" panose="05000000000000000000" pitchFamily="2" charset="2"/>
              </a:rPr>
              <a:t>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ym typeface="Wingdings" panose="05000000000000000000" pitchFamily="2" charset="2"/>
              </a:rPr>
              <a:t>      </a:t>
            </a:r>
            <a:r>
              <a:rPr lang="en-US" altLang="zh-CN" sz="2400" smtClean="0">
                <a:sym typeface="Wingdings" panose="05000000000000000000" pitchFamily="2" charset="2"/>
              </a:rPr>
              <a:t>until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smtClean="0">
                <a:sym typeface="Wingdings" panose="05000000000000000000" pitchFamily="2" charset="2"/>
              </a:rPr>
              <a:t>t=T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其中</a:t>
            </a:r>
            <a:r>
              <a:rPr lang="el-GR" altLang="zh-CN" sz="2400" smtClean="0"/>
              <a:t>Λ</a:t>
            </a:r>
            <a:r>
              <a:rPr lang="en-US" altLang="zh-CN" sz="2400" smtClean="0"/>
              <a:t>(t)</a:t>
            </a:r>
            <a:r>
              <a:rPr lang="zh-CN" altLang="en-US" sz="2400" smtClean="0">
                <a:latin typeface="宋体" panose="02010600030101010101" pitchFamily="2" charset="-122"/>
              </a:rPr>
              <a:t>逐渐缩小范围，</a:t>
            </a:r>
            <a:r>
              <a:rPr lang="el-GR" altLang="zh-CN" sz="2400" smtClean="0"/>
              <a:t>η</a:t>
            </a:r>
            <a:r>
              <a:rPr lang="en-US" altLang="zh-CN" sz="2400" smtClean="0"/>
              <a:t>(t)</a:t>
            </a:r>
            <a:r>
              <a:rPr lang="zh-CN" altLang="en-US" sz="2400" smtClean="0"/>
              <a:t>逐渐减小。</a:t>
            </a:r>
            <a:endParaRPr lang="zh-CN" altLang="el-GR" sz="2400" smtClean="0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356100" y="3068638"/>
          <a:ext cx="24923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3" imgW="1167893" imgH="304668" progId="Equation.DSMT4">
                  <p:embed/>
                </p:oleObj>
              </mc:Choice>
              <mc:Fallback>
                <p:oleObj name="Equation" r:id="rId3" imgW="1167893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068638"/>
                        <a:ext cx="24923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356100" y="4868863"/>
          <a:ext cx="1790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5" imgW="990170" imgH="279279" progId="Equation.DSMT4">
                  <p:embed/>
                </p:oleObj>
              </mc:Choice>
              <mc:Fallback>
                <p:oleObj name="Equation" r:id="rId5" imgW="990170" imgH="27927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868863"/>
                        <a:ext cx="17907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8"/>
          <p:cNvGraphicFramePr>
            <a:graphicFrameLocks noChangeAspect="1"/>
          </p:cNvGraphicFramePr>
          <p:nvPr/>
        </p:nvGraphicFramePr>
        <p:xfrm>
          <a:off x="3059113" y="4149725"/>
          <a:ext cx="4465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7" imgW="2463800" imgH="279400" progId="Equation.DSMT4">
                  <p:embed/>
                </p:oleObj>
              </mc:Choice>
              <mc:Fallback>
                <p:oleObj name="Equation" r:id="rId7" imgW="24638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149725"/>
                        <a:ext cx="44656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SOFM</a:t>
            </a:r>
            <a:r>
              <a:rPr lang="zh-CN" altLang="en-US" smtClean="0"/>
              <a:t>和降维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844675"/>
            <a:ext cx="4103687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10.6 </a:t>
            </a:r>
            <a:r>
              <a:rPr lang="zh-CN" altLang="en-US" smtClean="0"/>
              <a:t>谱聚类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04263" cy="50403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hlink"/>
                </a:solidFill>
              </a:rPr>
              <a:t>谱聚类</a:t>
            </a:r>
            <a:r>
              <a:rPr lang="zh-CN" altLang="en-US" smtClean="0"/>
              <a:t>是一种新的聚类分析方法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谱聚类通过求取矩阵的特征值和特征矢量实现聚类。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令：</a:t>
            </a:r>
            <a:r>
              <a:rPr lang="en-US" altLang="zh-CN" smtClean="0"/>
              <a:t>{x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x</a:t>
            </a:r>
            <a:r>
              <a:rPr lang="en-US" altLang="zh-CN" baseline="-25000" smtClean="0"/>
              <a:t>n</a:t>
            </a:r>
            <a:r>
              <a:rPr lang="en-US" altLang="zh-CN" smtClean="0"/>
              <a:t>} </a:t>
            </a:r>
            <a:r>
              <a:rPr lang="zh-CN" altLang="en-US" smtClean="0"/>
              <a:t>为样本集合，</a:t>
            </a:r>
            <a:r>
              <a:rPr lang="en-US" altLang="zh-CN" smtClean="0"/>
              <a:t>w</a:t>
            </a:r>
            <a:r>
              <a:rPr lang="en-US" altLang="zh-CN" baseline="-25000" smtClean="0"/>
              <a:t>ij</a:t>
            </a:r>
            <a:r>
              <a:rPr lang="zh-CN" altLang="en-US" smtClean="0"/>
              <a:t>为样本之间的相似度：</a:t>
            </a:r>
            <a:endParaRPr lang="en-US" altLang="zh-CN" smtClean="0"/>
          </a:p>
          <a:p>
            <a:pPr eaLnBrk="1" hangingPunct="1"/>
            <a:endParaRPr lang="zh-CN" altLang="en-US" smtClean="0">
              <a:cs typeface="Times New Roman" panose="02020603050405020304" pitchFamily="18" charset="0"/>
            </a:endParaRPr>
          </a:p>
          <a:p>
            <a:pPr eaLnBrk="1" hangingPunct="1"/>
            <a:endParaRPr lang="zh-CN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mtClean="0"/>
              <a:t>相似矩阵</a:t>
            </a:r>
            <a:r>
              <a:rPr lang="en-US" altLang="zh-CN" smtClean="0"/>
              <a:t>W</a:t>
            </a:r>
            <a:r>
              <a:rPr lang="zh-CN" altLang="en-US" smtClean="0"/>
              <a:t>，</a:t>
            </a:r>
            <a:r>
              <a:rPr lang="en-US" altLang="zh-CN" smtClean="0"/>
              <a:t>Laplacian</a:t>
            </a:r>
            <a:r>
              <a:rPr lang="zh-CN" altLang="en-US" smtClean="0"/>
              <a:t>矩阵</a:t>
            </a:r>
            <a:r>
              <a:rPr lang="en-US" altLang="zh-CN" smtClean="0"/>
              <a:t>L</a:t>
            </a:r>
            <a:r>
              <a:rPr lang="zh-CN" altLang="en-US" smtClean="0"/>
              <a:t>：</a:t>
            </a:r>
            <a:endParaRPr lang="zh-CN" altLang="el-GR" smtClean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2" name="对象 6"/>
          <p:cNvGraphicFramePr>
            <a:graphicFrameLocks noChangeAspect="1"/>
          </p:cNvGraphicFramePr>
          <p:nvPr/>
        </p:nvGraphicFramePr>
        <p:xfrm>
          <a:off x="3059113" y="4221163"/>
          <a:ext cx="2292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1371600" imgH="558800" progId="Equation.DSMT4">
                  <p:embed/>
                </p:oleObj>
              </mc:Choice>
              <mc:Fallback>
                <p:oleObj name="Equation" r:id="rId3" imgW="1371600" imgH="558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21163"/>
                        <a:ext cx="2292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4" name="对象 8"/>
          <p:cNvGraphicFramePr>
            <a:graphicFrameLocks noChangeAspect="1"/>
          </p:cNvGraphicFramePr>
          <p:nvPr/>
        </p:nvGraphicFramePr>
        <p:xfrm>
          <a:off x="4500563" y="5661025"/>
          <a:ext cx="24717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5" imgW="1104900" imgH="482600" progId="Equation.DSMT4">
                  <p:embed/>
                </p:oleObj>
              </mc:Choice>
              <mc:Fallback>
                <p:oleObj name="Equation" r:id="rId5" imgW="1104900" imgH="482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61025"/>
                        <a:ext cx="247173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6" name="对象 12"/>
          <p:cNvGraphicFramePr>
            <a:graphicFrameLocks noChangeAspect="1"/>
          </p:cNvGraphicFramePr>
          <p:nvPr/>
        </p:nvGraphicFramePr>
        <p:xfrm>
          <a:off x="2051050" y="5949950"/>
          <a:ext cx="18002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7" imgW="685502" imgH="177723" progId="Equation.DSMT4">
                  <p:embed/>
                </p:oleObj>
              </mc:Choice>
              <mc:Fallback>
                <p:oleObj name="Equation" r:id="rId7" imgW="685502" imgH="177723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949950"/>
                        <a:ext cx="18002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谱聚类算法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04263" cy="5040312"/>
          </a:xfrm>
        </p:spPr>
        <p:txBody>
          <a:bodyPr/>
          <a:lstStyle/>
          <a:p>
            <a:pPr marL="730250" lvl="1" indent="-457200" eaLnBrk="1" hangingPunct="1">
              <a:lnSpc>
                <a:spcPct val="150000"/>
              </a:lnSpc>
              <a:buFont typeface="Tahoma" panose="020B0604030504040204" pitchFamily="34" charset="0"/>
              <a:buAutoNum type="arabicPeriod"/>
            </a:pPr>
            <a:r>
              <a:rPr lang="zh-CN" altLang="zh-CN" sz="2800" smtClean="0"/>
              <a:t>计算</a:t>
            </a:r>
            <a:r>
              <a:rPr lang="zh-CN" altLang="en-US" sz="2800" smtClean="0"/>
              <a:t>相似</a:t>
            </a:r>
            <a:r>
              <a:rPr lang="zh-CN" altLang="zh-CN" sz="2800" smtClean="0"/>
              <a:t>矩阵</a:t>
            </a:r>
            <a:r>
              <a:rPr lang="en-US" altLang="zh-CN" sz="2800" smtClean="0"/>
              <a:t>W</a:t>
            </a:r>
            <a:r>
              <a:rPr lang="zh-CN" altLang="zh-CN" sz="2800" smtClean="0"/>
              <a:t>；</a:t>
            </a:r>
          </a:p>
          <a:p>
            <a:pPr marL="730250" lvl="1" indent="-457200" eaLnBrk="1" hangingPunct="1">
              <a:lnSpc>
                <a:spcPct val="150000"/>
              </a:lnSpc>
              <a:buFont typeface="Tahoma" panose="020B0604030504040204" pitchFamily="34" charset="0"/>
              <a:buAutoNum type="arabicPeriod"/>
            </a:pPr>
            <a:r>
              <a:rPr lang="zh-CN" altLang="zh-CN" sz="2800" smtClean="0"/>
              <a:t>计算</a:t>
            </a:r>
            <a:r>
              <a:rPr lang="en-US" altLang="zh-CN" sz="2800" smtClean="0"/>
              <a:t>Laplacian</a:t>
            </a:r>
            <a:r>
              <a:rPr lang="zh-CN" altLang="zh-CN" sz="2800" smtClean="0"/>
              <a:t>矩阵</a:t>
            </a:r>
            <a:r>
              <a:rPr lang="en-US" altLang="zh-CN" sz="2800" smtClean="0"/>
              <a:t>L</a:t>
            </a:r>
            <a:r>
              <a:rPr lang="zh-CN" altLang="zh-CN" sz="2800" smtClean="0"/>
              <a:t>；</a:t>
            </a:r>
          </a:p>
          <a:p>
            <a:pPr marL="730250" lvl="1" indent="-457200" eaLnBrk="1" hangingPunct="1">
              <a:lnSpc>
                <a:spcPct val="150000"/>
              </a:lnSpc>
              <a:buFont typeface="Tahoma" panose="020B0604030504040204" pitchFamily="34" charset="0"/>
              <a:buAutoNum type="arabicPeriod"/>
            </a:pPr>
            <a:r>
              <a:rPr lang="zh-CN" altLang="zh-CN" sz="2800" smtClean="0"/>
              <a:t>计算</a:t>
            </a:r>
            <a:r>
              <a:rPr lang="en-US" altLang="zh-CN" sz="2800" smtClean="0"/>
              <a:t>L</a:t>
            </a:r>
            <a:r>
              <a:rPr lang="zh-CN" altLang="en-US" sz="2800" smtClean="0"/>
              <a:t>的</a:t>
            </a:r>
            <a:r>
              <a:rPr lang="zh-CN" altLang="zh-CN" sz="2800" smtClean="0"/>
              <a:t>前</a:t>
            </a:r>
            <a:r>
              <a:rPr lang="en-US" altLang="zh-CN" sz="2800" smtClean="0"/>
              <a:t>k</a:t>
            </a:r>
            <a:r>
              <a:rPr lang="zh-CN" altLang="zh-CN" sz="2800" smtClean="0"/>
              <a:t>个</a:t>
            </a:r>
            <a:r>
              <a:rPr lang="en-US" altLang="zh-CN" sz="2800" smtClean="0"/>
              <a:t>(</a:t>
            </a:r>
            <a:r>
              <a:rPr lang="zh-CN" altLang="zh-CN" sz="2800" smtClean="0"/>
              <a:t>最小</a:t>
            </a:r>
            <a:r>
              <a:rPr lang="en-US" altLang="zh-CN" sz="2800" smtClean="0"/>
              <a:t>)</a:t>
            </a:r>
            <a:r>
              <a:rPr lang="zh-CN" altLang="zh-CN" sz="2800" smtClean="0"/>
              <a:t>特征矢量</a:t>
            </a:r>
            <a:r>
              <a:rPr lang="en-US" altLang="zh-CN" sz="2800" smtClean="0"/>
              <a:t>u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,…,u</a:t>
            </a:r>
            <a:r>
              <a:rPr lang="en-US" altLang="zh-CN" sz="2800" baseline="-25000" smtClean="0"/>
              <a:t>k</a:t>
            </a:r>
            <a:r>
              <a:rPr lang="en-US" altLang="zh-CN" sz="2800" smtClean="0"/>
              <a:t>;</a:t>
            </a:r>
            <a:endParaRPr lang="zh-CN" altLang="zh-CN" sz="2800" smtClean="0"/>
          </a:p>
          <a:p>
            <a:pPr marL="730250" lvl="1" indent="-457200" eaLnBrk="1" hangingPunct="1">
              <a:lnSpc>
                <a:spcPct val="150000"/>
              </a:lnSpc>
              <a:buFont typeface="Tahoma" panose="020B0604030504040204" pitchFamily="34" charset="0"/>
              <a:buAutoNum type="arabicPeriod"/>
            </a:pPr>
            <a:r>
              <a:rPr lang="zh-CN" altLang="zh-CN" sz="2800" smtClean="0"/>
              <a:t>用</a:t>
            </a:r>
            <a:r>
              <a:rPr lang="en-US" altLang="zh-CN" sz="2800" smtClean="0"/>
              <a:t>u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,…,u</a:t>
            </a:r>
            <a:r>
              <a:rPr lang="en-US" altLang="zh-CN" sz="2800" baseline="-25000" smtClean="0"/>
              <a:t>k</a:t>
            </a:r>
            <a:r>
              <a:rPr lang="zh-CN" altLang="zh-CN" sz="2800" smtClean="0"/>
              <a:t>作为列矢量构造矩阵</a:t>
            </a:r>
            <a:r>
              <a:rPr lang="en-US" altLang="zh-CN" sz="2800" smtClean="0"/>
              <a:t>U</a:t>
            </a:r>
            <a:r>
              <a:rPr lang="zh-CN" altLang="zh-CN" sz="2800" smtClean="0"/>
              <a:t>；</a:t>
            </a:r>
          </a:p>
          <a:p>
            <a:pPr marL="730250" lvl="1" indent="-457200" eaLnBrk="1" hangingPunct="1">
              <a:lnSpc>
                <a:spcPct val="150000"/>
              </a:lnSpc>
              <a:buFont typeface="Tahoma" panose="020B0604030504040204" pitchFamily="34" charset="0"/>
              <a:buAutoNum type="arabicPeriod"/>
            </a:pPr>
            <a:r>
              <a:rPr lang="en-US" altLang="zh-CN" sz="2800" smtClean="0"/>
              <a:t>y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,…,y</a:t>
            </a:r>
            <a:r>
              <a:rPr lang="en-US" altLang="zh-CN" sz="2800" baseline="-25000" smtClean="0"/>
              <a:t>n</a:t>
            </a:r>
            <a:r>
              <a:rPr lang="zh-CN" altLang="zh-CN" sz="2800" smtClean="0"/>
              <a:t>为</a:t>
            </a:r>
            <a:r>
              <a:rPr lang="en-US" altLang="zh-CN" sz="2800" smtClean="0"/>
              <a:t>U</a:t>
            </a:r>
            <a:r>
              <a:rPr lang="zh-CN" altLang="zh-CN" sz="2800" smtClean="0"/>
              <a:t>的行矢量，用</a:t>
            </a:r>
            <a:r>
              <a:rPr lang="en-US" altLang="zh-CN" sz="2800" smtClean="0"/>
              <a:t>K</a:t>
            </a:r>
            <a:r>
              <a:rPr lang="zh-CN" altLang="zh-CN" sz="2800" smtClean="0"/>
              <a:t>均值算法将其聚成</a:t>
            </a:r>
            <a:r>
              <a:rPr lang="en-US" altLang="zh-CN" sz="2800" smtClean="0"/>
              <a:t>k</a:t>
            </a:r>
            <a:r>
              <a:rPr lang="zh-CN" altLang="zh-CN" sz="2800" smtClean="0"/>
              <a:t>个类别。</a:t>
            </a:r>
            <a:endParaRPr lang="zh-CN" altLang="el-GR" sz="280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i="1" smtClean="0"/>
              <a:t>例</a:t>
            </a:r>
            <a:r>
              <a:rPr lang="en-US" altLang="zh-CN" i="1" smtClean="0">
                <a:latin typeface="Times New Roman" panose="02020603050405020304" pitchFamily="18" charset="0"/>
              </a:rPr>
              <a:t>10.1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</a:t>
            </a:r>
            <a:r>
              <a:rPr lang="en-US" altLang="zh-CN" smtClean="0"/>
              <a:t>19</a:t>
            </a:r>
            <a:r>
              <a:rPr lang="zh-CN" altLang="en-US" smtClean="0"/>
              <a:t>个样本分成</a:t>
            </a:r>
            <a:r>
              <a:rPr lang="en-US" altLang="zh-CN" smtClean="0"/>
              <a:t>2</a:t>
            </a:r>
            <a:r>
              <a:rPr lang="zh-CN" altLang="en-US" smtClean="0"/>
              <a:t>个聚类。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=(0,0)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2</a:t>
            </a:r>
            <a:r>
              <a:rPr lang="en-US" altLang="zh-CN" smtClean="0"/>
              <a:t>=(1,0)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3</a:t>
            </a:r>
            <a:r>
              <a:rPr lang="en-US" altLang="zh-CN" smtClean="0"/>
              <a:t>=(0,1)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4</a:t>
            </a:r>
            <a:r>
              <a:rPr lang="en-US" altLang="zh-CN" smtClean="0"/>
              <a:t>= (1,1)</a:t>
            </a:r>
            <a:r>
              <a:rPr lang="en-US" altLang="zh-CN" baseline="30000" smtClean="0"/>
              <a:t>t</a:t>
            </a:r>
            <a:r>
              <a:rPr lang="en-US" altLang="zh-CN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x</a:t>
            </a:r>
            <a:r>
              <a:rPr lang="en-US" altLang="zh-CN" baseline="-25000" smtClean="0"/>
              <a:t>5</a:t>
            </a:r>
            <a:r>
              <a:rPr lang="en-US" altLang="zh-CN" smtClean="0"/>
              <a:t>=(2,1)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6</a:t>
            </a:r>
            <a:r>
              <a:rPr lang="en-US" altLang="zh-CN" smtClean="0"/>
              <a:t>=(1,2)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7</a:t>
            </a:r>
            <a:r>
              <a:rPr lang="en-US" altLang="zh-CN" smtClean="0"/>
              <a:t>=(2,2)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8</a:t>
            </a:r>
            <a:r>
              <a:rPr lang="en-US" altLang="zh-CN" smtClean="0"/>
              <a:t>=(3,2)</a:t>
            </a:r>
            <a:r>
              <a:rPr lang="en-US" altLang="zh-CN" baseline="30000" smtClean="0"/>
              <a:t>t</a:t>
            </a:r>
            <a:r>
              <a:rPr lang="en-US" altLang="zh-CN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x</a:t>
            </a:r>
            <a:r>
              <a:rPr lang="en-US" altLang="zh-CN" baseline="-25000" smtClean="0"/>
              <a:t>9</a:t>
            </a:r>
            <a:r>
              <a:rPr lang="en-US" altLang="zh-CN" smtClean="0"/>
              <a:t>=(6,6)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 x</a:t>
            </a:r>
            <a:r>
              <a:rPr lang="en-US" altLang="zh-CN" baseline="-25000" smtClean="0"/>
              <a:t>10</a:t>
            </a:r>
            <a:r>
              <a:rPr lang="en-US" altLang="zh-CN" smtClean="0"/>
              <a:t>=(7,6)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x</a:t>
            </a:r>
            <a:r>
              <a:rPr lang="en-US" altLang="zh-CN" baseline="-25000" smtClean="0"/>
              <a:t>11</a:t>
            </a:r>
            <a:r>
              <a:rPr lang="en-US" altLang="zh-CN" smtClean="0"/>
              <a:t>=(8,6)</a:t>
            </a:r>
            <a:r>
              <a:rPr lang="en-US" altLang="zh-CN" baseline="30000" smtClean="0"/>
              <a:t>t</a:t>
            </a:r>
            <a:r>
              <a:rPr lang="en-US" altLang="zh-CN" smtClean="0"/>
              <a:t>,   x</a:t>
            </a:r>
            <a:r>
              <a:rPr lang="en-US" altLang="zh-CN" baseline="-25000" smtClean="0"/>
              <a:t>12</a:t>
            </a:r>
            <a:r>
              <a:rPr lang="en-US" altLang="zh-CN" smtClean="0"/>
              <a:t>= (7,7)</a:t>
            </a:r>
            <a:r>
              <a:rPr lang="en-US" altLang="zh-CN" baseline="30000" smtClean="0"/>
              <a:t>t</a:t>
            </a:r>
            <a:r>
              <a:rPr lang="en-US" altLang="zh-CN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x</a:t>
            </a:r>
            <a:r>
              <a:rPr lang="en-US" altLang="zh-CN" baseline="-25000" smtClean="0"/>
              <a:t>13</a:t>
            </a:r>
            <a:r>
              <a:rPr lang="en-US" altLang="zh-CN" smtClean="0"/>
              <a:t>=(8,7)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x</a:t>
            </a:r>
            <a:r>
              <a:rPr lang="en-US" altLang="zh-CN" baseline="-25000" smtClean="0"/>
              <a:t>14</a:t>
            </a:r>
            <a:r>
              <a:rPr lang="en-US" altLang="zh-CN" smtClean="0"/>
              <a:t>=(9,7)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x</a:t>
            </a:r>
            <a:r>
              <a:rPr lang="en-US" altLang="zh-CN" baseline="-25000" smtClean="0"/>
              <a:t>15</a:t>
            </a:r>
            <a:r>
              <a:rPr lang="en-US" altLang="zh-CN" smtClean="0"/>
              <a:t>=(7,8)</a:t>
            </a:r>
            <a:r>
              <a:rPr lang="en-US" altLang="zh-CN" baseline="30000" smtClean="0"/>
              <a:t>t</a:t>
            </a:r>
            <a:r>
              <a:rPr lang="en-US" altLang="zh-CN" smtClean="0"/>
              <a:t>,   x</a:t>
            </a:r>
            <a:r>
              <a:rPr lang="en-US" altLang="zh-CN" baseline="-25000" smtClean="0"/>
              <a:t>16</a:t>
            </a:r>
            <a:r>
              <a:rPr lang="en-US" altLang="zh-CN" smtClean="0"/>
              <a:t>=(8,8)</a:t>
            </a:r>
            <a:r>
              <a:rPr lang="en-US" altLang="zh-CN" baseline="30000" smtClean="0"/>
              <a:t>t</a:t>
            </a:r>
            <a:r>
              <a:rPr lang="en-US" altLang="zh-CN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x</a:t>
            </a:r>
            <a:r>
              <a:rPr lang="en-US" altLang="zh-CN" baseline="-25000" smtClean="0"/>
              <a:t>17</a:t>
            </a:r>
            <a:r>
              <a:rPr lang="en-US" altLang="zh-CN" smtClean="0"/>
              <a:t>=(9,8)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x</a:t>
            </a:r>
            <a:r>
              <a:rPr lang="en-US" altLang="zh-CN" baseline="-25000" smtClean="0"/>
              <a:t>18</a:t>
            </a:r>
            <a:r>
              <a:rPr lang="en-US" altLang="zh-CN" smtClean="0"/>
              <a:t>=(8,9)</a:t>
            </a:r>
            <a:r>
              <a:rPr lang="en-US" altLang="zh-CN" baseline="30000" smtClean="0"/>
              <a:t>t</a:t>
            </a:r>
            <a:r>
              <a:rPr lang="en-US" altLang="zh-CN" smtClean="0"/>
              <a:t>,    x</a:t>
            </a:r>
            <a:r>
              <a:rPr lang="en-US" altLang="zh-CN" baseline="-25000" smtClean="0"/>
              <a:t>19</a:t>
            </a:r>
            <a:r>
              <a:rPr lang="en-US" altLang="zh-CN" smtClean="0"/>
              <a:t>=(9,9)</a:t>
            </a:r>
            <a:r>
              <a:rPr lang="en-US" altLang="zh-CN" baseline="30000" smtClean="0"/>
              <a:t>t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250825" y="404813"/>
            <a:ext cx="8424863" cy="5762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2400" smtClean="0"/>
              <a:t>特征值   </a:t>
            </a:r>
            <a:r>
              <a:rPr lang="en-US" altLang="zh-CN" sz="2400" smtClean="0"/>
              <a:t>		</a:t>
            </a:r>
            <a:r>
              <a:rPr lang="zh-CN" altLang="en-US" sz="2400" smtClean="0"/>
              <a:t>特征值前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个特征值对应特征矢量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650" y="1047750"/>
          <a:ext cx="968375" cy="5213350"/>
        </p:xfrm>
        <a:graphic>
          <a:graphicData uri="http://schemas.openxmlformats.org/drawingml/2006/table">
            <a:tbl>
              <a:tblPr firstRow="1" firstCol="1" bandRow="1"/>
              <a:tblGrid>
                <a:gridCol w="968375"/>
              </a:tblGrid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0.0000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0.0682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4.3510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5.1267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5.4904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5.9142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5.9461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6.3080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6.4175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6.4826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6.7696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6.9957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7.3704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7.6983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7.7789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7.9342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8.3716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8.6444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8.8704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35" marR="68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79838" y="1052513"/>
          <a:ext cx="2663825" cy="5211762"/>
        </p:xfrm>
        <a:graphic>
          <a:graphicData uri="http://schemas.openxmlformats.org/drawingml/2006/table">
            <a:tbl>
              <a:tblPr firstRow="1" firstCol="1" bandRow="1"/>
              <a:tblGrid>
                <a:gridCol w="1376902"/>
                <a:gridCol w="1286923"/>
              </a:tblGrid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+0.2740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+0.2728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+0.2731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+0.2715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+0.2694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+0.2699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+0.2655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+0.2553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-0.1838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-0.1920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-0.1954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-0.1953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-0.1968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-0.1978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-0.1969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-0.1977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-0.1984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-0.1985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-0.2294</a:t>
                      </a:r>
                      <a:endParaRPr lang="zh-CN" sz="18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-0.1991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聚类结果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ph idx="1"/>
          </p:nvPr>
        </p:nvGraphicFramePr>
        <p:xfrm>
          <a:off x="1331913" y="1196975"/>
          <a:ext cx="6840537" cy="549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Image" r:id="rId3" imgW="5942857" imgH="4774603" progId="Photoshop.Image.7">
                  <p:embed/>
                </p:oleObj>
              </mc:Choice>
              <mc:Fallback>
                <p:oleObj name="Image" r:id="rId3" imgW="5942857" imgH="4774603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96975"/>
                        <a:ext cx="6840537" cy="549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i="1" smtClean="0"/>
              <a:t>例</a:t>
            </a:r>
            <a:r>
              <a:rPr lang="en-US" altLang="zh-CN" i="1" smtClean="0"/>
              <a:t>10.2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704263" cy="15033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多类别聚类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  </a:t>
            </a:r>
            <a:r>
              <a:rPr lang="en-US" altLang="zh-CN" sz="2400" smtClean="0"/>
              <a:t>(0,0), (0,1), (1, 0), (1,1), (0,10), (0,11), (1, 10), (1,11), (10,0), (10,1), (11, 0), (11,1), (10,10), (10,11), (11, 10), (11,11)</a:t>
            </a:r>
          </a:p>
        </p:txBody>
      </p:sp>
      <p:graphicFrame>
        <p:nvGraphicFramePr>
          <p:cNvPr id="39940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2124075" y="2708275"/>
          <a:ext cx="5184775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r:id="rId4" imgW="10488889" imgH="8393651" progId="">
                  <p:embed/>
                </p:oleObj>
              </mc:Choice>
              <mc:Fallback>
                <p:oleObj r:id="rId4" imgW="10488889" imgH="8393651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08275"/>
                        <a:ext cx="5184775" cy="414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4"/>
          <p:cNvSpPr txBox="1">
            <a:spLocks noChangeArrowheads="1"/>
          </p:cNvSpPr>
          <p:nvPr/>
        </p:nvSpPr>
        <p:spPr bwMode="auto">
          <a:xfrm>
            <a:off x="395288" y="404813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 sz="2400" b="1"/>
              <a:t>特征值：              最大</a:t>
            </a:r>
            <a:r>
              <a:rPr lang="en-US" altLang="zh-CN" sz="2400" b="1"/>
              <a:t>4</a:t>
            </a:r>
            <a:r>
              <a:rPr lang="zh-CN" altLang="en-US" sz="2400" b="1"/>
              <a:t>个特征值对应的特征矢量：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550" y="1268413"/>
          <a:ext cx="1944688" cy="4897437"/>
        </p:xfrm>
        <a:graphic>
          <a:graphicData uri="http://schemas.openxmlformats.org/drawingml/2006/table">
            <a:tbl>
              <a:tblPr firstRow="1" firstCol="1" bandRow="1"/>
              <a:tblGrid>
                <a:gridCol w="1944688"/>
              </a:tblGrid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0.0000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0.0008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0.0008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0.0015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3.4477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3.4477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3.4477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3.4477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3.4481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3.4481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3.4481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3.4481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3.6201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3.6201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3.6201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3.6201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97" marR="68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76600" y="1268413"/>
          <a:ext cx="5472113" cy="4897437"/>
        </p:xfrm>
        <a:graphic>
          <a:graphicData uri="http://schemas.openxmlformats.org/drawingml/2006/table">
            <a:tbl>
              <a:tblPr firstRow="1" firstCol="1" bandRow="1"/>
              <a:tblGrid>
                <a:gridCol w="1367707"/>
                <a:gridCol w="1367707"/>
                <a:gridCol w="1368349"/>
                <a:gridCol w="1368349"/>
              </a:tblGrid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+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0.3510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0.0432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+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0.3509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+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0.3509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+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0.3509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0.2499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0.3510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-0.2499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-0.0432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0.0432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-0.2499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-0.3510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0.2499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-0.0432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-0.3509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-0.2500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-0.0431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-0.3510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+</a:t>
                      </a:r>
                      <a:r>
                        <a:rPr lang="en-US" sz="2000" b="1" kern="100" dirty="0" smtClean="0">
                          <a:effectLst/>
                          <a:latin typeface="Times New Roman"/>
                          <a:ea typeface="宋体"/>
                        </a:rPr>
                        <a:t>0.2501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198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242887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133600"/>
            <a:ext cx="245745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2133600"/>
            <a:ext cx="2408238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539750" y="5019675"/>
            <a:ext cx="84248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>
                <a:latin typeface="宋体" panose="02010600030101010101" pitchFamily="2" charset="-122"/>
                <a:cs typeface="Times New Roman" panose="02020603050405020304" pitchFamily="18" charset="0"/>
              </a:rPr>
              <a:t>原样本分布           </a:t>
            </a:r>
            <a:r>
              <a:rPr lang="en-US" altLang="zh-CN" sz="2000" b="1"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>
                <a:latin typeface="宋体" panose="02010600030101010101" pitchFamily="2" charset="-122"/>
                <a:cs typeface="Times New Roman" panose="02020603050405020304" pitchFamily="18" charset="0"/>
              </a:rPr>
              <a:t>均值聚类        特征矢量矩阵的行矢量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混合密度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84313"/>
            <a:ext cx="7835900" cy="47529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样本可以看作是按如下方式产生的：先以概率         决定其所属类别      ，然后根据概率密度               生成一个具体的样本</a:t>
            </a:r>
            <a:r>
              <a:rPr lang="en-US" altLang="zh-CN" smtClean="0"/>
              <a:t>x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因此</a:t>
            </a:r>
            <a:r>
              <a:rPr lang="en-US" altLang="zh-CN" smtClean="0"/>
              <a:t>x</a:t>
            </a:r>
            <a:r>
              <a:rPr lang="zh-CN" altLang="en-US" smtClean="0"/>
              <a:t>样本的产生概率为：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8243888" y="1557338"/>
          <a:ext cx="7191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444307" imgH="279279" progId="Equation.DSMT4">
                  <p:embed/>
                </p:oleObj>
              </mc:Choice>
              <mc:Fallback>
                <p:oleObj name="Equation" r:id="rId3" imgW="444307" imgH="27927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1557338"/>
                        <a:ext cx="7191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635375" y="2060575"/>
          <a:ext cx="4032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190417" imgH="241195" progId="Equation.DSMT4">
                  <p:embed/>
                </p:oleObj>
              </mc:Choice>
              <mc:Fallback>
                <p:oleObj name="Equation" r:id="rId5" imgW="190417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060575"/>
                        <a:ext cx="4032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8"/>
          <p:cNvGraphicFramePr>
            <a:graphicFrameLocks noChangeAspect="1"/>
          </p:cNvGraphicFramePr>
          <p:nvPr/>
        </p:nvGraphicFramePr>
        <p:xfrm>
          <a:off x="7308850" y="2055813"/>
          <a:ext cx="1368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7" imgW="761669" imgH="279279" progId="Equation.DSMT4">
                  <p:embed/>
                </p:oleObj>
              </mc:Choice>
              <mc:Fallback>
                <p:oleObj name="Equation" r:id="rId7" imgW="761669" imgH="27927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055813"/>
                        <a:ext cx="1368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9"/>
          <p:cNvGraphicFramePr>
            <a:graphicFrameLocks noChangeAspect="1"/>
          </p:cNvGraphicFramePr>
          <p:nvPr/>
        </p:nvGraphicFramePr>
        <p:xfrm>
          <a:off x="2627313" y="4581525"/>
          <a:ext cx="42497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9" imgW="1943100" imgH="444500" progId="Equation.DSMT4">
                  <p:embed/>
                </p:oleObj>
              </mc:Choice>
              <mc:Fallback>
                <p:oleObj name="Equation" r:id="rId9" imgW="19431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81525"/>
                        <a:ext cx="42497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可辨识性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557338"/>
            <a:ext cx="7607300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3333CC"/>
                </a:solidFill>
              </a:rPr>
              <a:t>不可辨识</a:t>
            </a:r>
            <a:r>
              <a:rPr lang="zh-CN" altLang="en-US" smtClean="0"/>
              <a:t>：如果无论样本的数目有多少，都不存在唯一的解   ，则称密度           是不可辨识的；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3333CC"/>
                </a:solidFill>
              </a:rPr>
              <a:t>完全不可辨识</a:t>
            </a:r>
            <a:r>
              <a:rPr lang="zh-CN" altLang="en-US" smtClean="0"/>
              <a:t>：如果参数    的任何部分都无法求出，则称为完全不可辨识；</a:t>
            </a:r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大多数的混合密度是可以辨识的，但也存在某些混合密度是无法辨识的。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3563938" y="2149475"/>
          <a:ext cx="3016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149475"/>
                        <a:ext cx="3016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5640388" y="2100263"/>
          <a:ext cx="9763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482391" imgH="279279" progId="Equation.DSMT4">
                  <p:embed/>
                </p:oleObj>
              </mc:Choice>
              <mc:Fallback>
                <p:oleObj name="Equation" r:id="rId5" imgW="482391" imgH="27927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2100263"/>
                        <a:ext cx="97631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0"/>
          <p:cNvGraphicFramePr>
            <a:graphicFrameLocks noChangeAspect="1"/>
          </p:cNvGraphicFramePr>
          <p:nvPr/>
        </p:nvGraphicFramePr>
        <p:xfrm>
          <a:off x="5003800" y="3284538"/>
          <a:ext cx="307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284538"/>
                        <a:ext cx="307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完全不可辨识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3738" y="1412875"/>
            <a:ext cx="7827962" cy="5184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假设样本</a:t>
            </a:r>
            <a:r>
              <a:rPr lang="en-US" altLang="zh-CN" smtClean="0"/>
              <a:t>x</a:t>
            </a:r>
            <a:r>
              <a:rPr lang="zh-CN" altLang="en-US" smtClean="0"/>
              <a:t>的概率是由两个</a:t>
            </a:r>
            <a:r>
              <a:rPr lang="en-US" altLang="zh-CN" smtClean="0"/>
              <a:t>0-1</a:t>
            </a:r>
            <a:r>
              <a:rPr lang="zh-CN" altLang="en-US" smtClean="0"/>
              <a:t>分布混合而成，两个分布的先验概率相等，参数分别为         则混合概率为：</a:t>
            </a:r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即使可以统计出                        ，                     也无法求解出参数        。</a:t>
            </a:r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7308850" y="2060575"/>
          <a:ext cx="5762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342751" imgH="228501" progId="Equation.DSMT4">
                  <p:embed/>
                </p:oleObj>
              </mc:Choice>
              <mc:Fallback>
                <p:oleObj name="Equation" r:id="rId3" imgW="342751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060575"/>
                        <a:ext cx="5762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1116013" y="3068638"/>
          <a:ext cx="7056437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4025900" imgH="838200" progId="Equation.DSMT4">
                  <p:embed/>
                </p:oleObj>
              </mc:Choice>
              <mc:Fallback>
                <p:oleObj name="Equation" r:id="rId5" imgW="40259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7056437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3768725" y="4941888"/>
          <a:ext cx="18970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7" imgW="1028700" imgH="279400" progId="Equation.DSMT4">
                  <p:embed/>
                </p:oleObj>
              </mc:Choice>
              <mc:Fallback>
                <p:oleObj name="Equation" r:id="rId7" imgW="1028700" imgH="27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4941888"/>
                        <a:ext cx="189706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3"/>
          <p:cNvGraphicFramePr>
            <a:graphicFrameLocks noChangeAspect="1"/>
          </p:cNvGraphicFramePr>
          <p:nvPr/>
        </p:nvGraphicFramePr>
        <p:xfrm>
          <a:off x="6011863" y="4941888"/>
          <a:ext cx="19446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9" imgW="1054100" imgH="279400" progId="Equation.DSMT4">
                  <p:embed/>
                </p:oleObj>
              </mc:Choice>
              <mc:Fallback>
                <p:oleObj name="Equation" r:id="rId9" imgW="10541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941888"/>
                        <a:ext cx="19446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4"/>
          <p:cNvGraphicFramePr>
            <a:graphicFrameLocks noChangeAspect="1"/>
          </p:cNvGraphicFramePr>
          <p:nvPr/>
        </p:nvGraphicFramePr>
        <p:xfrm>
          <a:off x="3708400" y="5516563"/>
          <a:ext cx="5762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1" imgW="342751" imgH="228501" progId="Equation.DSMT4">
                  <p:embed/>
                </p:oleObj>
              </mc:Choice>
              <mc:Fallback>
                <p:oleObj name="Equation" r:id="rId11" imgW="342751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516563"/>
                        <a:ext cx="5762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部分不可辨识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137525" cy="51847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假设样本</a:t>
            </a:r>
            <a:r>
              <a:rPr lang="en-US" altLang="zh-CN" smtClean="0"/>
              <a:t>x</a:t>
            </a:r>
            <a:r>
              <a:rPr lang="zh-CN" altLang="en-US" smtClean="0"/>
              <a:t>的概率密度是两个均匀分布的混合：</a:t>
            </a:r>
          </a:p>
          <a:p>
            <a:pPr eaLnBrk="1" hangingPunct="1">
              <a:spcBef>
                <a:spcPct val="50000"/>
              </a:spcBef>
            </a:pPr>
            <a:endParaRPr lang="zh-CN" altLang="en-US" smtClean="0"/>
          </a:p>
          <a:p>
            <a:pPr eaLnBrk="1" hangingPunct="1">
              <a:spcBef>
                <a:spcPct val="50000"/>
              </a:spcBef>
            </a:pPr>
            <a:endParaRPr lang="zh-CN" altLang="en-US" smtClean="0"/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如果训练样本是</a:t>
            </a:r>
            <a:r>
              <a:rPr lang="en-US" altLang="zh-CN" smtClean="0"/>
              <a:t>0-1</a:t>
            </a:r>
            <a:r>
              <a:rPr lang="zh-CN" altLang="en-US" smtClean="0"/>
              <a:t>之间的均匀分布：</a:t>
            </a:r>
          </a:p>
          <a:p>
            <a:pPr eaLnBrk="1" hangingPunct="1">
              <a:spcBef>
                <a:spcPct val="50000"/>
              </a:spcBef>
            </a:pPr>
            <a:endParaRPr lang="zh-CN" altLang="en-US" smtClean="0"/>
          </a:p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则对任意的</a:t>
            </a:r>
            <a:r>
              <a:rPr lang="en-US" altLang="zh-CN" smtClean="0"/>
              <a:t>0&lt;t&lt;1</a:t>
            </a:r>
            <a:r>
              <a:rPr lang="zh-CN" altLang="en-US" smtClean="0"/>
              <a:t>，只要：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258888" y="1989138"/>
          <a:ext cx="5543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4" imgW="3251200" imgH="279400" progId="Equation.DSMT4">
                  <p:embed/>
                </p:oleObj>
              </mc:Choice>
              <mc:Fallback>
                <p:oleObj name="Equation" r:id="rId4" imgW="32512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5543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339975" y="2636838"/>
          <a:ext cx="25209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6" imgW="1511300" imgH="279400" progId="Equation.DSMT4">
                  <p:embed/>
                </p:oleObj>
              </mc:Choice>
              <mc:Fallback>
                <p:oleObj name="Equation" r:id="rId6" imgW="15113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36838"/>
                        <a:ext cx="25209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8"/>
          <p:cNvGraphicFramePr>
            <a:graphicFrameLocks noChangeAspect="1"/>
          </p:cNvGraphicFramePr>
          <p:nvPr/>
        </p:nvGraphicFramePr>
        <p:xfrm>
          <a:off x="5364163" y="2636838"/>
          <a:ext cx="27352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8" imgW="1587500" imgH="279400" progId="Equation.DSMT4">
                  <p:embed/>
                </p:oleObj>
              </mc:Choice>
              <mc:Fallback>
                <p:oleObj name="Equation" r:id="rId8" imgW="15875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636838"/>
                        <a:ext cx="27352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9"/>
          <p:cNvGraphicFramePr>
            <a:graphicFrameLocks noChangeAspect="1"/>
          </p:cNvGraphicFramePr>
          <p:nvPr/>
        </p:nvGraphicFramePr>
        <p:xfrm>
          <a:off x="3419475" y="3933825"/>
          <a:ext cx="20161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0" imgW="939392" imgH="253890" progId="Equation.DSMT4">
                  <p:embed/>
                </p:oleObj>
              </mc:Choice>
              <mc:Fallback>
                <p:oleObj name="Equation" r:id="rId10" imgW="939392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933825"/>
                        <a:ext cx="20161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0"/>
          <p:cNvGraphicFramePr>
            <a:graphicFrameLocks noChangeAspect="1"/>
          </p:cNvGraphicFramePr>
          <p:nvPr/>
        </p:nvGraphicFramePr>
        <p:xfrm>
          <a:off x="1692275" y="5157788"/>
          <a:ext cx="55451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12" imgW="3251200" imgH="457200" progId="Equation.DSMT4">
                  <p:embed/>
                </p:oleObj>
              </mc:Choice>
              <mc:Fallback>
                <p:oleObj name="Equation" r:id="rId12" imgW="32512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57788"/>
                        <a:ext cx="554513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1"/>
          <p:cNvGraphicFramePr>
            <a:graphicFrameLocks noChangeAspect="1"/>
          </p:cNvGraphicFramePr>
          <p:nvPr/>
        </p:nvGraphicFramePr>
        <p:xfrm>
          <a:off x="1692275" y="6102350"/>
          <a:ext cx="59055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14" imgW="3771900" imgH="482600" progId="Equation.DSMT4">
                  <p:embed/>
                </p:oleObj>
              </mc:Choice>
              <mc:Fallback>
                <p:oleObj name="Equation" r:id="rId14" imgW="37719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102350"/>
                        <a:ext cx="59055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10.2 </a:t>
            </a:r>
            <a:r>
              <a:rPr lang="zh-CN" altLang="en-US" smtClean="0"/>
              <a:t>聚类准则函数</a:t>
            </a: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>
            <p:ph idx="1"/>
          </p:nvPr>
        </p:nvGraphicFramePr>
        <p:xfrm>
          <a:off x="1495425" y="1649413"/>
          <a:ext cx="5091113" cy="466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3" imgW="3669716" imgH="3309671" progId="Visio.Drawing.11">
                  <p:embed/>
                </p:oleObj>
              </mc:Choice>
              <mc:Fallback>
                <p:oleObj name="Visio" r:id="rId3" imgW="3669716" imgH="330967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1649413"/>
                        <a:ext cx="5091113" cy="466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5795963" y="2133600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类别数 </a:t>
            </a:r>
            <a:r>
              <a:rPr lang="en-US" altLang="zh-CN" sz="2000" b="1"/>
              <a:t>c = 2</a:t>
            </a:r>
          </a:p>
        </p:txBody>
      </p:sp>
      <p:sp>
        <p:nvSpPr>
          <p:cNvPr id="157705" name="Oval 9"/>
          <p:cNvSpPr>
            <a:spLocks noChangeArrowheads="1"/>
          </p:cNvSpPr>
          <p:nvPr/>
        </p:nvSpPr>
        <p:spPr bwMode="auto">
          <a:xfrm>
            <a:off x="1692275" y="2276475"/>
            <a:ext cx="1655763" cy="20161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6" name="Oval 10"/>
          <p:cNvSpPr>
            <a:spLocks noChangeArrowheads="1"/>
          </p:cNvSpPr>
          <p:nvPr/>
        </p:nvSpPr>
        <p:spPr bwMode="auto">
          <a:xfrm>
            <a:off x="4211638" y="4365625"/>
            <a:ext cx="2016125" cy="1800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5" grpId="0" animBg="1"/>
      <p:bldP spid="1577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误差平方和准则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3738" y="1412875"/>
            <a:ext cx="7680325" cy="4824413"/>
          </a:xfrm>
        </p:spPr>
        <p:txBody>
          <a:bodyPr/>
          <a:lstStyle/>
          <a:p>
            <a:pPr eaLnBrk="1" hangingPunct="1"/>
            <a:r>
              <a:rPr lang="zh-CN" altLang="en-US" smtClean="0"/>
              <a:t>将样本分成</a:t>
            </a:r>
            <a:r>
              <a:rPr lang="en-US" altLang="zh-CN" smtClean="0"/>
              <a:t>c</a:t>
            </a:r>
            <a:r>
              <a:rPr lang="zh-CN" altLang="en-US" smtClean="0"/>
              <a:t>个子集</a:t>
            </a:r>
            <a:r>
              <a:rPr lang="en-US" altLang="zh-CN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D</a:t>
            </a:r>
            <a:r>
              <a:rPr lang="en-US" altLang="zh-CN" baseline="-25000" smtClean="0"/>
              <a:t>c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en-US" altLang="zh-CN" baseline="-25000" smtClean="0"/>
              <a:t>i</a:t>
            </a:r>
            <a:r>
              <a:rPr lang="zh-CN" altLang="en-US" smtClean="0"/>
              <a:t>为第</a:t>
            </a:r>
            <a:r>
              <a:rPr lang="en-US" altLang="zh-CN" smtClean="0"/>
              <a:t>i</a:t>
            </a:r>
            <a:r>
              <a:rPr lang="zh-CN" altLang="en-US" smtClean="0"/>
              <a:t>个子集的样本数，</a:t>
            </a:r>
            <a:r>
              <a:rPr lang="en-US" altLang="zh-CN" smtClean="0"/>
              <a:t>m</a:t>
            </a:r>
            <a:r>
              <a:rPr lang="en-US" altLang="zh-CN" baseline="-25000" smtClean="0"/>
              <a:t>i</a:t>
            </a:r>
            <a:r>
              <a:rPr lang="zh-CN" altLang="en-US" smtClean="0"/>
              <a:t>为样本均值：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误差平方和准则：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817813" y="2679700"/>
          <a:ext cx="202247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825142" imgH="444307" progId="Equation.DSMT4">
                  <p:embed/>
                </p:oleObj>
              </mc:Choice>
              <mc:Fallback>
                <p:oleObj name="Equation" r:id="rId3" imgW="825142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679700"/>
                        <a:ext cx="202247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273300" y="4972050"/>
          <a:ext cx="31908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1270000" imgH="457200" progId="Equation.DSMT4">
                  <p:embed/>
                </p:oleObj>
              </mc:Choice>
              <mc:Fallback>
                <p:oleObj name="Equation" r:id="rId5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972050"/>
                        <a:ext cx="319087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1290</TotalTime>
  <Words>1758</Words>
  <Application>Microsoft Office PowerPoint</Application>
  <PresentationFormat>全屏显示(4:3)</PresentationFormat>
  <Paragraphs>366</Paragraphs>
  <Slides>39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Tahoma</vt:lpstr>
      <vt:lpstr>宋体</vt:lpstr>
      <vt:lpstr>Arial</vt:lpstr>
      <vt:lpstr>Times New Roman</vt:lpstr>
      <vt:lpstr>Wingdings</vt:lpstr>
      <vt:lpstr>Verdana</vt:lpstr>
      <vt:lpstr>微软雅黑</vt:lpstr>
      <vt:lpstr>Blends</vt:lpstr>
      <vt:lpstr>MathType 5.0 Equation</vt:lpstr>
      <vt:lpstr>MathType 6.0 Equation</vt:lpstr>
      <vt:lpstr>Microsoft Visio 绘图</vt:lpstr>
      <vt:lpstr>Adobe Photoshop 图像</vt:lpstr>
      <vt:lpstr>第十章 无监督学习与聚类</vt:lpstr>
      <vt:lpstr>10.0 监督学习与无监督学习</vt:lpstr>
      <vt:lpstr>10.1 混合密度及可辨识性</vt:lpstr>
      <vt:lpstr>混合密度</vt:lpstr>
      <vt:lpstr>可辨识性</vt:lpstr>
      <vt:lpstr>完全不可辨识</vt:lpstr>
      <vt:lpstr>部分不可辨识</vt:lpstr>
      <vt:lpstr>10.2 聚类准则函数</vt:lpstr>
      <vt:lpstr>误差平方和准则</vt:lpstr>
      <vt:lpstr>散布矩阵</vt:lpstr>
      <vt:lpstr>散布准则</vt:lpstr>
      <vt:lpstr>准则函数的优化</vt:lpstr>
      <vt:lpstr>10.3 k-均值聚类</vt:lpstr>
      <vt:lpstr>k-均值聚类的特点</vt:lpstr>
      <vt:lpstr>模糊k-均值聚类</vt:lpstr>
      <vt:lpstr>模糊k-均值聚类算法</vt:lpstr>
      <vt:lpstr>10.4 层次聚类</vt:lpstr>
      <vt:lpstr>层次聚类的树图</vt:lpstr>
      <vt:lpstr>层次聚类的特点</vt:lpstr>
      <vt:lpstr>Hausdorff距离</vt:lpstr>
      <vt:lpstr>聚类算法存在的问题（一）</vt:lpstr>
      <vt:lpstr>聚类算法存在的问题（二）</vt:lpstr>
      <vt:lpstr>10.5 竞争学习</vt:lpstr>
      <vt:lpstr>竞争网络</vt:lpstr>
      <vt:lpstr>竞争学习</vt:lpstr>
      <vt:lpstr>竞争学习过程</vt:lpstr>
      <vt:lpstr>10.6 自组织特征映射</vt:lpstr>
      <vt:lpstr>1维SOFM</vt:lpstr>
      <vt:lpstr>2维SOFM</vt:lpstr>
      <vt:lpstr>SOFM学习算法</vt:lpstr>
      <vt:lpstr>SOFM和降维</vt:lpstr>
      <vt:lpstr>10.6 谱聚类</vt:lpstr>
      <vt:lpstr>谱聚类算法</vt:lpstr>
      <vt:lpstr>例10.1</vt:lpstr>
      <vt:lpstr>PowerPoint 演示文稿</vt:lpstr>
      <vt:lpstr>聚类结果</vt:lpstr>
      <vt:lpstr>例10.2</vt:lpstr>
      <vt:lpstr>PowerPoint 演示文稿</vt:lpstr>
      <vt:lpstr>PowerPoint 演示文稿</vt:lpstr>
    </vt:vector>
  </TitlesOfParts>
  <Company>HIT PR&amp;AI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距离分类器</dc:title>
  <dc:creator>Jeffery</dc:creator>
  <cp:lastModifiedBy>liu jeffery</cp:lastModifiedBy>
  <cp:revision>954</cp:revision>
  <dcterms:created xsi:type="dcterms:W3CDTF">2003-05-11T04:40:51Z</dcterms:created>
  <dcterms:modified xsi:type="dcterms:W3CDTF">2016-09-06T03:45:08Z</dcterms:modified>
</cp:coreProperties>
</file>