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E1DD3-80B6-44AD-ABC1-FD9BCC09A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903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6E8150-2CA5-46FE-B6FE-B5572323CB2B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1881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734694-B308-47EB-ACE8-D019F64001E4}" type="slidenum">
              <a:rPr lang="en-US" altLang="zh-CN" smtClean="0">
                <a:latin typeface="Arial" panose="020B0604020202020204" pitchFamily="34" charset="0"/>
              </a:rPr>
              <a:pPr/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也有可能对某个特定的问题，“复杂的”分类器由于“简单的”分类器。</a:t>
            </a:r>
          </a:p>
        </p:txBody>
      </p:sp>
    </p:spTree>
    <p:extLst>
      <p:ext uri="{BB962C8B-B14F-4D97-AF65-F5344CB8AC3E}">
        <p14:creationId xmlns:p14="http://schemas.microsoft.com/office/powerpoint/2010/main" val="365114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DDA18B1-DFCF-4C90-810F-0A561F6866E8}" type="slidenum">
              <a:rPr lang="en-US" altLang="zh-CN" smtClean="0">
                <a:latin typeface="Arial" panose="020B0604020202020204" pitchFamily="34" charset="0"/>
              </a:rPr>
              <a:pPr/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两类问题</a:t>
            </a:r>
            <a:r>
              <a:rPr lang="en-US" altLang="zh-CN" smtClean="0"/>
              <a:t>hk=+1</a:t>
            </a:r>
            <a:r>
              <a:rPr lang="zh-CN" altLang="en-US" smtClean="0"/>
              <a:t>或</a:t>
            </a:r>
            <a:r>
              <a:rPr lang="en-US" altLang="zh-CN" smtClean="0"/>
              <a:t>-1</a:t>
            </a:r>
            <a:r>
              <a:rPr lang="zh-CN" altLang="en-US" smtClean="0"/>
              <a:t>，多类问题可以是对各类别的打分。</a:t>
            </a:r>
          </a:p>
        </p:txBody>
      </p:sp>
    </p:spTree>
    <p:extLst>
      <p:ext uri="{BB962C8B-B14F-4D97-AF65-F5344CB8AC3E}">
        <p14:creationId xmlns:p14="http://schemas.microsoft.com/office/powerpoint/2010/main" val="179943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BCF77B-6313-4224-A996-0091FDB712D3}" type="slidenum">
              <a:rPr lang="en-US" altLang="zh-CN" smtClean="0">
                <a:latin typeface="Arial" panose="020B0604020202020204" pitchFamily="34" charset="0"/>
              </a:rPr>
              <a:pPr/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训练误差率与测试误差率都随着分量数的增加而减小，但各分量分类器的误差在增加。</a:t>
            </a:r>
          </a:p>
        </p:txBody>
      </p:sp>
    </p:spTree>
    <p:extLst>
      <p:ext uri="{BB962C8B-B14F-4D97-AF65-F5344CB8AC3E}">
        <p14:creationId xmlns:p14="http://schemas.microsoft.com/office/powerpoint/2010/main" val="38999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独立于算法的机器学习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36838"/>
            <a:ext cx="7772400" cy="1371600"/>
          </a:xfrm>
        </p:spPr>
        <p:txBody>
          <a:bodyPr/>
          <a:lstStyle>
            <a:lvl1pPr algn="ctr">
              <a:defRPr sz="40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EF15C7-D943-496C-84B1-49F4E2F80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15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4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219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219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8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1000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71925"/>
            <a:ext cx="80010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7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71925"/>
            <a:ext cx="39243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2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9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2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1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46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独立于算法的机器学习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o"/>
        <a:defRPr sz="23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276475"/>
            <a:ext cx="77724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第十一章 独立于算法的机器学习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bagging</a:t>
            </a:r>
            <a:r>
              <a:rPr lang="zh-CN" altLang="en-US" smtClean="0"/>
              <a:t>算法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从大小为</a:t>
            </a:r>
            <a:r>
              <a:rPr lang="en-US" altLang="zh-CN" sz="2800" smtClean="0"/>
              <a:t>n</a:t>
            </a:r>
            <a:r>
              <a:rPr lang="zh-CN" altLang="en-US" sz="2800" smtClean="0"/>
              <a:t>的原始数据集</a:t>
            </a:r>
            <a:r>
              <a:rPr lang="en-US" altLang="zh-CN" sz="2800" smtClean="0"/>
              <a:t>D</a:t>
            </a:r>
            <a:r>
              <a:rPr lang="zh-CN" altLang="en-US" sz="2800" smtClean="0"/>
              <a:t>中独立随机地抽取</a:t>
            </a:r>
            <a:r>
              <a:rPr lang="en-US" altLang="zh-CN" sz="2800" smtClean="0"/>
              <a:t>n’</a:t>
            </a:r>
            <a:r>
              <a:rPr lang="zh-CN" altLang="en-US" sz="2800" smtClean="0"/>
              <a:t>个数据</a:t>
            </a:r>
            <a:r>
              <a:rPr lang="en-US" altLang="zh-CN" sz="2800" smtClean="0"/>
              <a:t>(n’&lt;n)</a:t>
            </a:r>
            <a:r>
              <a:rPr lang="zh-CN" altLang="en-US" sz="2800" smtClean="0"/>
              <a:t>，形成一个自助数据集；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重复上述过程，产生出多个独立的自助数据集；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利用每个自助数据集训练出一个“分量分类器”；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最终的分类结果由这些“分量分类器”各自的判别结果投票决定。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boosting</a:t>
            </a:r>
            <a:r>
              <a:rPr lang="zh-CN" altLang="en-US" smtClean="0"/>
              <a:t>算法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001000" cy="5329237"/>
          </a:xfrm>
        </p:spPr>
        <p:txBody>
          <a:bodyPr/>
          <a:lstStyle/>
          <a:p>
            <a:pPr marL="571500" indent="-571500" eaLnBrk="1" hangingPunct="1"/>
            <a:r>
              <a:rPr lang="en-US" altLang="zh-CN" sz="2800" smtClean="0"/>
              <a:t>boosting</a:t>
            </a:r>
            <a:r>
              <a:rPr lang="zh-CN" altLang="en-US" sz="2800" smtClean="0"/>
              <a:t>算法同样是利用训练样本集合构造多个分量分类器，它只要求这个分量分类器是一个弱分类器</a:t>
            </a:r>
            <a:r>
              <a:rPr lang="en-US" altLang="zh-CN" sz="2800" smtClean="0"/>
              <a:t>—</a:t>
            </a:r>
            <a:r>
              <a:rPr lang="zh-CN" altLang="en-US" sz="2800" smtClean="0"/>
              <a:t>准确率比平均性能好即可。</a:t>
            </a:r>
          </a:p>
          <a:p>
            <a:pPr marL="571500" indent="-571500" eaLnBrk="1" hangingPunct="1"/>
            <a:endParaRPr lang="zh-CN" altLang="en-US" sz="2800" smtClean="0"/>
          </a:p>
          <a:p>
            <a:pPr marL="571500" indent="-571500" eaLnBrk="1" hangingPunct="1"/>
            <a:r>
              <a:rPr lang="en-US" altLang="zh-CN" sz="2800" smtClean="0"/>
              <a:t>2</a:t>
            </a:r>
            <a:r>
              <a:rPr lang="zh-CN" altLang="en-US" sz="2800" smtClean="0"/>
              <a:t>类问题，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个分量分类器的训练算法：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在数量为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的原始样本集</a:t>
            </a:r>
            <a:r>
              <a:rPr lang="en-US" altLang="zh-CN" sz="2400" smtClean="0"/>
              <a:t>D</a:t>
            </a:r>
            <a:r>
              <a:rPr lang="zh-CN" altLang="en-US" sz="2400" smtClean="0"/>
              <a:t>中随机选取</a:t>
            </a:r>
            <a:r>
              <a:rPr lang="en-US" altLang="zh-CN" sz="2400" smtClean="0"/>
              <a:t>n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个样本构成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，利用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训练出一个分类器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；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在样本集</a:t>
            </a:r>
            <a:r>
              <a:rPr lang="en-US" altLang="zh-CN" sz="2400" smtClean="0"/>
              <a:t>D-D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中选择被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正确分类和错误分类的样本各一半组成样本集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，用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训练出一个分类器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；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将样本集</a:t>
            </a:r>
            <a:r>
              <a:rPr lang="en-US" altLang="zh-CN" sz="2400" smtClean="0"/>
              <a:t>D-D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-D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中所有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分类结果不同的样本组成样本集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，训练出一个分类器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boosting</a:t>
            </a:r>
            <a:r>
              <a:rPr lang="zh-CN" altLang="en-US" smtClean="0"/>
              <a:t>的分类算法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8001000" cy="10890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对新的样本</a:t>
            </a:r>
            <a:r>
              <a:rPr lang="en-US" altLang="zh-CN" sz="2400" smtClean="0"/>
              <a:t>x</a:t>
            </a:r>
            <a:r>
              <a:rPr lang="zh-CN" altLang="en-US" sz="2400" smtClean="0"/>
              <a:t>进行分类，如果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判别结果相同，则将</a:t>
            </a:r>
            <a:r>
              <a:rPr lang="en-US" altLang="zh-CN" sz="2400" smtClean="0"/>
              <a:t>x</a:t>
            </a:r>
            <a:r>
              <a:rPr lang="zh-CN" altLang="en-US" sz="2400" smtClean="0"/>
              <a:t>判别为此类别，否则以</a:t>
            </a:r>
            <a:r>
              <a:rPr lang="en-US" altLang="zh-CN" sz="2400" smtClean="0"/>
              <a:t>C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的结果作为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的类别；</a:t>
            </a:r>
          </a:p>
        </p:txBody>
      </p:sp>
      <p:graphicFrame>
        <p:nvGraphicFramePr>
          <p:cNvPr id="1741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2133600"/>
          <a:ext cx="7273925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Image" r:id="rId3" imgW="8647619" imgH="6285714" progId="Photoshop.Image.7">
                  <p:embed/>
                </p:oleObj>
              </mc:Choice>
              <mc:Fallback>
                <p:oleObj name="Image" r:id="rId3" imgW="8647619" imgH="6285714" progId="Photoshop.Image.7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273925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1547813" y="2708275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原始样本集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395288" y="3933825"/>
            <a:ext cx="488950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分量分类器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843213" y="5491163"/>
            <a:ext cx="48895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组合分类器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AdaBoost</a:t>
            </a:r>
            <a:r>
              <a:rPr lang="zh-CN" altLang="en-US" smtClean="0"/>
              <a:t>方法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accent2"/>
                </a:solidFill>
              </a:rPr>
              <a:t>AdaBoost</a:t>
            </a:r>
            <a:r>
              <a:rPr lang="en-US" altLang="zh-CN" sz="2800" smtClean="0"/>
              <a:t>(adaptive boosting)</a:t>
            </a:r>
            <a:r>
              <a:rPr lang="zh-CN" altLang="en-US" sz="2800" smtClean="0"/>
              <a:t>是</a:t>
            </a:r>
            <a:r>
              <a:rPr lang="en-US" altLang="zh-CN" sz="2800" smtClean="0"/>
              <a:t>boosting</a:t>
            </a:r>
            <a:r>
              <a:rPr lang="zh-CN" altLang="en-US" sz="2800" smtClean="0"/>
              <a:t>方法的一个重要变形，一般所说的</a:t>
            </a:r>
            <a:r>
              <a:rPr lang="en-US" altLang="zh-CN" sz="2800" smtClean="0"/>
              <a:t>boosting</a:t>
            </a:r>
            <a:r>
              <a:rPr lang="zh-CN" altLang="en-US" sz="2800" smtClean="0"/>
              <a:t>方法均是指</a:t>
            </a:r>
            <a:r>
              <a:rPr lang="en-US" altLang="zh-CN" sz="2800" smtClean="0"/>
              <a:t>AdaBoost</a:t>
            </a:r>
            <a:r>
              <a:rPr lang="zh-CN" altLang="en-US" sz="2800" smtClean="0"/>
              <a:t>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en-US" altLang="zh-CN" sz="2800" smtClean="0"/>
              <a:t>AdaBoost</a:t>
            </a:r>
            <a:r>
              <a:rPr lang="zh-CN" altLang="en-US" sz="2800" smtClean="0"/>
              <a:t>方法中，设计者可以不断地增加分量分类器，直到达到足够小的错误率为止；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总体分类结果是由各分量分类器加权平均得到，权重由分量分类器的错误率确定。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AdaBoost</a:t>
            </a:r>
            <a:r>
              <a:rPr lang="zh-CN" altLang="en-US" smtClean="0"/>
              <a:t>方法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8253412" cy="518477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D, k</a:t>
            </a:r>
            <a:r>
              <a:rPr lang="en-US" altLang="zh-CN" sz="2400" baseline="-25000" smtClean="0"/>
              <a:t>max</a:t>
            </a:r>
            <a:r>
              <a:rPr lang="en-US" altLang="zh-CN" sz="2400" smtClean="0"/>
              <a:t>, W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(i)</a:t>
            </a:r>
            <a:r>
              <a:rPr lang="en-US" altLang="zh-CN" sz="2400" smtClean="0">
                <a:sym typeface="Wingdings" panose="05000000000000000000" pitchFamily="2" charset="2"/>
              </a:rPr>
              <a:t></a:t>
            </a:r>
            <a:r>
              <a:rPr lang="en-US" altLang="zh-CN" sz="2400" smtClean="0"/>
              <a:t>1/n, i=1,…,n</a:t>
            </a:r>
            <a:r>
              <a:rPr lang="zh-CN" altLang="en-US" sz="2400" smtClean="0"/>
              <a:t>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</a:t>
            </a:r>
            <a:r>
              <a:rPr lang="en-US" altLang="zh-CN" sz="2400" smtClean="0"/>
              <a:t>k</a:t>
            </a:r>
            <a:r>
              <a:rPr lang="en-US" altLang="zh-CN" sz="2400" smtClean="0">
                <a:sym typeface="Wingdings" panose="05000000000000000000" pitchFamily="2" charset="2"/>
              </a:rPr>
              <a:t>0;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sym typeface="Wingdings" panose="05000000000000000000" pitchFamily="2" charset="2"/>
              </a:rPr>
              <a:t>    do kk+1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sym typeface="Wingdings" panose="05000000000000000000" pitchFamily="2" charset="2"/>
              </a:rPr>
              <a:t>         </a:t>
            </a:r>
            <a:r>
              <a:rPr lang="zh-CN" altLang="en-US" sz="2400" smtClean="0">
                <a:sym typeface="Wingdings" panose="05000000000000000000" pitchFamily="2" charset="2"/>
              </a:rPr>
              <a:t>训练使用按照</a:t>
            </a:r>
            <a:r>
              <a:rPr lang="en-US" altLang="zh-CN" sz="2400" smtClean="0"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k</a:t>
            </a:r>
            <a:r>
              <a:rPr lang="en-US" altLang="zh-CN" sz="2400" smtClean="0">
                <a:sym typeface="Wingdings" panose="05000000000000000000" pitchFamily="2" charset="2"/>
              </a:rPr>
              <a:t>(i)</a:t>
            </a:r>
            <a:r>
              <a:rPr lang="zh-CN" altLang="en-US" sz="2400" smtClean="0">
                <a:sym typeface="Wingdings" panose="05000000000000000000" pitchFamily="2" charset="2"/>
              </a:rPr>
              <a:t>采样</a:t>
            </a:r>
            <a:r>
              <a:rPr lang="en-US" altLang="zh-CN" sz="2400" smtClean="0">
                <a:sym typeface="Wingdings" panose="05000000000000000000" pitchFamily="2" charset="2"/>
              </a:rPr>
              <a:t>D</a:t>
            </a:r>
            <a:r>
              <a:rPr lang="zh-CN" altLang="en-US" sz="2400" smtClean="0">
                <a:sym typeface="Wingdings" panose="05000000000000000000" pitchFamily="2" charset="2"/>
              </a:rPr>
              <a:t>的弱分类器</a:t>
            </a:r>
            <a:r>
              <a:rPr lang="en-US" altLang="zh-CN" sz="2400" smtClean="0">
                <a:sym typeface="Wingdings" panose="05000000000000000000" pitchFamily="2" charset="2"/>
              </a:rPr>
              <a:t>C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k</a:t>
            </a:r>
            <a:r>
              <a:rPr lang="zh-CN" altLang="en-US" sz="2400" smtClean="0">
                <a:sym typeface="Wingdings" panose="05000000000000000000" pitchFamily="2" charset="2"/>
              </a:rPr>
              <a:t>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         </a:t>
            </a:r>
            <a:r>
              <a:rPr lang="en-US" altLang="zh-CN" sz="2400" smtClean="0">
                <a:sym typeface="Wingdings" panose="05000000000000000000" pitchFamily="2" charset="2"/>
              </a:rPr>
              <a:t>E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k</a:t>
            </a:r>
            <a:r>
              <a:rPr lang="en-US" altLang="zh-CN" sz="2400" smtClean="0">
                <a:sym typeface="Wingdings" panose="05000000000000000000" pitchFamily="2" charset="2"/>
              </a:rPr>
              <a:t></a:t>
            </a:r>
            <a:r>
              <a:rPr lang="zh-CN" altLang="en-US" sz="2400" smtClean="0">
                <a:sym typeface="Wingdings" panose="05000000000000000000" pitchFamily="2" charset="2"/>
              </a:rPr>
              <a:t>用</a:t>
            </a:r>
            <a:r>
              <a:rPr lang="en-US" altLang="zh-CN" sz="2400" smtClean="0"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k</a:t>
            </a:r>
            <a:r>
              <a:rPr lang="en-US" altLang="zh-CN" sz="2400" smtClean="0">
                <a:sym typeface="Wingdings" panose="05000000000000000000" pitchFamily="2" charset="2"/>
              </a:rPr>
              <a:t>(i)</a:t>
            </a:r>
            <a:r>
              <a:rPr lang="zh-CN" altLang="en-US" sz="2400" smtClean="0">
                <a:sym typeface="Wingdings" panose="05000000000000000000" pitchFamily="2" charset="2"/>
              </a:rPr>
              <a:t>采样</a:t>
            </a:r>
            <a:r>
              <a:rPr lang="en-US" altLang="zh-CN" sz="2400" smtClean="0">
                <a:sym typeface="Wingdings" panose="05000000000000000000" pitchFamily="2" charset="2"/>
              </a:rPr>
              <a:t>D</a:t>
            </a:r>
            <a:r>
              <a:rPr lang="zh-CN" altLang="en-US" sz="2400" smtClean="0">
                <a:sym typeface="Wingdings" panose="05000000000000000000" pitchFamily="2" charset="2"/>
              </a:rPr>
              <a:t>的样本集测量</a:t>
            </a:r>
            <a:r>
              <a:rPr lang="en-US" altLang="zh-CN" sz="2400" smtClean="0">
                <a:sym typeface="Wingdings" panose="05000000000000000000" pitchFamily="2" charset="2"/>
              </a:rPr>
              <a:t>C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k</a:t>
            </a:r>
            <a:r>
              <a:rPr lang="zh-CN" altLang="en-US" sz="2400" smtClean="0">
                <a:sym typeface="Wingdings" panose="05000000000000000000" pitchFamily="2" charset="2"/>
              </a:rPr>
              <a:t>的训练误差；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         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zh-CN" altLang="en-US" sz="2400" smtClean="0">
              <a:sym typeface="Wingdings" panose="05000000000000000000" pitchFamily="2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         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zh-CN" altLang="en-US" sz="2400" smtClean="0">
              <a:sym typeface="Wingdings" panose="05000000000000000000" pitchFamily="2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    </a:t>
            </a:r>
            <a:r>
              <a:rPr lang="en-US" altLang="zh-CN" sz="2400" smtClean="0">
                <a:sym typeface="Wingdings" panose="05000000000000000000" pitchFamily="2" charset="2"/>
              </a:rPr>
              <a:t>until k=k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max</a:t>
            </a:r>
            <a:r>
              <a:rPr lang="zh-CN" altLang="en-US" sz="2400" smtClean="0">
                <a:sym typeface="Wingdings" panose="05000000000000000000" pitchFamily="2" charset="2"/>
              </a:rPr>
              <a:t>；</a:t>
            </a:r>
            <a:endParaRPr lang="zh-CN" altLang="en-US" sz="2400" baseline="-25000" smtClean="0">
              <a:sym typeface="Wingdings" panose="05000000000000000000" pitchFamily="2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baseline="-25000" smtClean="0"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ym typeface="Wingdings" panose="05000000000000000000" pitchFamily="2" charset="2"/>
              </a:rPr>
              <a:t>end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339975" y="3573463"/>
          <a:ext cx="25193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1511300" imgH="393700" progId="Equation.DSMT4">
                  <p:embed/>
                </p:oleObj>
              </mc:Choice>
              <mc:Fallback>
                <p:oleObj name="Equation" r:id="rId3" imgW="1511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73463"/>
                        <a:ext cx="25193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4221163"/>
          <a:ext cx="41767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2298700" imgH="482600" progId="Equation.DSMT4">
                  <p:embed/>
                </p:oleObj>
              </mc:Choice>
              <mc:Fallback>
                <p:oleObj name="Equation" r:id="rId5" imgW="22987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1163"/>
                        <a:ext cx="417671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AdaBoost</a:t>
            </a:r>
            <a:r>
              <a:rPr lang="zh-CN" altLang="en-US" smtClean="0"/>
              <a:t>方法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66075" cy="504031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算法中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k</a:t>
            </a:r>
            <a:r>
              <a:rPr lang="en-US" altLang="zh-CN" sz="2800" smtClean="0"/>
              <a:t>(i)</a:t>
            </a:r>
            <a:r>
              <a:rPr lang="zh-CN" altLang="en-US" sz="2800" smtClean="0"/>
              <a:t>为每一步迭代中对每个样本的加权，</a:t>
            </a:r>
            <a:r>
              <a:rPr lang="en-US" altLang="zh-CN" sz="2800" smtClean="0"/>
              <a:t>Z</a:t>
            </a:r>
            <a:r>
              <a:rPr lang="en-US" altLang="zh-CN" sz="2800" baseline="-25000" smtClean="0"/>
              <a:t>k</a:t>
            </a:r>
            <a:r>
              <a:rPr lang="zh-CN" altLang="en-US" sz="2800" smtClean="0"/>
              <a:t>是归一化因子，</a:t>
            </a:r>
            <a:r>
              <a:rPr lang="en-US" altLang="zh-CN" sz="2800" smtClean="0"/>
              <a:t>C</a:t>
            </a:r>
            <a:r>
              <a:rPr lang="en-US" altLang="zh-CN" sz="2800" baseline="-25000" smtClean="0"/>
              <a:t>k</a:t>
            </a:r>
            <a:r>
              <a:rPr lang="zh-CN" altLang="en-US" sz="2800" smtClean="0"/>
              <a:t>为第</a:t>
            </a:r>
            <a:r>
              <a:rPr lang="en-US" altLang="zh-CN" sz="2800" smtClean="0"/>
              <a:t>k</a:t>
            </a:r>
            <a:r>
              <a:rPr lang="zh-CN" altLang="en-US" sz="2800" smtClean="0"/>
              <a:t>个分量分类器，</a:t>
            </a:r>
            <a:r>
              <a:rPr lang="el-GR" altLang="zh-CN" sz="2800" smtClean="0"/>
              <a:t>α</a:t>
            </a:r>
            <a:r>
              <a:rPr lang="en-US" altLang="zh-CN" sz="2800" baseline="-25000" smtClean="0"/>
              <a:t>k</a:t>
            </a:r>
            <a:r>
              <a:rPr lang="zh-CN" altLang="el-GR" sz="2800" smtClean="0"/>
              <a:t>为对</a:t>
            </a:r>
            <a:r>
              <a:rPr lang="en-US" altLang="zh-CN" sz="2800" smtClean="0"/>
              <a:t>C</a:t>
            </a:r>
            <a:r>
              <a:rPr lang="en-US" altLang="zh-CN" sz="2800" baseline="-25000" smtClean="0"/>
              <a:t>k</a:t>
            </a:r>
            <a:r>
              <a:rPr lang="zh-CN" altLang="el-GR" sz="2800" smtClean="0"/>
              <a:t>的加权</a:t>
            </a:r>
            <a:r>
              <a:rPr lang="zh-CN" altLang="en-US" sz="2800" smtClean="0"/>
              <a:t>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总体的判别函数由各分量分类器的加权平均得到：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	其中         为</a:t>
            </a:r>
            <a:r>
              <a:rPr lang="en-US" altLang="zh-CN" sz="2800" smtClean="0"/>
              <a:t>C</a:t>
            </a:r>
            <a:r>
              <a:rPr lang="en-US" altLang="zh-CN" sz="2800" baseline="-25000" smtClean="0"/>
              <a:t>k</a:t>
            </a:r>
            <a:r>
              <a:rPr lang="zh-CN" altLang="en-US" sz="2800" smtClean="0"/>
              <a:t>分类器给出的判别结果。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43213" y="3860800"/>
          <a:ext cx="2663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193800" imgH="444500" progId="Equation.DSMT4">
                  <p:embed/>
                </p:oleObj>
              </mc:Choice>
              <mc:Fallback>
                <p:oleObj name="Equation" r:id="rId4" imgW="11938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60800"/>
                        <a:ext cx="2663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979613" y="5129213"/>
          <a:ext cx="719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6" imgW="393529" imgH="253890" progId="Equation.DSMT4">
                  <p:embed/>
                </p:oleObj>
              </mc:Choice>
              <mc:Fallback>
                <p:oleObj name="Equation" r:id="rId6" imgW="393529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29213"/>
                        <a:ext cx="719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AdaBoost</a:t>
            </a:r>
            <a:r>
              <a:rPr lang="zh-CN" altLang="en-US" smtClean="0"/>
              <a:t>方法的推广能力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8001000" cy="15684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AdaBoost</a:t>
            </a:r>
            <a:r>
              <a:rPr lang="zh-CN" altLang="en-US" sz="2400" smtClean="0"/>
              <a:t>方法实际上是增加了分类器的复杂程度，但实践表明此方法出现“过拟合”的现象极少，这是此方法最吸引人的地方。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67691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针对特征的</a:t>
            </a:r>
            <a:r>
              <a:rPr lang="en-US" altLang="zh-CN" smtClean="0"/>
              <a:t>Boosting</a:t>
            </a:r>
            <a:r>
              <a:rPr lang="zh-CN" altLang="en-US" smtClean="0"/>
              <a:t>算法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5040312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smtClean="0">
                <a:solidFill>
                  <a:srgbClr val="0000FF"/>
                </a:solidFill>
              </a:rPr>
              <a:t>特征选择</a:t>
            </a:r>
            <a:r>
              <a:rPr lang="zh-CN" altLang="en-US" sz="2800" smtClean="0"/>
              <a:t>：就是从一组数量为</a:t>
            </a:r>
            <a:r>
              <a:rPr lang="en-US" altLang="zh-CN" sz="2800" smtClean="0"/>
              <a:t>n</a:t>
            </a:r>
            <a:r>
              <a:rPr lang="zh-CN" altLang="en-US" sz="2800" smtClean="0"/>
              <a:t>的特征中选择出数量为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的最优特征；</a:t>
            </a:r>
          </a:p>
          <a:p>
            <a:pPr marL="609600" indent="-609600" eaLnBrk="1" hangingPunct="1"/>
            <a:endParaRPr lang="zh-CN" altLang="en-US" sz="2800" smtClean="0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最优特征组合的评价标准；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选择出最优特征组合的算法；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609600" indent="-609600" eaLnBrk="1" hangingPunct="1"/>
            <a:r>
              <a:rPr lang="en-US" altLang="zh-CN" sz="2800" smtClean="0"/>
              <a:t>Boosting</a:t>
            </a:r>
            <a:r>
              <a:rPr lang="zh-CN" altLang="en-US" sz="2800" smtClean="0"/>
              <a:t>可以作为特征选择的方法。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58813"/>
          </a:xfrm>
        </p:spPr>
        <p:txBody>
          <a:bodyPr/>
          <a:lstStyle/>
          <a:p>
            <a:pPr eaLnBrk="1" hangingPunct="1"/>
            <a:r>
              <a:rPr lang="en-US" altLang="zh-CN" smtClean="0"/>
              <a:t>AdaBoost</a:t>
            </a:r>
            <a:r>
              <a:rPr lang="zh-CN" altLang="en-US" smtClean="0"/>
              <a:t>特征选择算法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147050" cy="5329237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altLang="zh-CN" sz="2200" smtClean="0"/>
              <a:t>Given examples (x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,y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),…, (x</a:t>
            </a:r>
            <a:r>
              <a:rPr lang="en-US" altLang="zh-CN" sz="2200" baseline="-25000" smtClean="0"/>
              <a:t>n</a:t>
            </a:r>
            <a:r>
              <a:rPr lang="en-US" altLang="zh-CN" sz="2200" smtClean="0"/>
              <a:t>,y</a:t>
            </a:r>
            <a:r>
              <a:rPr lang="en-US" altLang="zh-CN" sz="2200" baseline="-25000" smtClean="0"/>
              <a:t>n</a:t>
            </a:r>
            <a:r>
              <a:rPr lang="en-US" altLang="zh-CN" sz="2200" smtClean="0"/>
              <a:t>), where y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=0,1for negative and positive examples respectively;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altLang="zh-CN" sz="2200" smtClean="0"/>
              <a:t>Initialize weights w</a:t>
            </a:r>
            <a:r>
              <a:rPr lang="en-US" altLang="zh-CN" sz="2200" baseline="-25000" smtClean="0"/>
              <a:t>1,i</a:t>
            </a:r>
            <a:r>
              <a:rPr lang="en-US" altLang="zh-CN" sz="2200" smtClean="0"/>
              <a:t>=1/2m, 1/2l for  y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=0,1respectively, where m and l are the number of negatives and positives respectively;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altLang="zh-CN" sz="2200" smtClean="0"/>
              <a:t>For t = 1,…,T: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200" smtClean="0"/>
              <a:t>Normalize the weights: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zh-CN" sz="2200" smtClean="0"/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zh-CN" sz="2200" smtClean="0"/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	so that w</a:t>
            </a:r>
            <a:r>
              <a:rPr lang="en-US" altLang="zh-CN" sz="2200" baseline="-25000" smtClean="0"/>
              <a:t>t</a:t>
            </a:r>
            <a:r>
              <a:rPr lang="en-US" altLang="zh-CN" sz="2200" smtClean="0"/>
              <a:t> is a probability distribution.</a:t>
            </a:r>
          </a:p>
          <a:p>
            <a:pPr marL="609600" indent="-609600" eaLnBrk="1" hangingPunct="1">
              <a:lnSpc>
                <a:spcPct val="120000"/>
              </a:lnSpc>
            </a:pPr>
            <a:endParaRPr lang="en-US" altLang="zh-CN" sz="2200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987675" y="4365625"/>
          <a:ext cx="17494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167893" imgH="444307" progId="Equation.DSMT4">
                  <p:embed/>
                </p:oleObj>
              </mc:Choice>
              <mc:Fallback>
                <p:oleObj name="Equation" r:id="rId3" imgW="1167893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17494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58813"/>
          </a:xfrm>
        </p:spPr>
        <p:txBody>
          <a:bodyPr/>
          <a:lstStyle/>
          <a:p>
            <a:pPr eaLnBrk="1" hangingPunct="1"/>
            <a:r>
              <a:rPr lang="en-US" altLang="zh-CN" smtClean="0"/>
              <a:t>AdaBoost</a:t>
            </a:r>
            <a:r>
              <a:rPr lang="zh-CN" altLang="en-US" smtClean="0"/>
              <a:t>特征选择算法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435975" cy="5184775"/>
          </a:xfrm>
        </p:spPr>
        <p:txBody>
          <a:bodyPr/>
          <a:lstStyle/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200" smtClean="0"/>
              <a:t>For each feature, j , train a classifier h</a:t>
            </a:r>
            <a:r>
              <a:rPr lang="en-US" altLang="zh-CN" sz="2200" baseline="-25000" smtClean="0"/>
              <a:t>j</a:t>
            </a:r>
            <a:r>
              <a:rPr lang="en-US" altLang="zh-CN" sz="2200" smtClean="0"/>
              <a:t> which is restricted to using a single feature. The error is evaluated with respect to w</a:t>
            </a:r>
            <a:r>
              <a:rPr lang="en-US" altLang="zh-CN" sz="2200" baseline="-25000" smtClean="0"/>
              <a:t>t</a:t>
            </a:r>
            <a:r>
              <a:rPr lang="en-US" altLang="zh-CN" sz="2200" smtClean="0"/>
              <a:t>, 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200" smtClean="0"/>
              <a:t>Choose the classifier h</a:t>
            </a:r>
            <a:r>
              <a:rPr lang="en-US" altLang="zh-CN" sz="2200" baseline="-25000" smtClean="0"/>
              <a:t>t</a:t>
            </a:r>
            <a:r>
              <a:rPr lang="en-US" altLang="zh-CN" sz="2200" smtClean="0"/>
              <a:t>, with the lowest error 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200" smtClean="0"/>
              <a:t>Update the weights: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where e</a:t>
            </a:r>
            <a:r>
              <a:rPr lang="en-US" altLang="zh-CN" sz="2200" baseline="-25000" smtClean="0"/>
              <a:t>i </a:t>
            </a:r>
            <a:r>
              <a:rPr lang="en-US" altLang="zh-CN" sz="2200" smtClean="0"/>
              <a:t>= 0 if example x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 is classified correctly, e</a:t>
            </a:r>
            <a:r>
              <a:rPr lang="en-US" altLang="zh-CN" sz="2200" baseline="-25000" smtClean="0"/>
              <a:t>i </a:t>
            </a:r>
            <a:r>
              <a:rPr lang="en-US" altLang="zh-CN" sz="2200" smtClean="0"/>
              <a:t>= 1 otherwise, and 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200" smtClean="0"/>
          </a:p>
          <a:p>
            <a:pPr marL="609600" indent="-609600" eaLnBrk="1" hangingPunct="1">
              <a:lnSpc>
                <a:spcPct val="120000"/>
              </a:lnSpc>
            </a:pPr>
            <a:r>
              <a:rPr lang="en-US" altLang="zh-CN" sz="2200" smtClean="0"/>
              <a:t>The final classifier is :</a:t>
            </a: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200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79613" y="2276475"/>
          <a:ext cx="17287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1358310" imgH="355446" progId="Equation.DSMT4">
                  <p:embed/>
                </p:oleObj>
              </mc:Choice>
              <mc:Fallback>
                <p:oleObj name="Equation" r:id="rId3" imgW="1358310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7287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948488" y="2781300"/>
          <a:ext cx="206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152334" imgH="228501" progId="Equation.DSMT4">
                  <p:embed/>
                </p:oleObj>
              </mc:Choice>
              <mc:Fallback>
                <p:oleObj name="Equation" r:id="rId5" imgW="152334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781300"/>
                        <a:ext cx="2063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995738" y="3246438"/>
          <a:ext cx="1471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926698" imgH="253890" progId="Equation.DSMT4">
                  <p:embed/>
                </p:oleObj>
              </mc:Choice>
              <mc:Fallback>
                <p:oleObj name="Equation" r:id="rId7" imgW="926698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46438"/>
                        <a:ext cx="14716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348038" y="4005263"/>
          <a:ext cx="936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9" imgW="660113" imgH="431613" progId="Equation.DSMT4">
                  <p:embed/>
                </p:oleObj>
              </mc:Choice>
              <mc:Fallback>
                <p:oleObj name="Equation" r:id="rId9" imgW="660113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05263"/>
                        <a:ext cx="9366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547813" y="5516563"/>
          <a:ext cx="37449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11" imgW="2311400" imgH="635000" progId="Equation.DSMT4">
                  <p:embed/>
                </p:oleObj>
              </mc:Choice>
              <mc:Fallback>
                <p:oleObj name="Equation" r:id="rId11" imgW="2311400" imgH="63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37449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5940425" y="5516563"/>
          <a:ext cx="12954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13" imgW="710891" imgH="431613" progId="Equation.DSMT4">
                  <p:embed/>
                </p:oleObj>
              </mc:Choice>
              <mc:Fallback>
                <p:oleObj name="Equation" r:id="rId13" imgW="710891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516563"/>
                        <a:ext cx="12954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11.1 </a:t>
            </a:r>
            <a:r>
              <a:rPr lang="zh-CN" altLang="en-US" smtClean="0"/>
              <a:t>模式识别中的哲学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 smtClean="0"/>
              <a:t>这里讨论的是一些独立于具体识别算法的一般性原理，但可以适用于任何一个特定的识别方法：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33CC"/>
                </a:solidFill>
              </a:rPr>
              <a:t>没有免费午餐定理</a:t>
            </a:r>
            <a:r>
              <a:rPr lang="zh-CN" altLang="en-US" smtClean="0"/>
              <a:t>；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33CC"/>
                </a:solidFill>
              </a:rPr>
              <a:t>丑小鸭定理</a:t>
            </a:r>
            <a:r>
              <a:rPr lang="zh-CN" altLang="en-US" smtClean="0"/>
              <a:t>；</a:t>
            </a:r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66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>
                <a:solidFill>
                  <a:srgbClr val="0033CC"/>
                </a:solidFill>
              </a:rPr>
              <a:t>Occam</a:t>
            </a:r>
            <a:r>
              <a:rPr lang="zh-CN" altLang="en-US" smtClean="0">
                <a:solidFill>
                  <a:srgbClr val="0033CC"/>
                </a:solidFill>
              </a:rPr>
              <a:t>剃刀原理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1036638"/>
          </a:xfrm>
        </p:spPr>
        <p:txBody>
          <a:bodyPr/>
          <a:lstStyle/>
          <a:p>
            <a:pPr eaLnBrk="1" hangingPunct="1"/>
            <a:r>
              <a:rPr lang="zh-CN" altLang="en-US" sz="3100" smtClean="0"/>
              <a:t>没有免费的午餐定理</a:t>
            </a:r>
            <a:br>
              <a:rPr lang="zh-CN" altLang="en-US" sz="3100" smtClean="0"/>
            </a:br>
            <a:r>
              <a:rPr lang="zh-CN" altLang="en-US" sz="3100" smtClean="0"/>
              <a:t>（</a:t>
            </a:r>
            <a:r>
              <a:rPr lang="en-US" altLang="zh-CN" sz="3100" smtClean="0"/>
              <a:t>NFL, No Free Lunch Theorem</a:t>
            </a:r>
            <a:r>
              <a:rPr lang="zh-CN" altLang="en-US" sz="3100" smtClean="0"/>
              <a:t>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001000" cy="4608512"/>
          </a:xfrm>
        </p:spPr>
        <p:txBody>
          <a:bodyPr/>
          <a:lstStyle/>
          <a:p>
            <a:pPr eaLnBrk="1" hangingPunct="1"/>
            <a:r>
              <a:rPr lang="zh-CN" altLang="en-US" smtClean="0"/>
              <a:t>不存在一个与具体应用无关的，普遍适用的“最优分类器”；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学习算法必须要作出一个与问题领域有关的“假设”，分类器必须与问题域相适应。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丑小鸭定理（</a:t>
            </a:r>
            <a:r>
              <a:rPr lang="en-US" altLang="zh-CN" smtClean="0"/>
              <a:t>Ugly Duckling</a:t>
            </a:r>
            <a:r>
              <a:rPr lang="zh-CN" altLang="en-US" smtClean="0"/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不存在与问题无关的“最优”的特征集合或属性集合；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也同样不存在与问题无关的模式之间的“相似性度量”。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Occam</a:t>
            </a:r>
            <a:r>
              <a:rPr lang="zh-CN" altLang="en-US" smtClean="0"/>
              <a:t>剃刀原理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897437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设计者不应该选用比“必要”更加复杂的分类器，“必要”是由训练数据的拟合情况决定的；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在对训练数据分类效果相同时，“简单的”分类器往往优于“复杂的”分类器；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根据“没有免费午餐定理”，不能说“简单的”分类器对“复杂的”分类器具有天生的优越性，但在现实世界中遇到的各种问题，这种优越性往往是存在。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11.2 </a:t>
            </a:r>
            <a:r>
              <a:rPr lang="zh-CN" altLang="en-US" smtClean="0"/>
              <a:t>分类性能评价方法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68413"/>
            <a:ext cx="8001000" cy="52562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使用什么样本测试分类器的性能？</a:t>
            </a:r>
            <a:endParaRPr lang="en-US" altLang="zh-CN" sz="28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如何划分样本集</a:t>
            </a:r>
            <a:r>
              <a:rPr lang="en-US" altLang="zh-CN" sz="2800" smtClean="0"/>
              <a:t>?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33CC"/>
                </a:solidFill>
              </a:rPr>
              <a:t>两分法</a:t>
            </a:r>
            <a:r>
              <a:rPr lang="zh-CN" altLang="en-US" sz="2400" smtClean="0"/>
              <a:t>：随机地</a:t>
            </a:r>
            <a:r>
              <a:rPr lang="zh-CN" altLang="zh-CN" sz="2400" smtClean="0"/>
              <a:t>将样本集</a:t>
            </a:r>
            <a:r>
              <a:rPr lang="en-US" altLang="zh-CN" sz="2400" smtClean="0"/>
              <a:t>D</a:t>
            </a:r>
            <a:r>
              <a:rPr lang="zh-CN" altLang="en-US" sz="2400" smtClean="0"/>
              <a:t>划分为</a:t>
            </a:r>
            <a:r>
              <a:rPr lang="zh-CN" altLang="zh-CN" sz="2400" smtClean="0"/>
              <a:t>不相交的两个集合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l</a:t>
            </a:r>
            <a:r>
              <a:rPr lang="zh-CN" altLang="en-US" sz="2400" smtClean="0"/>
              <a:t>和</a:t>
            </a:r>
            <a:r>
              <a:rPr lang="en-US" altLang="zh-CN" sz="2400" smtClean="0"/>
              <a:t>D</a:t>
            </a:r>
            <a:r>
              <a:rPr lang="en-US" altLang="zh-CN" sz="2400" baseline="-25000" smtClean="0"/>
              <a:t>t</a:t>
            </a:r>
            <a:r>
              <a:rPr lang="zh-CN" altLang="en-US" sz="2400" smtClean="0"/>
              <a:t>，分别用于学习分类器和测试分类器性能。</a:t>
            </a:r>
          </a:p>
        </p:txBody>
      </p:sp>
      <p:grpSp>
        <p:nvGrpSpPr>
          <p:cNvPr id="11268" name="组合 4"/>
          <p:cNvGrpSpPr>
            <a:grpSpLocks/>
          </p:cNvGrpSpPr>
          <p:nvPr/>
        </p:nvGrpSpPr>
        <p:grpSpPr bwMode="auto">
          <a:xfrm>
            <a:off x="1692275" y="4508500"/>
            <a:ext cx="6048375" cy="649288"/>
            <a:chOff x="1480263" y="2129440"/>
            <a:chExt cx="5715374" cy="648072"/>
          </a:xfrm>
        </p:grpSpPr>
        <p:sp>
          <p:nvSpPr>
            <p:cNvPr id="4" name="矩形 3"/>
            <p:cNvSpPr/>
            <p:nvPr/>
          </p:nvSpPr>
          <p:spPr>
            <a:xfrm>
              <a:off x="1480263" y="2129440"/>
              <a:ext cx="3987261" cy="64807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训练样本集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67524" y="2129440"/>
              <a:ext cx="1728113" cy="648072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测试样本集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分类性能评价方法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68413"/>
            <a:ext cx="8001000" cy="54737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交叉验证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将样本集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随机地划分为互不</a:t>
            </a:r>
            <a:r>
              <a:rPr lang="zh-CN" altLang="zh-CN" sz="2400" dirty="0" smtClean="0"/>
              <a:t>相交的</a:t>
            </a:r>
            <a:r>
              <a:rPr lang="en-US" altLang="zh-CN" sz="2400" dirty="0" smtClean="0"/>
              <a:t>k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子</a:t>
            </a:r>
            <a:r>
              <a:rPr lang="zh-CN" altLang="zh-CN" sz="2400" dirty="0" smtClean="0"/>
              <a:t>集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k-1</a:t>
            </a:r>
            <a:r>
              <a:rPr lang="zh-CN" altLang="zh-CN" sz="2400" dirty="0" smtClean="0"/>
              <a:t>个子集的样本训练一个分类器；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2400" dirty="0" smtClean="0"/>
              <a:t>测试没有参与训练子集的样本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/>
              <a:t>重复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次取平均。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spcBef>
                <a:spcPts val="3000"/>
              </a:spcBef>
              <a:defRPr/>
            </a:pPr>
            <a:r>
              <a:rPr lang="zh-CN" altLang="en-US" sz="2400" dirty="0" smtClean="0">
                <a:solidFill>
                  <a:srgbClr val="0033CC"/>
                </a:solidFill>
              </a:rPr>
              <a:t>留一法（刀切法）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 = n</a:t>
            </a:r>
          </a:p>
          <a:p>
            <a:pPr marL="471487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1692275" y="4437063"/>
            <a:ext cx="1008063" cy="647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3163" y="4437063"/>
            <a:ext cx="1828800" cy="647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0338" y="4437063"/>
            <a:ext cx="1008062" cy="647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1963" y="4438650"/>
            <a:ext cx="1008062" cy="647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k-1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16688" y="4437063"/>
            <a:ext cx="1008062" cy="647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000" b="1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16200000">
            <a:off x="3890169" y="3390107"/>
            <a:ext cx="427037" cy="3816350"/>
          </a:xfrm>
          <a:prstGeom prst="leftBrac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8" name="文本框 15"/>
          <p:cNvSpPr txBox="1">
            <a:spLocks noChangeArrowheads="1"/>
          </p:cNvSpPr>
          <p:nvPr/>
        </p:nvSpPr>
        <p:spPr bwMode="auto">
          <a:xfrm>
            <a:off x="3563938" y="5581650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D</a:t>
            </a:r>
            <a:r>
              <a:rPr lang="en-US" altLang="zh-CN" b="1" baseline="-25000"/>
              <a:t>l</a:t>
            </a:r>
            <a:endParaRPr lang="zh-CN" altLang="en-US" b="1" baseline="-25000"/>
          </a:p>
        </p:txBody>
      </p:sp>
      <p:sp>
        <p:nvSpPr>
          <p:cNvPr id="12299" name="文本框 23"/>
          <p:cNvSpPr txBox="1">
            <a:spLocks noChangeArrowheads="1"/>
          </p:cNvSpPr>
          <p:nvPr/>
        </p:nvSpPr>
        <p:spPr bwMode="auto">
          <a:xfrm>
            <a:off x="6480175" y="55149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D</a:t>
            </a:r>
            <a:r>
              <a:rPr lang="en-US" altLang="zh-CN" b="1" baseline="-25000"/>
              <a:t>t</a:t>
            </a:r>
            <a:endParaRPr lang="zh-CN" altLang="en-US" b="1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分类性能评价方法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68413"/>
            <a:ext cx="8001000" cy="54737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033CC"/>
                </a:solidFill>
              </a:rPr>
              <a:t>Bootstrap</a:t>
            </a:r>
            <a:r>
              <a:rPr lang="zh-CN" altLang="zh-CN" sz="2400" dirty="0" smtClean="0">
                <a:solidFill>
                  <a:srgbClr val="0033CC"/>
                </a:solidFill>
              </a:rPr>
              <a:t>方法</a:t>
            </a:r>
            <a:r>
              <a:rPr lang="zh-CN" altLang="en-US" sz="2400" dirty="0" smtClean="0">
                <a:solidFill>
                  <a:srgbClr val="0033CC"/>
                </a:solidFill>
              </a:rPr>
              <a:t>（自助法）</a:t>
            </a:r>
            <a:r>
              <a:rPr lang="en-US" altLang="zh-CN" sz="2400" dirty="0" smtClean="0">
                <a:solidFill>
                  <a:srgbClr val="0033CC"/>
                </a:solidFill>
              </a:rPr>
              <a:t>:</a:t>
            </a:r>
            <a:endParaRPr lang="zh-CN" altLang="zh-CN" sz="2400" dirty="0" smtClean="0">
              <a:solidFill>
                <a:srgbClr val="0033CC"/>
              </a:solidFill>
            </a:endParaRPr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2400" dirty="0" smtClean="0"/>
              <a:t>从样本集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中有放回地抽取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个样本用于训练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2400" dirty="0" smtClean="0"/>
              <a:t>从样本集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中有放回地抽取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个样本用于测试；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/>
              <a:t>重复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次取平均。</a:t>
            </a: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 smtClean="0"/>
          </a:p>
          <a:p>
            <a:pPr marL="928687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 smtClean="0"/>
          </a:p>
          <a:p>
            <a:pPr marL="471487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</p:txBody>
      </p:sp>
      <p:grpSp>
        <p:nvGrpSpPr>
          <p:cNvPr id="13316" name="组合 7"/>
          <p:cNvGrpSpPr>
            <a:grpSpLocks/>
          </p:cNvGrpSpPr>
          <p:nvPr/>
        </p:nvGrpSpPr>
        <p:grpSpPr bwMode="auto">
          <a:xfrm>
            <a:off x="2195513" y="4221163"/>
            <a:ext cx="4186237" cy="1871662"/>
            <a:chOff x="1537409" y="3645024"/>
            <a:chExt cx="5194831" cy="2664297"/>
          </a:xfrm>
        </p:grpSpPr>
        <p:sp>
          <p:nvSpPr>
            <p:cNvPr id="21" name="矩形 20"/>
            <p:cNvSpPr/>
            <p:nvPr/>
          </p:nvSpPr>
          <p:spPr>
            <a:xfrm>
              <a:off x="1537409" y="4580579"/>
              <a:ext cx="1727670" cy="86550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样本集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直角上箭头 5"/>
            <p:cNvSpPr/>
            <p:nvPr/>
          </p:nvSpPr>
          <p:spPr>
            <a:xfrm rot="5400000" flipH="1">
              <a:off x="3379118" y="2964979"/>
              <a:ext cx="648562" cy="2582640"/>
            </a:xfrm>
            <a:prstGeom prst="bentUpArrow">
              <a:avLst>
                <a:gd name="adj1" fmla="val 14418"/>
                <a:gd name="adj2" fmla="val 25000"/>
                <a:gd name="adj3" fmla="val 25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004570" y="3645024"/>
              <a:ext cx="1727670" cy="86324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样本集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endParaRPr lang="zh-CN" altLang="en-US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直角上箭头 22"/>
            <p:cNvSpPr/>
            <p:nvPr/>
          </p:nvSpPr>
          <p:spPr>
            <a:xfrm rot="16200000" flipH="1" flipV="1">
              <a:off x="3366459" y="4477909"/>
              <a:ext cx="646301" cy="2582642"/>
            </a:xfrm>
            <a:prstGeom prst="bentUpArrow">
              <a:avLst>
                <a:gd name="adj1" fmla="val 14418"/>
                <a:gd name="adj2" fmla="val 25000"/>
                <a:gd name="adj3" fmla="val 25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980930" y="5446080"/>
              <a:ext cx="1727670" cy="86324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样本集</a:t>
              </a:r>
              <a:r>
                <a:rPr lang="en-US" altLang="zh-CN" sz="20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11.3 </a:t>
            </a:r>
            <a:r>
              <a:rPr lang="zh-CN" altLang="en-US" smtClean="0"/>
              <a:t>分类设计的重采样技术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分类器设计的重采样技术也被称为“自适应的权值重置和组合（</a:t>
            </a:r>
            <a:r>
              <a:rPr lang="en-US" altLang="zh-CN" sz="2800" smtClean="0"/>
              <a:t>arcing, adaptive reweighting and combining</a:t>
            </a:r>
            <a:r>
              <a:rPr lang="zh-CN" altLang="en-US" sz="2800" smtClean="0"/>
              <a:t>）；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这类方法的主要思想是利用同一个训练样本集合构造多个分类器，然后以某种方式将这些分类器组合成一个分类器；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主要方法包括：</a:t>
            </a:r>
            <a:r>
              <a:rPr lang="en-US" altLang="zh-CN" sz="2800" smtClean="0">
                <a:solidFill>
                  <a:schemeClr val="accent2"/>
                </a:solidFill>
              </a:rPr>
              <a:t>bagging</a:t>
            </a:r>
            <a:r>
              <a:rPr lang="zh-CN" altLang="en-US" sz="2800" smtClean="0">
                <a:solidFill>
                  <a:schemeClr val="accent2"/>
                </a:solidFill>
              </a:rPr>
              <a:t>算法</a:t>
            </a:r>
            <a:r>
              <a:rPr lang="zh-CN" altLang="en-US" sz="2800" smtClean="0"/>
              <a:t>和</a:t>
            </a:r>
            <a:r>
              <a:rPr lang="en-US" altLang="zh-CN" sz="2800" smtClean="0">
                <a:solidFill>
                  <a:schemeClr val="accent2"/>
                </a:solidFill>
              </a:rPr>
              <a:t>boosting</a:t>
            </a:r>
            <a:r>
              <a:rPr lang="zh-CN" altLang="en-US" sz="2800" smtClean="0">
                <a:solidFill>
                  <a:schemeClr val="accent2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436</TotalTime>
  <Words>1102</Words>
  <Application>Microsoft Office PowerPoint</Application>
  <PresentationFormat>全屏显示(4:3)</PresentationFormat>
  <Paragraphs>134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Verdana</vt:lpstr>
      <vt:lpstr>宋体</vt:lpstr>
      <vt:lpstr>Arial</vt:lpstr>
      <vt:lpstr>Times New Roman</vt:lpstr>
      <vt:lpstr>Wingdings</vt:lpstr>
      <vt:lpstr>微软雅黑</vt:lpstr>
      <vt:lpstr>楷体</vt:lpstr>
      <vt:lpstr>Profile</vt:lpstr>
      <vt:lpstr>Adobe Photoshop 图像</vt:lpstr>
      <vt:lpstr>MathType 5.0 Equation</vt:lpstr>
      <vt:lpstr>MathType 6.0 Equation</vt:lpstr>
      <vt:lpstr>第十一章 独立于算法的机器学习</vt:lpstr>
      <vt:lpstr>11.1 模式识别中的哲学</vt:lpstr>
      <vt:lpstr>没有免费的午餐定理 （NFL, No Free Lunch Theorem）</vt:lpstr>
      <vt:lpstr>丑小鸭定理（Ugly Duckling）</vt:lpstr>
      <vt:lpstr>Occam剃刀原理</vt:lpstr>
      <vt:lpstr>11.2 分类性能评价方法</vt:lpstr>
      <vt:lpstr>分类性能评价方法</vt:lpstr>
      <vt:lpstr>分类性能评价方法</vt:lpstr>
      <vt:lpstr>11.3 分类设计的重采样技术 </vt:lpstr>
      <vt:lpstr>bagging算法</vt:lpstr>
      <vt:lpstr>boosting算法</vt:lpstr>
      <vt:lpstr>boosting的分类算法</vt:lpstr>
      <vt:lpstr>AdaBoost方法</vt:lpstr>
      <vt:lpstr>AdaBoost方法</vt:lpstr>
      <vt:lpstr>AdaBoost方法</vt:lpstr>
      <vt:lpstr>AdaBoost方法的推广能力</vt:lpstr>
      <vt:lpstr>针对特征的Boosting算法</vt:lpstr>
      <vt:lpstr>AdaBoost特征选择算法</vt:lpstr>
      <vt:lpstr>AdaBoost特征选择算法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独立于算法的机器学习</dc:title>
  <dc:creator>Jeffery</dc:creator>
  <cp:lastModifiedBy>liu jeffery</cp:lastModifiedBy>
  <cp:revision>303</cp:revision>
  <dcterms:created xsi:type="dcterms:W3CDTF">2004-08-06T01:47:23Z</dcterms:created>
  <dcterms:modified xsi:type="dcterms:W3CDTF">2016-09-06T03:45:22Z</dcterms:modified>
</cp:coreProperties>
</file>