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310" r:id="rId4"/>
    <p:sldId id="267" r:id="rId5"/>
    <p:sldId id="291" r:id="rId6"/>
    <p:sldId id="292" r:id="rId7"/>
    <p:sldId id="269" r:id="rId8"/>
    <p:sldId id="311" r:id="rId9"/>
    <p:sldId id="293" r:id="rId10"/>
    <p:sldId id="273" r:id="rId11"/>
    <p:sldId id="274" r:id="rId12"/>
    <p:sldId id="294" r:id="rId13"/>
    <p:sldId id="275" r:id="rId14"/>
    <p:sldId id="276" r:id="rId15"/>
    <p:sldId id="277" r:id="rId16"/>
    <p:sldId id="295" r:id="rId17"/>
    <p:sldId id="278" r:id="rId18"/>
    <p:sldId id="296" r:id="rId19"/>
    <p:sldId id="279" r:id="rId20"/>
    <p:sldId id="303" r:id="rId21"/>
    <p:sldId id="305" r:id="rId22"/>
    <p:sldId id="304" r:id="rId23"/>
    <p:sldId id="306" r:id="rId24"/>
    <p:sldId id="307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2135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E3EE28-8BFD-4CCF-AB27-0BE98D5094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65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E5B814-8C22-4043-8C71-61782962E2E4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8627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B27EE0-8B15-4F7F-BF22-5D3D534046F0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考虑Ｘ为离散和连续两种情况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2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2D1ADA-B7A9-44B1-A2D2-FA91136B3DE5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举例：男女学生的识别，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）无信息情况下的错误率，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）有信息情况下的错误率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1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A48070-9E90-4D21-8DAE-641ED04277CF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0.0475  0.0995</a:t>
            </a:r>
          </a:p>
        </p:txBody>
      </p:sp>
    </p:spTree>
    <p:extLst>
      <p:ext uri="{BB962C8B-B14F-4D97-AF65-F5344CB8AC3E}">
        <p14:creationId xmlns:p14="http://schemas.microsoft.com/office/powerpoint/2010/main" val="244502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617ED-20F3-4B23-9EFC-598ED74EE6E0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第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zh-CN" altLang="en-US" smtClean="0">
                <a:latin typeface="Arial" panose="020B0604020202020204" pitchFamily="34" charset="0"/>
              </a:rPr>
              <a:t>类样本</a:t>
            </a:r>
            <a:r>
              <a:rPr lang="en-US" altLang="zh-CN" smtClean="0">
                <a:latin typeface="Arial" panose="020B0604020202020204" pitchFamily="34" charset="0"/>
              </a:rPr>
              <a:t>X</a:t>
            </a:r>
            <a:r>
              <a:rPr lang="zh-CN" altLang="en-US" smtClean="0">
                <a:latin typeface="Arial" panose="020B0604020202020204" pitchFamily="34" charset="0"/>
              </a:rPr>
              <a:t>判别为第</a:t>
            </a:r>
            <a:r>
              <a:rPr lang="en-US" altLang="zh-CN" smtClean="0">
                <a:latin typeface="Arial" panose="020B0604020202020204" pitchFamily="34" charset="0"/>
              </a:rPr>
              <a:t>j</a:t>
            </a:r>
            <a:r>
              <a:rPr lang="zh-CN" altLang="en-US" smtClean="0">
                <a:latin typeface="Arial" panose="020B0604020202020204" pitchFamily="34" charset="0"/>
              </a:rPr>
              <a:t>类的风险</a:t>
            </a:r>
            <a:r>
              <a:rPr lang="en-US" altLang="zh-CN" smtClean="0">
                <a:latin typeface="Arial" panose="020B0604020202020204" pitchFamily="34" charset="0"/>
              </a:rPr>
              <a:t>LijP(wi|X)</a:t>
            </a:r>
          </a:p>
        </p:txBody>
      </p:sp>
    </p:spTree>
    <p:extLst>
      <p:ext uri="{BB962C8B-B14F-4D97-AF65-F5344CB8AC3E}">
        <p14:creationId xmlns:p14="http://schemas.microsoft.com/office/powerpoint/2010/main" val="80736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655DDA-91BC-4C97-8CFA-1ADD99351290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最小错误率准则是最小平均风险准则的特例，</a:t>
            </a:r>
            <a:r>
              <a:rPr lang="en-US" altLang="zh-CN" smtClean="0">
                <a:latin typeface="Arial" panose="020B0604020202020204" pitchFamily="34" charset="0"/>
              </a:rPr>
              <a:t>i=j, Lij=1,  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							  i!=j Lij=0</a:t>
            </a:r>
          </a:p>
        </p:txBody>
      </p:sp>
    </p:spTree>
    <p:extLst>
      <p:ext uri="{BB962C8B-B14F-4D97-AF65-F5344CB8AC3E}">
        <p14:creationId xmlns:p14="http://schemas.microsoft.com/office/powerpoint/2010/main" val="253113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7CEA26-BF6C-4CBA-957D-C6082A319438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需要详细推导过程</a:t>
            </a:r>
          </a:p>
        </p:txBody>
      </p:sp>
    </p:spTree>
    <p:extLst>
      <p:ext uri="{BB962C8B-B14F-4D97-AF65-F5344CB8AC3E}">
        <p14:creationId xmlns:p14="http://schemas.microsoft.com/office/powerpoint/2010/main" val="72305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D79685-0659-4FB2-AD39-262A3EDD3EFA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需要推导公式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5CB42D-A793-46E8-B8B3-30B4337E2450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94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94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1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8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6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5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8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188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144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1979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贝叶斯分类器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smtClean="0"/>
              <a:t>第二章 贝叶斯决策理论</a:t>
            </a:r>
            <a:endParaRPr lang="en-US" altLang="zh-CN" sz="5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137525" cy="1295400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2.2 </a:t>
            </a:r>
            <a:r>
              <a:rPr lang="zh-CN" altLang="en-US" smtClean="0"/>
              <a:t>最小平均风险准则贝叶斯分</a:t>
            </a:r>
            <a:br>
              <a:rPr lang="zh-CN" altLang="en-US" smtClean="0"/>
            </a:br>
            <a:r>
              <a:rPr lang="zh-CN" altLang="en-US" smtClean="0"/>
              <a:t>      类器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229600" cy="4248150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solidFill>
                  <a:srgbClr val="CC3300"/>
                </a:solidFill>
              </a:rPr>
              <a:t>问题的提出</a:t>
            </a:r>
            <a:r>
              <a:rPr lang="en-US" altLang="zh-CN" smtClean="0"/>
              <a:t>:</a:t>
            </a:r>
          </a:p>
          <a:p>
            <a:pPr marL="0" indent="0" eaLnBrk="1" hangingPunct="1">
              <a:buFontTx/>
              <a:buNone/>
            </a:pPr>
            <a:r>
              <a:rPr lang="zh-CN" altLang="en-US" smtClean="0"/>
              <a:t>       有</a:t>
            </a:r>
            <a:r>
              <a:rPr lang="en-US" altLang="zh-CN" smtClean="0"/>
              <a:t>c</a:t>
            </a:r>
            <a:r>
              <a:rPr lang="zh-CN" altLang="en-US" smtClean="0"/>
              <a:t>个类别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cs typeface="Arial" panose="020B0604020202020204" pitchFamily="34" charset="0"/>
              </a:rPr>
              <a:t>1</a:t>
            </a:r>
            <a:r>
              <a:rPr lang="en-US" altLang="zh-CN" smtClean="0">
                <a:cs typeface="Arial" panose="020B0604020202020204" pitchFamily="34" charset="0"/>
              </a:rPr>
              <a:t>, 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cs typeface="Arial" panose="020B0604020202020204" pitchFamily="34" charset="0"/>
              </a:rPr>
              <a:t>2 </a:t>
            </a:r>
            <a:r>
              <a:rPr lang="en-US" altLang="zh-CN" smtClean="0"/>
              <a:t>,</a:t>
            </a:r>
            <a:r>
              <a:rPr lang="en-US" altLang="zh-CN" baseline="-25000" smtClean="0">
                <a:cs typeface="Arial" panose="020B0604020202020204" pitchFamily="34" charset="0"/>
              </a:rPr>
              <a:t>... </a:t>
            </a:r>
            <a:r>
              <a:rPr lang="en-US" altLang="zh-CN" smtClean="0"/>
              <a:t>,</a:t>
            </a:r>
            <a:r>
              <a:rPr lang="en-US" altLang="zh-CN" baseline="-25000" smtClean="0">
                <a:cs typeface="Arial" panose="020B0604020202020204" pitchFamily="34" charset="0"/>
              </a:rPr>
              <a:t> 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cs typeface="Arial" panose="020B0604020202020204" pitchFamily="34" charset="0"/>
              </a:rPr>
              <a:t>c</a:t>
            </a:r>
            <a:r>
              <a:rPr lang="en-US" altLang="zh-CN" smtClean="0">
                <a:cs typeface="Arial" panose="020B0604020202020204" pitchFamily="34" charset="0"/>
              </a:rPr>
              <a:t>, </a:t>
            </a:r>
            <a:r>
              <a:rPr lang="zh-CN" altLang="en-US" smtClean="0">
                <a:latin typeface="宋体" panose="02010600030101010101" pitchFamily="2" charset="-122"/>
              </a:rPr>
              <a:t>将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latin typeface="宋体" panose="02010600030101010101" pitchFamily="2" charset="-122"/>
              </a:rPr>
              <a:t>i</a:t>
            </a:r>
            <a:r>
              <a:rPr lang="zh-CN" altLang="en-US" smtClean="0">
                <a:latin typeface="宋体" panose="02010600030101010101" pitchFamily="2" charset="-122"/>
              </a:rPr>
              <a:t>类的样本判别为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latin typeface="宋体" panose="02010600030101010101" pitchFamily="2" charset="-122"/>
              </a:rPr>
              <a:t>j</a:t>
            </a:r>
            <a:r>
              <a:rPr lang="zh-CN" altLang="en-US" smtClean="0">
                <a:latin typeface="宋体" panose="02010600030101010101" pitchFamily="2" charset="-122"/>
              </a:rPr>
              <a:t>类的代价为</a:t>
            </a:r>
            <a:r>
              <a:rPr lang="el-GR" altLang="zh-CN" smtClean="0">
                <a:latin typeface="宋体" panose="02010600030101010101" pitchFamily="2" charset="-122"/>
              </a:rPr>
              <a:t>λ</a:t>
            </a:r>
            <a:r>
              <a:rPr lang="en-US" altLang="zh-CN" baseline="-25000" smtClean="0"/>
              <a:t>ij</a:t>
            </a:r>
            <a:r>
              <a:rPr lang="zh-CN" altLang="en-US" smtClean="0"/>
              <a:t>。</a:t>
            </a:r>
          </a:p>
          <a:p>
            <a:pPr marL="0" indent="0" eaLnBrk="1" hangingPunct="1">
              <a:buFontTx/>
              <a:buNone/>
            </a:pPr>
            <a:endParaRPr lang="zh-CN" altLang="en-US" smtClean="0"/>
          </a:p>
          <a:p>
            <a:pPr marL="0" indent="0" eaLnBrk="1" hangingPunct="1"/>
            <a:r>
              <a:rPr lang="zh-CN" altLang="en-US" smtClean="0"/>
              <a:t>将未知模式</a:t>
            </a:r>
            <a:r>
              <a:rPr lang="en-US" altLang="zh-CN" b="0" smtClean="0"/>
              <a:t>x</a:t>
            </a:r>
            <a:r>
              <a:rPr lang="zh-CN" altLang="en-US" smtClean="0"/>
              <a:t>判别为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latin typeface="宋体" panose="02010600030101010101" pitchFamily="2" charset="-122"/>
              </a:rPr>
              <a:t>j</a:t>
            </a:r>
            <a:r>
              <a:rPr lang="zh-CN" altLang="en-US" smtClean="0">
                <a:latin typeface="宋体" panose="02010600030101010101" pitchFamily="2" charset="-122"/>
              </a:rPr>
              <a:t>类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3300"/>
                </a:solidFill>
              </a:rPr>
              <a:t>平均风险</a:t>
            </a:r>
            <a:r>
              <a:rPr lang="zh-CN" altLang="en-US" smtClean="0"/>
              <a:t>：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828925" y="5084763"/>
          <a:ext cx="34845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084763"/>
                        <a:ext cx="3484563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最小平均风险判别准则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01700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Bayes</a:t>
            </a:r>
            <a:r>
              <a:rPr lang="zh-CN" altLang="en-US" smtClean="0"/>
              <a:t>公式，构造</a:t>
            </a:r>
            <a:r>
              <a:rPr lang="zh-CN" altLang="en-US" smtClean="0">
                <a:solidFill>
                  <a:srgbClr val="CC3300"/>
                </a:solidFill>
              </a:rPr>
              <a:t>判别函数</a:t>
            </a:r>
            <a:r>
              <a:rPr lang="zh-CN" altLang="en-US" smtClean="0"/>
              <a:t>：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3144838" y="3068638"/>
          <a:ext cx="27098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1002865" imgH="253890" progId="Equation.DSMT4">
                  <p:embed/>
                </p:oleObj>
              </mc:Choice>
              <mc:Fallback>
                <p:oleObj name="Equation" r:id="rId4" imgW="1002865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068638"/>
                        <a:ext cx="27098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2493963" y="4221163"/>
          <a:ext cx="4298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6" imgW="1765300" imgH="431800" progId="Equation.DSMT4">
                  <p:embed/>
                </p:oleObj>
              </mc:Choice>
              <mc:Fallback>
                <p:oleObj name="Equation" r:id="rId6" imgW="1765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221163"/>
                        <a:ext cx="42989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贝叶斯分类器</a:t>
            </a:r>
          </a:p>
        </p:txBody>
      </p:sp>
      <p:graphicFrame>
        <p:nvGraphicFramePr>
          <p:cNvPr id="20483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1439863" y="1824038"/>
          <a:ext cx="5113337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Visio" r:id="rId3" imgW="2260740" imgH="1909953" progId="Visio.Drawing.11">
                  <p:embed/>
                </p:oleObj>
              </mc:Choice>
              <mc:Fallback>
                <p:oleObj name="Visio" r:id="rId3" imgW="2260740" imgH="1909953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824038"/>
                        <a:ext cx="5113337" cy="484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205038"/>
          <a:ext cx="6621462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Visio" r:id="rId5" imgW="2877960" imgH="753008" progId="Visio.Drawing.11">
                  <p:embed/>
                </p:oleObj>
              </mc:Choice>
              <mc:Fallback>
                <p:oleObj name="Visio" r:id="rId5" imgW="2877960" imgH="753008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6621462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/>
              <a:t>2.2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873250"/>
            <a:ext cx="7993062" cy="8350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900" smtClean="0"/>
              <a:t> </a:t>
            </a:r>
            <a:r>
              <a:rPr lang="zh-CN" altLang="en-US" sz="2600" smtClean="0"/>
              <a:t>对一大批人进行癌症普查，设</a:t>
            </a:r>
            <a:r>
              <a:rPr lang="el-GR" altLang="zh-CN" sz="2600" smtClean="0"/>
              <a:t>ω</a:t>
            </a:r>
            <a:r>
              <a:rPr lang="en-US" altLang="zh-CN" sz="2600" baseline="-25000" smtClean="0"/>
              <a:t>1</a:t>
            </a:r>
            <a:r>
              <a:rPr lang="zh-CN" altLang="en-US" sz="2600" smtClean="0"/>
              <a:t>类代表患癌症，</a:t>
            </a:r>
            <a:r>
              <a:rPr lang="el-GR" altLang="zh-CN" sz="2600" smtClean="0"/>
              <a:t>ω</a:t>
            </a:r>
            <a:r>
              <a:rPr lang="en-US" altLang="zh-CN" sz="2600" baseline="-25000" smtClean="0"/>
              <a:t>2</a:t>
            </a:r>
            <a:r>
              <a:rPr lang="zh-CN" altLang="en-US" sz="2600" smtClean="0"/>
              <a:t>类代表正常人。已知先验概率：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21510" name="Object 11"/>
          <p:cNvGraphicFramePr>
            <a:graphicFrameLocks noChangeAspect="1"/>
          </p:cNvGraphicFramePr>
          <p:nvPr/>
        </p:nvGraphicFramePr>
        <p:xfrm>
          <a:off x="2828925" y="2732088"/>
          <a:ext cx="39893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732088"/>
                        <a:ext cx="39893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611188" y="3284538"/>
            <a:ext cx="81375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	</a:t>
            </a:r>
            <a:r>
              <a:rPr lang="zh-CN" altLang="en-US" sz="2600"/>
              <a:t>以一个化验结果作为特征</a:t>
            </a:r>
            <a:r>
              <a:rPr lang="en-US" altLang="zh-CN" sz="2600"/>
              <a:t>x: {</a:t>
            </a:r>
            <a:r>
              <a:rPr lang="zh-CN" altLang="en-US" sz="2600"/>
              <a:t>阳性，阴性</a:t>
            </a:r>
            <a:r>
              <a:rPr lang="en-US" altLang="zh-CN" sz="2600"/>
              <a:t>}</a:t>
            </a:r>
            <a:r>
              <a:rPr lang="zh-CN" altLang="en-US" sz="2600"/>
              <a:t>，患癌症的人和正常人化验结果为阳性的概率分别为：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684213" y="4868863"/>
            <a:ext cx="80645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/>
              <a:t>	判别代价： </a:t>
            </a:r>
            <a:r>
              <a:rPr lang="el-GR" altLang="zh-CN" sz="2800">
                <a:latin typeface="宋体" panose="02010600030101010101" pitchFamily="2" charset="-122"/>
              </a:rPr>
              <a:t>λ</a:t>
            </a:r>
            <a:r>
              <a:rPr lang="en-US" altLang="zh-CN" sz="2600" baseline="-25000"/>
              <a:t>11</a:t>
            </a:r>
            <a:r>
              <a:rPr lang="en-US" altLang="zh-CN" sz="2600"/>
              <a:t> = 0, </a:t>
            </a:r>
            <a:r>
              <a:rPr lang="el-GR" altLang="zh-CN" sz="2800">
                <a:latin typeface="宋体" panose="02010600030101010101" pitchFamily="2" charset="-122"/>
              </a:rPr>
              <a:t>λ</a:t>
            </a:r>
            <a:r>
              <a:rPr lang="en-US" altLang="zh-CN" sz="2600" baseline="-25000"/>
              <a:t>22</a:t>
            </a:r>
            <a:r>
              <a:rPr lang="en-US" altLang="zh-CN" sz="2600"/>
              <a:t> = 0, </a:t>
            </a:r>
            <a:r>
              <a:rPr lang="el-GR" altLang="zh-CN" sz="2800">
                <a:latin typeface="宋体" panose="02010600030101010101" pitchFamily="2" charset="-122"/>
              </a:rPr>
              <a:t>λ</a:t>
            </a:r>
            <a:r>
              <a:rPr lang="en-US" altLang="zh-CN" sz="2600" baseline="-25000"/>
              <a:t>12</a:t>
            </a:r>
            <a:r>
              <a:rPr lang="en-US" altLang="zh-CN" sz="2600"/>
              <a:t> = 100, </a:t>
            </a:r>
            <a:r>
              <a:rPr lang="el-GR" altLang="zh-CN" sz="2800">
                <a:latin typeface="宋体" panose="02010600030101010101" pitchFamily="2" charset="-122"/>
              </a:rPr>
              <a:t>λ</a:t>
            </a:r>
            <a:r>
              <a:rPr lang="en-US" altLang="zh-CN" sz="2600" baseline="-25000"/>
              <a:t>21</a:t>
            </a:r>
            <a:r>
              <a:rPr lang="en-US" altLang="zh-CN" sz="2600"/>
              <a:t> = 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zh-CN" altLang="en-US" sz="2600"/>
              <a:t>现有一人化验结果为阳性，问此人是否患癌症？</a:t>
            </a:r>
          </a:p>
        </p:txBody>
      </p:sp>
      <p:graphicFrame>
        <p:nvGraphicFramePr>
          <p:cNvPr id="21513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4221163"/>
          <a:ext cx="61198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2794000" imgH="279400" progId="Equation.DSMT4">
                  <p:embed/>
                </p:oleObj>
              </mc:Choice>
              <mc:Fallback>
                <p:oleObj name="Equation" r:id="rId5" imgW="27940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61198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贝叶斯分类器的其它版本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619625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Arial" panose="020B0604020202020204" pitchFamily="34" charset="0"/>
              </a:rPr>
              <a:t>先验概率</a:t>
            </a:r>
            <a:r>
              <a:rPr lang="en-US" altLang="zh-CN" smtClean="0">
                <a:cs typeface="Arial" panose="020B0604020202020204" pitchFamily="34" charset="0"/>
              </a:rPr>
              <a:t>P(</a:t>
            </a:r>
            <a:r>
              <a:rPr lang="el-GR" altLang="zh-CN" smtClean="0">
                <a:latin typeface="宋体" panose="02010600030101010101" pitchFamily="2" charset="-122"/>
              </a:rPr>
              <a:t>ω</a:t>
            </a:r>
            <a:r>
              <a:rPr lang="en-US" altLang="zh-CN" baseline="-25000" smtClean="0">
                <a:latin typeface="宋体" panose="02010600030101010101" pitchFamily="2" charset="-122"/>
              </a:rPr>
              <a:t>i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  <a:r>
              <a:rPr lang="zh-CN" altLang="en-US" smtClean="0">
                <a:cs typeface="Arial" panose="020B0604020202020204" pitchFamily="34" charset="0"/>
              </a:rPr>
              <a:t>未知：极小化极大准则；</a:t>
            </a:r>
          </a:p>
          <a:p>
            <a:pPr eaLnBrk="1" hangingPunct="1"/>
            <a:endParaRPr lang="zh-CN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</a:rPr>
              <a:t>约束一定错误率（风险）：</a:t>
            </a:r>
            <a:r>
              <a:rPr lang="en-US" altLang="zh-CN" smtClean="0">
                <a:cs typeface="Arial" panose="020B0604020202020204" pitchFamily="34" charset="0"/>
              </a:rPr>
              <a:t>Neyman-Pearson</a:t>
            </a:r>
            <a:r>
              <a:rPr lang="zh-CN" altLang="en-US" smtClean="0">
                <a:cs typeface="Arial" panose="020B0604020202020204" pitchFamily="34" charset="0"/>
              </a:rPr>
              <a:t>准则；</a:t>
            </a:r>
          </a:p>
          <a:p>
            <a:pPr eaLnBrk="1" hangingPunct="1"/>
            <a:endParaRPr lang="zh-CN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</a:rPr>
              <a:t>某些特征缺失的决策：</a:t>
            </a:r>
          </a:p>
          <a:p>
            <a:pPr eaLnBrk="1" hangingPunct="1"/>
            <a:endParaRPr lang="zh-CN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</a:rPr>
              <a:t>连续出现的模式之间统计相关的决策：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正态分布的贝叶斯分类器</a:t>
            </a:r>
          </a:p>
        </p:txBody>
      </p:sp>
      <p:sp>
        <p:nvSpPr>
          <p:cNvPr id="2355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844675"/>
            <a:ext cx="7080250" cy="577850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单变量正态分布密度函数（</a:t>
            </a:r>
            <a:r>
              <a:rPr lang="zh-CN" altLang="en-US" sz="2800" smtClean="0">
                <a:solidFill>
                  <a:srgbClr val="CC3300"/>
                </a:solidFill>
              </a:rPr>
              <a:t>高斯分布</a:t>
            </a:r>
            <a:r>
              <a:rPr lang="zh-CN" altLang="en-US" sz="2800" smtClean="0"/>
              <a:t>）： </a:t>
            </a:r>
            <a:endParaRPr lang="en-US" altLang="zh-CN" sz="280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23559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060700" y="5805488"/>
          <a:ext cx="29511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2184400" imgH="533400" progId="Equation.DSMT4">
                  <p:embed/>
                </p:oleObj>
              </mc:Choice>
              <mc:Fallback>
                <p:oleObj name="Equation" r:id="rId3" imgW="2184400" imgH="533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805488"/>
                        <a:ext cx="29511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3357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82700" y="1557338"/>
          <a:ext cx="63071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3340100" imgH="482600" progId="Equation.DSMT4">
                  <p:embed/>
                </p:oleObj>
              </mc:Choice>
              <mc:Fallback>
                <p:oleObj name="Equation" r:id="rId3" imgW="33401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557338"/>
                        <a:ext cx="63071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2643188"/>
          <a:ext cx="6913562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Image" r:id="rId5" imgW="5663492" imgH="4596825" progId="Photoshop.Image.7">
                  <p:embed/>
                </p:oleObj>
              </mc:Choice>
              <mc:Fallback>
                <p:oleObj name="Image" r:id="rId5" imgW="5663492" imgH="4596825" progId="Photoshop.Image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43188"/>
                        <a:ext cx="6913562" cy="421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多元正态分布函数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正态分布的判别函数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88288" cy="814388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贝叶斯判别函数可以写成对数形式： </a:t>
            </a:r>
            <a:endParaRPr lang="en-US" altLang="zh-CN" sz="2800" smtClean="0"/>
          </a:p>
        </p:txBody>
      </p:sp>
      <p:graphicFrame>
        <p:nvGraphicFramePr>
          <p:cNvPr id="25604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97113" y="2768600"/>
          <a:ext cx="3441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1905000" imgH="279400" progId="Equation.DSMT4">
                  <p:embed/>
                </p:oleObj>
              </mc:Choice>
              <mc:Fallback>
                <p:oleObj name="Equation" r:id="rId3" imgW="19050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768600"/>
                        <a:ext cx="3441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5606" name="Rectangle 20"/>
          <p:cNvSpPr>
            <a:spLocks noChangeArrowheads="1"/>
          </p:cNvSpPr>
          <p:nvPr/>
        </p:nvSpPr>
        <p:spPr bwMode="auto">
          <a:xfrm>
            <a:off x="468313" y="3860800"/>
            <a:ext cx="671988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类条件概率密度函数为正态分布时： </a:t>
            </a:r>
            <a:endParaRPr lang="en-US" altLang="zh-CN" sz="2800"/>
          </a:p>
        </p:txBody>
      </p:sp>
      <p:graphicFrame>
        <p:nvGraphicFramePr>
          <p:cNvPr id="25607" name="Object 21"/>
          <p:cNvGraphicFramePr>
            <a:graphicFrameLocks noChangeAspect="1"/>
          </p:cNvGraphicFramePr>
          <p:nvPr/>
        </p:nvGraphicFramePr>
        <p:xfrm>
          <a:off x="539750" y="4724400"/>
          <a:ext cx="835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3810000" imgH="393700" progId="Equation.DSMT4">
                  <p:embed/>
                </p:oleObj>
              </mc:Choice>
              <mc:Fallback>
                <p:oleObj name="Equation" r:id="rId5" imgW="38100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835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情况一</a:t>
            </a:r>
            <a:r>
              <a:rPr lang="zh-CN" altLang="en-US" b="0" smtClean="0"/>
              <a:t>：</a:t>
            </a:r>
            <a:endParaRPr lang="en-US" altLang="zh-CN" b="0" smtClean="0"/>
          </a:p>
        </p:txBody>
      </p:sp>
      <p:graphicFrame>
        <p:nvGraphicFramePr>
          <p:cNvPr id="2662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1775" y="404813"/>
          <a:ext cx="33845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4" imgW="1244600" imgH="393700" progId="Equation.DSMT4">
                  <p:embed/>
                </p:oleObj>
              </mc:Choice>
              <mc:Fallback>
                <p:oleObj name="Equation" r:id="rId4" imgW="12446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4813"/>
                        <a:ext cx="33845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2492375"/>
          <a:ext cx="55911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6" imgW="2374900" imgH="279400" progId="Equation.DSMT4">
                  <p:embed/>
                </p:oleObj>
              </mc:Choice>
              <mc:Fallback>
                <p:oleObj name="Equation" r:id="rId6" imgW="23749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55911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684213" y="1773238"/>
            <a:ext cx="671988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判别函数可以写成： </a:t>
            </a:r>
            <a:endParaRPr lang="en-US" altLang="zh-CN" sz="2800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684213" y="3789363"/>
            <a:ext cx="7367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此分类器称为</a:t>
            </a:r>
            <a:r>
              <a:rPr lang="zh-CN" altLang="en-US" sz="2800">
                <a:solidFill>
                  <a:srgbClr val="CC3300"/>
                </a:solidFill>
              </a:rPr>
              <a:t>距离分类器</a:t>
            </a:r>
            <a:r>
              <a:rPr lang="zh-CN" altLang="en-US" sz="2800"/>
              <a:t>，判别函数可以用待识模式</a:t>
            </a:r>
            <a:r>
              <a:rPr lang="en-US" altLang="zh-CN" sz="2800" b="0"/>
              <a:t>x</a:t>
            </a:r>
            <a:r>
              <a:rPr lang="zh-CN" altLang="en-US" sz="2800"/>
              <a:t>与类别均值</a:t>
            </a:r>
            <a:r>
              <a:rPr lang="el-GR" altLang="zh-CN" sz="2800" b="0">
                <a:latin typeface="宋体" panose="02010600030101010101" pitchFamily="2" charset="-122"/>
              </a:rPr>
              <a:t>μ</a:t>
            </a:r>
            <a:r>
              <a:rPr lang="el-GR" altLang="zh-CN" sz="2800" baseline="-25000">
                <a:latin typeface="宋体" panose="02010600030101010101" pitchFamily="2" charset="-122"/>
              </a:rPr>
              <a:t>i</a:t>
            </a:r>
            <a:r>
              <a:rPr lang="zh-CN" altLang="el-GR" sz="2800">
                <a:latin typeface="宋体" panose="02010600030101010101" pitchFamily="2" charset="-122"/>
              </a:rPr>
              <a:t>之间的距离表示：</a:t>
            </a:r>
            <a:endParaRPr lang="el-GR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2663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5013325"/>
          <a:ext cx="3043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8" imgW="1129810" imgH="253890" progId="Equation.DSMT4">
                  <p:embed/>
                </p:oleObj>
              </mc:Choice>
              <mc:Fallback>
                <p:oleObj name="Equation" r:id="rId8" imgW="112981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3325"/>
                        <a:ext cx="3043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情况二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graphicFrame>
        <p:nvGraphicFramePr>
          <p:cNvPr id="28675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1775" y="692150"/>
          <a:ext cx="10810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92150"/>
                        <a:ext cx="10810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2349500"/>
          <a:ext cx="6051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6" imgW="2641600" imgH="393700" progId="Equation.DSMT4">
                  <p:embed/>
                </p:oleObj>
              </mc:Choice>
              <mc:Fallback>
                <p:oleObj name="Equation" r:id="rId6" imgW="26416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60515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28679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4076700"/>
          <a:ext cx="75660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8" imgW="3009900" imgH="393700" progId="Equation.DSMT4">
                  <p:embed/>
                </p:oleObj>
              </mc:Choice>
              <mc:Fallback>
                <p:oleObj name="Equation" r:id="rId8" imgW="30099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756602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9"/>
          <p:cNvSpPr>
            <a:spLocks noChangeArrowheads="1"/>
          </p:cNvSpPr>
          <p:nvPr/>
        </p:nvSpPr>
        <p:spPr bwMode="auto">
          <a:xfrm>
            <a:off x="611188" y="1700213"/>
            <a:ext cx="7772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判别函数可以写成：</a:t>
            </a:r>
            <a:endParaRPr lang="en-US" altLang="zh-CN"/>
          </a:p>
        </p:txBody>
      </p:sp>
      <p:sp>
        <p:nvSpPr>
          <p:cNvPr id="28681" name="Rectangle 20"/>
          <p:cNvSpPr>
            <a:spLocks noChangeArrowheads="1"/>
          </p:cNvSpPr>
          <p:nvPr/>
        </p:nvSpPr>
        <p:spPr bwMode="auto">
          <a:xfrm>
            <a:off x="684213" y="3429000"/>
            <a:ext cx="7772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可以简化为：</a:t>
            </a:r>
            <a:endParaRPr lang="en-US" altLang="zh-CN"/>
          </a:p>
        </p:txBody>
      </p:sp>
      <p:sp>
        <p:nvSpPr>
          <p:cNvPr id="28682" name="Rectangle 21"/>
          <p:cNvSpPr>
            <a:spLocks noChangeArrowheads="1"/>
          </p:cNvSpPr>
          <p:nvPr/>
        </p:nvSpPr>
        <p:spPr bwMode="auto">
          <a:xfrm>
            <a:off x="827088" y="5157788"/>
            <a:ext cx="7772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	称为</a:t>
            </a:r>
            <a:r>
              <a:rPr lang="zh-CN" altLang="en-US">
                <a:solidFill>
                  <a:srgbClr val="CC3300"/>
                </a:solidFill>
              </a:rPr>
              <a:t>线性分类器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最小错误率准则</a:t>
            </a:r>
          </a:p>
        </p:txBody>
      </p:sp>
      <p:pic>
        <p:nvPicPr>
          <p:cNvPr id="512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3389313"/>
            <a:ext cx="2916238" cy="2185987"/>
          </a:xfrm>
        </p:spPr>
      </p:pic>
      <p:pic>
        <p:nvPicPr>
          <p:cNvPr id="5124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924175"/>
            <a:ext cx="2644775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284663" y="4230688"/>
            <a:ext cx="1223962" cy="5032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9600" dirty="0"/>
              <a:t> ？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457200" y="1773238"/>
            <a:ext cx="80025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/>
              <a:t>男女性别识别：</a:t>
            </a:r>
            <a:endParaRPr lang="en-US" altLang="zh-CN" sz="2800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线性分类器</a:t>
            </a:r>
            <a:endParaRPr lang="en-US" altLang="zh-CN" smtClean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684213" y="1700213"/>
            <a:ext cx="75215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两类问题，</a:t>
            </a:r>
            <a:r>
              <a:rPr lang="en-US" altLang="zh-CN"/>
              <a:t>1</a:t>
            </a:r>
            <a:r>
              <a:rPr lang="zh-CN" altLang="en-US"/>
              <a:t>维特征，先验概率相同时：</a:t>
            </a:r>
            <a:endParaRPr lang="en-US" altLang="zh-CN"/>
          </a:p>
        </p:txBody>
      </p:sp>
      <p:pic>
        <p:nvPicPr>
          <p:cNvPr id="3072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760663"/>
            <a:ext cx="6769100" cy="40973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线性分类器</a:t>
            </a:r>
            <a:endParaRPr lang="en-US" altLang="zh-CN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11188" y="1557338"/>
            <a:ext cx="7848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两类问题，高维特征，先验概率相同时：</a:t>
            </a:r>
            <a:endParaRPr lang="en-US" altLang="zh-CN"/>
          </a:p>
        </p:txBody>
      </p:sp>
      <p:pic>
        <p:nvPicPr>
          <p:cNvPr id="3174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636838"/>
            <a:ext cx="7777162" cy="41417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线性分类器</a:t>
            </a:r>
            <a:endParaRPr lang="en-US" altLang="zh-CN" smtClean="0"/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133600"/>
            <a:ext cx="6769100" cy="4391025"/>
          </a:xfrm>
          <a:noFill/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539750" y="1557338"/>
            <a:ext cx="8240713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两类问题，</a:t>
            </a:r>
            <a:r>
              <a:rPr lang="en-US" altLang="zh-CN"/>
              <a:t>1</a:t>
            </a:r>
            <a:r>
              <a:rPr lang="zh-CN" altLang="en-US"/>
              <a:t>维特征，先验概率不同时：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线性分类器</a:t>
            </a:r>
            <a:endParaRPr lang="en-US" altLang="zh-CN" smtClean="0"/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565400"/>
            <a:ext cx="4321175" cy="3906838"/>
          </a:xfrm>
          <a:noFill/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611188" y="1557338"/>
            <a:ext cx="82089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两类问题，高维特征，先验概率不同时：</a:t>
            </a:r>
            <a:endParaRPr lang="en-US" altLang="zh-CN"/>
          </a:p>
        </p:txBody>
      </p:sp>
      <p:pic>
        <p:nvPicPr>
          <p:cNvPr id="3379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349500"/>
            <a:ext cx="4114800" cy="4149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情况三</a:t>
            </a:r>
            <a:r>
              <a:rPr lang="zh-CN" altLang="en-US" smtClean="0"/>
              <a:t>：    任意</a:t>
            </a:r>
          </a:p>
        </p:txBody>
      </p:sp>
      <p:graphicFrame>
        <p:nvGraphicFramePr>
          <p:cNvPr id="3481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620713"/>
          <a:ext cx="5048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20713"/>
                        <a:ext cx="5048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611188" y="1628775"/>
            <a:ext cx="8169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判别函数可以写成：</a:t>
            </a:r>
            <a:endParaRPr lang="en-US" altLang="zh-CN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611188" y="4005263"/>
            <a:ext cx="8169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判别函数为</a:t>
            </a:r>
            <a:r>
              <a:rPr lang="zh-CN" altLang="en-US">
                <a:solidFill>
                  <a:srgbClr val="CC3300"/>
                </a:solidFill>
              </a:rPr>
              <a:t>二次判别函数</a:t>
            </a:r>
            <a:r>
              <a:rPr lang="zh-CN" altLang="en-US"/>
              <a:t>，分类界面为</a:t>
            </a:r>
            <a:r>
              <a:rPr lang="en-US" altLang="zh-CN"/>
              <a:t>2</a:t>
            </a:r>
            <a:r>
              <a:rPr lang="zh-CN" altLang="en-US"/>
              <a:t>次曲线（面）。</a:t>
            </a:r>
            <a:endParaRPr lang="en-US" altLang="zh-CN"/>
          </a:p>
        </p:txBody>
      </p:sp>
      <p:graphicFrame>
        <p:nvGraphicFramePr>
          <p:cNvPr id="3482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2636838"/>
          <a:ext cx="80645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3911600" imgH="431800" progId="Equation.DSMT4">
                  <p:embed/>
                </p:oleObj>
              </mc:Choice>
              <mc:Fallback>
                <p:oleObj name="Equation" r:id="rId5" imgW="39116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80645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二次分类曲线</a:t>
            </a:r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808163"/>
            <a:ext cx="8280400" cy="5049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二次分类曲面</a:t>
            </a:r>
            <a:endParaRPr lang="en-US" altLang="zh-CN" smtClean="0"/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484313"/>
            <a:ext cx="6626225" cy="52339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各种概率及其关系</a:t>
            </a:r>
            <a:endParaRPr lang="en-US" altLang="zh-CN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154363" cy="5068888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先验概率：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后验概率：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类条件概率：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贝叶斯公式：</a:t>
            </a:r>
            <a:endParaRPr lang="en-US" altLang="zh-CN" sz="2800" smtClean="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492500" y="1557338"/>
          <a:ext cx="8651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418918" imgH="253890" progId="Equation.DSMT4">
                  <p:embed/>
                </p:oleObj>
              </mc:Choice>
              <mc:Fallback>
                <p:oleObj name="Equation" r:id="rId3" imgW="41891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557338"/>
                        <a:ext cx="8651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3563938" y="3644900"/>
          <a:ext cx="10763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545863" imgH="279279" progId="Equation.DSMT4">
                  <p:embed/>
                </p:oleObj>
              </mc:Choice>
              <mc:Fallback>
                <p:oleObj name="Equation" r:id="rId5" imgW="545863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44900"/>
                        <a:ext cx="10763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3492500" y="2492375"/>
          <a:ext cx="12112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7" imgW="545863" imgH="279279" progId="Equation.DSMT4">
                  <p:embed/>
                </p:oleObj>
              </mc:Choice>
              <mc:Fallback>
                <p:oleObj name="Equation" r:id="rId7" imgW="545863" imgH="27927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12112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3563938" y="4437063"/>
          <a:ext cx="34385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9" imgW="1612900" imgH="495300" progId="Equation.DSMT4">
                  <p:embed/>
                </p:oleObj>
              </mc:Choice>
              <mc:Fallback>
                <p:oleObj name="Equation" r:id="rId9" imgW="16129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34385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74838"/>
            <a:ext cx="6985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两个类别，一维特征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两类问题的错误率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863" y="1628775"/>
            <a:ext cx="7080250" cy="660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观察到特征</a:t>
            </a:r>
            <a:r>
              <a:rPr lang="en-US" altLang="zh-CN" sz="2800" b="0" smtClean="0"/>
              <a:t>x</a:t>
            </a:r>
            <a:r>
              <a:rPr lang="zh-CN" altLang="en-US" sz="2800" smtClean="0"/>
              <a:t>时作出判别的</a:t>
            </a:r>
            <a:r>
              <a:rPr lang="zh-CN" altLang="en-US" sz="2800" smtClean="0">
                <a:solidFill>
                  <a:srgbClr val="CC3300"/>
                </a:solidFill>
              </a:rPr>
              <a:t>错误率</a:t>
            </a:r>
            <a:r>
              <a:rPr lang="zh-CN" altLang="en-US" sz="2800" smtClean="0"/>
              <a:t>：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55788" y="2420938"/>
          <a:ext cx="48307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235200" imgH="571500" progId="Equation.DSMT4">
                  <p:embed/>
                </p:oleObj>
              </mc:Choice>
              <mc:Fallback>
                <p:oleObj name="Equation" r:id="rId3" imgW="22352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420938"/>
                        <a:ext cx="483076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57238" y="3908425"/>
            <a:ext cx="67929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两类问题最小错误率</a:t>
            </a:r>
            <a:r>
              <a:rPr lang="zh-CN" altLang="en-US" sz="2800">
                <a:solidFill>
                  <a:srgbClr val="CC3300"/>
                </a:solidFill>
              </a:rPr>
              <a:t>判别准则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10246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8175" y="4754563"/>
          <a:ext cx="43529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2247900" imgH="571500" progId="Equation.DSMT4">
                  <p:embed/>
                </p:oleObj>
              </mc:Choice>
              <mc:Fallback>
                <p:oleObj name="Equation" r:id="rId5" imgW="22479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54563"/>
                        <a:ext cx="43529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多类问题最小错误率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875463" cy="636588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判别</a:t>
            </a:r>
            <a:r>
              <a:rPr lang="en-US" altLang="zh-CN" sz="2800" b="0" smtClean="0"/>
              <a:t>x</a:t>
            </a:r>
            <a:r>
              <a:rPr lang="zh-CN" altLang="en-US" sz="2800" smtClean="0"/>
              <a:t>属于</a:t>
            </a:r>
            <a:r>
              <a:rPr lang="el-GR" altLang="zh-CN" sz="2800" smtClean="0">
                <a:latin typeface="宋体" panose="02010600030101010101" pitchFamily="2" charset="-122"/>
              </a:rPr>
              <a:t>ω</a:t>
            </a:r>
            <a:r>
              <a:rPr lang="en-US" altLang="zh-CN" sz="2800" baseline="-25000" smtClean="0">
                <a:latin typeface="宋体" panose="02010600030101010101" pitchFamily="2" charset="-122"/>
              </a:rPr>
              <a:t>i</a:t>
            </a:r>
            <a:r>
              <a:rPr lang="zh-CN" altLang="en-US" sz="2800" smtClean="0">
                <a:latin typeface="宋体" panose="02010600030101010101" pitchFamily="2" charset="-122"/>
              </a:rPr>
              <a:t>的</a:t>
            </a:r>
            <a:r>
              <a:rPr lang="zh-CN" altLang="en-US" sz="2800" smtClean="0">
                <a:solidFill>
                  <a:srgbClr val="CC3300"/>
                </a:solidFill>
                <a:latin typeface="宋体" panose="02010600030101010101" pitchFamily="2" charset="-122"/>
              </a:rPr>
              <a:t>错误率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endParaRPr lang="zh-CN" altLang="el-GR" sz="2800" baseline="-25000" smtClean="0">
              <a:latin typeface="宋体" panose="02010600030101010101" pitchFamily="2" charset="-122"/>
            </a:endParaRPr>
          </a:p>
        </p:txBody>
      </p:sp>
      <p:graphicFrame>
        <p:nvGraphicFramePr>
          <p:cNvPr id="11268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3225" y="2420938"/>
          <a:ext cx="53435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2514600" imgH="393700" progId="Equation.DSMT4">
                  <p:embed/>
                </p:oleObj>
              </mc:Choice>
              <mc:Fallback>
                <p:oleObj name="Equation" r:id="rId3" imgW="2514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420938"/>
                        <a:ext cx="53435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468313" y="3716338"/>
            <a:ext cx="708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判别准则</a:t>
            </a:r>
            <a:r>
              <a:rPr lang="zh-CN" altLang="en-US" sz="2800"/>
              <a:t>：</a:t>
            </a:r>
            <a:endParaRPr lang="zh-CN" altLang="el-GR" sz="2800" baseline="-25000">
              <a:latin typeface="宋体" panose="02010600030101010101" pitchFamily="2" charset="-122"/>
            </a:endParaRPr>
          </a:p>
        </p:txBody>
      </p:sp>
      <p:graphicFrame>
        <p:nvGraphicFramePr>
          <p:cNvPr id="112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81175" y="4581525"/>
          <a:ext cx="33670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5" imgW="1358900" imgH="330200" progId="Equation.DSMT4">
                  <p:embed/>
                </p:oleObj>
              </mc:Choice>
              <mc:Fallback>
                <p:oleObj name="Equation" r:id="rId5" imgW="13589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581525"/>
                        <a:ext cx="33670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2"/>
          <p:cNvGraphicFramePr>
            <a:graphicFrameLocks noChangeAspect="1"/>
          </p:cNvGraphicFramePr>
          <p:nvPr/>
        </p:nvGraphicFramePr>
        <p:xfrm>
          <a:off x="6324600" y="4737100"/>
          <a:ext cx="1008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7" imgW="406224" imgH="228501" progId="Equation.DSMT4">
                  <p:embed/>
                </p:oleObj>
              </mc:Choice>
              <mc:Fallback>
                <p:oleObj name="Equation" r:id="rId7" imgW="406224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37100"/>
                        <a:ext cx="1008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5651500" y="4724400"/>
            <a:ext cx="935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则：</a:t>
            </a:r>
            <a:endParaRPr lang="zh-CN" altLang="el-GR" sz="2800" baseline="-25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贝叶斯最小错误率准则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51050" y="1773238"/>
          <a:ext cx="3717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1676400" imgH="508000" progId="Equation.DSMT4">
                  <p:embed/>
                </p:oleObj>
              </mc:Choice>
              <mc:Fallback>
                <p:oleObj name="Equation" r:id="rId3" imgW="16764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73238"/>
                        <a:ext cx="37179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124075" y="3068638"/>
          <a:ext cx="41100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1498600" imgH="279400" progId="Equation.DSMT4">
                  <p:embed/>
                </p:oleObj>
              </mc:Choice>
              <mc:Fallback>
                <p:oleObj name="Equation" r:id="rId5" imgW="14986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41100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763713" y="5084763"/>
          <a:ext cx="27241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1104900" imgH="304800" progId="Equation.DSMT4">
                  <p:embed/>
                </p:oleObj>
              </mc:Choice>
              <mc:Fallback>
                <p:oleObj name="Equation" r:id="rId7" imgW="11049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27241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5473700" y="5199063"/>
          <a:ext cx="860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9" imgW="393529" imgH="228501" progId="Equation.DSMT4">
                  <p:embed/>
                </p:oleObj>
              </mc:Choice>
              <mc:Fallback>
                <p:oleObj name="Equation" r:id="rId9" imgW="393529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199063"/>
                        <a:ext cx="860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900113" y="4365625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Bayes</a:t>
            </a:r>
            <a:r>
              <a:rPr lang="zh-CN" altLang="en-US">
                <a:solidFill>
                  <a:srgbClr val="CC3300"/>
                </a:solidFill>
              </a:rPr>
              <a:t>判别准则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4500563" y="508476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solidFill>
                  <a:schemeClr val="tx2"/>
                </a:solidFill>
              </a:rPr>
              <a:t>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贝叶斯分类器的错误率估计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27684" y="5404909"/>
                <a:ext cx="5688632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5404909"/>
                <a:ext cx="5688632" cy="1100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43808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93619"/>
              </p:ext>
            </p:extLst>
          </p:nvPr>
        </p:nvGraphicFramePr>
        <p:xfrm>
          <a:off x="2417583" y="1272584"/>
          <a:ext cx="4308833" cy="409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Visio" r:id="rId4" imgW="6200569" imgH="5895386" progId="Visio.Drawing.15">
                  <p:embed/>
                </p:oleObj>
              </mc:Choice>
              <mc:Fallback>
                <p:oleObj name="Visio" r:id="rId4" imgW="6200569" imgH="58953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7583" y="1272584"/>
                        <a:ext cx="4308833" cy="409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/>
              <a:t>2.1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962150"/>
            <a:ext cx="7351712" cy="758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smtClean="0"/>
              <a:t> 对一大批人进行癌症普查，设</a:t>
            </a:r>
            <a:r>
              <a:rPr lang="el-GR" altLang="zh-CN" sz="2600" smtClean="0">
                <a:latin typeface="宋体" panose="02010600030101010101" pitchFamily="2" charset="-122"/>
              </a:rPr>
              <a:t>ω</a:t>
            </a:r>
            <a:r>
              <a:rPr lang="en-US" altLang="zh-CN" sz="2600" baseline="-25000" smtClean="0">
                <a:latin typeface="宋体" panose="02010600030101010101" pitchFamily="2" charset="-122"/>
              </a:rPr>
              <a:t>1</a:t>
            </a:r>
            <a:r>
              <a:rPr lang="zh-CN" altLang="en-US" sz="2600" smtClean="0"/>
              <a:t>类代表患癌症，</a:t>
            </a:r>
            <a:r>
              <a:rPr lang="el-GR" altLang="zh-CN" sz="2600" smtClean="0">
                <a:latin typeface="宋体" panose="02010600030101010101" pitchFamily="2" charset="-122"/>
              </a:rPr>
              <a:t>ω</a:t>
            </a:r>
            <a:r>
              <a:rPr lang="en-US" altLang="zh-CN" sz="2600" baseline="-25000" smtClean="0">
                <a:latin typeface="宋体" panose="02010600030101010101" pitchFamily="2" charset="-122"/>
              </a:rPr>
              <a:t>2</a:t>
            </a:r>
            <a:r>
              <a:rPr lang="zh-CN" altLang="en-US" sz="2600" smtClean="0"/>
              <a:t>类代表正常人。已知先验概率：</a:t>
            </a:r>
          </a:p>
        </p:txBody>
      </p:sp>
      <p:graphicFrame>
        <p:nvGraphicFramePr>
          <p:cNvPr id="1434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41550" y="2924175"/>
          <a:ext cx="3643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1930400" imgH="254000" progId="Equation.DSMT4">
                  <p:embed/>
                </p:oleObj>
              </mc:Choice>
              <mc:Fallback>
                <p:oleObj name="Equation" r:id="rId4" imgW="1930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924175"/>
                        <a:ext cx="3643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900113" y="3500438"/>
            <a:ext cx="7848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/>
              <a:t>	</a:t>
            </a:r>
            <a:r>
              <a:rPr lang="zh-CN" altLang="en-US" sz="2600"/>
              <a:t>以一个化验结果作为特征</a:t>
            </a:r>
            <a:r>
              <a:rPr lang="en-US" altLang="zh-CN" sz="2600"/>
              <a:t>x: {</a:t>
            </a:r>
            <a:r>
              <a:rPr lang="zh-CN" altLang="en-US" sz="2600"/>
              <a:t>阳性，阴性</a:t>
            </a:r>
            <a:r>
              <a:rPr lang="en-US" altLang="zh-CN" sz="2600"/>
              <a:t>}</a:t>
            </a:r>
            <a:r>
              <a:rPr lang="zh-CN" altLang="en-US" sz="2600"/>
              <a:t>，患癌症的人和正常人化验结果为阳性的概率分别为：</a:t>
            </a:r>
          </a:p>
        </p:txBody>
      </p:sp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900113" y="5373688"/>
            <a:ext cx="7848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zh-CN" altLang="en-US" sz="2600"/>
              <a:t>现有一人化验结果为阳性，问此人是否患癌症？</a:t>
            </a:r>
          </a:p>
        </p:txBody>
      </p:sp>
      <p:graphicFrame>
        <p:nvGraphicFramePr>
          <p:cNvPr id="14343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19250" y="4581525"/>
          <a:ext cx="5495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2794000" imgH="279400" progId="Equation.DSMT4">
                  <p:embed/>
                </p:oleObj>
              </mc:Choice>
              <mc:Fallback>
                <p:oleObj name="Equation" r:id="rId6" imgW="27940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5495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506</Words>
  <Application>Microsoft Office PowerPoint</Application>
  <PresentationFormat>全屏显示(4:3)</PresentationFormat>
  <Paragraphs>95</Paragraphs>
  <Slides>26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宋体</vt:lpstr>
      <vt:lpstr>微软雅黑</vt:lpstr>
      <vt:lpstr>Arial</vt:lpstr>
      <vt:lpstr>Cambria Math</vt:lpstr>
      <vt:lpstr>Verdana</vt:lpstr>
      <vt:lpstr>默认设计模板</vt:lpstr>
      <vt:lpstr>Equation</vt:lpstr>
      <vt:lpstr>Visio</vt:lpstr>
      <vt:lpstr>Image</vt:lpstr>
      <vt:lpstr>Microsoft Visio 绘图</vt:lpstr>
      <vt:lpstr>第二章 贝叶斯决策理论</vt:lpstr>
      <vt:lpstr>2.1 最小错误率准则</vt:lpstr>
      <vt:lpstr>各种概率及其关系</vt:lpstr>
      <vt:lpstr>两个类别，一维特征</vt:lpstr>
      <vt:lpstr>两类问题的错误率</vt:lpstr>
      <vt:lpstr>多类问题最小错误率</vt:lpstr>
      <vt:lpstr>贝叶斯最小错误率准则</vt:lpstr>
      <vt:lpstr>贝叶斯分类器的错误率估计</vt:lpstr>
      <vt:lpstr>例2.1</vt:lpstr>
      <vt:lpstr>2.2 最小平均风险准则贝叶斯分       类器</vt:lpstr>
      <vt:lpstr>最小平均风险判别准则</vt:lpstr>
      <vt:lpstr>贝叶斯分类器</vt:lpstr>
      <vt:lpstr>例2.2</vt:lpstr>
      <vt:lpstr>2.3 贝叶斯分类器的其它版本</vt:lpstr>
      <vt:lpstr>2.4 正态分布的贝叶斯分类器</vt:lpstr>
      <vt:lpstr>多元正态分布函数</vt:lpstr>
      <vt:lpstr>正态分布的判别函数</vt:lpstr>
      <vt:lpstr>情况一：</vt:lpstr>
      <vt:lpstr>情况二：</vt:lpstr>
      <vt:lpstr>线性分类器</vt:lpstr>
      <vt:lpstr>线性分类器</vt:lpstr>
      <vt:lpstr>线性分类器</vt:lpstr>
      <vt:lpstr>线性分类器</vt:lpstr>
      <vt:lpstr>情况三：    任意</vt:lpstr>
      <vt:lpstr>二次分类曲线</vt:lpstr>
      <vt:lpstr>二次分类曲面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统计分类器</dc:title>
  <dc:creator>jeffery</dc:creator>
  <cp:lastModifiedBy>liu jeffery</cp:lastModifiedBy>
  <cp:revision>603</cp:revision>
  <cp:lastPrinted>1601-01-01T00:00:00Z</cp:lastPrinted>
  <dcterms:created xsi:type="dcterms:W3CDTF">2003-05-18T02:53:38Z</dcterms:created>
  <dcterms:modified xsi:type="dcterms:W3CDTF">2016-09-06T05:57:46Z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