
<file path=[Content_Types].xml><?xml version="1.0" encoding="utf-8"?>
<Types xmlns="http://schemas.openxmlformats.org/package/2006/content-types">
  <Default Extension="bin" ContentType="application/vnd.openxmlformats-officedocument.oleObject"/>
  <Default Extension="vsd" ContentType="application/vnd.visio"/>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4"/>
  </p:notesMasterIdLst>
  <p:sldIdLst>
    <p:sldId id="256" r:id="rId2"/>
    <p:sldId id="272" r:id="rId3"/>
    <p:sldId id="273" r:id="rId4"/>
    <p:sldId id="274" r:id="rId5"/>
    <p:sldId id="308" r:id="rId6"/>
    <p:sldId id="275" r:id="rId7"/>
    <p:sldId id="309" r:id="rId8"/>
    <p:sldId id="310" r:id="rId9"/>
    <p:sldId id="276" r:id="rId10"/>
    <p:sldId id="277" r:id="rId11"/>
    <p:sldId id="278" r:id="rId12"/>
    <p:sldId id="279" r:id="rId13"/>
    <p:sldId id="311" r:id="rId14"/>
    <p:sldId id="280" r:id="rId15"/>
    <p:sldId id="282" r:id="rId16"/>
    <p:sldId id="283" r:id="rId17"/>
    <p:sldId id="284" r:id="rId18"/>
    <p:sldId id="286" r:id="rId19"/>
    <p:sldId id="288" r:id="rId20"/>
    <p:sldId id="312" r:id="rId21"/>
    <p:sldId id="289" r:id="rId22"/>
    <p:sldId id="313" r:id="rId23"/>
    <p:sldId id="314" r:id="rId24"/>
    <p:sldId id="290" r:id="rId25"/>
    <p:sldId id="315" r:id="rId26"/>
    <p:sldId id="317" r:id="rId27"/>
    <p:sldId id="316" r:id="rId28"/>
    <p:sldId id="291" r:id="rId29"/>
    <p:sldId id="318" r:id="rId30"/>
    <p:sldId id="292" r:id="rId31"/>
    <p:sldId id="319" r:id="rId32"/>
    <p:sldId id="293" r:id="rId33"/>
    <p:sldId id="294" r:id="rId34"/>
    <p:sldId id="350" r:id="rId35"/>
    <p:sldId id="351" r:id="rId36"/>
    <p:sldId id="324" r:id="rId37"/>
    <p:sldId id="325" r:id="rId38"/>
    <p:sldId id="326" r:id="rId39"/>
    <p:sldId id="327" r:id="rId40"/>
    <p:sldId id="328" r:id="rId41"/>
    <p:sldId id="329" r:id="rId42"/>
    <p:sldId id="330" r:id="rId43"/>
    <p:sldId id="331" r:id="rId44"/>
    <p:sldId id="332" r:id="rId45"/>
    <p:sldId id="353" r:id="rId46"/>
    <p:sldId id="333" r:id="rId47"/>
    <p:sldId id="352" r:id="rId48"/>
    <p:sldId id="334" r:id="rId49"/>
    <p:sldId id="340" r:id="rId50"/>
    <p:sldId id="335" r:id="rId51"/>
    <p:sldId id="336" r:id="rId52"/>
    <p:sldId id="337" r:id="rId53"/>
    <p:sldId id="338" r:id="rId54"/>
    <p:sldId id="341" r:id="rId55"/>
    <p:sldId id="342" r:id="rId56"/>
    <p:sldId id="343" r:id="rId57"/>
    <p:sldId id="344" r:id="rId58"/>
    <p:sldId id="345" r:id="rId59"/>
    <p:sldId id="346" r:id="rId60"/>
    <p:sldId id="347" r:id="rId61"/>
    <p:sldId id="348" r:id="rId62"/>
    <p:sldId id="349" r:id="rId6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75" autoAdjust="0"/>
  </p:normalViewPr>
  <p:slideViewPr>
    <p:cSldViewPr>
      <p:cViewPr varScale="1">
        <p:scale>
          <a:sx n="81" d="100"/>
          <a:sy n="81" d="100"/>
        </p:scale>
        <p:origin x="1498"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42.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emf"/><Relationship Id="rId4" Type="http://schemas.openxmlformats.org/officeDocument/2006/relationships/image" Target="../media/image50.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image" Target="../media/image51.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4" Type="http://schemas.openxmlformats.org/officeDocument/2006/relationships/image" Target="../media/image5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4" Type="http://schemas.openxmlformats.org/officeDocument/2006/relationships/image" Target="../media/image68.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74.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75.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emf"/><Relationship Id="rId1" Type="http://schemas.openxmlformats.org/officeDocument/2006/relationships/image" Target="../media/image80.emf"/><Relationship Id="rId6" Type="http://schemas.openxmlformats.org/officeDocument/2006/relationships/image" Target="../media/image85.wmf"/><Relationship Id="rId5" Type="http://schemas.openxmlformats.org/officeDocument/2006/relationships/image" Target="../media/image84.wmf"/><Relationship Id="rId4" Type="http://schemas.openxmlformats.org/officeDocument/2006/relationships/image" Target="../media/image83.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86.e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88.emf"/><Relationship Id="rId1" Type="http://schemas.openxmlformats.org/officeDocument/2006/relationships/image" Target="../media/image87.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89.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9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788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307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788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788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E0C6655-3CC0-4A69-B83A-086EC222EE1D}" type="slidenum">
              <a:rPr lang="en-US" altLang="zh-CN"/>
              <a:pPr>
                <a:defRPr/>
              </a:pPr>
              <a:t>‹#›</a:t>
            </a:fld>
            <a:endParaRPr lang="en-US" altLang="zh-CN"/>
          </a:p>
        </p:txBody>
      </p:sp>
    </p:spTree>
    <p:extLst>
      <p:ext uri="{BB962C8B-B14F-4D97-AF65-F5344CB8AC3E}">
        <p14:creationId xmlns:p14="http://schemas.microsoft.com/office/powerpoint/2010/main" val="11219753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0E42497-B713-4B80-9BA2-6AB07648AA6D}" type="slidenum">
              <a:rPr lang="en-US" altLang="zh-CN" smtClean="0"/>
              <a:pPr>
                <a:spcBef>
                  <a:spcPct val="0"/>
                </a:spcBef>
              </a:pPr>
              <a:t>1</a:t>
            </a:fld>
            <a:endParaRPr lang="en-US" altLang="zh-CN" smtClean="0"/>
          </a:p>
        </p:txBody>
      </p:sp>
      <p:sp>
        <p:nvSpPr>
          <p:cNvPr id="5123" name="Rectangle 2"/>
          <p:cNvSpPr>
            <a:spLocks noRo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Arial" panose="020B0604020202020204" pitchFamily="34" charset="0"/>
              </a:rPr>
              <a:t>6</a:t>
            </a:r>
            <a:r>
              <a:rPr lang="zh-CN" altLang="en-US" smtClean="0">
                <a:latin typeface="Arial" panose="020B0604020202020204" pitchFamily="34" charset="0"/>
              </a:rPr>
              <a:t>学时</a:t>
            </a:r>
          </a:p>
        </p:txBody>
      </p:sp>
    </p:spTree>
    <p:extLst>
      <p:ext uri="{BB962C8B-B14F-4D97-AF65-F5344CB8AC3E}">
        <p14:creationId xmlns:p14="http://schemas.microsoft.com/office/powerpoint/2010/main" val="3985677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BF6BA5A-5BBC-4F03-812A-D5DFB94A0AFB}" type="slidenum">
              <a:rPr lang="en-US" altLang="zh-CN" smtClean="0"/>
              <a:pPr>
                <a:spcBef>
                  <a:spcPct val="0"/>
                </a:spcBef>
              </a:pPr>
              <a:t>24</a:t>
            </a:fld>
            <a:endParaRPr lang="en-US" altLang="zh-CN" smtClean="0"/>
          </a:p>
        </p:txBody>
      </p:sp>
      <p:sp>
        <p:nvSpPr>
          <p:cNvPr id="37891" name="Rectangle 2"/>
          <p:cNvSpPr>
            <a:spLocks noRo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l-GR" altLang="zh-CN" smtClean="0">
                <a:latin typeface="Arial" panose="020B0604020202020204" pitchFamily="34" charset="0"/>
                <a:cs typeface="Arial" panose="020B0604020202020204" pitchFamily="34" charset="0"/>
              </a:rPr>
              <a:t>η</a:t>
            </a:r>
            <a:r>
              <a:rPr lang="en-US" altLang="zh-CN" smtClean="0">
                <a:latin typeface="Arial" panose="020B0604020202020204" pitchFamily="34" charset="0"/>
                <a:cs typeface="Arial" panose="020B0604020202020204" pitchFamily="34" charset="0"/>
              </a:rPr>
              <a:t>(k)</a:t>
            </a:r>
            <a:r>
              <a:rPr lang="zh-CN" altLang="en-US" smtClean="0">
                <a:latin typeface="Arial" panose="020B0604020202020204" pitchFamily="34" charset="0"/>
                <a:cs typeface="Arial" panose="020B0604020202020204" pitchFamily="34" charset="0"/>
              </a:rPr>
              <a:t>的取法： </a:t>
            </a:r>
            <a:r>
              <a:rPr lang="el-GR" altLang="zh-CN" smtClean="0">
                <a:latin typeface="Arial" panose="020B0604020202020204" pitchFamily="34" charset="0"/>
                <a:cs typeface="Arial" panose="020B0604020202020204" pitchFamily="34" charset="0"/>
              </a:rPr>
              <a:t>η</a:t>
            </a:r>
            <a:r>
              <a:rPr lang="en-US" altLang="zh-CN" smtClean="0">
                <a:latin typeface="Arial" panose="020B0604020202020204" pitchFamily="34" charset="0"/>
                <a:cs typeface="Arial" panose="020B0604020202020204" pitchFamily="34" charset="0"/>
              </a:rPr>
              <a:t>(k)=1</a:t>
            </a:r>
            <a:r>
              <a:rPr lang="zh-CN" altLang="en-US" smtClean="0">
                <a:latin typeface="Arial" panose="020B0604020202020204" pitchFamily="34" charset="0"/>
                <a:cs typeface="Arial" panose="020B0604020202020204" pitchFamily="34" charset="0"/>
              </a:rPr>
              <a:t>， </a:t>
            </a:r>
            <a:r>
              <a:rPr lang="el-GR" altLang="zh-CN" smtClean="0">
                <a:latin typeface="Arial" panose="020B0604020202020204" pitchFamily="34" charset="0"/>
                <a:cs typeface="Arial" panose="020B0604020202020204" pitchFamily="34" charset="0"/>
              </a:rPr>
              <a:t>η</a:t>
            </a:r>
            <a:r>
              <a:rPr lang="en-US" altLang="zh-CN" smtClean="0">
                <a:latin typeface="Arial" panose="020B0604020202020204" pitchFamily="34" charset="0"/>
                <a:cs typeface="Arial" panose="020B0604020202020204" pitchFamily="34" charset="0"/>
              </a:rPr>
              <a:t>(k)=1/k</a:t>
            </a:r>
            <a:endParaRPr lang="zh-CN" altLang="el-G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4135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DBB133A-B990-4B16-936F-8D0A777C5A15}" type="slidenum">
              <a:rPr lang="en-US" altLang="zh-CN" smtClean="0"/>
              <a:pPr>
                <a:spcBef>
                  <a:spcPct val="0"/>
                </a:spcBef>
              </a:pPr>
              <a:t>26</a:t>
            </a:fld>
            <a:endParaRPr lang="en-US" altLang="zh-CN" smtClean="0"/>
          </a:p>
        </p:txBody>
      </p:sp>
      <p:sp>
        <p:nvSpPr>
          <p:cNvPr id="40963" name="Rectangle 2"/>
          <p:cNvSpPr>
            <a:spLocks noRo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Arial" panose="020B0604020202020204" pitchFamily="34" charset="0"/>
              </a:rPr>
              <a:t>C=1, a(1) = (0,0,1)’</a:t>
            </a:r>
          </a:p>
        </p:txBody>
      </p:sp>
    </p:spTree>
    <p:extLst>
      <p:ext uri="{BB962C8B-B14F-4D97-AF65-F5344CB8AC3E}">
        <p14:creationId xmlns:p14="http://schemas.microsoft.com/office/powerpoint/2010/main" val="4244089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C32B3C2-3050-49C8-994B-53FA0F25AB42}" type="slidenum">
              <a:rPr lang="en-US" altLang="zh-CN" smtClean="0"/>
              <a:pPr>
                <a:spcBef>
                  <a:spcPct val="0"/>
                </a:spcBef>
              </a:pPr>
              <a:t>27</a:t>
            </a:fld>
            <a:endParaRPr lang="en-US" altLang="zh-CN" smtClean="0"/>
          </a:p>
        </p:txBody>
      </p:sp>
      <p:sp>
        <p:nvSpPr>
          <p:cNvPr id="43011" name="Rectangle 2"/>
          <p:cNvSpPr>
            <a:spLocks noRo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可以结合“口袋算法”改进，依据概率收敛。</a:t>
            </a:r>
          </a:p>
        </p:txBody>
      </p:sp>
    </p:spTree>
    <p:extLst>
      <p:ext uri="{BB962C8B-B14F-4D97-AF65-F5344CB8AC3E}">
        <p14:creationId xmlns:p14="http://schemas.microsoft.com/office/powerpoint/2010/main" val="1911095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1695158-6F48-4C75-AE23-845C0D0AE8ED}" type="slidenum">
              <a:rPr lang="en-US" altLang="zh-CN" smtClean="0"/>
              <a:pPr>
                <a:spcBef>
                  <a:spcPct val="0"/>
                </a:spcBef>
              </a:pPr>
              <a:t>28</a:t>
            </a:fld>
            <a:endParaRPr lang="en-US" altLang="zh-CN" smtClean="0"/>
          </a:p>
        </p:txBody>
      </p:sp>
      <p:sp>
        <p:nvSpPr>
          <p:cNvPr id="45059" name="Rectangle 2"/>
          <p:cNvSpPr>
            <a:spLocks noRo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这是一个比线性不等式组更强的条件，当</a:t>
            </a:r>
            <a:r>
              <a:rPr lang="en-US" altLang="zh-CN" smtClean="0">
                <a:latin typeface="Arial" panose="020B0604020202020204" pitchFamily="34" charset="0"/>
              </a:rPr>
              <a:t>n=d+1</a:t>
            </a:r>
            <a:r>
              <a:rPr lang="zh-CN" altLang="en-US" smtClean="0">
                <a:latin typeface="Arial" panose="020B0604020202020204" pitchFamily="34" charset="0"/>
              </a:rPr>
              <a:t>时可以直接求解，但通常</a:t>
            </a:r>
            <a:r>
              <a:rPr lang="en-US" altLang="zh-CN" smtClean="0">
                <a:latin typeface="Arial" panose="020B0604020202020204" pitchFamily="34" charset="0"/>
              </a:rPr>
              <a:t>n&gt;&gt;d+1</a:t>
            </a:r>
            <a:r>
              <a:rPr lang="zh-CN" altLang="en-US" smtClean="0">
                <a:latin typeface="Arial" panose="020B0604020202020204" pitchFamily="34" charset="0"/>
              </a:rPr>
              <a:t>，需要采用伪逆的方法求解</a:t>
            </a:r>
          </a:p>
          <a:p>
            <a:pPr eaLnBrk="1" hangingPunct="1"/>
            <a:r>
              <a:rPr lang="en-US" altLang="zh-CN" smtClean="0">
                <a:latin typeface="Arial" panose="020B0604020202020204" pitchFamily="34" charset="0"/>
              </a:rPr>
              <a:t>Y</a:t>
            </a:r>
            <a:r>
              <a:rPr lang="zh-CN" altLang="en-US" smtClean="0">
                <a:latin typeface="Arial" panose="020B0604020202020204" pitchFamily="34" charset="0"/>
              </a:rPr>
              <a:t>的一行是样本的转置</a:t>
            </a:r>
          </a:p>
        </p:txBody>
      </p:sp>
    </p:spTree>
    <p:extLst>
      <p:ext uri="{BB962C8B-B14F-4D97-AF65-F5344CB8AC3E}">
        <p14:creationId xmlns:p14="http://schemas.microsoft.com/office/powerpoint/2010/main" val="2558946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F1D5297-4A51-413D-9D82-AB4CA69D4A67}" type="slidenum">
              <a:rPr lang="en-US" altLang="zh-CN" smtClean="0"/>
              <a:pPr>
                <a:spcBef>
                  <a:spcPct val="0"/>
                </a:spcBef>
              </a:pPr>
              <a:t>32</a:t>
            </a:fld>
            <a:endParaRPr lang="en-US" altLang="zh-CN" smtClean="0"/>
          </a:p>
        </p:txBody>
      </p:sp>
      <p:sp>
        <p:nvSpPr>
          <p:cNvPr id="50179" name="Rectangle 2"/>
          <p:cNvSpPr>
            <a:spLocks noRo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此算法由</a:t>
            </a:r>
            <a:r>
              <a:rPr lang="en-US" altLang="zh-CN" smtClean="0">
                <a:latin typeface="Arial" panose="020B0604020202020204" pitchFamily="34" charset="0"/>
              </a:rPr>
              <a:t>Widrow </a:t>
            </a:r>
            <a:r>
              <a:rPr lang="zh-CN" altLang="en-US" smtClean="0">
                <a:latin typeface="Arial" panose="020B0604020202020204" pitchFamily="34" charset="0"/>
              </a:rPr>
              <a:t>和 </a:t>
            </a:r>
            <a:r>
              <a:rPr lang="en-US" altLang="zh-CN" smtClean="0">
                <a:latin typeface="Arial" panose="020B0604020202020204" pitchFamily="34" charset="0"/>
              </a:rPr>
              <a:t>Hoff</a:t>
            </a:r>
            <a:r>
              <a:rPr lang="zh-CN" altLang="en-US" smtClean="0">
                <a:latin typeface="Arial" panose="020B0604020202020204" pitchFamily="34" charset="0"/>
              </a:rPr>
              <a:t>提出，也称为</a:t>
            </a:r>
            <a:r>
              <a:rPr lang="en-US" altLang="zh-CN" smtClean="0">
                <a:latin typeface="Arial" panose="020B0604020202020204" pitchFamily="34" charset="0"/>
              </a:rPr>
              <a:t>Widrow-Hoff</a:t>
            </a:r>
            <a:r>
              <a:rPr lang="zh-CN" altLang="en-US" smtClean="0">
                <a:latin typeface="Arial" panose="020B0604020202020204" pitchFamily="34" charset="0"/>
              </a:rPr>
              <a:t>算法。</a:t>
            </a:r>
          </a:p>
        </p:txBody>
      </p:sp>
    </p:spTree>
    <p:extLst>
      <p:ext uri="{BB962C8B-B14F-4D97-AF65-F5344CB8AC3E}">
        <p14:creationId xmlns:p14="http://schemas.microsoft.com/office/powerpoint/2010/main" val="2914816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0F97A2F-758D-4904-9DFB-FEB9A1884564}" type="slidenum">
              <a:rPr lang="en-US" altLang="zh-CN" smtClean="0"/>
              <a:pPr>
                <a:spcBef>
                  <a:spcPct val="0"/>
                </a:spcBef>
              </a:pPr>
              <a:t>33</a:t>
            </a:fld>
            <a:endParaRPr lang="en-US" altLang="zh-CN" smtClean="0"/>
          </a:p>
        </p:txBody>
      </p:sp>
      <p:sp>
        <p:nvSpPr>
          <p:cNvPr id="52227" name="Rectangle 2"/>
          <p:cNvSpPr>
            <a:spLocks noRo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书第</a:t>
            </a:r>
            <a:r>
              <a:rPr lang="en-US" altLang="zh-CN" smtClean="0">
                <a:latin typeface="Arial" panose="020B0604020202020204" pitchFamily="34" charset="0"/>
              </a:rPr>
              <a:t>201</a:t>
            </a:r>
            <a:r>
              <a:rPr lang="zh-CN" altLang="en-US" smtClean="0">
                <a:latin typeface="Arial" panose="020B0604020202020204" pitchFamily="34" charset="0"/>
              </a:rPr>
              <a:t>页有一个小例子说明第</a:t>
            </a:r>
            <a:r>
              <a:rPr lang="en-US" altLang="zh-CN" smtClean="0">
                <a:latin typeface="Arial" panose="020B0604020202020204" pitchFamily="34" charset="0"/>
              </a:rPr>
              <a:t>4</a:t>
            </a:r>
            <a:r>
              <a:rPr lang="zh-CN" altLang="en-US" smtClean="0">
                <a:latin typeface="Arial" panose="020B0604020202020204" pitchFamily="34" charset="0"/>
              </a:rPr>
              <a:t>点</a:t>
            </a:r>
          </a:p>
        </p:txBody>
      </p:sp>
    </p:spTree>
    <p:extLst>
      <p:ext uri="{BB962C8B-B14F-4D97-AF65-F5344CB8AC3E}">
        <p14:creationId xmlns:p14="http://schemas.microsoft.com/office/powerpoint/2010/main" val="2054312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4F4B339-F1CA-4724-B3DA-A5E1B018A2AC}" type="slidenum">
              <a:rPr lang="en-US" altLang="zh-CN" smtClean="0"/>
              <a:pPr>
                <a:spcBef>
                  <a:spcPct val="0"/>
                </a:spcBef>
              </a:pPr>
              <a:t>36</a:t>
            </a:fld>
            <a:endParaRPr lang="en-US" altLang="zh-CN" smtClean="0"/>
          </a:p>
        </p:txBody>
      </p:sp>
      <p:sp>
        <p:nvSpPr>
          <p:cNvPr id="56323" name="Rectangle 2"/>
          <p:cNvSpPr>
            <a:spLocks noRo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这里介绍的是</a:t>
            </a:r>
            <a:r>
              <a:rPr lang="en-US" altLang="zh-CN" smtClean="0">
                <a:latin typeface="Arial" panose="020B0604020202020204" pitchFamily="34" charset="0"/>
              </a:rPr>
              <a:t>SVM</a:t>
            </a:r>
            <a:r>
              <a:rPr lang="zh-CN" altLang="en-US" smtClean="0">
                <a:latin typeface="Arial" panose="020B0604020202020204" pitchFamily="34" charset="0"/>
              </a:rPr>
              <a:t>的线性版本</a:t>
            </a:r>
          </a:p>
          <a:p>
            <a:pPr eaLnBrk="1" hangingPunct="1"/>
            <a:r>
              <a:rPr lang="zh-CN" altLang="en-US" smtClean="0">
                <a:latin typeface="Arial" panose="020B0604020202020204" pitchFamily="34" charset="0"/>
              </a:rPr>
              <a:t>通过调整</a:t>
            </a:r>
            <a:r>
              <a:rPr lang="en-US" altLang="zh-CN" smtClean="0">
                <a:latin typeface="Arial" panose="020B0604020202020204" pitchFamily="34" charset="0"/>
              </a:rPr>
              <a:t>w</a:t>
            </a:r>
            <a:r>
              <a:rPr lang="zh-CN" altLang="en-US" smtClean="0">
                <a:latin typeface="Arial" panose="020B0604020202020204" pitchFamily="34" charset="0"/>
              </a:rPr>
              <a:t>的可以使得训练样本的函数间隔大于等于</a:t>
            </a:r>
            <a:r>
              <a:rPr lang="en-US" altLang="zh-CN" smtClean="0">
                <a:latin typeface="Arial" panose="020B0604020202020204" pitchFamily="34" charset="0"/>
              </a:rPr>
              <a:t>1</a:t>
            </a:r>
          </a:p>
        </p:txBody>
      </p:sp>
    </p:spTree>
    <p:extLst>
      <p:ext uri="{BB962C8B-B14F-4D97-AF65-F5344CB8AC3E}">
        <p14:creationId xmlns:p14="http://schemas.microsoft.com/office/powerpoint/2010/main" val="2885167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622B381-A687-4C66-97B7-ED027E2B86DF}" type="slidenum">
              <a:rPr lang="en-US" altLang="zh-CN" smtClean="0"/>
              <a:pPr>
                <a:spcBef>
                  <a:spcPct val="0"/>
                </a:spcBef>
              </a:pPr>
              <a:t>37</a:t>
            </a:fld>
            <a:endParaRPr lang="en-US" altLang="zh-CN" smtClean="0"/>
          </a:p>
        </p:txBody>
      </p:sp>
      <p:sp>
        <p:nvSpPr>
          <p:cNvPr id="58371" name="Rectangle 2"/>
          <p:cNvSpPr>
            <a:spLocks noRo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490476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A459F17-B18B-4738-8105-9E1066229AB2}" type="slidenum">
              <a:rPr lang="en-US" altLang="zh-CN" smtClean="0"/>
              <a:pPr>
                <a:spcBef>
                  <a:spcPct val="0"/>
                </a:spcBef>
              </a:pPr>
              <a:t>39</a:t>
            </a:fld>
            <a:endParaRPr lang="en-US" altLang="zh-CN" smtClean="0"/>
          </a:p>
        </p:txBody>
      </p:sp>
      <p:sp>
        <p:nvSpPr>
          <p:cNvPr id="61443" name="Rectangle 2"/>
          <p:cNvSpPr>
            <a:spLocks noRo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9399554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5961485-7CD8-4EE7-9B0F-B828CD0A3B5C}" type="slidenum">
              <a:rPr lang="en-US" altLang="zh-CN" smtClean="0"/>
              <a:pPr>
                <a:spcBef>
                  <a:spcPct val="0"/>
                </a:spcBef>
              </a:pPr>
              <a:t>41</a:t>
            </a:fld>
            <a:endParaRPr lang="en-US" altLang="zh-CN" smtClean="0"/>
          </a:p>
        </p:txBody>
      </p:sp>
      <p:sp>
        <p:nvSpPr>
          <p:cNvPr id="64515" name="Rectangle 2"/>
          <p:cNvSpPr>
            <a:spLocks noRo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Arial" panose="020B0604020202020204" pitchFamily="34" charset="0"/>
              </a:rPr>
              <a:t>Lagra</a:t>
            </a:r>
          </a:p>
        </p:txBody>
      </p:sp>
    </p:spTree>
    <p:extLst>
      <p:ext uri="{BB962C8B-B14F-4D97-AF65-F5344CB8AC3E}">
        <p14:creationId xmlns:p14="http://schemas.microsoft.com/office/powerpoint/2010/main" val="3236414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622AFAF-084F-4C71-926A-717DBE029BAA}" type="slidenum">
              <a:rPr lang="en-US" altLang="zh-CN" smtClean="0"/>
              <a:pPr>
                <a:spcBef>
                  <a:spcPct val="0"/>
                </a:spcBef>
              </a:pPr>
              <a:t>8</a:t>
            </a:fld>
            <a:endParaRPr lang="en-US" altLang="zh-CN" smtClean="0"/>
          </a:p>
        </p:txBody>
      </p:sp>
      <p:sp>
        <p:nvSpPr>
          <p:cNvPr id="13315" name="Rectangle 2"/>
          <p:cNvSpPr>
            <a:spLocks noRo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简单证明后两点</a:t>
            </a:r>
          </a:p>
          <a:p>
            <a:pPr eaLnBrk="1" hangingPunct="1"/>
            <a:r>
              <a:rPr lang="en-US" altLang="zh-CN" smtClean="0">
                <a:latin typeface="Arial" panose="020B0604020202020204" pitchFamily="34" charset="0"/>
              </a:rPr>
              <a:t>W</a:t>
            </a:r>
            <a:r>
              <a:rPr lang="zh-CN" altLang="en-US" smtClean="0">
                <a:latin typeface="Arial" panose="020B0604020202020204" pitchFamily="34" charset="0"/>
              </a:rPr>
              <a:t>的方向决定分类界面，长度与分类界面无关，只与偏置大小有关。</a:t>
            </a:r>
          </a:p>
        </p:txBody>
      </p:sp>
    </p:spTree>
    <p:extLst>
      <p:ext uri="{BB962C8B-B14F-4D97-AF65-F5344CB8AC3E}">
        <p14:creationId xmlns:p14="http://schemas.microsoft.com/office/powerpoint/2010/main" val="36621465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D848FC5-8749-490B-B28F-DE1F23F9CFED}" type="slidenum">
              <a:rPr lang="en-US" altLang="zh-CN" smtClean="0"/>
              <a:pPr>
                <a:spcBef>
                  <a:spcPct val="0"/>
                </a:spcBef>
              </a:pPr>
              <a:t>44</a:t>
            </a:fld>
            <a:endParaRPr lang="en-US" altLang="zh-CN" smtClean="0"/>
          </a:p>
        </p:txBody>
      </p:sp>
      <p:sp>
        <p:nvSpPr>
          <p:cNvPr id="68611" name="Rectangle 2"/>
          <p:cNvSpPr>
            <a:spLocks noRo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在实际计算中，不等于</a:t>
            </a:r>
            <a:r>
              <a:rPr lang="en-US" altLang="zh-CN" smtClean="0">
                <a:latin typeface="Arial" panose="020B0604020202020204" pitchFamily="34" charset="0"/>
              </a:rPr>
              <a:t>0</a:t>
            </a:r>
            <a:r>
              <a:rPr lang="zh-CN" altLang="en-US" smtClean="0">
                <a:latin typeface="Arial" panose="020B0604020202020204" pitchFamily="34" charset="0"/>
              </a:rPr>
              <a:t>的</a:t>
            </a:r>
            <a:r>
              <a:rPr lang="en-US" altLang="zh-CN" smtClean="0">
                <a:latin typeface="Arial" panose="020B0604020202020204" pitchFamily="34" charset="0"/>
              </a:rPr>
              <a:t>a</a:t>
            </a:r>
            <a:r>
              <a:rPr lang="zh-CN" altLang="en-US" smtClean="0">
                <a:latin typeface="Arial" panose="020B0604020202020204" pitchFamily="34" charset="0"/>
              </a:rPr>
              <a:t>值比例并不是很大，因此支持矢量的数目要远少于样本的数目。</a:t>
            </a:r>
          </a:p>
        </p:txBody>
      </p:sp>
    </p:spTree>
    <p:extLst>
      <p:ext uri="{BB962C8B-B14F-4D97-AF65-F5344CB8AC3E}">
        <p14:creationId xmlns:p14="http://schemas.microsoft.com/office/powerpoint/2010/main" val="3357647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C26B0C0-57B2-4DBA-8081-23350A32E896}" type="slidenum">
              <a:rPr lang="en-US" altLang="zh-CN" smtClean="0"/>
              <a:pPr>
                <a:spcBef>
                  <a:spcPct val="0"/>
                </a:spcBef>
              </a:pPr>
              <a:t>46</a:t>
            </a:fld>
            <a:endParaRPr lang="en-US" altLang="zh-CN" smtClean="0"/>
          </a:p>
        </p:txBody>
      </p:sp>
      <p:sp>
        <p:nvSpPr>
          <p:cNvPr id="71683" name="Rectangle 2"/>
          <p:cNvSpPr>
            <a:spLocks noRo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这是线性可分情况下的结果，当训练样本线性不可分时，处理要稍微复杂一些，结果与此类似。</a:t>
            </a:r>
          </a:p>
        </p:txBody>
      </p:sp>
    </p:spTree>
    <p:extLst>
      <p:ext uri="{BB962C8B-B14F-4D97-AF65-F5344CB8AC3E}">
        <p14:creationId xmlns:p14="http://schemas.microsoft.com/office/powerpoint/2010/main" val="11039212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CC6252D-63CF-493B-8549-4B6DE97F1458}" type="slidenum">
              <a:rPr lang="en-US" altLang="zh-CN" smtClean="0"/>
              <a:pPr>
                <a:spcBef>
                  <a:spcPct val="0"/>
                </a:spcBef>
              </a:pPr>
              <a:t>47</a:t>
            </a:fld>
            <a:endParaRPr lang="en-US" altLang="zh-CN" smtClean="0"/>
          </a:p>
        </p:txBody>
      </p:sp>
      <p:sp>
        <p:nvSpPr>
          <p:cNvPr id="73731" name="Rectangle 2"/>
          <p:cNvSpPr>
            <a:spLocks noRo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2101650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07D563C-6E88-4D6C-BBB6-477962E6EDC9}" type="slidenum">
              <a:rPr lang="en-US" altLang="zh-CN" smtClean="0"/>
              <a:pPr>
                <a:spcBef>
                  <a:spcPct val="0"/>
                </a:spcBef>
              </a:pPr>
              <a:t>50</a:t>
            </a:fld>
            <a:endParaRPr lang="en-US" altLang="zh-CN" smtClean="0"/>
          </a:p>
        </p:txBody>
      </p:sp>
      <p:sp>
        <p:nvSpPr>
          <p:cNvPr id="77827" name="Rectangle 2"/>
          <p:cNvSpPr>
            <a:spLocks noRo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输入层的映射函数为线性函数，输出层为符号函数</a:t>
            </a:r>
            <a:r>
              <a:rPr lang="en-US" altLang="zh-CN" smtClean="0">
                <a:latin typeface="Arial" panose="020B0604020202020204" pitchFamily="34" charset="0"/>
              </a:rPr>
              <a:t>sgn(net)=1,net&gt;0  -1,net&lt;0</a:t>
            </a:r>
          </a:p>
          <a:p>
            <a:pPr eaLnBrk="1" hangingPunct="1"/>
            <a:r>
              <a:rPr lang="zh-CN" altLang="en-US" smtClean="0">
                <a:latin typeface="Arial" panose="020B0604020202020204" pitchFamily="34" charset="0"/>
              </a:rPr>
              <a:t>神经元模型是由</a:t>
            </a:r>
            <a:r>
              <a:rPr lang="en-US" altLang="zh-CN" smtClean="0">
                <a:latin typeface="Arial" panose="020B0604020202020204" pitchFamily="34" charset="0"/>
              </a:rPr>
              <a:t>McCulloch</a:t>
            </a:r>
            <a:r>
              <a:rPr lang="zh-CN" altLang="en-US" smtClean="0">
                <a:latin typeface="Arial" panose="020B0604020202020204" pitchFamily="34" charset="0"/>
              </a:rPr>
              <a:t>和</a:t>
            </a:r>
            <a:r>
              <a:rPr lang="en-US" altLang="zh-CN" smtClean="0">
                <a:latin typeface="Arial" panose="020B0604020202020204" pitchFamily="34" charset="0"/>
              </a:rPr>
              <a:t>Pitt</a:t>
            </a:r>
            <a:r>
              <a:rPr lang="zh-CN" altLang="en-US" smtClean="0">
                <a:latin typeface="Arial" panose="020B0604020202020204" pitchFamily="34" charset="0"/>
              </a:rPr>
              <a:t>于</a:t>
            </a:r>
            <a:r>
              <a:rPr lang="en-US" altLang="zh-CN" smtClean="0">
                <a:latin typeface="Arial" panose="020B0604020202020204" pitchFamily="34" charset="0"/>
              </a:rPr>
              <a:t>1943</a:t>
            </a:r>
            <a:r>
              <a:rPr lang="zh-CN" altLang="en-US" smtClean="0">
                <a:latin typeface="Arial" panose="020B0604020202020204" pitchFamily="34" charset="0"/>
              </a:rPr>
              <a:t>年提出的，而感知器训练算法是由</a:t>
            </a:r>
            <a:r>
              <a:rPr lang="en-US" altLang="zh-CN" smtClean="0">
                <a:latin typeface="Arial" panose="020B0604020202020204" pitchFamily="34" charset="0"/>
              </a:rPr>
              <a:t>Rosenblatt</a:t>
            </a:r>
            <a:r>
              <a:rPr lang="zh-CN" altLang="en-US" smtClean="0">
                <a:latin typeface="Arial" panose="020B0604020202020204" pitchFamily="34" charset="0"/>
              </a:rPr>
              <a:t>于</a:t>
            </a:r>
            <a:r>
              <a:rPr lang="en-US" altLang="zh-CN" smtClean="0">
                <a:latin typeface="Arial" panose="020B0604020202020204" pitchFamily="34" charset="0"/>
              </a:rPr>
              <a:t>1958</a:t>
            </a:r>
            <a:r>
              <a:rPr lang="zh-CN" altLang="en-US" smtClean="0">
                <a:latin typeface="Arial" panose="020B0604020202020204" pitchFamily="34" charset="0"/>
              </a:rPr>
              <a:t>年提出的。</a:t>
            </a:r>
          </a:p>
        </p:txBody>
      </p:sp>
    </p:spTree>
    <p:extLst>
      <p:ext uri="{BB962C8B-B14F-4D97-AF65-F5344CB8AC3E}">
        <p14:creationId xmlns:p14="http://schemas.microsoft.com/office/powerpoint/2010/main" val="25098199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60695D8-59FD-49F0-BE6F-8AB82DA92F68}" type="slidenum">
              <a:rPr lang="en-US" altLang="zh-CN" smtClean="0"/>
              <a:pPr>
                <a:spcBef>
                  <a:spcPct val="0"/>
                </a:spcBef>
              </a:pPr>
              <a:t>51</a:t>
            </a:fld>
            <a:endParaRPr lang="en-US" altLang="zh-CN" smtClean="0"/>
          </a:p>
        </p:txBody>
      </p:sp>
      <p:sp>
        <p:nvSpPr>
          <p:cNvPr id="79875" name="Rectangle 2"/>
          <p:cNvSpPr>
            <a:spLocks noRo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输出层也可以采用编码输出的方式，如</a:t>
            </a:r>
            <a:r>
              <a:rPr lang="en-US" altLang="zh-CN" smtClean="0">
                <a:latin typeface="Arial" panose="020B0604020202020204" pitchFamily="34" charset="0"/>
              </a:rPr>
              <a:t>2-4</a:t>
            </a:r>
            <a:r>
              <a:rPr lang="zh-CN" altLang="en-US" smtClean="0">
                <a:latin typeface="Arial" panose="020B0604020202020204" pitchFamily="34" charset="0"/>
              </a:rPr>
              <a:t>编码，</a:t>
            </a:r>
            <a:r>
              <a:rPr lang="en-US" altLang="zh-CN" smtClean="0">
                <a:latin typeface="Arial" panose="020B0604020202020204" pitchFamily="34" charset="0"/>
              </a:rPr>
              <a:t>3-8</a:t>
            </a:r>
            <a:r>
              <a:rPr lang="zh-CN" altLang="en-US" smtClean="0">
                <a:latin typeface="Arial" panose="020B0604020202020204" pitchFamily="34" charset="0"/>
              </a:rPr>
              <a:t>编码等。输出层的映射函数可以为线性函数，阈值函数或</a:t>
            </a:r>
            <a:r>
              <a:rPr lang="en-US" altLang="zh-CN" smtClean="0">
                <a:latin typeface="Arial" panose="020B0604020202020204" pitchFamily="34" charset="0"/>
              </a:rPr>
              <a:t>S</a:t>
            </a:r>
            <a:r>
              <a:rPr lang="zh-CN" altLang="en-US" smtClean="0">
                <a:latin typeface="Arial" panose="020B0604020202020204" pitchFamily="34" charset="0"/>
              </a:rPr>
              <a:t>函数，但效果均为线性映射。</a:t>
            </a:r>
          </a:p>
        </p:txBody>
      </p:sp>
    </p:spTree>
    <p:extLst>
      <p:ext uri="{BB962C8B-B14F-4D97-AF65-F5344CB8AC3E}">
        <p14:creationId xmlns:p14="http://schemas.microsoft.com/office/powerpoint/2010/main" val="23685883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7B36569-D90D-44A7-90F7-EA89977B9B10}" type="slidenum">
              <a:rPr lang="en-US" altLang="zh-CN" smtClean="0"/>
              <a:pPr>
                <a:spcBef>
                  <a:spcPct val="0"/>
                </a:spcBef>
              </a:pPr>
              <a:t>53</a:t>
            </a:fld>
            <a:endParaRPr lang="en-US" altLang="zh-CN" smtClean="0"/>
          </a:p>
        </p:txBody>
      </p:sp>
      <p:sp>
        <p:nvSpPr>
          <p:cNvPr id="82947" name="Rectangle 2"/>
          <p:cNvSpPr>
            <a:spLocks noRo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1692079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01596B8-27D0-4AE1-BAAB-AFDCB6BACFDE}" type="slidenum">
              <a:rPr lang="en-US" altLang="zh-CN" smtClean="0"/>
              <a:pPr>
                <a:spcBef>
                  <a:spcPct val="0"/>
                </a:spcBef>
              </a:pPr>
              <a:t>54</a:t>
            </a:fld>
            <a:endParaRPr lang="en-US" altLang="zh-CN" smtClean="0"/>
          </a:p>
        </p:txBody>
      </p:sp>
      <p:sp>
        <p:nvSpPr>
          <p:cNvPr id="84995" name="Rectangle 2"/>
          <p:cNvSpPr>
            <a:spLocks noRo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Arial" panose="020B0604020202020204" pitchFamily="34" charset="0"/>
              </a:rPr>
              <a:t>1969</a:t>
            </a:r>
            <a:r>
              <a:rPr lang="zh-CN" altLang="en-US" smtClean="0">
                <a:latin typeface="Arial" panose="020B0604020202020204" pitchFamily="34" charset="0"/>
              </a:rPr>
              <a:t>年，</a:t>
            </a:r>
            <a:r>
              <a:rPr lang="en-US" altLang="zh-CN" smtClean="0">
                <a:latin typeface="Arial" panose="020B0604020202020204" pitchFamily="34" charset="0"/>
              </a:rPr>
              <a:t>Minsky</a:t>
            </a:r>
            <a:r>
              <a:rPr lang="zh-CN" altLang="en-US" smtClean="0">
                <a:latin typeface="Arial" panose="020B0604020202020204" pitchFamily="34" charset="0"/>
              </a:rPr>
              <a:t>等人指出。</a:t>
            </a:r>
          </a:p>
        </p:txBody>
      </p:sp>
    </p:spTree>
    <p:extLst>
      <p:ext uri="{BB962C8B-B14F-4D97-AF65-F5344CB8AC3E}">
        <p14:creationId xmlns:p14="http://schemas.microsoft.com/office/powerpoint/2010/main" val="2006782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EAFB8F6-0BC5-4C55-B138-FBBAA7E52870}" type="slidenum">
              <a:rPr lang="en-US" altLang="zh-CN" smtClean="0"/>
              <a:pPr>
                <a:spcBef>
                  <a:spcPct val="0"/>
                </a:spcBef>
              </a:pPr>
              <a:t>56</a:t>
            </a:fld>
            <a:endParaRPr lang="en-US" altLang="zh-CN" smtClean="0"/>
          </a:p>
        </p:txBody>
      </p:sp>
      <p:sp>
        <p:nvSpPr>
          <p:cNvPr id="88067" name="Rectangle 2"/>
          <p:cNvSpPr>
            <a:spLocks noRo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异或问题问题的训练样本 </a:t>
            </a:r>
            <a:r>
              <a:rPr lang="en-US" altLang="zh-CN" smtClean="0">
                <a:latin typeface="Arial" panose="020B0604020202020204" pitchFamily="34" charset="0"/>
              </a:rPr>
              <a:t>(x1,x2,x1*x1, x2*x2, x1*x2)</a:t>
            </a:r>
          </a:p>
          <a:p>
            <a:pPr eaLnBrk="1" hangingPunct="1"/>
            <a:r>
              <a:rPr lang="en-US" altLang="zh-CN" smtClean="0">
                <a:latin typeface="Arial" panose="020B0604020202020204" pitchFamily="34" charset="0"/>
              </a:rPr>
              <a:t>(0,0,0,0,0), (0,1,0,1,0). (1,0,1,0,0), (1,1,1,1,1)</a:t>
            </a:r>
          </a:p>
        </p:txBody>
      </p:sp>
    </p:spTree>
    <p:extLst>
      <p:ext uri="{BB962C8B-B14F-4D97-AF65-F5344CB8AC3E}">
        <p14:creationId xmlns:p14="http://schemas.microsoft.com/office/powerpoint/2010/main" val="42741403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785874D-7989-4938-A4D7-7DF78A7B7293}" type="slidenum">
              <a:rPr lang="en-US" altLang="zh-CN" smtClean="0"/>
              <a:pPr>
                <a:spcBef>
                  <a:spcPct val="0"/>
                </a:spcBef>
              </a:pPr>
              <a:t>62</a:t>
            </a:fld>
            <a:endParaRPr lang="en-US" altLang="zh-CN" smtClean="0"/>
          </a:p>
        </p:txBody>
      </p:sp>
      <p:sp>
        <p:nvSpPr>
          <p:cNvPr id="95235" name="Rectangle 2"/>
          <p:cNvSpPr>
            <a:spLocks noRo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第</a:t>
            </a:r>
            <a:r>
              <a:rPr lang="en-US" altLang="zh-CN" smtClean="0">
                <a:latin typeface="Arial" panose="020B0604020202020204" pitchFamily="34" charset="0"/>
              </a:rPr>
              <a:t>8</a:t>
            </a:r>
            <a:r>
              <a:rPr lang="zh-CN" altLang="en-US" smtClean="0">
                <a:latin typeface="Arial" panose="020B0604020202020204" pitchFamily="34" charset="0"/>
              </a:rPr>
              <a:t>章中详细介绍判定树的构造方法。</a:t>
            </a:r>
          </a:p>
        </p:txBody>
      </p:sp>
    </p:spTree>
    <p:extLst>
      <p:ext uri="{BB962C8B-B14F-4D97-AF65-F5344CB8AC3E}">
        <p14:creationId xmlns:p14="http://schemas.microsoft.com/office/powerpoint/2010/main" val="3600344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C13E56C-E9A6-42B5-A02F-892AD4DD6049}" type="slidenum">
              <a:rPr lang="en-US" altLang="zh-CN" smtClean="0"/>
              <a:pPr>
                <a:spcBef>
                  <a:spcPct val="0"/>
                </a:spcBef>
              </a:pPr>
              <a:t>10</a:t>
            </a:fld>
            <a:endParaRPr lang="en-US" altLang="zh-CN" smtClean="0"/>
          </a:p>
        </p:txBody>
      </p:sp>
      <p:sp>
        <p:nvSpPr>
          <p:cNvPr id="16387" name="Rectangle 2"/>
          <p:cNvSpPr>
            <a:spLocks noRo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Arial" panose="020B0604020202020204" pitchFamily="34" charset="0"/>
              </a:rPr>
              <a:t>Ambiguous region</a:t>
            </a:r>
            <a:r>
              <a:rPr lang="zh-CN" altLang="en-US" smtClean="0">
                <a:latin typeface="Arial" panose="020B0604020202020204" pitchFamily="34" charset="0"/>
              </a:rPr>
              <a:t>：模糊区域或拒识区域</a:t>
            </a:r>
          </a:p>
        </p:txBody>
      </p:sp>
    </p:spTree>
    <p:extLst>
      <p:ext uri="{BB962C8B-B14F-4D97-AF65-F5344CB8AC3E}">
        <p14:creationId xmlns:p14="http://schemas.microsoft.com/office/powerpoint/2010/main" val="712743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E025F35-A000-4BEC-87DA-84FEEFBC6278}" type="slidenum">
              <a:rPr lang="en-US" altLang="zh-CN" smtClean="0"/>
              <a:pPr>
                <a:spcBef>
                  <a:spcPct val="0"/>
                </a:spcBef>
              </a:pPr>
              <a:t>14</a:t>
            </a:fld>
            <a:endParaRPr lang="en-US" altLang="zh-CN" smtClean="0"/>
          </a:p>
        </p:txBody>
      </p:sp>
      <p:sp>
        <p:nvSpPr>
          <p:cNvPr id="21507" name="Rectangle 2"/>
          <p:cNvSpPr>
            <a:spLocks noRo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Arial" panose="020B0604020202020204" pitchFamily="34" charset="0"/>
              </a:rPr>
              <a:t>Gij(x)=-gji(x)</a:t>
            </a:r>
          </a:p>
        </p:txBody>
      </p:sp>
    </p:spTree>
    <p:extLst>
      <p:ext uri="{BB962C8B-B14F-4D97-AF65-F5344CB8AC3E}">
        <p14:creationId xmlns:p14="http://schemas.microsoft.com/office/powerpoint/2010/main" val="1743392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D4EE628-303B-467A-A219-6D060B3B5222}" type="slidenum">
              <a:rPr lang="en-US" altLang="zh-CN" smtClean="0"/>
              <a:pPr>
                <a:spcBef>
                  <a:spcPct val="0"/>
                </a:spcBef>
              </a:pPr>
              <a:t>18</a:t>
            </a:fld>
            <a:endParaRPr lang="en-US" altLang="zh-CN" smtClean="0"/>
          </a:p>
        </p:txBody>
      </p:sp>
      <p:sp>
        <p:nvSpPr>
          <p:cNvPr id="26627" name="Rectangle 2"/>
          <p:cNvSpPr>
            <a:spLocks noRo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问题变为求解线性不等式组的问题</a:t>
            </a:r>
          </a:p>
        </p:txBody>
      </p:sp>
    </p:spTree>
    <p:extLst>
      <p:ext uri="{BB962C8B-B14F-4D97-AF65-F5344CB8AC3E}">
        <p14:creationId xmlns:p14="http://schemas.microsoft.com/office/powerpoint/2010/main" val="3361420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F446DE2-3083-4346-814E-B9ED326785BD}" type="slidenum">
              <a:rPr lang="en-US" altLang="zh-CN" smtClean="0"/>
              <a:pPr>
                <a:spcBef>
                  <a:spcPct val="0"/>
                </a:spcBef>
              </a:pPr>
              <a:t>19</a:t>
            </a:fld>
            <a:endParaRPr lang="en-US" altLang="zh-CN" smtClean="0"/>
          </a:p>
        </p:txBody>
      </p:sp>
      <p:sp>
        <p:nvSpPr>
          <p:cNvPr id="28675" name="Rectangle 2"/>
          <p:cNvSpPr>
            <a:spLocks noRo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满足上述不等式组的向量</a:t>
            </a:r>
            <a:r>
              <a:rPr lang="en-US" altLang="zh-CN" smtClean="0">
                <a:latin typeface="Arial" panose="020B0604020202020204" pitchFamily="34" charset="0"/>
              </a:rPr>
              <a:t>A</a:t>
            </a:r>
            <a:r>
              <a:rPr lang="zh-CN" altLang="en-US" smtClean="0">
                <a:latin typeface="Arial" panose="020B0604020202020204" pitchFamily="34" charset="0"/>
              </a:rPr>
              <a:t>可能不唯一，增广形式下，分类界面是一个通过原点的超平面</a:t>
            </a:r>
          </a:p>
        </p:txBody>
      </p:sp>
    </p:spTree>
    <p:extLst>
      <p:ext uri="{BB962C8B-B14F-4D97-AF65-F5344CB8AC3E}">
        <p14:creationId xmlns:p14="http://schemas.microsoft.com/office/powerpoint/2010/main" val="21734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5C5A298-46A4-4649-AED7-A1572CC8A356}" type="slidenum">
              <a:rPr lang="en-US" altLang="zh-CN" smtClean="0"/>
              <a:pPr>
                <a:spcBef>
                  <a:spcPct val="0"/>
                </a:spcBef>
              </a:pPr>
              <a:t>20</a:t>
            </a:fld>
            <a:endParaRPr lang="en-US" altLang="zh-CN" smtClean="0"/>
          </a:p>
        </p:txBody>
      </p:sp>
      <p:sp>
        <p:nvSpPr>
          <p:cNvPr id="30723" name="Rectangle 2"/>
          <p:cNvSpPr>
            <a:spLocks noRo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线性分类器的学习实际上就是在权空间中寻找一个满足要求的点。</a:t>
            </a:r>
          </a:p>
        </p:txBody>
      </p:sp>
    </p:spTree>
    <p:extLst>
      <p:ext uri="{BB962C8B-B14F-4D97-AF65-F5344CB8AC3E}">
        <p14:creationId xmlns:p14="http://schemas.microsoft.com/office/powerpoint/2010/main" val="1619992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2E145CA-BE54-444B-93D3-C512F7AAF492}" type="slidenum">
              <a:rPr lang="en-US" altLang="zh-CN" smtClean="0"/>
              <a:pPr>
                <a:spcBef>
                  <a:spcPct val="0"/>
                </a:spcBef>
              </a:pPr>
              <a:t>21</a:t>
            </a:fld>
            <a:endParaRPr lang="en-US" altLang="zh-CN" smtClean="0"/>
          </a:p>
        </p:txBody>
      </p:sp>
      <p:sp>
        <p:nvSpPr>
          <p:cNvPr id="32771" name="Rectangle 2"/>
          <p:cNvSpPr>
            <a:spLocks noRo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解释一下准则函数，准则函数的梯度，剃度下降法的道理</a:t>
            </a:r>
          </a:p>
          <a:p>
            <a:pPr eaLnBrk="1" hangingPunct="1"/>
            <a:r>
              <a:rPr lang="zh-CN" altLang="en-US" smtClean="0">
                <a:latin typeface="Arial" panose="020B0604020202020204" pitchFamily="34" charset="0"/>
              </a:rPr>
              <a:t>剃度下降法找到的是极小点，而不是最小点，在线性分类器的学习中，可以通过构造准则函数解决</a:t>
            </a:r>
          </a:p>
        </p:txBody>
      </p:sp>
    </p:spTree>
    <p:extLst>
      <p:ext uri="{BB962C8B-B14F-4D97-AF65-F5344CB8AC3E}">
        <p14:creationId xmlns:p14="http://schemas.microsoft.com/office/powerpoint/2010/main" val="4228432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6676B12-F9A8-4A1E-9EAF-568E796D363A}" type="slidenum">
              <a:rPr lang="en-US" altLang="zh-CN" smtClean="0"/>
              <a:pPr>
                <a:spcBef>
                  <a:spcPct val="0"/>
                </a:spcBef>
              </a:pPr>
              <a:t>22</a:t>
            </a:fld>
            <a:endParaRPr lang="en-US" altLang="zh-CN" smtClean="0"/>
          </a:p>
        </p:txBody>
      </p:sp>
      <p:sp>
        <p:nvSpPr>
          <p:cNvPr id="34819" name="Rectangle 2"/>
          <p:cNvSpPr>
            <a:spLocks noRo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Arial" panose="020B0604020202020204" pitchFamily="34" charset="0"/>
              </a:rPr>
              <a:t>J</a:t>
            </a:r>
            <a:r>
              <a:rPr lang="en-US" altLang="zh-CN" baseline="-25000" smtClean="0">
                <a:latin typeface="Arial" panose="020B0604020202020204" pitchFamily="34" charset="0"/>
              </a:rPr>
              <a:t>N</a:t>
            </a:r>
            <a:r>
              <a:rPr lang="en-US" altLang="zh-CN" smtClean="0">
                <a:latin typeface="Arial" panose="020B0604020202020204" pitchFamily="34" charset="0"/>
              </a:rPr>
              <a:t>(a) = </a:t>
            </a:r>
            <a:r>
              <a:rPr lang="en-US" altLang="zh-CN" smtClean="0">
                <a:latin typeface="Arial" panose="020B0604020202020204" pitchFamily="34" charset="0"/>
                <a:cs typeface="Arial" panose="020B0604020202020204" pitchFamily="34" charset="0"/>
              </a:rPr>
              <a:t>∑</a:t>
            </a:r>
            <a:r>
              <a:rPr lang="en-US" altLang="zh-CN" baseline="-25000" smtClean="0">
                <a:latin typeface="Arial" panose="020B0604020202020204" pitchFamily="34" charset="0"/>
                <a:cs typeface="Arial" panose="020B0604020202020204" pitchFamily="34" charset="0"/>
              </a:rPr>
              <a:t>y€Y</a:t>
            </a:r>
            <a:r>
              <a:rPr lang="en-US" altLang="zh-CN" smtClean="0">
                <a:latin typeface="Arial" panose="020B0604020202020204" pitchFamily="34" charset="0"/>
                <a:cs typeface="Arial" panose="020B0604020202020204" pitchFamily="34" charset="0"/>
              </a:rPr>
              <a:t>1</a:t>
            </a:r>
            <a:r>
              <a:rPr lang="zh-CN" altLang="en-US" smtClean="0">
                <a:latin typeface="Arial" panose="020B0604020202020204" pitchFamily="34" charset="0"/>
                <a:cs typeface="Arial" panose="020B0604020202020204" pitchFamily="34" charset="0"/>
              </a:rPr>
              <a:t>，</a:t>
            </a:r>
            <a:r>
              <a:rPr lang="en-US" altLang="zh-CN" smtClean="0">
                <a:latin typeface="Arial" panose="020B0604020202020204" pitchFamily="34" charset="0"/>
                <a:cs typeface="Arial" panose="020B0604020202020204" pitchFamily="34" charset="0"/>
              </a:rPr>
              <a:t>Y</a:t>
            </a:r>
            <a:r>
              <a:rPr lang="zh-CN" altLang="en-US" smtClean="0">
                <a:latin typeface="Arial" panose="020B0604020202020204" pitchFamily="34" charset="0"/>
                <a:cs typeface="Arial" panose="020B0604020202020204" pitchFamily="34" charset="0"/>
              </a:rPr>
              <a:t>是被</a:t>
            </a:r>
            <a:r>
              <a:rPr lang="en-US" altLang="zh-CN" smtClean="0">
                <a:latin typeface="Arial" panose="020B0604020202020204" pitchFamily="34" charset="0"/>
                <a:cs typeface="Arial" panose="020B0604020202020204" pitchFamily="34" charset="0"/>
              </a:rPr>
              <a:t>a</a:t>
            </a:r>
            <a:r>
              <a:rPr lang="zh-CN" altLang="en-US" smtClean="0">
                <a:latin typeface="Arial" panose="020B0604020202020204" pitchFamily="34" charset="0"/>
                <a:cs typeface="Arial" panose="020B0604020202020204" pitchFamily="34" charset="0"/>
              </a:rPr>
              <a:t>错分的样本集合</a:t>
            </a:r>
          </a:p>
        </p:txBody>
      </p:sp>
    </p:spTree>
    <p:extLst>
      <p:ext uri="{BB962C8B-B14F-4D97-AF65-F5344CB8AC3E}">
        <p14:creationId xmlns:p14="http://schemas.microsoft.com/office/powerpoint/2010/main" val="842638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 name="Rectangle 13"/>
          <p:cNvSpPr>
            <a:spLocks noChangeArrowheads="1"/>
          </p:cNvSpPr>
          <p:nvPr userDrawn="1"/>
        </p:nvSpPr>
        <p:spPr bwMode="auto">
          <a:xfrm>
            <a:off x="0" y="0"/>
            <a:ext cx="9144000" cy="260350"/>
          </a:xfrm>
          <a:prstGeom prst="rect">
            <a:avLst/>
          </a:prstGeom>
          <a:gradFill rotWithShape="1">
            <a:gsLst>
              <a:gs pos="0">
                <a:srgbClr val="000076"/>
              </a:gs>
              <a:gs pos="100000">
                <a:srgbClr val="0000FF"/>
              </a:gs>
            </a:gsLst>
            <a:lin ang="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4" name="Text Box 14"/>
          <p:cNvSpPr txBox="1">
            <a:spLocks noChangeArrowheads="1"/>
          </p:cNvSpPr>
          <p:nvPr userDrawn="1"/>
        </p:nvSpPr>
        <p:spPr bwMode="auto">
          <a:xfrm>
            <a:off x="0" y="0"/>
            <a:ext cx="3276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lang="zh-CN" altLang="en-US" sz="1200" smtClean="0">
                <a:solidFill>
                  <a:schemeClr val="bg1"/>
                </a:solidFill>
                <a:latin typeface="Verdana" panose="020B0604030504040204" pitchFamily="34" charset="0"/>
                <a:ea typeface="微软雅黑" panose="020B0503020204020204" pitchFamily="34" charset="-122"/>
              </a:rPr>
              <a:t>模式识别 </a:t>
            </a:r>
            <a:r>
              <a:rPr lang="en-US" altLang="zh-CN" sz="1200" smtClean="0">
                <a:solidFill>
                  <a:schemeClr val="bg1"/>
                </a:solidFill>
                <a:latin typeface="微软雅黑" panose="020B0503020204020204" pitchFamily="34" charset="-122"/>
                <a:ea typeface="微软雅黑" panose="020B0503020204020204" pitchFamily="34" charset="-122"/>
              </a:rPr>
              <a:t>–</a:t>
            </a:r>
            <a:r>
              <a:rPr lang="en-US" altLang="zh-CN" sz="1200" smtClean="0">
                <a:solidFill>
                  <a:schemeClr val="bg1"/>
                </a:solidFill>
                <a:latin typeface="Verdana" panose="020B0604030504040204" pitchFamily="34" charset="0"/>
                <a:ea typeface="微软雅黑" panose="020B0503020204020204" pitchFamily="34" charset="-122"/>
              </a:rPr>
              <a:t> </a:t>
            </a:r>
            <a:r>
              <a:rPr lang="zh-CN" altLang="en-US" sz="1200" smtClean="0">
                <a:solidFill>
                  <a:schemeClr val="bg1"/>
                </a:solidFill>
                <a:latin typeface="Verdana" panose="020B0604030504040204" pitchFamily="34" charset="0"/>
                <a:ea typeface="微软雅黑" panose="020B0503020204020204" pitchFamily="34" charset="-122"/>
              </a:rPr>
              <a:t>线性判别函数</a:t>
            </a:r>
          </a:p>
        </p:txBody>
      </p:sp>
      <p:sp>
        <p:nvSpPr>
          <p:cNvPr id="5132" name="Rectangle 12"/>
          <p:cNvSpPr>
            <a:spLocks noGrp="1" noChangeArrowheads="1"/>
          </p:cNvSpPr>
          <p:nvPr>
            <p:ph type="ctrTitle"/>
          </p:nvPr>
        </p:nvSpPr>
        <p:spPr>
          <a:xfrm>
            <a:off x="1116013" y="2636838"/>
            <a:ext cx="7086600" cy="1600200"/>
          </a:xfrm>
        </p:spPr>
        <p:txBody>
          <a:bodyPr anchor="ctr"/>
          <a:lstStyle>
            <a:lvl1pPr>
              <a:defRPr sz="5400" b="0"/>
            </a:lvl1pPr>
          </a:lstStyle>
          <a:p>
            <a:r>
              <a:rPr lang="zh-CN" altLang="en-US"/>
              <a:t>单击此处编辑母版标题样式</a:t>
            </a:r>
          </a:p>
        </p:txBody>
      </p:sp>
      <p:sp>
        <p:nvSpPr>
          <p:cNvPr id="5" name="Rectangle 3"/>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000">
                <a:latin typeface="Arial" charset="0"/>
              </a:defRPr>
            </a:lvl1pPr>
          </a:lstStyle>
          <a:p>
            <a:pPr>
              <a:defRPr/>
            </a:pPr>
            <a:endParaRPr lang="en-US" altLang="zh-CN"/>
          </a:p>
        </p:txBody>
      </p:sp>
      <p:sp>
        <p:nvSpPr>
          <p:cNvPr id="6" name="Rectangle 4"/>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a:defRPr/>
            </a:pPr>
            <a:endParaRPr lang="en-US" altLang="zh-CN"/>
          </a:p>
        </p:txBody>
      </p:sp>
      <p:sp>
        <p:nvSpPr>
          <p:cNvPr id="7" name="Rectangle 5"/>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000"/>
            </a:lvl1pPr>
          </a:lstStyle>
          <a:p>
            <a:pPr>
              <a:defRPr/>
            </a:pPr>
            <a:fld id="{27FBFFA3-B3C7-406E-878E-C1D3B045F06C}" type="slidenum">
              <a:rPr lang="en-US" altLang="zh-CN"/>
              <a:pPr>
                <a:defRPr/>
              </a:pPr>
              <a:t>‹#›</a:t>
            </a:fld>
            <a:endParaRPr lang="en-US" altLang="zh-CN"/>
          </a:p>
        </p:txBody>
      </p:sp>
    </p:spTree>
    <p:extLst>
      <p:ext uri="{BB962C8B-B14F-4D97-AF65-F5344CB8AC3E}">
        <p14:creationId xmlns:p14="http://schemas.microsoft.com/office/powerpoint/2010/main" val="2303707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25195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6075" y="260350"/>
            <a:ext cx="2124075" cy="63373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3850" y="260350"/>
            <a:ext cx="6219825" cy="63373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60570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23850" y="260350"/>
            <a:ext cx="8496300" cy="9096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23850" y="1557338"/>
            <a:ext cx="4171950" cy="50403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557338"/>
            <a:ext cx="4171950" cy="50403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38227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23850" y="260350"/>
            <a:ext cx="8496300" cy="9096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23850" y="1557338"/>
            <a:ext cx="4171950" cy="50403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557338"/>
            <a:ext cx="4171950" cy="2443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52900"/>
            <a:ext cx="4171950" cy="24447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17301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323850" y="260350"/>
            <a:ext cx="8496300" cy="909638"/>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323850" y="1557338"/>
            <a:ext cx="4171950" cy="2443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557338"/>
            <a:ext cx="4171950" cy="2443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323850" y="4152900"/>
            <a:ext cx="4171950" cy="24447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4152900"/>
            <a:ext cx="4171950" cy="24447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579872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323850" y="260350"/>
            <a:ext cx="8496300" cy="909638"/>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23850" y="1557338"/>
            <a:ext cx="4171950" cy="50403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557338"/>
            <a:ext cx="4171950" cy="2443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52900"/>
            <a:ext cx="4171950" cy="24447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72442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62096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542984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23850" y="1557338"/>
            <a:ext cx="4171950"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557338"/>
            <a:ext cx="4171950"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91454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7142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341942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2290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384909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16780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
          <p:cNvSpPr>
            <a:spLocks noGrp="1" noChangeArrowheads="1"/>
          </p:cNvSpPr>
          <p:nvPr>
            <p:ph type="title"/>
          </p:nvPr>
        </p:nvSpPr>
        <p:spPr bwMode="auto">
          <a:xfrm>
            <a:off x="323850" y="260350"/>
            <a:ext cx="8496300"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5"/>
          <p:cNvSpPr>
            <a:spLocks noGrp="1" noChangeArrowheads="1"/>
          </p:cNvSpPr>
          <p:nvPr>
            <p:ph type="body" idx="1"/>
          </p:nvPr>
        </p:nvSpPr>
        <p:spPr bwMode="auto">
          <a:xfrm>
            <a:off x="323850" y="1557338"/>
            <a:ext cx="8496300"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11"/>
          <p:cNvSpPr>
            <a:spLocks noChangeArrowheads="1"/>
          </p:cNvSpPr>
          <p:nvPr userDrawn="1"/>
        </p:nvSpPr>
        <p:spPr bwMode="auto">
          <a:xfrm>
            <a:off x="0" y="0"/>
            <a:ext cx="9144000" cy="260350"/>
          </a:xfrm>
          <a:prstGeom prst="rect">
            <a:avLst/>
          </a:prstGeom>
          <a:gradFill rotWithShape="1">
            <a:gsLst>
              <a:gs pos="0">
                <a:srgbClr val="000076"/>
              </a:gs>
              <a:gs pos="100000">
                <a:srgbClr val="0000FF"/>
              </a:gs>
            </a:gsLst>
            <a:lin ang="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29" name="Text Box 12"/>
          <p:cNvSpPr txBox="1">
            <a:spLocks noChangeArrowheads="1"/>
          </p:cNvSpPr>
          <p:nvPr userDrawn="1"/>
        </p:nvSpPr>
        <p:spPr bwMode="auto">
          <a:xfrm>
            <a:off x="0" y="0"/>
            <a:ext cx="3276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lang="zh-CN" altLang="en-US" sz="1200" smtClean="0">
                <a:solidFill>
                  <a:schemeClr val="bg1"/>
                </a:solidFill>
                <a:latin typeface="Verdana" panose="020B0604030504040204" pitchFamily="34" charset="0"/>
                <a:ea typeface="微软雅黑" panose="020B0503020204020204" pitchFamily="34" charset="-122"/>
              </a:rPr>
              <a:t>模式识别 </a:t>
            </a:r>
            <a:r>
              <a:rPr lang="en-US" altLang="zh-CN" sz="1200" smtClean="0">
                <a:solidFill>
                  <a:schemeClr val="bg1"/>
                </a:solidFill>
                <a:latin typeface="微软雅黑" panose="020B0503020204020204" pitchFamily="34" charset="-122"/>
                <a:ea typeface="微软雅黑" panose="020B0503020204020204" pitchFamily="34" charset="-122"/>
              </a:rPr>
              <a:t>–</a:t>
            </a:r>
            <a:r>
              <a:rPr lang="en-US" altLang="zh-CN" sz="1200" smtClean="0">
                <a:solidFill>
                  <a:schemeClr val="bg1"/>
                </a:solidFill>
                <a:latin typeface="Verdana" panose="020B0604030504040204" pitchFamily="34" charset="0"/>
                <a:ea typeface="微软雅黑" panose="020B0503020204020204" pitchFamily="34" charset="-122"/>
              </a:rPr>
              <a:t> </a:t>
            </a:r>
            <a:r>
              <a:rPr lang="zh-CN" altLang="en-US" sz="1200" smtClean="0">
                <a:solidFill>
                  <a:schemeClr val="bg1"/>
                </a:solidFill>
                <a:latin typeface="Verdana" panose="020B0604030504040204" pitchFamily="34" charset="0"/>
                <a:ea typeface="微软雅黑" panose="020B0503020204020204" pitchFamily="34" charset="-122"/>
              </a:rPr>
              <a:t>概率密度函数的非参数估计</a:t>
            </a:r>
          </a:p>
        </p:txBody>
      </p:sp>
    </p:spTree>
  </p:cSld>
  <p:clrMap bg1="lt1" tx1="dk1" bg2="lt2" tx2="dk2" accent1="accent1" accent2="accent2" accent3="accent3" accent4="accent4" accent5="accent5" accent6="accent6" hlink="hlink" folHlink="folHlink"/>
  <p:sldLayoutIdLst>
    <p:sldLayoutId id="2147483824"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Lst>
  <p:txStyles>
    <p:title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ea typeface="宋体" pitchFamily="2" charset="-122"/>
        </a:defRPr>
      </a:lvl2pPr>
      <a:lvl3pPr algn="l" rtl="0" eaLnBrk="0" fontAlgn="base" hangingPunct="0">
        <a:spcBef>
          <a:spcPct val="0"/>
        </a:spcBef>
        <a:spcAft>
          <a:spcPct val="0"/>
        </a:spcAft>
        <a:defRPr sz="4000" b="1">
          <a:solidFill>
            <a:schemeClr val="tx2"/>
          </a:solidFill>
          <a:latin typeface="Arial" charset="0"/>
          <a:ea typeface="宋体" pitchFamily="2" charset="-122"/>
        </a:defRPr>
      </a:lvl3pPr>
      <a:lvl4pPr algn="l" rtl="0" eaLnBrk="0" fontAlgn="base" hangingPunct="0">
        <a:spcBef>
          <a:spcPct val="0"/>
        </a:spcBef>
        <a:spcAft>
          <a:spcPct val="0"/>
        </a:spcAft>
        <a:defRPr sz="4000" b="1">
          <a:solidFill>
            <a:schemeClr val="tx2"/>
          </a:solidFill>
          <a:latin typeface="Arial" charset="0"/>
          <a:ea typeface="宋体" pitchFamily="2" charset="-122"/>
        </a:defRPr>
      </a:lvl4pPr>
      <a:lvl5pPr algn="l" rtl="0" eaLnBrk="0" fontAlgn="base" hangingPunct="0">
        <a:spcBef>
          <a:spcPct val="0"/>
        </a:spcBef>
        <a:spcAft>
          <a:spcPct val="0"/>
        </a:spcAft>
        <a:defRPr sz="4000" b="1">
          <a:solidFill>
            <a:schemeClr val="tx2"/>
          </a:solidFill>
          <a:latin typeface="Arial" charset="0"/>
          <a:ea typeface="宋体" pitchFamily="2" charset="-122"/>
        </a:defRPr>
      </a:lvl5pPr>
      <a:lvl6pPr marL="457200" algn="l" rtl="0" fontAlgn="base">
        <a:spcBef>
          <a:spcPct val="0"/>
        </a:spcBef>
        <a:spcAft>
          <a:spcPct val="0"/>
        </a:spcAft>
        <a:defRPr sz="4000" b="1">
          <a:solidFill>
            <a:schemeClr val="tx2"/>
          </a:solidFill>
          <a:latin typeface="Arial" charset="0"/>
          <a:ea typeface="宋体" pitchFamily="2" charset="-122"/>
        </a:defRPr>
      </a:lvl6pPr>
      <a:lvl7pPr marL="914400" algn="l" rtl="0" fontAlgn="base">
        <a:spcBef>
          <a:spcPct val="0"/>
        </a:spcBef>
        <a:spcAft>
          <a:spcPct val="0"/>
        </a:spcAft>
        <a:defRPr sz="4000" b="1">
          <a:solidFill>
            <a:schemeClr val="tx2"/>
          </a:solidFill>
          <a:latin typeface="Arial" charset="0"/>
          <a:ea typeface="宋体" pitchFamily="2" charset="-122"/>
        </a:defRPr>
      </a:lvl7pPr>
      <a:lvl8pPr marL="1371600" algn="l" rtl="0" fontAlgn="base">
        <a:spcBef>
          <a:spcPct val="0"/>
        </a:spcBef>
        <a:spcAft>
          <a:spcPct val="0"/>
        </a:spcAft>
        <a:defRPr sz="4000" b="1">
          <a:solidFill>
            <a:schemeClr val="tx2"/>
          </a:solidFill>
          <a:latin typeface="Arial" charset="0"/>
          <a:ea typeface="宋体" pitchFamily="2" charset="-122"/>
        </a:defRPr>
      </a:lvl8pPr>
      <a:lvl9pPr marL="1828800" algn="l" rtl="0" fontAlgn="base">
        <a:spcBef>
          <a:spcPct val="0"/>
        </a:spcBef>
        <a:spcAft>
          <a:spcPct val="0"/>
        </a:spcAft>
        <a:defRPr sz="4000" b="1">
          <a:solidFill>
            <a:schemeClr val="tx2"/>
          </a:solidFill>
          <a:latin typeface="Arial" charset="0"/>
          <a:ea typeface="宋体" pitchFamily="2" charset="-122"/>
        </a:defRPr>
      </a:lvl9pPr>
    </p:titleStyle>
    <p:bodyStyle>
      <a:lvl1pPr marL="447675" indent="-447675" algn="l" rtl="0" eaLnBrk="0" fontAlgn="base" hangingPunct="0">
        <a:spcBef>
          <a:spcPct val="20000"/>
        </a:spcBef>
        <a:spcAft>
          <a:spcPct val="0"/>
        </a:spcAft>
        <a:buClr>
          <a:srgbClr val="0033CC"/>
        </a:buClr>
        <a:buFont typeface="Wingdings" panose="05000000000000000000" pitchFamily="2" charset="2"/>
        <a:buChar char="n"/>
        <a:defRPr sz="3200" b="1">
          <a:solidFill>
            <a:schemeClr val="tx1"/>
          </a:solidFill>
          <a:latin typeface="+mn-lt"/>
          <a:ea typeface="+mn-ea"/>
          <a:cs typeface="+mn-cs"/>
        </a:defRPr>
      </a:lvl1pPr>
      <a:lvl2pPr marL="889000" indent="-439738" algn="l" rtl="0" eaLnBrk="0" fontAlgn="base" hangingPunct="0">
        <a:spcBef>
          <a:spcPct val="20000"/>
        </a:spcBef>
        <a:spcAft>
          <a:spcPct val="0"/>
        </a:spcAft>
        <a:buClr>
          <a:srgbClr val="0033CC"/>
        </a:buClr>
        <a:buFont typeface="Wingdings" panose="05000000000000000000" pitchFamily="2" charset="2"/>
        <a:buChar char="¡"/>
        <a:defRPr sz="2800" b="1">
          <a:solidFill>
            <a:schemeClr val="tx1"/>
          </a:solidFill>
          <a:latin typeface="+mn-lt"/>
          <a:ea typeface="+mn-ea"/>
        </a:defRPr>
      </a:lvl2pPr>
      <a:lvl3pPr marL="1293813" indent="-403225" algn="l" rtl="0" eaLnBrk="0" fontAlgn="base" hangingPunct="0">
        <a:spcBef>
          <a:spcPct val="20000"/>
        </a:spcBef>
        <a:spcAft>
          <a:spcPct val="0"/>
        </a:spcAft>
        <a:buClr>
          <a:srgbClr val="0033CC"/>
        </a:buClr>
        <a:buFont typeface="Wingdings" panose="05000000000000000000" pitchFamily="2" charset="2"/>
        <a:buChar char="n"/>
        <a:defRPr sz="2400" b="1">
          <a:solidFill>
            <a:schemeClr val="tx1"/>
          </a:solidFill>
          <a:latin typeface="+mn-lt"/>
          <a:ea typeface="+mn-ea"/>
        </a:defRPr>
      </a:lvl3pPr>
      <a:lvl4pPr marL="1681163" indent="-385763" algn="l" rtl="0" eaLnBrk="0" fontAlgn="base" hangingPunct="0">
        <a:spcBef>
          <a:spcPct val="20000"/>
        </a:spcBef>
        <a:spcAft>
          <a:spcPct val="0"/>
        </a:spcAft>
        <a:buClr>
          <a:srgbClr val="0033CC"/>
        </a:buClr>
        <a:buFont typeface="Wingdings" panose="05000000000000000000" pitchFamily="2" charset="2"/>
        <a:buChar char="¡"/>
        <a:defRPr sz="2000" b="1">
          <a:solidFill>
            <a:schemeClr val="tx1"/>
          </a:solidFill>
          <a:latin typeface="+mn-lt"/>
          <a:ea typeface="+mn-ea"/>
        </a:defRPr>
      </a:lvl4pPr>
      <a:lvl5pPr marL="2070100" indent="-387350" algn="l" rtl="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mn-lt"/>
          <a:ea typeface="+mn-ea"/>
        </a:defRPr>
      </a:lvl5pPr>
      <a:lvl6pPr marL="2527300" indent="-387350" algn="l" rtl="0" fontAlgn="base">
        <a:spcBef>
          <a:spcPct val="20000"/>
        </a:spcBef>
        <a:spcAft>
          <a:spcPct val="0"/>
        </a:spcAft>
        <a:buClr>
          <a:srgbClr val="0033CC"/>
        </a:buClr>
        <a:buFont typeface="Wingdings" pitchFamily="2" charset="2"/>
        <a:buChar char="n"/>
        <a:defRPr sz="2000" b="1">
          <a:solidFill>
            <a:schemeClr val="tx1"/>
          </a:solidFill>
          <a:latin typeface="+mn-lt"/>
          <a:ea typeface="+mn-ea"/>
        </a:defRPr>
      </a:lvl6pPr>
      <a:lvl7pPr marL="2984500" indent="-387350" algn="l" rtl="0" fontAlgn="base">
        <a:spcBef>
          <a:spcPct val="20000"/>
        </a:spcBef>
        <a:spcAft>
          <a:spcPct val="0"/>
        </a:spcAft>
        <a:buClr>
          <a:srgbClr val="0033CC"/>
        </a:buClr>
        <a:buFont typeface="Wingdings" pitchFamily="2" charset="2"/>
        <a:buChar char="n"/>
        <a:defRPr sz="2000" b="1">
          <a:solidFill>
            <a:schemeClr val="tx1"/>
          </a:solidFill>
          <a:latin typeface="+mn-lt"/>
          <a:ea typeface="+mn-ea"/>
        </a:defRPr>
      </a:lvl7pPr>
      <a:lvl8pPr marL="3441700" indent="-387350" algn="l" rtl="0" fontAlgn="base">
        <a:spcBef>
          <a:spcPct val="20000"/>
        </a:spcBef>
        <a:spcAft>
          <a:spcPct val="0"/>
        </a:spcAft>
        <a:buClr>
          <a:srgbClr val="0033CC"/>
        </a:buClr>
        <a:buFont typeface="Wingdings" pitchFamily="2" charset="2"/>
        <a:buChar char="n"/>
        <a:defRPr sz="2000" b="1">
          <a:solidFill>
            <a:schemeClr val="tx1"/>
          </a:solidFill>
          <a:latin typeface="+mn-lt"/>
          <a:ea typeface="+mn-ea"/>
        </a:defRPr>
      </a:lvl8pPr>
      <a:lvl9pPr marL="3898900" indent="-387350" algn="l" rtl="0" fontAlgn="base">
        <a:spcBef>
          <a:spcPct val="20000"/>
        </a:spcBef>
        <a:spcAft>
          <a:spcPct val="0"/>
        </a:spcAft>
        <a:buClr>
          <a:srgbClr val="0033CC"/>
        </a:buClr>
        <a:buFont typeface="Wingdings"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0.emf"/><Relationship Id="rId5" Type="http://schemas.openxmlformats.org/officeDocument/2006/relationships/oleObject" Target="../embeddings/Microsoft_Visio_2003-2010___3.vsd"/><Relationship Id="rId4" Type="http://schemas.openxmlformats.org/officeDocument/2006/relationships/oleObject" Target="../embeddings/oleObject9.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2.wmf"/><Relationship Id="rId5" Type="http://schemas.openxmlformats.org/officeDocument/2006/relationships/oleObject" Target="../embeddings/oleObject11.bin"/><Relationship Id="rId4" Type="http://schemas.openxmlformats.org/officeDocument/2006/relationships/image" Target="../media/image11.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3.emf"/><Relationship Id="rId4" Type="http://schemas.openxmlformats.org/officeDocument/2006/relationships/oleObject" Target="../embeddings/Microsoft_Visio_2003-2010___4.vsd"/></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2.xml"/><Relationship Id="rId1" Type="http://schemas.openxmlformats.org/officeDocument/2006/relationships/vmlDrawing" Target="../drawings/vmlDrawing12.vml"/><Relationship Id="rId5" Type="http://schemas.openxmlformats.org/officeDocument/2006/relationships/image" Target="../media/image14.emf"/><Relationship Id="rId4" Type="http://schemas.openxmlformats.org/officeDocument/2006/relationships/oleObject" Target="../embeddings/Microsoft_Visio_2003-2010___5.vsd"/></Relationships>
</file>

<file path=ppt/slides/_rels/slide16.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16.wmf"/><Relationship Id="rId5" Type="http://schemas.openxmlformats.org/officeDocument/2006/relationships/oleObject" Target="../embeddings/oleObject15.bin"/><Relationship Id="rId4" Type="http://schemas.openxmlformats.org/officeDocument/2006/relationships/image" Target="../media/image15.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9.wmf"/><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oleObject" Target="../embeddings/oleObject18.bin"/><Relationship Id="rId5" Type="http://schemas.openxmlformats.org/officeDocument/2006/relationships/image" Target="../media/image18.wmf"/><Relationship Id="rId4" Type="http://schemas.openxmlformats.org/officeDocument/2006/relationships/oleObject" Target="../embeddings/oleObject17.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vmlDrawing" Target="../drawings/vmlDrawing15.vml"/><Relationship Id="rId5" Type="http://schemas.openxmlformats.org/officeDocument/2006/relationships/image" Target="../media/image20.png"/><Relationship Id="rId4" Type="http://schemas.openxmlformats.org/officeDocument/2006/relationships/oleObject" Target="../embeddings/oleObject19.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oleObject" Target="../embeddings/Microsoft_Visio_2003-2010___1.vsd"/></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vmlDrawing" Target="../drawings/vmlDrawing16.vml"/><Relationship Id="rId5" Type="http://schemas.openxmlformats.org/officeDocument/2006/relationships/image" Target="../media/image22.wmf"/><Relationship Id="rId4" Type="http://schemas.openxmlformats.org/officeDocument/2006/relationships/oleObject" Target="../embeddings/oleObject20.bin"/></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5.wmf"/><Relationship Id="rId2" Type="http://schemas.openxmlformats.org/officeDocument/2006/relationships/slideLayout" Target="../slideLayouts/slideLayout13.xml"/><Relationship Id="rId1" Type="http://schemas.openxmlformats.org/officeDocument/2006/relationships/vmlDrawing" Target="../drawings/vmlDrawing17.vml"/><Relationship Id="rId6" Type="http://schemas.openxmlformats.org/officeDocument/2006/relationships/oleObject" Target="../embeddings/oleObject22.bin"/><Relationship Id="rId5" Type="http://schemas.openxmlformats.org/officeDocument/2006/relationships/image" Target="../media/image24.wmf"/><Relationship Id="rId4" Type="http://schemas.openxmlformats.org/officeDocument/2006/relationships/oleObject" Target="../embeddings/oleObject21.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notesSlide" Target="../notesSlides/notesSlide10.xml"/><Relationship Id="rId7" Type="http://schemas.openxmlformats.org/officeDocument/2006/relationships/image" Target="../media/image28.wmf"/><Relationship Id="rId2" Type="http://schemas.openxmlformats.org/officeDocument/2006/relationships/slideLayout" Target="../slideLayouts/slideLayout13.xml"/><Relationship Id="rId1" Type="http://schemas.openxmlformats.org/officeDocument/2006/relationships/vmlDrawing" Target="../drawings/vmlDrawing18.vml"/><Relationship Id="rId6" Type="http://schemas.openxmlformats.org/officeDocument/2006/relationships/oleObject" Target="../embeddings/oleObject24.bin"/><Relationship Id="rId11" Type="http://schemas.openxmlformats.org/officeDocument/2006/relationships/image" Target="../media/image30.wmf"/><Relationship Id="rId5" Type="http://schemas.openxmlformats.org/officeDocument/2006/relationships/image" Target="../media/image27.w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29.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32.wmf"/><Relationship Id="rId5" Type="http://schemas.openxmlformats.org/officeDocument/2006/relationships/oleObject" Target="../embeddings/oleObject28.bin"/><Relationship Id="rId4" Type="http://schemas.openxmlformats.org/officeDocument/2006/relationships/image" Target="../media/image31.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vmlDrawing" Target="../drawings/vmlDrawing20.vml"/><Relationship Id="rId5" Type="http://schemas.openxmlformats.org/officeDocument/2006/relationships/image" Target="../media/image33.wmf"/><Relationship Id="rId4" Type="http://schemas.openxmlformats.org/officeDocument/2006/relationships/oleObject" Target="../embeddings/oleObject29.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notesSlide" Target="../notesSlides/notesSlide13.xml"/><Relationship Id="rId7" Type="http://schemas.openxmlformats.org/officeDocument/2006/relationships/image" Target="../media/image35.wmf"/><Relationship Id="rId2" Type="http://schemas.openxmlformats.org/officeDocument/2006/relationships/slideLayout" Target="../slideLayouts/slideLayout13.xml"/><Relationship Id="rId1" Type="http://schemas.openxmlformats.org/officeDocument/2006/relationships/vmlDrawing" Target="../drawings/vmlDrawing21.vml"/><Relationship Id="rId6" Type="http://schemas.openxmlformats.org/officeDocument/2006/relationships/oleObject" Target="../embeddings/oleObject31.bin"/><Relationship Id="rId5" Type="http://schemas.openxmlformats.org/officeDocument/2006/relationships/image" Target="../media/image34.wmf"/><Relationship Id="rId4" Type="http://schemas.openxmlformats.org/officeDocument/2006/relationships/oleObject" Target="../embeddings/oleObject30.bin"/><Relationship Id="rId9" Type="http://schemas.openxmlformats.org/officeDocument/2006/relationships/image" Target="../media/image36.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13.xml"/><Relationship Id="rId1" Type="http://schemas.openxmlformats.org/officeDocument/2006/relationships/vmlDrawing" Target="../drawings/vmlDrawing22.vml"/><Relationship Id="rId6" Type="http://schemas.openxmlformats.org/officeDocument/2006/relationships/image" Target="../media/image38.wmf"/><Relationship Id="rId5" Type="http://schemas.openxmlformats.org/officeDocument/2006/relationships/oleObject" Target="../embeddings/oleObject34.bin"/><Relationship Id="rId4" Type="http://schemas.openxmlformats.org/officeDocument/2006/relationships/image" Target="../media/image37.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image" Target="../media/image3.emf"/><Relationship Id="rId4" Type="http://schemas.openxmlformats.org/officeDocument/2006/relationships/package" Target="../embeddings/Microsoft_Visio___1.vsdx"/></Relationships>
</file>

<file path=ppt/slides/_rels/slide30.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14.xml"/><Relationship Id="rId1" Type="http://schemas.openxmlformats.org/officeDocument/2006/relationships/vmlDrawing" Target="../drawings/vmlDrawing23.vml"/><Relationship Id="rId6" Type="http://schemas.openxmlformats.org/officeDocument/2006/relationships/image" Target="../media/image40.wmf"/><Relationship Id="rId5" Type="http://schemas.openxmlformats.org/officeDocument/2006/relationships/oleObject" Target="../embeddings/oleObject36.bin"/><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38.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44.wmf"/><Relationship Id="rId2" Type="http://schemas.openxmlformats.org/officeDocument/2006/relationships/slideLayout" Target="../slideLayouts/slideLayout13.xml"/><Relationship Id="rId1" Type="http://schemas.openxmlformats.org/officeDocument/2006/relationships/vmlDrawing" Target="../drawings/vmlDrawing24.vml"/><Relationship Id="rId6" Type="http://schemas.openxmlformats.org/officeDocument/2006/relationships/oleObject" Target="../embeddings/oleObject40.bin"/><Relationship Id="rId5" Type="http://schemas.openxmlformats.org/officeDocument/2006/relationships/image" Target="../media/image43.wmf"/><Relationship Id="rId4" Type="http://schemas.openxmlformats.org/officeDocument/2006/relationships/oleObject" Target="../embeddings/oleObject39.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image" Target="../media/image46.emf"/><Relationship Id="rId4" Type="http://schemas.openxmlformats.org/officeDocument/2006/relationships/oleObject" Target="../embeddings/Microsoft_Visio_2003-2010___6.vsd"/></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notesSlide" Target="../notesSlides/notesSlide16.xml"/><Relationship Id="rId7" Type="http://schemas.openxmlformats.org/officeDocument/2006/relationships/image" Target="../media/image48.wmf"/><Relationship Id="rId2" Type="http://schemas.openxmlformats.org/officeDocument/2006/relationships/slideLayout" Target="../slideLayouts/slideLayout13.xml"/><Relationship Id="rId1" Type="http://schemas.openxmlformats.org/officeDocument/2006/relationships/vmlDrawing" Target="../drawings/vmlDrawing26.vml"/><Relationship Id="rId6" Type="http://schemas.openxmlformats.org/officeDocument/2006/relationships/oleObject" Target="../embeddings/oleObject43.bin"/><Relationship Id="rId11" Type="http://schemas.openxmlformats.org/officeDocument/2006/relationships/image" Target="../media/image50.wmf"/><Relationship Id="rId5" Type="http://schemas.openxmlformats.org/officeDocument/2006/relationships/image" Target="../media/image47.emf"/><Relationship Id="rId10" Type="http://schemas.openxmlformats.org/officeDocument/2006/relationships/oleObject" Target="../embeddings/oleObject45.bin"/><Relationship Id="rId4" Type="http://schemas.openxmlformats.org/officeDocument/2006/relationships/oleObject" Target="../embeddings/oleObject42.bin"/><Relationship Id="rId9" Type="http://schemas.openxmlformats.org/officeDocument/2006/relationships/image" Target="../media/image49.wmf"/></Relationships>
</file>

<file path=ppt/slides/_rels/slide37.xml.rels><?xml version="1.0" encoding="UTF-8" standalone="yes"?>
<Relationships xmlns="http://schemas.openxmlformats.org/package/2006/relationships"><Relationship Id="rId8" Type="http://schemas.openxmlformats.org/officeDocument/2006/relationships/image" Target="../media/image52.emf"/><Relationship Id="rId3" Type="http://schemas.openxmlformats.org/officeDocument/2006/relationships/notesSlide" Target="../notesSlides/notesSlide17.xml"/><Relationship Id="rId7" Type="http://schemas.openxmlformats.org/officeDocument/2006/relationships/oleObject" Target="../embeddings/Microsoft_Visio_2003-2010___7.vsd"/><Relationship Id="rId2" Type="http://schemas.openxmlformats.org/officeDocument/2006/relationships/slideLayout" Target="../slideLayouts/slideLayout12.xml"/><Relationship Id="rId1" Type="http://schemas.openxmlformats.org/officeDocument/2006/relationships/vmlDrawing" Target="../drawings/vmlDrawing27.vml"/><Relationship Id="rId6" Type="http://schemas.openxmlformats.org/officeDocument/2006/relationships/oleObject" Target="../embeddings/oleObject47.bin"/><Relationship Id="rId5" Type="http://schemas.openxmlformats.org/officeDocument/2006/relationships/image" Target="../media/image51.wmf"/><Relationship Id="rId4" Type="http://schemas.openxmlformats.org/officeDocument/2006/relationships/oleObject" Target="../embeddings/oleObject46.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54.wmf"/><Relationship Id="rId2" Type="http://schemas.openxmlformats.org/officeDocument/2006/relationships/slideLayout" Target="../slideLayouts/slideLayout13.xml"/><Relationship Id="rId1" Type="http://schemas.openxmlformats.org/officeDocument/2006/relationships/vmlDrawing" Target="../drawings/vmlDrawing28.vml"/><Relationship Id="rId6" Type="http://schemas.openxmlformats.org/officeDocument/2006/relationships/oleObject" Target="../embeddings/oleObject49.bin"/><Relationship Id="rId5" Type="http://schemas.openxmlformats.org/officeDocument/2006/relationships/image" Target="../media/image53.wmf"/><Relationship Id="rId4" Type="http://schemas.openxmlformats.org/officeDocument/2006/relationships/oleObject" Target="../embeddings/oleObject48.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40.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13.xml"/><Relationship Id="rId1" Type="http://schemas.openxmlformats.org/officeDocument/2006/relationships/vmlDrawing" Target="../drawings/vmlDrawing29.vml"/><Relationship Id="rId6" Type="http://schemas.openxmlformats.org/officeDocument/2006/relationships/image" Target="../media/image56.wmf"/><Relationship Id="rId5" Type="http://schemas.openxmlformats.org/officeDocument/2006/relationships/oleObject" Target="../embeddings/oleObject51.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53.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56.bin"/><Relationship Id="rId3" Type="http://schemas.openxmlformats.org/officeDocument/2006/relationships/notesSlide" Target="../notesSlides/notesSlide19.xml"/><Relationship Id="rId7" Type="http://schemas.openxmlformats.org/officeDocument/2006/relationships/image" Target="../media/image60.wmf"/><Relationship Id="rId2" Type="http://schemas.openxmlformats.org/officeDocument/2006/relationships/slideLayout" Target="../slideLayouts/slideLayout13.xml"/><Relationship Id="rId1" Type="http://schemas.openxmlformats.org/officeDocument/2006/relationships/vmlDrawing" Target="../drawings/vmlDrawing30.vml"/><Relationship Id="rId6" Type="http://schemas.openxmlformats.org/officeDocument/2006/relationships/oleObject" Target="../embeddings/oleObject55.bin"/><Relationship Id="rId5" Type="http://schemas.openxmlformats.org/officeDocument/2006/relationships/image" Target="../media/image59.wmf"/><Relationship Id="rId4" Type="http://schemas.openxmlformats.org/officeDocument/2006/relationships/oleObject" Target="../embeddings/oleObject54.bin"/><Relationship Id="rId9" Type="http://schemas.openxmlformats.org/officeDocument/2006/relationships/image" Target="../media/image61.wmf"/></Relationships>
</file>

<file path=ppt/slides/_rels/slide42.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13.xml"/><Relationship Id="rId1" Type="http://schemas.openxmlformats.org/officeDocument/2006/relationships/vmlDrawing" Target="../drawings/vmlDrawing31.vml"/><Relationship Id="rId6" Type="http://schemas.openxmlformats.org/officeDocument/2006/relationships/image" Target="../media/image63.wmf"/><Relationship Id="rId5" Type="http://schemas.openxmlformats.org/officeDocument/2006/relationships/oleObject" Target="../embeddings/oleObject58.bin"/><Relationship Id="rId4" Type="http://schemas.openxmlformats.org/officeDocument/2006/relationships/image" Target="../media/image62.wmf"/></Relationships>
</file>

<file path=ppt/slides/_rels/slide43.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60.bin"/><Relationship Id="rId7" Type="http://schemas.openxmlformats.org/officeDocument/2006/relationships/oleObject" Target="../embeddings/oleObject62.bin"/><Relationship Id="rId2" Type="http://schemas.openxmlformats.org/officeDocument/2006/relationships/slideLayout" Target="../slideLayouts/slideLayout13.xml"/><Relationship Id="rId1" Type="http://schemas.openxmlformats.org/officeDocument/2006/relationships/vmlDrawing" Target="../drawings/vmlDrawing32.vml"/><Relationship Id="rId6" Type="http://schemas.openxmlformats.org/officeDocument/2006/relationships/image" Target="../media/image66.wmf"/><Relationship Id="rId5" Type="http://schemas.openxmlformats.org/officeDocument/2006/relationships/oleObject" Target="../embeddings/oleObject61.bin"/><Relationship Id="rId10" Type="http://schemas.openxmlformats.org/officeDocument/2006/relationships/image" Target="../media/image68.wmf"/><Relationship Id="rId4" Type="http://schemas.openxmlformats.org/officeDocument/2006/relationships/image" Target="../media/image65.wmf"/><Relationship Id="rId9" Type="http://schemas.openxmlformats.org/officeDocument/2006/relationships/oleObject" Target="../embeddings/oleObject63.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vmlDrawing" Target="../drawings/vmlDrawing33.vml"/><Relationship Id="rId5" Type="http://schemas.openxmlformats.org/officeDocument/2006/relationships/image" Target="../media/image69.wmf"/><Relationship Id="rId4" Type="http://schemas.openxmlformats.org/officeDocument/2006/relationships/oleObject" Target="../embeddings/oleObject64.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13.xml"/><Relationship Id="rId1" Type="http://schemas.openxmlformats.org/officeDocument/2006/relationships/vmlDrawing" Target="../drawings/vmlDrawing34.vml"/><Relationship Id="rId5" Type="http://schemas.openxmlformats.org/officeDocument/2006/relationships/image" Target="../media/image70.emf"/><Relationship Id="rId4" Type="http://schemas.openxmlformats.org/officeDocument/2006/relationships/oleObject" Target="../embeddings/Microsoft_Visio_2003-2010___8.vsd"/></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72.wmf"/><Relationship Id="rId2" Type="http://schemas.openxmlformats.org/officeDocument/2006/relationships/slideLayout" Target="../slideLayouts/slideLayout13.xml"/><Relationship Id="rId1" Type="http://schemas.openxmlformats.org/officeDocument/2006/relationships/vmlDrawing" Target="../drawings/vmlDrawing35.vml"/><Relationship Id="rId6" Type="http://schemas.openxmlformats.org/officeDocument/2006/relationships/oleObject" Target="../embeddings/oleObject67.bin"/><Relationship Id="rId5" Type="http://schemas.openxmlformats.org/officeDocument/2006/relationships/image" Target="../media/image71.wmf"/><Relationship Id="rId4" Type="http://schemas.openxmlformats.org/officeDocument/2006/relationships/oleObject" Target="../embeddings/oleObject66.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73.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vmlDrawing" Target="../drawings/vmlDrawing37.vml"/><Relationship Id="rId6" Type="http://schemas.openxmlformats.org/officeDocument/2006/relationships/image" Target="../media/image74.emf"/><Relationship Id="rId5" Type="http://schemas.openxmlformats.org/officeDocument/2006/relationships/oleObject" Target="../embeddings/Microsoft_Visio_2003-2010___9.vsd"/><Relationship Id="rId4" Type="http://schemas.openxmlformats.org/officeDocument/2006/relationships/oleObject" Target="../embeddings/oleObject69.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38.vml"/><Relationship Id="rId5" Type="http://schemas.openxmlformats.org/officeDocument/2006/relationships/image" Target="../media/image75.emf"/><Relationship Id="rId4" Type="http://schemas.openxmlformats.org/officeDocument/2006/relationships/oleObject" Target="../embeddings/oleObject70.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vmlDrawing" Target="../drawings/vmlDrawing39.vml"/><Relationship Id="rId5" Type="http://schemas.openxmlformats.org/officeDocument/2006/relationships/image" Target="../media/image76.wmf"/><Relationship Id="rId4" Type="http://schemas.openxmlformats.org/officeDocument/2006/relationships/oleObject" Target="../embeddings/oleObject71.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78.wmf"/><Relationship Id="rId2" Type="http://schemas.openxmlformats.org/officeDocument/2006/relationships/slideLayout" Target="../slideLayouts/slideLayout12.xml"/><Relationship Id="rId1" Type="http://schemas.openxmlformats.org/officeDocument/2006/relationships/vmlDrawing" Target="../drawings/vmlDrawing40.vml"/><Relationship Id="rId6" Type="http://schemas.openxmlformats.org/officeDocument/2006/relationships/oleObject" Target="../embeddings/oleObject73.bin"/><Relationship Id="rId5" Type="http://schemas.openxmlformats.org/officeDocument/2006/relationships/image" Target="../media/image77.emf"/><Relationship Id="rId4" Type="http://schemas.openxmlformats.org/officeDocument/2006/relationships/oleObject" Target="../embeddings/oleObject72.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vmlDrawing" Target="../drawings/vmlDrawing41.vml"/><Relationship Id="rId5" Type="http://schemas.openxmlformats.org/officeDocument/2006/relationships/image" Target="../media/image79.wmf"/><Relationship Id="rId4" Type="http://schemas.openxmlformats.org/officeDocument/2006/relationships/oleObject" Target="../embeddings/oleObject74.bin"/></Relationships>
</file>

<file path=ppt/slides/_rels/slide57.xml.rels><?xml version="1.0" encoding="UTF-8" standalone="yes"?>
<Relationships xmlns="http://schemas.openxmlformats.org/package/2006/relationships"><Relationship Id="rId8" Type="http://schemas.openxmlformats.org/officeDocument/2006/relationships/image" Target="../media/image81.emf"/><Relationship Id="rId13" Type="http://schemas.openxmlformats.org/officeDocument/2006/relationships/oleObject" Target="../embeddings/oleObject79.bin"/><Relationship Id="rId3" Type="http://schemas.openxmlformats.org/officeDocument/2006/relationships/oleObject" Target="../embeddings/oleObject75.bin"/><Relationship Id="rId7" Type="http://schemas.openxmlformats.org/officeDocument/2006/relationships/oleObject" Target="../embeddings/Microsoft_Visio_2003-2010___11.vsd"/><Relationship Id="rId12" Type="http://schemas.openxmlformats.org/officeDocument/2006/relationships/image" Target="../media/image83.wmf"/><Relationship Id="rId2" Type="http://schemas.openxmlformats.org/officeDocument/2006/relationships/slideLayout" Target="../slideLayouts/slideLayout2.xml"/><Relationship Id="rId16" Type="http://schemas.openxmlformats.org/officeDocument/2006/relationships/image" Target="../media/image85.wmf"/><Relationship Id="rId1" Type="http://schemas.openxmlformats.org/officeDocument/2006/relationships/vmlDrawing" Target="../drawings/vmlDrawing42.vml"/><Relationship Id="rId6" Type="http://schemas.openxmlformats.org/officeDocument/2006/relationships/oleObject" Target="../embeddings/oleObject76.bin"/><Relationship Id="rId11" Type="http://schemas.openxmlformats.org/officeDocument/2006/relationships/oleObject" Target="../embeddings/oleObject78.bin"/><Relationship Id="rId5" Type="http://schemas.openxmlformats.org/officeDocument/2006/relationships/image" Target="../media/image80.emf"/><Relationship Id="rId15" Type="http://schemas.openxmlformats.org/officeDocument/2006/relationships/oleObject" Target="../embeddings/oleObject80.bin"/><Relationship Id="rId10" Type="http://schemas.openxmlformats.org/officeDocument/2006/relationships/image" Target="../media/image82.wmf"/><Relationship Id="rId4" Type="http://schemas.openxmlformats.org/officeDocument/2006/relationships/oleObject" Target="../embeddings/Microsoft_Visio_2003-2010___10.vsd"/><Relationship Id="rId9" Type="http://schemas.openxmlformats.org/officeDocument/2006/relationships/oleObject" Target="../embeddings/oleObject77.bin"/><Relationship Id="rId14" Type="http://schemas.openxmlformats.org/officeDocument/2006/relationships/image" Target="../media/image84.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12.xml"/><Relationship Id="rId1" Type="http://schemas.openxmlformats.org/officeDocument/2006/relationships/vmlDrawing" Target="../drawings/vmlDrawing43.vml"/><Relationship Id="rId4" Type="http://schemas.openxmlformats.org/officeDocument/2006/relationships/image" Target="../media/image86.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15.xml"/><Relationship Id="rId1" Type="http://schemas.openxmlformats.org/officeDocument/2006/relationships/vmlDrawing" Target="../drawings/vmlDrawing44.vml"/><Relationship Id="rId6" Type="http://schemas.openxmlformats.org/officeDocument/2006/relationships/image" Target="../media/image88.emf"/><Relationship Id="rId5" Type="http://schemas.openxmlformats.org/officeDocument/2006/relationships/oleObject" Target="../embeddings/oleObject83.bin"/><Relationship Id="rId4" Type="http://schemas.openxmlformats.org/officeDocument/2006/relationships/image" Target="../media/image87.e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2.xml"/><Relationship Id="rId1" Type="http://schemas.openxmlformats.org/officeDocument/2006/relationships/vmlDrawing" Target="../drawings/vmlDrawing45.vml"/><Relationship Id="rId4" Type="http://schemas.openxmlformats.org/officeDocument/2006/relationships/image" Target="../media/image89.emf"/></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46.vml"/><Relationship Id="rId5" Type="http://schemas.openxmlformats.org/officeDocument/2006/relationships/image" Target="../media/image90.emf"/><Relationship Id="rId4" Type="http://schemas.openxmlformats.org/officeDocument/2006/relationships/oleObject" Target="../embeddings/oleObject85.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7.emf"/><Relationship Id="rId4" Type="http://schemas.openxmlformats.org/officeDocument/2006/relationships/oleObject" Target="../embeddings/Microsoft_Visio_2003-2010___2.vsd"/></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vmlDrawing" Target="../drawings/vmlDrawing7.vml"/><Relationship Id="rId5" Type="http://schemas.openxmlformats.org/officeDocument/2006/relationships/image" Target="../media/image8.wmf"/><Relationship Id="rId4"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image" Target="../media/image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331913" y="2636838"/>
            <a:ext cx="7086600" cy="1600200"/>
          </a:xfrm>
        </p:spPr>
        <p:txBody>
          <a:bodyPr/>
          <a:lstStyle/>
          <a:p>
            <a:pPr eaLnBrk="1" hangingPunct="1"/>
            <a:r>
              <a:rPr lang="zh-CN" altLang="en-US" b="1" smtClean="0"/>
              <a:t>第五章 线性判别函数</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t>多类问题（情况一）分类界面</a:t>
            </a:r>
          </a:p>
        </p:txBody>
      </p:sp>
      <p:sp>
        <p:nvSpPr>
          <p:cNvPr id="15363" name="Rectangle 5"/>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p>
        </p:txBody>
      </p:sp>
      <p:sp>
        <p:nvSpPr>
          <p:cNvPr id="15364" name="Rectangle 9"/>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p>
        </p:txBody>
      </p:sp>
      <p:graphicFrame>
        <p:nvGraphicFramePr>
          <p:cNvPr id="15365" name="对象 3"/>
          <p:cNvGraphicFramePr>
            <a:graphicFrameLocks noChangeAspect="1"/>
          </p:cNvGraphicFramePr>
          <p:nvPr/>
        </p:nvGraphicFramePr>
        <p:xfrm>
          <a:off x="1835150" y="1989138"/>
          <a:ext cx="5184775" cy="3756025"/>
        </p:xfrm>
        <a:graphic>
          <a:graphicData uri="http://schemas.openxmlformats.org/presentationml/2006/ole">
            <mc:AlternateContent xmlns:mc="http://schemas.openxmlformats.org/markup-compatibility/2006">
              <mc:Choice xmlns:v="urn:schemas-microsoft-com:vml" Requires="v">
                <p:oleObj spid="_x0000_s15366" name="Visio" r:id="rId5" imgW="3743987" imgH="2709020" progId="Visio.Drawing.11">
                  <p:embed/>
                </p:oleObj>
              </mc:Choice>
              <mc:Fallback>
                <p:oleObj name="Visio" r:id="rId5" imgW="3743987" imgH="2709020" progId="Visio.Drawing.11">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1989138"/>
                        <a:ext cx="5184775" cy="375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smtClean="0"/>
              <a:t>多类问题（情况一）判别规则</a:t>
            </a:r>
          </a:p>
        </p:txBody>
      </p:sp>
      <p:sp>
        <p:nvSpPr>
          <p:cNvPr id="17411" name="Rectangle 3"/>
          <p:cNvSpPr>
            <a:spLocks noGrp="1" noChangeArrowheads="1"/>
          </p:cNvSpPr>
          <p:nvPr>
            <p:ph type="body" idx="1"/>
          </p:nvPr>
        </p:nvSpPr>
        <p:spPr/>
        <p:txBody>
          <a:bodyPr/>
          <a:lstStyle/>
          <a:p>
            <a:pPr eaLnBrk="1" hangingPunct="1"/>
            <a:r>
              <a:rPr lang="zh-CN" altLang="en-US" smtClean="0">
                <a:cs typeface="Arial" panose="020B0604020202020204" pitchFamily="34" charset="0"/>
              </a:rPr>
              <a:t>若存在</a:t>
            </a:r>
            <a:r>
              <a:rPr lang="en-US" altLang="zh-CN" smtClean="0">
                <a:cs typeface="Arial" panose="020B0604020202020204" pitchFamily="34" charset="0"/>
              </a:rPr>
              <a:t>i</a:t>
            </a:r>
            <a:r>
              <a:rPr lang="zh-CN" altLang="en-US" smtClean="0">
                <a:cs typeface="Arial" panose="020B0604020202020204" pitchFamily="34" charset="0"/>
              </a:rPr>
              <a:t>，使得</a:t>
            </a:r>
            <a:r>
              <a:rPr lang="en-US" altLang="zh-CN" smtClean="0">
                <a:cs typeface="Arial" panose="020B0604020202020204" pitchFamily="34" charset="0"/>
              </a:rPr>
              <a:t>g</a:t>
            </a:r>
            <a:r>
              <a:rPr lang="en-US" altLang="zh-CN" baseline="-25000" smtClean="0">
                <a:cs typeface="Arial" panose="020B0604020202020204" pitchFamily="34" charset="0"/>
              </a:rPr>
              <a:t>i</a:t>
            </a:r>
            <a:r>
              <a:rPr lang="en-US" altLang="zh-CN" smtClean="0">
                <a:cs typeface="Arial" panose="020B0604020202020204" pitchFamily="34" charset="0"/>
              </a:rPr>
              <a:t>(</a:t>
            </a:r>
            <a:r>
              <a:rPr lang="en-US" altLang="zh-CN" b="0" smtClean="0">
                <a:cs typeface="Arial" panose="020B0604020202020204" pitchFamily="34" charset="0"/>
              </a:rPr>
              <a:t>x</a:t>
            </a:r>
            <a:r>
              <a:rPr lang="en-US" altLang="zh-CN" smtClean="0">
                <a:cs typeface="Arial" panose="020B0604020202020204" pitchFamily="34" charset="0"/>
              </a:rPr>
              <a:t>)&gt;0</a:t>
            </a:r>
            <a:r>
              <a:rPr lang="zh-CN" altLang="en-US" smtClean="0">
                <a:cs typeface="Arial" panose="020B0604020202020204" pitchFamily="34" charset="0"/>
              </a:rPr>
              <a:t>， </a:t>
            </a:r>
            <a:r>
              <a:rPr lang="en-US" altLang="zh-CN" smtClean="0">
                <a:cs typeface="Arial" panose="020B0604020202020204" pitchFamily="34" charset="0"/>
              </a:rPr>
              <a:t>g</a:t>
            </a:r>
            <a:r>
              <a:rPr lang="en-US" altLang="zh-CN" baseline="-25000" smtClean="0">
                <a:cs typeface="Arial" panose="020B0604020202020204" pitchFamily="34" charset="0"/>
              </a:rPr>
              <a:t>j</a:t>
            </a:r>
            <a:r>
              <a:rPr lang="en-US" altLang="zh-CN" smtClean="0">
                <a:cs typeface="Arial" panose="020B0604020202020204" pitchFamily="34" charset="0"/>
              </a:rPr>
              <a:t>(</a:t>
            </a:r>
            <a:r>
              <a:rPr lang="en-US" altLang="zh-CN" b="0" smtClean="0">
                <a:cs typeface="Arial" panose="020B0604020202020204" pitchFamily="34" charset="0"/>
              </a:rPr>
              <a:t>x</a:t>
            </a:r>
            <a:r>
              <a:rPr lang="en-US" altLang="zh-CN" smtClean="0">
                <a:cs typeface="Arial" panose="020B0604020202020204" pitchFamily="34" charset="0"/>
              </a:rPr>
              <a:t>)&lt;0</a:t>
            </a:r>
            <a:r>
              <a:rPr lang="zh-CN" altLang="en-US" smtClean="0">
                <a:cs typeface="Arial" panose="020B0604020202020204" pitchFamily="34" charset="0"/>
              </a:rPr>
              <a:t>，</a:t>
            </a:r>
            <a:r>
              <a:rPr lang="en-US" altLang="zh-CN" smtClean="0">
                <a:cs typeface="Arial" panose="020B0604020202020204" pitchFamily="34" charset="0"/>
              </a:rPr>
              <a:t>j≠i</a:t>
            </a:r>
            <a:r>
              <a:rPr lang="zh-CN" altLang="en-US" smtClean="0">
                <a:cs typeface="Arial" panose="020B0604020202020204" pitchFamily="34" charset="0"/>
              </a:rPr>
              <a:t>，则判别</a:t>
            </a:r>
            <a:r>
              <a:rPr lang="en-US" altLang="zh-CN" b="0" smtClean="0">
                <a:cs typeface="Arial" panose="020B0604020202020204" pitchFamily="34" charset="0"/>
              </a:rPr>
              <a:t>x</a:t>
            </a:r>
            <a:r>
              <a:rPr lang="zh-CN" altLang="en-US" smtClean="0">
                <a:cs typeface="Arial" panose="020B0604020202020204" pitchFamily="34" charset="0"/>
              </a:rPr>
              <a:t>属于</a:t>
            </a:r>
            <a:r>
              <a:rPr lang="el-GR" altLang="zh-CN" smtClean="0">
                <a:latin typeface="宋体" panose="02010600030101010101" pitchFamily="2" charset="-122"/>
                <a:cs typeface="Arial" panose="020B0604020202020204" pitchFamily="34" charset="0"/>
              </a:rPr>
              <a:t>ω</a:t>
            </a:r>
            <a:r>
              <a:rPr lang="en-US" altLang="zh-CN" baseline="-25000" smtClean="0">
                <a:latin typeface="宋体" panose="02010600030101010101" pitchFamily="2" charset="-122"/>
                <a:cs typeface="Arial" panose="020B0604020202020204" pitchFamily="34" charset="0"/>
              </a:rPr>
              <a:t>i</a:t>
            </a:r>
            <a:r>
              <a:rPr lang="zh-CN" altLang="en-US" smtClean="0">
                <a:latin typeface="宋体" panose="02010600030101010101" pitchFamily="2" charset="-122"/>
                <a:cs typeface="Arial" panose="020B0604020202020204" pitchFamily="34" charset="0"/>
              </a:rPr>
              <a:t>类</a:t>
            </a:r>
            <a:r>
              <a:rPr lang="zh-CN" altLang="en-US" smtClean="0">
                <a:cs typeface="Arial" panose="020B0604020202020204" pitchFamily="34" charset="0"/>
              </a:rPr>
              <a:t>；</a:t>
            </a:r>
          </a:p>
          <a:p>
            <a:pPr eaLnBrk="1" hangingPunct="1"/>
            <a:endParaRPr lang="zh-CN" altLang="en-US" smtClean="0">
              <a:cs typeface="Arial" panose="020B0604020202020204" pitchFamily="34" charset="0"/>
            </a:endParaRPr>
          </a:p>
          <a:p>
            <a:pPr eaLnBrk="1" hangingPunct="1"/>
            <a:r>
              <a:rPr lang="zh-CN" altLang="en-US" smtClean="0"/>
              <a:t>其它情况，拒识。</a:t>
            </a:r>
            <a:endParaRPr lang="zh-CN" altLang="el-GR" smtClean="0"/>
          </a:p>
        </p:txBody>
      </p:sp>
      <p:sp>
        <p:nvSpPr>
          <p:cNvPr id="1741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mtClean="0"/>
              <a:t>多类问题（情况二）</a:t>
            </a:r>
          </a:p>
        </p:txBody>
      </p:sp>
      <p:sp>
        <p:nvSpPr>
          <p:cNvPr id="18435" name="Rectangle 3"/>
          <p:cNvSpPr>
            <a:spLocks noGrp="1" noChangeArrowheads="1"/>
          </p:cNvSpPr>
          <p:nvPr>
            <p:ph type="body" idx="1"/>
          </p:nvPr>
        </p:nvSpPr>
        <p:spPr>
          <a:xfrm>
            <a:off x="323850" y="1557338"/>
            <a:ext cx="8496300" cy="3536950"/>
          </a:xfrm>
        </p:spPr>
        <p:txBody>
          <a:bodyPr/>
          <a:lstStyle/>
          <a:p>
            <a:pPr eaLnBrk="1" hangingPunct="1">
              <a:lnSpc>
                <a:spcPct val="150000"/>
              </a:lnSpc>
            </a:pPr>
            <a:r>
              <a:rPr lang="zh-CN" altLang="en-US" smtClean="0">
                <a:solidFill>
                  <a:srgbClr val="FF3300"/>
                </a:solidFill>
              </a:rPr>
              <a:t>每两个类别之间可以用一个超平面分开</a:t>
            </a:r>
            <a:r>
              <a:rPr lang="zh-CN" altLang="en-US" smtClean="0"/>
              <a:t>；</a:t>
            </a:r>
          </a:p>
          <a:p>
            <a:pPr eaLnBrk="1" hangingPunct="1">
              <a:lnSpc>
                <a:spcPct val="150000"/>
              </a:lnSpc>
            </a:pPr>
            <a:r>
              <a:rPr lang="en-US" altLang="zh-CN" smtClean="0"/>
              <a:t>c</a:t>
            </a:r>
            <a:r>
              <a:rPr lang="zh-CN" altLang="en-US" smtClean="0"/>
              <a:t>类问题</a:t>
            </a:r>
            <a:r>
              <a:rPr lang="en-US" altLang="zh-CN" smtClean="0">
                <a:sym typeface="Wingdings" panose="05000000000000000000" pitchFamily="2" charset="2"/>
              </a:rPr>
              <a:t></a:t>
            </a:r>
            <a:r>
              <a:rPr lang="en-US" altLang="zh-CN" smtClean="0"/>
              <a:t>c(c-1)/2</a:t>
            </a:r>
            <a:r>
              <a:rPr lang="zh-CN" altLang="en-US" smtClean="0"/>
              <a:t>个两类问题；</a:t>
            </a:r>
          </a:p>
          <a:p>
            <a:pPr eaLnBrk="1" hangingPunct="1">
              <a:lnSpc>
                <a:spcPct val="150000"/>
              </a:lnSpc>
            </a:pPr>
            <a:r>
              <a:rPr lang="zh-CN" altLang="en-US" smtClean="0"/>
              <a:t>第</a:t>
            </a:r>
            <a:r>
              <a:rPr lang="en-US" altLang="zh-CN" smtClean="0"/>
              <a:t>i</a:t>
            </a:r>
            <a:r>
              <a:rPr lang="zh-CN" altLang="en-US" smtClean="0"/>
              <a:t>类与第</a:t>
            </a:r>
            <a:r>
              <a:rPr lang="en-US" altLang="zh-CN" smtClean="0"/>
              <a:t>j</a:t>
            </a:r>
            <a:r>
              <a:rPr lang="zh-CN" altLang="en-US" smtClean="0"/>
              <a:t>类之间的判别函数为：</a:t>
            </a:r>
          </a:p>
        </p:txBody>
      </p:sp>
      <p:sp>
        <p:nvSpPr>
          <p:cNvPr id="18436" name="Rectangle 5"/>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p>
        </p:txBody>
      </p:sp>
      <p:sp>
        <p:nvSpPr>
          <p:cNvPr id="18437"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p>
        </p:txBody>
      </p:sp>
      <p:graphicFrame>
        <p:nvGraphicFramePr>
          <p:cNvPr id="18438" name="Object 6"/>
          <p:cNvGraphicFramePr>
            <a:graphicFrameLocks noChangeAspect="1"/>
          </p:cNvGraphicFramePr>
          <p:nvPr/>
        </p:nvGraphicFramePr>
        <p:xfrm>
          <a:off x="2270125" y="4581525"/>
          <a:ext cx="2085975" cy="647700"/>
        </p:xfrm>
        <a:graphic>
          <a:graphicData uri="http://schemas.openxmlformats.org/presentationml/2006/ole">
            <mc:AlternateContent xmlns:mc="http://schemas.openxmlformats.org/markup-compatibility/2006">
              <mc:Choice xmlns:v="urn:schemas-microsoft-com:vml" Requires="v">
                <p:oleObj spid="_x0000_s18441" name="Equation" r:id="rId3" imgW="825500" imgH="254000" progId="Equation.DSMT4">
                  <p:embed/>
                </p:oleObj>
              </mc:Choice>
              <mc:Fallback>
                <p:oleObj name="Equation" r:id="rId3" imgW="825500" imgH="2540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0125" y="4581525"/>
                        <a:ext cx="20859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9" name="Rectangle 9"/>
          <p:cNvSpPr>
            <a:spLocks noChangeArrowheads="1"/>
          </p:cNvSpPr>
          <p:nvPr/>
        </p:nvSpPr>
        <p:spPr bwMode="auto">
          <a:xfrm>
            <a:off x="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p>
        </p:txBody>
      </p:sp>
      <p:graphicFrame>
        <p:nvGraphicFramePr>
          <p:cNvPr id="18440" name="Object 8"/>
          <p:cNvGraphicFramePr>
            <a:graphicFrameLocks noChangeAspect="1"/>
          </p:cNvGraphicFramePr>
          <p:nvPr/>
        </p:nvGraphicFramePr>
        <p:xfrm>
          <a:off x="5076825" y="4665663"/>
          <a:ext cx="936625" cy="566737"/>
        </p:xfrm>
        <a:graphic>
          <a:graphicData uri="http://schemas.openxmlformats.org/presentationml/2006/ole">
            <mc:AlternateContent xmlns:mc="http://schemas.openxmlformats.org/markup-compatibility/2006">
              <mc:Choice xmlns:v="urn:schemas-microsoft-com:vml" Requires="v">
                <p:oleObj spid="_x0000_s18442" name="Equation" r:id="rId5" imgW="317225" imgH="190335" progId="Equation.DSMT4">
                  <p:embed/>
                </p:oleObj>
              </mc:Choice>
              <mc:Fallback>
                <p:oleObj name="Equation" r:id="rId5" imgW="317225" imgH="190335"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825" y="4665663"/>
                        <a:ext cx="936625"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mtClean="0"/>
              <a:t>多类问题（情况二）分类界面</a:t>
            </a:r>
          </a:p>
        </p:txBody>
      </p:sp>
      <p:graphicFrame>
        <p:nvGraphicFramePr>
          <p:cNvPr id="19459" name="对象 3"/>
          <p:cNvGraphicFramePr>
            <a:graphicFrameLocks noChangeAspect="1"/>
          </p:cNvGraphicFramePr>
          <p:nvPr/>
        </p:nvGraphicFramePr>
        <p:xfrm>
          <a:off x="1763713" y="1916113"/>
          <a:ext cx="5260975" cy="3673475"/>
        </p:xfrm>
        <a:graphic>
          <a:graphicData uri="http://schemas.openxmlformats.org/presentationml/2006/ole">
            <mc:AlternateContent xmlns:mc="http://schemas.openxmlformats.org/markup-compatibility/2006">
              <mc:Choice xmlns:v="urn:schemas-microsoft-com:vml" Requires="v">
                <p:oleObj spid="_x0000_s19460" name="Visio" r:id="rId4" imgW="3208139" imgH="2248039" progId="Visio.Drawing.11">
                  <p:embed/>
                </p:oleObj>
              </mc:Choice>
              <mc:Fallback>
                <p:oleObj name="Visio" r:id="rId4" imgW="3208139" imgH="2248039" progId="Visio.Drawing.11">
                  <p:embed/>
                  <p:pic>
                    <p:nvPicPr>
                      <p:cNvPr id="0"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713" y="1916113"/>
                        <a:ext cx="52609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mtClean="0"/>
              <a:t>多类问题（情况二）判别准则</a:t>
            </a:r>
          </a:p>
        </p:txBody>
      </p:sp>
      <p:sp>
        <p:nvSpPr>
          <p:cNvPr id="20483" name="Rectangle 3"/>
          <p:cNvSpPr>
            <a:spLocks noGrp="1" noChangeArrowheads="1"/>
          </p:cNvSpPr>
          <p:nvPr>
            <p:ph type="body" idx="1"/>
          </p:nvPr>
        </p:nvSpPr>
        <p:spPr/>
        <p:txBody>
          <a:bodyPr/>
          <a:lstStyle/>
          <a:p>
            <a:pPr eaLnBrk="1" hangingPunct="1">
              <a:lnSpc>
                <a:spcPct val="150000"/>
              </a:lnSpc>
            </a:pPr>
            <a:r>
              <a:rPr lang="zh-CN" altLang="en-US" smtClean="0"/>
              <a:t>如果对任意</a:t>
            </a:r>
            <a:r>
              <a:rPr lang="en-US" altLang="zh-CN" smtClean="0"/>
              <a:t>j</a:t>
            </a:r>
            <a:r>
              <a:rPr lang="en-US" altLang="zh-CN" smtClean="0">
                <a:cs typeface="Arial" panose="020B0604020202020204" pitchFamily="34" charset="0"/>
              </a:rPr>
              <a:t>≠i</a:t>
            </a:r>
            <a:r>
              <a:rPr lang="en-US" altLang="zh-CN" smtClean="0"/>
              <a:t> </a:t>
            </a:r>
            <a:r>
              <a:rPr lang="zh-CN" altLang="en-US" smtClean="0"/>
              <a:t>，有</a:t>
            </a:r>
            <a:r>
              <a:rPr lang="en-US" altLang="zh-CN" smtClean="0"/>
              <a:t>g</a:t>
            </a:r>
            <a:r>
              <a:rPr lang="en-US" altLang="zh-CN" baseline="-25000" smtClean="0"/>
              <a:t>ij</a:t>
            </a:r>
            <a:r>
              <a:rPr lang="en-US" altLang="zh-CN" smtClean="0"/>
              <a:t>(</a:t>
            </a:r>
            <a:r>
              <a:rPr lang="en-US" altLang="zh-CN" b="0" smtClean="0"/>
              <a:t>x</a:t>
            </a:r>
            <a:r>
              <a:rPr lang="en-US" altLang="zh-CN" smtClean="0"/>
              <a:t>)</a:t>
            </a:r>
            <a:r>
              <a:rPr lang="en-US" altLang="zh-CN" smtClean="0">
                <a:cs typeface="Arial" panose="020B0604020202020204" pitchFamily="34" charset="0"/>
              </a:rPr>
              <a:t>≥0</a:t>
            </a:r>
            <a:r>
              <a:rPr lang="en-US" altLang="zh-CN" smtClean="0"/>
              <a:t> </a:t>
            </a:r>
            <a:r>
              <a:rPr lang="zh-CN" altLang="en-US" smtClean="0"/>
              <a:t>，则决策</a:t>
            </a:r>
            <a:r>
              <a:rPr lang="en-US" altLang="zh-CN" b="0" smtClean="0"/>
              <a:t>x</a:t>
            </a:r>
            <a:r>
              <a:rPr lang="zh-CN" altLang="en-US" smtClean="0"/>
              <a:t>属于</a:t>
            </a:r>
            <a:r>
              <a:rPr lang="el-GR" altLang="zh-CN" smtClean="0">
                <a:latin typeface="宋体" panose="02010600030101010101" pitchFamily="2" charset="-122"/>
                <a:cs typeface="Arial" panose="020B0604020202020204" pitchFamily="34" charset="0"/>
              </a:rPr>
              <a:t>ω</a:t>
            </a:r>
            <a:r>
              <a:rPr lang="en-US" altLang="zh-CN" baseline="-25000" smtClean="0">
                <a:cs typeface="Arial" panose="020B0604020202020204" pitchFamily="34" charset="0"/>
              </a:rPr>
              <a:t>i</a:t>
            </a:r>
            <a:r>
              <a:rPr lang="zh-CN" altLang="en-US" smtClean="0"/>
              <a:t>。 </a:t>
            </a:r>
          </a:p>
          <a:p>
            <a:pPr eaLnBrk="1" hangingPunct="1">
              <a:lnSpc>
                <a:spcPct val="150000"/>
              </a:lnSpc>
            </a:pPr>
            <a:r>
              <a:rPr lang="zh-CN" altLang="en-US" smtClean="0"/>
              <a:t>其它情况，则拒识。</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t>多类问题（情况三）</a:t>
            </a:r>
          </a:p>
        </p:txBody>
      </p:sp>
      <p:sp>
        <p:nvSpPr>
          <p:cNvPr id="22531" name="Rectangle 3"/>
          <p:cNvSpPr>
            <a:spLocks noGrp="1" noChangeArrowheads="1"/>
          </p:cNvSpPr>
          <p:nvPr>
            <p:ph type="body" sz="half" idx="1"/>
          </p:nvPr>
        </p:nvSpPr>
        <p:spPr>
          <a:xfrm>
            <a:off x="549275" y="1557338"/>
            <a:ext cx="7739063" cy="803275"/>
          </a:xfrm>
        </p:spPr>
        <p:txBody>
          <a:bodyPr/>
          <a:lstStyle/>
          <a:p>
            <a:pPr eaLnBrk="1" hangingPunct="1"/>
            <a:r>
              <a:rPr lang="zh-CN" altLang="en-US" sz="2800" smtClean="0"/>
              <a:t>情况三是情况二的特例，</a:t>
            </a:r>
            <a:r>
              <a:rPr lang="zh-CN" altLang="en-US" sz="2800" smtClean="0">
                <a:solidFill>
                  <a:srgbClr val="FF3300"/>
                </a:solidFill>
              </a:rPr>
              <a:t>不存在拒识区域</a:t>
            </a:r>
            <a:r>
              <a:rPr lang="zh-CN" altLang="en-US" sz="2800" smtClean="0"/>
              <a:t>。 </a:t>
            </a:r>
          </a:p>
        </p:txBody>
      </p:sp>
      <p:sp>
        <p:nvSpPr>
          <p:cNvPr id="2253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p>
        </p:txBody>
      </p:sp>
      <p:graphicFrame>
        <p:nvGraphicFramePr>
          <p:cNvPr id="22533" name="对象 3"/>
          <p:cNvGraphicFramePr>
            <a:graphicFrameLocks noChangeAspect="1"/>
          </p:cNvGraphicFramePr>
          <p:nvPr/>
        </p:nvGraphicFramePr>
        <p:xfrm>
          <a:off x="2411413" y="2636838"/>
          <a:ext cx="4321175" cy="3406775"/>
        </p:xfrm>
        <a:graphic>
          <a:graphicData uri="http://schemas.openxmlformats.org/presentationml/2006/ole">
            <mc:AlternateContent xmlns:mc="http://schemas.openxmlformats.org/markup-compatibility/2006">
              <mc:Choice xmlns:v="urn:schemas-microsoft-com:vml" Requires="v">
                <p:oleObj spid="_x0000_s22534" name="Visio" r:id="rId4" imgW="3091339" imgH="2447925" progId="Visio.Drawing.11">
                  <p:embed/>
                </p:oleObj>
              </mc:Choice>
              <mc:Fallback>
                <p:oleObj name="Visio" r:id="rId4" imgW="3091339" imgH="2447925" progId="Visio.Drawing.11">
                  <p:embed/>
                  <p:pic>
                    <p:nvPicPr>
                      <p:cNvPr id="0"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413" y="2636838"/>
                        <a:ext cx="4321175"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mtClean="0"/>
              <a:t>多类问题（情况三）判别函数</a:t>
            </a:r>
          </a:p>
        </p:txBody>
      </p:sp>
      <p:sp>
        <p:nvSpPr>
          <p:cNvPr id="23555" name="Rectangle 3"/>
          <p:cNvSpPr>
            <a:spLocks noGrp="1" noChangeArrowheads="1"/>
          </p:cNvSpPr>
          <p:nvPr>
            <p:ph type="body" idx="1"/>
          </p:nvPr>
        </p:nvSpPr>
        <p:spPr>
          <a:xfrm>
            <a:off x="323850" y="1557338"/>
            <a:ext cx="8496300" cy="803275"/>
          </a:xfrm>
        </p:spPr>
        <p:txBody>
          <a:bodyPr/>
          <a:lstStyle/>
          <a:p>
            <a:pPr eaLnBrk="1" hangingPunct="1"/>
            <a:r>
              <a:rPr lang="en-US" altLang="zh-CN" smtClean="0"/>
              <a:t>c</a:t>
            </a:r>
            <a:r>
              <a:rPr lang="zh-CN" altLang="en-US" smtClean="0"/>
              <a:t>个类别</a:t>
            </a:r>
            <a:r>
              <a:rPr lang="zh-CN" altLang="en-US" smtClean="0">
                <a:solidFill>
                  <a:srgbClr val="0033CC"/>
                </a:solidFill>
              </a:rPr>
              <a:t>需要</a:t>
            </a:r>
            <a:r>
              <a:rPr lang="en-US" altLang="zh-CN" smtClean="0">
                <a:solidFill>
                  <a:srgbClr val="0033CC"/>
                </a:solidFill>
              </a:rPr>
              <a:t>c</a:t>
            </a:r>
            <a:r>
              <a:rPr lang="zh-CN" altLang="en-US" smtClean="0">
                <a:solidFill>
                  <a:srgbClr val="0033CC"/>
                </a:solidFill>
              </a:rPr>
              <a:t>个线性函数</a:t>
            </a:r>
            <a:r>
              <a:rPr lang="zh-CN" altLang="en-US" smtClean="0"/>
              <a:t>：</a:t>
            </a:r>
          </a:p>
        </p:txBody>
      </p:sp>
      <p:sp>
        <p:nvSpPr>
          <p:cNvPr id="2355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p>
        </p:txBody>
      </p:sp>
      <p:graphicFrame>
        <p:nvGraphicFramePr>
          <p:cNvPr id="23557" name="Object 4"/>
          <p:cNvGraphicFramePr>
            <a:graphicFrameLocks noChangeAspect="1"/>
          </p:cNvGraphicFramePr>
          <p:nvPr/>
        </p:nvGraphicFramePr>
        <p:xfrm>
          <a:off x="1979613" y="2565400"/>
          <a:ext cx="5984875" cy="577850"/>
        </p:xfrm>
        <a:graphic>
          <a:graphicData uri="http://schemas.openxmlformats.org/presentationml/2006/ole">
            <mc:AlternateContent xmlns:mc="http://schemas.openxmlformats.org/markup-compatibility/2006">
              <mc:Choice xmlns:v="urn:schemas-microsoft-com:vml" Requires="v">
                <p:oleObj spid="_x0000_s23563" name="Equation" r:id="rId3" imgW="2667000" imgH="254000" progId="Equation.DSMT4">
                  <p:embed/>
                </p:oleObj>
              </mc:Choice>
              <mc:Fallback>
                <p:oleObj name="Equation" r:id="rId3" imgW="2667000" imgH="254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2565400"/>
                        <a:ext cx="598487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58" name="Rectangle 6"/>
          <p:cNvSpPr>
            <a:spLocks noChangeArrowheads="1"/>
          </p:cNvSpPr>
          <p:nvPr/>
        </p:nvSpPr>
        <p:spPr bwMode="auto">
          <a:xfrm>
            <a:off x="323850" y="3897313"/>
            <a:ext cx="7661275"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r>
              <a:rPr lang="zh-CN" altLang="en-US"/>
              <a:t>判别准则：</a:t>
            </a:r>
          </a:p>
        </p:txBody>
      </p:sp>
      <p:sp>
        <p:nvSpPr>
          <p:cNvPr id="2355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p>
        </p:txBody>
      </p:sp>
      <p:graphicFrame>
        <p:nvGraphicFramePr>
          <p:cNvPr id="23560" name="Object 7"/>
          <p:cNvGraphicFramePr>
            <a:graphicFrameLocks noChangeAspect="1"/>
          </p:cNvGraphicFramePr>
          <p:nvPr/>
        </p:nvGraphicFramePr>
        <p:xfrm>
          <a:off x="1835150" y="4724400"/>
          <a:ext cx="3067050" cy="704850"/>
        </p:xfrm>
        <a:graphic>
          <a:graphicData uri="http://schemas.openxmlformats.org/presentationml/2006/ole">
            <mc:AlternateContent xmlns:mc="http://schemas.openxmlformats.org/markup-compatibility/2006">
              <mc:Choice xmlns:v="urn:schemas-microsoft-com:vml" Requires="v">
                <p:oleObj spid="_x0000_s23564" name="Equation" r:id="rId5" imgW="1371600" imgH="317500" progId="Equation.DSMT4">
                  <p:embed/>
                </p:oleObj>
              </mc:Choice>
              <mc:Fallback>
                <p:oleObj name="Equation" r:id="rId5" imgW="1371600" imgH="3175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4724400"/>
                        <a:ext cx="30670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1" name="Rectangle 10"/>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p>
        </p:txBody>
      </p:sp>
      <p:graphicFrame>
        <p:nvGraphicFramePr>
          <p:cNvPr id="23562" name="Object 9"/>
          <p:cNvGraphicFramePr>
            <a:graphicFrameLocks noChangeAspect="1"/>
          </p:cNvGraphicFramePr>
          <p:nvPr/>
        </p:nvGraphicFramePr>
        <p:xfrm>
          <a:off x="5076825" y="4797425"/>
          <a:ext cx="1022350" cy="576263"/>
        </p:xfrm>
        <a:graphic>
          <a:graphicData uri="http://schemas.openxmlformats.org/presentationml/2006/ole">
            <mc:AlternateContent xmlns:mc="http://schemas.openxmlformats.org/markup-compatibility/2006">
              <mc:Choice xmlns:v="urn:schemas-microsoft-com:vml" Requires="v">
                <p:oleObj spid="_x0000_s23565" name="Equation" r:id="rId7" imgW="406224" imgH="228501" progId="Equation.DSMT4">
                  <p:embed/>
                </p:oleObj>
              </mc:Choice>
              <mc:Fallback>
                <p:oleObj name="Equation" r:id="rId7" imgW="406224" imgH="228501"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6825" y="4797425"/>
                        <a:ext cx="10223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mtClean="0"/>
              <a:t>5.2 </a:t>
            </a:r>
            <a:r>
              <a:rPr lang="zh-CN" altLang="en-US" smtClean="0"/>
              <a:t>线性判别函数的学习 </a:t>
            </a:r>
          </a:p>
        </p:txBody>
      </p:sp>
      <p:sp>
        <p:nvSpPr>
          <p:cNvPr id="24579" name="Rectangle 3"/>
          <p:cNvSpPr>
            <a:spLocks noGrp="1" noChangeArrowheads="1"/>
          </p:cNvSpPr>
          <p:nvPr>
            <p:ph type="body" idx="1"/>
          </p:nvPr>
        </p:nvSpPr>
        <p:spPr/>
        <p:txBody>
          <a:bodyPr/>
          <a:lstStyle/>
          <a:p>
            <a:pPr algn="just" eaLnBrk="1" hangingPunct="1"/>
            <a:r>
              <a:rPr lang="zh-CN" altLang="en-US" smtClean="0">
                <a:solidFill>
                  <a:srgbClr val="FF3300"/>
                </a:solidFill>
              </a:rPr>
              <a:t>问题的提出</a:t>
            </a:r>
            <a:r>
              <a:rPr lang="zh-CN" altLang="en-US" smtClean="0"/>
              <a:t>：假设有一个包含</a:t>
            </a:r>
            <a:r>
              <a:rPr lang="en-US" altLang="zh-CN" smtClean="0"/>
              <a:t>n</a:t>
            </a:r>
            <a:r>
              <a:rPr lang="zh-CN" altLang="en-US" smtClean="0"/>
              <a:t>个样本的集合</a:t>
            </a:r>
            <a:r>
              <a:rPr lang="en-US" altLang="zh-CN" b="0" smtClean="0"/>
              <a:t>y</a:t>
            </a:r>
            <a:r>
              <a:rPr lang="en-US" altLang="zh-CN" baseline="-25000" smtClean="0"/>
              <a:t>1</a:t>
            </a:r>
            <a:r>
              <a:rPr lang="en-US" altLang="zh-CN" smtClean="0"/>
              <a:t>, </a:t>
            </a:r>
            <a:r>
              <a:rPr lang="en-US" altLang="zh-CN" b="0" smtClean="0"/>
              <a:t>y</a:t>
            </a:r>
            <a:r>
              <a:rPr lang="en-US" altLang="zh-CN" baseline="-25000" smtClean="0"/>
              <a:t>2</a:t>
            </a:r>
            <a:r>
              <a:rPr lang="en-US" altLang="zh-CN" smtClean="0"/>
              <a:t>, …, </a:t>
            </a:r>
            <a:r>
              <a:rPr lang="en-US" altLang="zh-CN" b="0" smtClean="0"/>
              <a:t>y</a:t>
            </a:r>
            <a:r>
              <a:rPr lang="en-US" altLang="zh-CN" baseline="-25000" smtClean="0"/>
              <a:t>n</a:t>
            </a:r>
            <a:r>
              <a:rPr lang="en-US" altLang="zh-CN" smtClean="0"/>
              <a:t>, </a:t>
            </a:r>
            <a:r>
              <a:rPr lang="zh-CN" altLang="en-US" smtClean="0"/>
              <a:t>一些标记为</a:t>
            </a:r>
            <a:r>
              <a:rPr lang="el-GR" altLang="zh-CN" smtClean="0">
                <a:latin typeface="宋体" panose="02010600030101010101" pitchFamily="2" charset="-122"/>
              </a:rPr>
              <a:t>ω</a:t>
            </a:r>
            <a:r>
              <a:rPr lang="en-US" altLang="zh-CN" baseline="-25000" smtClean="0">
                <a:latin typeface="宋体" panose="02010600030101010101" pitchFamily="2" charset="-122"/>
              </a:rPr>
              <a:t>1</a:t>
            </a:r>
            <a:r>
              <a:rPr lang="en-US" altLang="zh-CN" smtClean="0">
                <a:latin typeface="宋体" panose="02010600030101010101" pitchFamily="2" charset="-122"/>
              </a:rPr>
              <a:t>,</a:t>
            </a:r>
            <a:r>
              <a:rPr lang="zh-CN" altLang="en-US" smtClean="0">
                <a:latin typeface="宋体" panose="02010600030101010101" pitchFamily="2" charset="-122"/>
              </a:rPr>
              <a:t>另一些标记为</a:t>
            </a:r>
            <a:r>
              <a:rPr lang="el-GR" altLang="zh-CN" smtClean="0">
                <a:latin typeface="宋体" panose="02010600030101010101" pitchFamily="2" charset="-122"/>
              </a:rPr>
              <a:t>ω</a:t>
            </a:r>
            <a:r>
              <a:rPr lang="en-US" altLang="zh-CN" baseline="-25000" smtClean="0">
                <a:latin typeface="宋体" panose="02010600030101010101" pitchFamily="2" charset="-122"/>
              </a:rPr>
              <a:t>2</a:t>
            </a:r>
            <a:r>
              <a:rPr lang="zh-CN" altLang="en-US" smtClean="0">
                <a:latin typeface="宋体" panose="02010600030101010101" pitchFamily="2" charset="-122"/>
              </a:rPr>
              <a:t>，用这些样本来确定一个判别函数</a:t>
            </a:r>
            <a:r>
              <a:rPr lang="en-US" altLang="zh-CN" smtClean="0">
                <a:latin typeface="宋体" panose="02010600030101010101" pitchFamily="2" charset="-122"/>
              </a:rPr>
              <a:t>g(y)=a</a:t>
            </a:r>
            <a:r>
              <a:rPr lang="en-US" altLang="zh-CN" baseline="30000" smtClean="0">
                <a:latin typeface="宋体" panose="02010600030101010101" pitchFamily="2" charset="-122"/>
              </a:rPr>
              <a:t>t</a:t>
            </a:r>
            <a:r>
              <a:rPr lang="en-US" altLang="zh-CN" smtClean="0">
                <a:latin typeface="宋体" panose="02010600030101010101" pitchFamily="2" charset="-122"/>
              </a:rPr>
              <a:t>y</a:t>
            </a:r>
            <a:r>
              <a:rPr lang="zh-CN" altLang="en-US" smtClean="0">
                <a:latin typeface="宋体" panose="02010600030101010101" pitchFamily="2" charset="-122"/>
              </a:rPr>
              <a:t>的权矢量</a:t>
            </a:r>
            <a:r>
              <a:rPr lang="en-US" altLang="zh-CN" b="0" smtClean="0">
                <a:latin typeface="宋体" panose="02010600030101010101" pitchFamily="2" charset="-122"/>
              </a:rPr>
              <a:t>a</a:t>
            </a:r>
            <a:r>
              <a:rPr lang="zh-CN" altLang="en-US" smtClean="0">
                <a:latin typeface="宋体" panose="02010600030101010101" pitchFamily="2" charset="-122"/>
              </a:rPr>
              <a:t>。</a:t>
            </a:r>
          </a:p>
          <a:p>
            <a:pPr algn="just" eaLnBrk="1" hangingPunct="1"/>
            <a:endParaRPr lang="zh-CN" altLang="en-US" smtClean="0">
              <a:latin typeface="宋体" panose="02010600030101010101" pitchFamily="2" charset="-122"/>
            </a:endParaRPr>
          </a:p>
          <a:p>
            <a:pPr algn="just" eaLnBrk="1" hangingPunct="1"/>
            <a:r>
              <a:rPr lang="zh-CN" altLang="en-US" smtClean="0">
                <a:solidFill>
                  <a:srgbClr val="0033CC"/>
                </a:solidFill>
                <a:latin typeface="宋体" panose="02010600030101010101" pitchFamily="2" charset="-122"/>
              </a:rPr>
              <a:t>在线性可分的情况下</a:t>
            </a:r>
            <a:r>
              <a:rPr lang="zh-CN" altLang="en-US" smtClean="0">
                <a:latin typeface="宋体" panose="02010600030101010101" pitchFamily="2" charset="-122"/>
              </a:rPr>
              <a:t>，希望得到的判别函数能够将所有的训练样本正确分类；</a:t>
            </a:r>
          </a:p>
          <a:p>
            <a:pPr algn="just" eaLnBrk="1" hangingPunct="1"/>
            <a:r>
              <a:rPr lang="zh-CN" altLang="el-GR" smtClean="0">
                <a:solidFill>
                  <a:srgbClr val="0033CC"/>
                </a:solidFill>
                <a:latin typeface="宋体" panose="02010600030101010101" pitchFamily="2" charset="-122"/>
              </a:rPr>
              <a:t>线性不可分的情况下</a:t>
            </a:r>
            <a:r>
              <a:rPr lang="zh-CN" altLang="el-GR" smtClean="0">
                <a:latin typeface="宋体" panose="02010600030101010101" pitchFamily="2" charset="-122"/>
              </a:rPr>
              <a:t>，判别函数产生错误的概率最小。</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mtClean="0"/>
              <a:t>训练样本的规范化</a:t>
            </a:r>
          </a:p>
        </p:txBody>
      </p:sp>
      <p:graphicFrame>
        <p:nvGraphicFramePr>
          <p:cNvPr id="25603" name="Object 8"/>
          <p:cNvGraphicFramePr>
            <a:graphicFrameLocks noChangeAspect="1"/>
          </p:cNvGraphicFramePr>
          <p:nvPr>
            <p:ph sz="half" idx="1"/>
          </p:nvPr>
        </p:nvGraphicFramePr>
        <p:xfrm>
          <a:off x="4140200" y="1881188"/>
          <a:ext cx="2851150" cy="1152525"/>
        </p:xfrm>
        <a:graphic>
          <a:graphicData uri="http://schemas.openxmlformats.org/presentationml/2006/ole">
            <mc:AlternateContent xmlns:mc="http://schemas.openxmlformats.org/markup-compatibility/2006">
              <mc:Choice xmlns:v="urn:schemas-microsoft-com:vml" Requires="v">
                <p:oleObj spid="_x0000_s25608" name="Equation" r:id="rId4" imgW="1257300" imgH="508000" progId="Equation.DSMT4">
                  <p:embed/>
                </p:oleObj>
              </mc:Choice>
              <mc:Fallback>
                <p:oleObj name="Equation" r:id="rId4" imgW="1257300" imgH="5080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0200" y="1881188"/>
                        <a:ext cx="285115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4" name="Rectangle 5"/>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p>
        </p:txBody>
      </p:sp>
      <p:sp>
        <p:nvSpPr>
          <p:cNvPr id="25605" name="Rectangle 7"/>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p>
        </p:txBody>
      </p:sp>
      <p:graphicFrame>
        <p:nvGraphicFramePr>
          <p:cNvPr id="25606" name="Object 10"/>
          <p:cNvGraphicFramePr>
            <a:graphicFrameLocks noChangeAspect="1"/>
          </p:cNvGraphicFramePr>
          <p:nvPr>
            <p:ph sz="half" idx="2"/>
          </p:nvPr>
        </p:nvGraphicFramePr>
        <p:xfrm>
          <a:off x="4140200" y="4476750"/>
          <a:ext cx="3162300" cy="1182688"/>
        </p:xfrm>
        <a:graphic>
          <a:graphicData uri="http://schemas.openxmlformats.org/presentationml/2006/ole">
            <mc:AlternateContent xmlns:mc="http://schemas.openxmlformats.org/markup-compatibility/2006">
              <mc:Choice xmlns:v="urn:schemas-microsoft-com:vml" Requires="v">
                <p:oleObj spid="_x0000_s25609" name="Equation" r:id="rId6" imgW="1358900" imgH="508000" progId="Equation.DSMT4">
                  <p:embed/>
                </p:oleObj>
              </mc:Choice>
              <mc:Fallback>
                <p:oleObj name="Equation" r:id="rId6" imgW="1358900" imgH="508000"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40200" y="4476750"/>
                        <a:ext cx="3162300" cy="118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7" name="Rectangle 13"/>
          <p:cNvSpPr>
            <a:spLocks noChangeArrowheads="1"/>
          </p:cNvSpPr>
          <p:nvPr/>
        </p:nvSpPr>
        <p:spPr bwMode="auto">
          <a:xfrm>
            <a:off x="971550" y="2205038"/>
            <a:ext cx="280828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r>
              <a:rPr lang="zh-CN" altLang="en-US"/>
              <a:t>非规范化：</a:t>
            </a:r>
          </a:p>
          <a:p>
            <a:pPr eaLnBrk="1" hangingPunct="1"/>
            <a:endParaRPr lang="zh-CN" altLang="en-US"/>
          </a:p>
          <a:p>
            <a:pPr eaLnBrk="1" hangingPunct="1"/>
            <a:endParaRPr lang="zh-CN" altLang="en-US"/>
          </a:p>
          <a:p>
            <a:pPr eaLnBrk="1" hangingPunct="1"/>
            <a:endParaRPr lang="zh-CN" altLang="en-US"/>
          </a:p>
          <a:p>
            <a:pPr eaLnBrk="1" hangingPunct="1"/>
            <a:r>
              <a:rPr lang="zh-CN" altLang="en-US"/>
              <a:t>规范化：</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z="3600" smtClean="0"/>
              <a:t>解区域的几何解释</a:t>
            </a:r>
            <a:r>
              <a:rPr lang="en-US" altLang="zh-CN" sz="3600" smtClean="0"/>
              <a:t>(</a:t>
            </a:r>
            <a:r>
              <a:rPr lang="zh-CN" altLang="en-US" sz="3600" smtClean="0"/>
              <a:t>特征空间中）</a:t>
            </a:r>
          </a:p>
        </p:txBody>
      </p:sp>
      <p:sp>
        <p:nvSpPr>
          <p:cNvPr id="27651" name="Rectangle 3"/>
          <p:cNvSpPr>
            <a:spLocks noGrp="1" noChangeArrowheads="1"/>
          </p:cNvSpPr>
          <p:nvPr>
            <p:ph type="body" sz="half" idx="1"/>
          </p:nvPr>
        </p:nvSpPr>
        <p:spPr>
          <a:xfrm>
            <a:off x="468313" y="1844675"/>
            <a:ext cx="7991475" cy="511175"/>
          </a:xfrm>
        </p:spPr>
        <p:txBody>
          <a:bodyPr/>
          <a:lstStyle/>
          <a:p>
            <a:pPr eaLnBrk="1" hangingPunct="1"/>
            <a:r>
              <a:rPr lang="zh-CN" altLang="en-US" sz="2800" smtClean="0"/>
              <a:t>特征空间中：矢量</a:t>
            </a:r>
            <a:r>
              <a:rPr lang="en-US" altLang="zh-CN" sz="2800" b="0" smtClean="0"/>
              <a:t>a</a:t>
            </a:r>
            <a:r>
              <a:rPr lang="zh-CN" altLang="en-US" sz="2800" smtClean="0"/>
              <a:t>是垂直于分类界面的</a:t>
            </a:r>
            <a:r>
              <a:rPr lang="zh-CN" altLang="en-US" sz="2800" b="0" i="1" smtClean="0"/>
              <a:t>矢量</a:t>
            </a:r>
            <a:r>
              <a:rPr lang="zh-CN" altLang="en-US" sz="2800" smtClean="0"/>
              <a:t>：</a:t>
            </a:r>
          </a:p>
        </p:txBody>
      </p:sp>
      <p:graphicFrame>
        <p:nvGraphicFramePr>
          <p:cNvPr id="27652" name="Object 5"/>
          <p:cNvGraphicFramePr>
            <a:graphicFrameLocks noChangeAspect="1"/>
          </p:cNvGraphicFramePr>
          <p:nvPr>
            <p:ph sz="half" idx="2"/>
          </p:nvPr>
        </p:nvGraphicFramePr>
        <p:xfrm>
          <a:off x="0" y="2565400"/>
          <a:ext cx="8785225" cy="3844925"/>
        </p:xfrm>
        <a:graphic>
          <a:graphicData uri="http://schemas.openxmlformats.org/presentationml/2006/ole">
            <mc:AlternateContent xmlns:mc="http://schemas.openxmlformats.org/markup-compatibility/2006">
              <mc:Choice xmlns:v="urn:schemas-microsoft-com:vml" Requires="v">
                <p:oleObj spid="_x0000_s27653" name="Image" r:id="rId4" imgW="8850794" imgH="3873016" progId="Photoshop.Image.7">
                  <p:embed/>
                </p:oleObj>
              </mc:Choice>
              <mc:Fallback>
                <p:oleObj name="Image" r:id="rId4" imgW="8850794" imgH="3873016" progId="Photoshop.Image.7">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565400"/>
                        <a:ext cx="8785225" cy="384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CN" smtClean="0"/>
              <a:t>5.1 </a:t>
            </a:r>
            <a:r>
              <a:rPr lang="zh-CN" altLang="en-US" smtClean="0"/>
              <a:t>线性判别函数和判别界面</a:t>
            </a:r>
          </a:p>
        </p:txBody>
      </p:sp>
      <p:sp>
        <p:nvSpPr>
          <p:cNvPr id="23561" name="Line 9"/>
          <p:cNvSpPr>
            <a:spLocks noChangeShapeType="1"/>
          </p:cNvSpPr>
          <p:nvPr/>
        </p:nvSpPr>
        <p:spPr bwMode="auto">
          <a:xfrm>
            <a:off x="3995738" y="1484313"/>
            <a:ext cx="2233612" cy="41767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148" name="对象 3"/>
          <p:cNvGraphicFramePr>
            <a:graphicFrameLocks noChangeAspect="1"/>
          </p:cNvGraphicFramePr>
          <p:nvPr/>
        </p:nvGraphicFramePr>
        <p:xfrm>
          <a:off x="1042988" y="1844675"/>
          <a:ext cx="6640512" cy="3889375"/>
        </p:xfrm>
        <a:graphic>
          <a:graphicData uri="http://schemas.openxmlformats.org/presentationml/2006/ole">
            <mc:AlternateContent xmlns:mc="http://schemas.openxmlformats.org/markup-compatibility/2006">
              <mc:Choice xmlns:v="urn:schemas-microsoft-com:vml" Requires="v">
                <p:oleObj spid="_x0000_s6150" name="Visio" r:id="rId4" imgW="7696090" imgH="4534039" progId="Visio.Drawing.11">
                  <p:embed/>
                </p:oleObj>
              </mc:Choice>
              <mc:Fallback>
                <p:oleObj name="Visio" r:id="rId4" imgW="7696090" imgH="4534039" progId="Visio.Drawing.11">
                  <p:embed/>
                  <p:pic>
                    <p:nvPicPr>
                      <p:cNvPr id="0"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1844675"/>
                        <a:ext cx="6640512"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 name="图片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164263" y="5376863"/>
            <a:ext cx="1584325"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6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z="3600" smtClean="0"/>
              <a:t>解区域的几何解释</a:t>
            </a:r>
            <a:r>
              <a:rPr lang="en-US" altLang="zh-CN" sz="3600" smtClean="0"/>
              <a:t>(</a:t>
            </a:r>
            <a:r>
              <a:rPr lang="zh-CN" altLang="en-US" sz="3600" smtClean="0"/>
              <a:t>权空间中）</a:t>
            </a:r>
          </a:p>
        </p:txBody>
      </p:sp>
      <p:sp>
        <p:nvSpPr>
          <p:cNvPr id="29699" name="Rectangle 3"/>
          <p:cNvSpPr>
            <a:spLocks noGrp="1" noChangeArrowheads="1"/>
          </p:cNvSpPr>
          <p:nvPr>
            <p:ph type="body" idx="1"/>
          </p:nvPr>
        </p:nvSpPr>
        <p:spPr>
          <a:xfrm>
            <a:off x="755650" y="1700213"/>
            <a:ext cx="7661275" cy="1016000"/>
          </a:xfrm>
        </p:spPr>
        <p:txBody>
          <a:bodyPr/>
          <a:lstStyle/>
          <a:p>
            <a:pPr eaLnBrk="1" hangingPunct="1"/>
            <a:r>
              <a:rPr lang="zh-CN" altLang="en-US" sz="2800" smtClean="0"/>
              <a:t>权空间中，</a:t>
            </a:r>
            <a:r>
              <a:rPr lang="en-US" altLang="zh-CN" sz="2800" b="0" smtClean="0"/>
              <a:t>a</a:t>
            </a:r>
            <a:r>
              <a:rPr lang="en-US" altLang="zh-CN" sz="2800" baseline="30000" smtClean="0"/>
              <a:t>t</a:t>
            </a:r>
            <a:r>
              <a:rPr lang="en-US" altLang="zh-CN" sz="2800" b="0" smtClean="0"/>
              <a:t>y</a:t>
            </a:r>
            <a:r>
              <a:rPr lang="en-US" altLang="zh-CN" sz="2800" baseline="-25000" smtClean="0"/>
              <a:t>i</a:t>
            </a:r>
            <a:r>
              <a:rPr lang="en-US" altLang="zh-CN" sz="2800" smtClean="0"/>
              <a:t>=0</a:t>
            </a:r>
            <a:r>
              <a:rPr lang="zh-CN" altLang="en-US" sz="2800" smtClean="0"/>
              <a:t>是一个通过原点的超平面，</a:t>
            </a:r>
            <a:r>
              <a:rPr lang="en-US" altLang="zh-CN" sz="2800" b="0" smtClean="0"/>
              <a:t>y</a:t>
            </a:r>
            <a:r>
              <a:rPr lang="en-US" altLang="zh-CN" sz="2800" baseline="-25000" smtClean="0"/>
              <a:t>i</a:t>
            </a:r>
            <a:r>
              <a:rPr lang="zh-CN" altLang="en-US" sz="2800" smtClean="0"/>
              <a:t>是法向量，而</a:t>
            </a:r>
            <a:r>
              <a:rPr lang="en-US" altLang="zh-CN" sz="2800" b="0" smtClean="0"/>
              <a:t>a</a:t>
            </a:r>
            <a:r>
              <a:rPr lang="zh-CN" altLang="en-US" sz="2800" smtClean="0"/>
              <a:t>是空间中一个点。</a:t>
            </a:r>
          </a:p>
        </p:txBody>
      </p:sp>
      <p:pic>
        <p:nvPicPr>
          <p:cNvPr id="297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2636838"/>
            <a:ext cx="7921625" cy="420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smtClean="0"/>
              <a:t>一般求解方法</a:t>
            </a:r>
            <a:r>
              <a:rPr lang="en-US" altLang="zh-CN" smtClean="0"/>
              <a:t>—</a:t>
            </a:r>
            <a:r>
              <a:rPr lang="zh-CN" altLang="en-US" smtClean="0"/>
              <a:t>梯度下降法</a:t>
            </a:r>
          </a:p>
        </p:txBody>
      </p:sp>
      <p:sp>
        <p:nvSpPr>
          <p:cNvPr id="31747" name="Rectangle 7"/>
          <p:cNvSpPr>
            <a:spLocks noGrp="1" noChangeArrowheads="1"/>
          </p:cNvSpPr>
          <p:nvPr>
            <p:ph type="body" sz="half" idx="1"/>
          </p:nvPr>
        </p:nvSpPr>
        <p:spPr>
          <a:xfrm>
            <a:off x="250825" y="1628775"/>
            <a:ext cx="8569325" cy="3168650"/>
          </a:xfrm>
        </p:spPr>
        <p:txBody>
          <a:bodyPr/>
          <a:lstStyle/>
          <a:p>
            <a:pPr marL="609600" indent="-609600" eaLnBrk="1" hangingPunct="1"/>
            <a:r>
              <a:rPr lang="zh-CN" altLang="en-US" sz="2800" smtClean="0">
                <a:solidFill>
                  <a:srgbClr val="FF3300"/>
                </a:solidFill>
              </a:rPr>
              <a:t>求解不等式组采用最优化的方法</a:t>
            </a:r>
            <a:r>
              <a:rPr lang="zh-CN" altLang="en-US" sz="2800" smtClean="0"/>
              <a:t>：</a:t>
            </a:r>
          </a:p>
          <a:p>
            <a:pPr marL="982663" lvl="1" indent="-533400" eaLnBrk="1" hangingPunct="1">
              <a:buFont typeface="Wingdings" panose="05000000000000000000" pitchFamily="2" charset="2"/>
              <a:buAutoNum type="arabicPeriod"/>
            </a:pPr>
            <a:r>
              <a:rPr lang="zh-CN" altLang="en-US" sz="2400" smtClean="0"/>
              <a:t>定义一个准则函数</a:t>
            </a:r>
            <a:r>
              <a:rPr lang="en-US" altLang="zh-CN" sz="2400" smtClean="0"/>
              <a:t>J(</a:t>
            </a:r>
            <a:r>
              <a:rPr lang="en-US" altLang="zh-CN" sz="2400" b="0" smtClean="0"/>
              <a:t>a</a:t>
            </a:r>
            <a:r>
              <a:rPr lang="en-US" altLang="zh-CN" sz="2400" smtClean="0"/>
              <a:t>)</a:t>
            </a:r>
            <a:r>
              <a:rPr lang="zh-CN" altLang="en-US" sz="2400" smtClean="0"/>
              <a:t>，当</a:t>
            </a:r>
            <a:r>
              <a:rPr lang="en-US" altLang="zh-CN" sz="2400" b="0" smtClean="0"/>
              <a:t>a</a:t>
            </a:r>
            <a:r>
              <a:rPr lang="zh-CN" altLang="en-US" sz="2400" smtClean="0"/>
              <a:t>是解向量时，</a:t>
            </a:r>
            <a:r>
              <a:rPr lang="en-US" altLang="zh-CN" sz="2400" smtClean="0"/>
              <a:t>J(</a:t>
            </a:r>
            <a:r>
              <a:rPr lang="en-US" altLang="zh-CN" sz="2400" b="0" smtClean="0"/>
              <a:t>a</a:t>
            </a:r>
            <a:r>
              <a:rPr lang="en-US" altLang="zh-CN" sz="2400" smtClean="0"/>
              <a:t>)</a:t>
            </a:r>
            <a:r>
              <a:rPr lang="zh-CN" altLang="en-US" sz="2400" smtClean="0"/>
              <a:t>为最小；</a:t>
            </a:r>
          </a:p>
          <a:p>
            <a:pPr marL="982663" lvl="1" indent="-533400" eaLnBrk="1" hangingPunct="1">
              <a:buFont typeface="Wingdings" panose="05000000000000000000" pitchFamily="2" charset="2"/>
              <a:buAutoNum type="arabicPeriod"/>
            </a:pPr>
            <a:r>
              <a:rPr lang="zh-CN" altLang="en-US" sz="2400" smtClean="0"/>
              <a:t>采用最优化方法求解标量函数</a:t>
            </a:r>
            <a:r>
              <a:rPr lang="en-US" altLang="zh-CN" sz="2400" smtClean="0"/>
              <a:t>J(</a:t>
            </a:r>
            <a:r>
              <a:rPr lang="en-US" altLang="zh-CN" sz="2400" b="0" smtClean="0"/>
              <a:t>a</a:t>
            </a:r>
            <a:r>
              <a:rPr lang="en-US" altLang="zh-CN" sz="2400" smtClean="0"/>
              <a:t>)</a:t>
            </a:r>
            <a:r>
              <a:rPr lang="zh-CN" altLang="en-US" sz="2400" smtClean="0"/>
              <a:t>的极小值。</a:t>
            </a:r>
          </a:p>
          <a:p>
            <a:pPr marL="982663" lvl="1" indent="-533400" eaLnBrk="1" hangingPunct="1">
              <a:buFont typeface="Wingdings" panose="05000000000000000000" pitchFamily="2" charset="2"/>
              <a:buNone/>
            </a:pPr>
            <a:endParaRPr lang="zh-CN" altLang="en-US" sz="2000" smtClean="0"/>
          </a:p>
          <a:p>
            <a:pPr marL="609600" indent="-609600" eaLnBrk="1" hangingPunct="1"/>
            <a:r>
              <a:rPr lang="zh-CN" altLang="en-US" sz="2800" smtClean="0"/>
              <a:t>最优化方法采用最多的是</a:t>
            </a:r>
            <a:r>
              <a:rPr lang="zh-CN" altLang="en-US" sz="2800" smtClean="0">
                <a:solidFill>
                  <a:srgbClr val="0033CC"/>
                </a:solidFill>
              </a:rPr>
              <a:t>梯度下降法</a:t>
            </a:r>
            <a:r>
              <a:rPr lang="zh-CN" altLang="en-US" sz="2800" smtClean="0"/>
              <a:t>，设定初始权值矢量</a:t>
            </a:r>
            <a:r>
              <a:rPr lang="en-US" altLang="zh-CN" sz="2800" b="0" smtClean="0"/>
              <a:t>a</a:t>
            </a:r>
            <a:r>
              <a:rPr lang="en-US" altLang="zh-CN" sz="2800" smtClean="0"/>
              <a:t>(1)</a:t>
            </a:r>
            <a:r>
              <a:rPr lang="zh-CN" altLang="en-US" sz="2800" smtClean="0"/>
              <a:t>，然后沿梯度的负方向迭代计算：</a:t>
            </a:r>
          </a:p>
        </p:txBody>
      </p:sp>
      <p:sp>
        <p:nvSpPr>
          <p:cNvPr id="31748" name="Rectangle 5"/>
          <p:cNvSpPr>
            <a:spLocks noChangeArrowheads="1"/>
          </p:cNvSpPr>
          <p:nvPr/>
        </p:nvSpPr>
        <p:spPr bwMode="auto">
          <a:xfrm>
            <a:off x="0" y="2133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p>
        </p:txBody>
      </p:sp>
      <p:graphicFrame>
        <p:nvGraphicFramePr>
          <p:cNvPr id="31749" name="Object 0"/>
          <p:cNvGraphicFramePr>
            <a:graphicFrameLocks noChangeAspect="1"/>
          </p:cNvGraphicFramePr>
          <p:nvPr>
            <p:ph sz="half" idx="2"/>
          </p:nvPr>
        </p:nvGraphicFramePr>
        <p:xfrm>
          <a:off x="2190750" y="4652963"/>
          <a:ext cx="4506913" cy="593725"/>
        </p:xfrm>
        <a:graphic>
          <a:graphicData uri="http://schemas.openxmlformats.org/presentationml/2006/ole">
            <mc:AlternateContent xmlns:mc="http://schemas.openxmlformats.org/markup-compatibility/2006">
              <mc:Choice xmlns:v="urn:schemas-microsoft-com:vml" Requires="v">
                <p:oleObj spid="_x0000_s31751" name="Equation" r:id="rId4" imgW="2120900" imgH="279400" progId="Equation.DSMT4">
                  <p:embed/>
                </p:oleObj>
              </mc:Choice>
              <mc:Fallback>
                <p:oleObj name="Equation" r:id="rId4" imgW="2120900" imgH="279400" progId="Equation.DSMT4">
                  <p:embed/>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0750" y="4652963"/>
                        <a:ext cx="450691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0" name="Rectangle 10"/>
          <p:cNvSpPr>
            <a:spLocks noChangeArrowheads="1"/>
          </p:cNvSpPr>
          <p:nvPr/>
        </p:nvSpPr>
        <p:spPr bwMode="auto">
          <a:xfrm>
            <a:off x="971550" y="5445125"/>
            <a:ext cx="76612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800"/>
              <a:t>其中</a:t>
            </a:r>
            <a:r>
              <a:rPr lang="el-GR" altLang="zh-CN" sz="2800">
                <a:latin typeface="宋体" panose="02010600030101010101" pitchFamily="2" charset="-122"/>
              </a:rPr>
              <a:t>η</a:t>
            </a:r>
            <a:r>
              <a:rPr lang="en-US" altLang="zh-CN" sz="2800">
                <a:latin typeface="宋体" panose="02010600030101010101" pitchFamily="2" charset="-122"/>
              </a:rPr>
              <a:t>(k)</a:t>
            </a:r>
            <a:r>
              <a:rPr lang="zh-CN" altLang="en-US" sz="2800">
                <a:latin typeface="宋体" panose="02010600030101010101" pitchFamily="2" charset="-122"/>
              </a:rPr>
              <a:t>称为学习率，或称步长。</a:t>
            </a:r>
            <a:endParaRPr lang="zh-CN" altLang="el-GR" sz="280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smtClean="0"/>
              <a:t>5.3 </a:t>
            </a:r>
            <a:r>
              <a:rPr lang="zh-CN" altLang="en-US" smtClean="0"/>
              <a:t>感知器算法</a:t>
            </a:r>
            <a:r>
              <a:rPr lang="en-US" altLang="zh-CN" smtClean="0"/>
              <a:t>(Perceptron)</a:t>
            </a:r>
          </a:p>
        </p:txBody>
      </p:sp>
      <p:sp>
        <p:nvSpPr>
          <p:cNvPr id="33795" name="Rectangle 3"/>
          <p:cNvSpPr>
            <a:spLocks noGrp="1" noChangeArrowheads="1"/>
          </p:cNvSpPr>
          <p:nvPr>
            <p:ph type="body" idx="1"/>
          </p:nvPr>
        </p:nvSpPr>
        <p:spPr>
          <a:xfrm>
            <a:off x="395288" y="1557338"/>
            <a:ext cx="8215312" cy="1344612"/>
          </a:xfrm>
        </p:spPr>
        <p:txBody>
          <a:bodyPr/>
          <a:lstStyle/>
          <a:p>
            <a:pPr eaLnBrk="1" hangingPunct="1"/>
            <a:r>
              <a:rPr lang="zh-CN" altLang="en-US" sz="2800" smtClean="0"/>
              <a:t>最直观的准则函数定义是</a:t>
            </a:r>
            <a:r>
              <a:rPr lang="zh-CN" altLang="en-US" sz="2800" smtClean="0">
                <a:solidFill>
                  <a:srgbClr val="FF3300"/>
                </a:solidFill>
              </a:rPr>
              <a:t>最少错分样本数准则</a:t>
            </a:r>
            <a:r>
              <a:rPr lang="zh-CN" altLang="en-US" sz="2800" smtClean="0"/>
              <a:t>：</a:t>
            </a:r>
          </a:p>
          <a:p>
            <a:pPr eaLnBrk="1" hangingPunct="1">
              <a:buFont typeface="Wingdings" panose="05000000000000000000" pitchFamily="2" charset="2"/>
              <a:buNone/>
            </a:pPr>
            <a:r>
              <a:rPr lang="zh-CN" altLang="en-US" sz="2800" smtClean="0"/>
              <a:t>         </a:t>
            </a:r>
            <a:r>
              <a:rPr lang="en-US" altLang="zh-CN" sz="2800" smtClean="0"/>
              <a:t>J</a:t>
            </a:r>
            <a:r>
              <a:rPr lang="en-US" altLang="zh-CN" sz="2800" baseline="-25000" smtClean="0"/>
              <a:t>N</a:t>
            </a:r>
            <a:r>
              <a:rPr lang="en-US" altLang="zh-CN" sz="2800" smtClean="0"/>
              <a:t>(</a:t>
            </a:r>
            <a:r>
              <a:rPr lang="en-US" altLang="zh-CN" sz="2800" b="0" smtClean="0"/>
              <a:t>a</a:t>
            </a:r>
            <a:r>
              <a:rPr lang="en-US" altLang="zh-CN" sz="2800" smtClean="0"/>
              <a:t>) = </a:t>
            </a:r>
            <a:r>
              <a:rPr lang="zh-CN" altLang="en-US" sz="2800" smtClean="0"/>
              <a:t>样本集合中被错误分类的样本数；</a:t>
            </a:r>
          </a:p>
        </p:txBody>
      </p:sp>
      <p:pic>
        <p:nvPicPr>
          <p:cNvPr id="337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2997200"/>
            <a:ext cx="4464050" cy="385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mtClean="0"/>
              <a:t>感知器准则</a:t>
            </a:r>
          </a:p>
        </p:txBody>
      </p:sp>
      <p:sp>
        <p:nvSpPr>
          <p:cNvPr id="35843" name="Rectangle 4"/>
          <p:cNvSpPr>
            <a:spLocks noGrp="1" noChangeArrowheads="1"/>
          </p:cNvSpPr>
          <p:nvPr>
            <p:ph type="body" sz="half" idx="1"/>
          </p:nvPr>
        </p:nvSpPr>
        <p:spPr>
          <a:xfrm>
            <a:off x="250825" y="1628775"/>
            <a:ext cx="4537075" cy="1592263"/>
          </a:xfrm>
        </p:spPr>
        <p:txBody>
          <a:bodyPr/>
          <a:lstStyle/>
          <a:p>
            <a:pPr eaLnBrk="1" hangingPunct="1"/>
            <a:r>
              <a:rPr lang="zh-CN" altLang="en-US" sz="2800" smtClean="0"/>
              <a:t>以错分样本到判别界面距离之和作为准则（</a:t>
            </a:r>
            <a:r>
              <a:rPr lang="zh-CN" altLang="en-US" sz="2800" smtClean="0">
                <a:solidFill>
                  <a:srgbClr val="FF3300"/>
                </a:solidFill>
              </a:rPr>
              <a:t>感知器准则</a:t>
            </a:r>
            <a:r>
              <a:rPr lang="zh-CN" altLang="en-US" sz="2800" smtClean="0"/>
              <a:t>）：</a:t>
            </a:r>
          </a:p>
        </p:txBody>
      </p:sp>
      <p:pic>
        <p:nvPicPr>
          <p:cNvPr id="35844" name="Picture 5"/>
          <p:cNvPicPr>
            <a:picLocks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4500563" y="2060575"/>
            <a:ext cx="4427537" cy="4087813"/>
          </a:xfrm>
        </p:spPr>
      </p:pic>
      <p:graphicFrame>
        <p:nvGraphicFramePr>
          <p:cNvPr id="35845" name="Object 6"/>
          <p:cNvGraphicFramePr>
            <a:graphicFrameLocks noChangeAspect="1"/>
          </p:cNvGraphicFramePr>
          <p:nvPr>
            <p:ph sz="quarter" idx="3"/>
          </p:nvPr>
        </p:nvGraphicFramePr>
        <p:xfrm>
          <a:off x="711200" y="3254375"/>
          <a:ext cx="2466975" cy="788988"/>
        </p:xfrm>
        <a:graphic>
          <a:graphicData uri="http://schemas.openxmlformats.org/presentationml/2006/ole">
            <mc:AlternateContent xmlns:mc="http://schemas.openxmlformats.org/markup-compatibility/2006">
              <mc:Choice xmlns:v="urn:schemas-microsoft-com:vml" Requires="v">
                <p:oleObj spid="_x0000_s35847" name="Equation" r:id="rId4" imgW="1231366" imgH="393529" progId="Equation.DSMT4">
                  <p:embed/>
                </p:oleObj>
              </mc:Choice>
              <mc:Fallback>
                <p:oleObj name="Equation" r:id="rId4" imgW="1231366" imgH="393529"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200" y="3254375"/>
                        <a:ext cx="2466975" cy="788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6" name="Object 8"/>
          <p:cNvGraphicFramePr>
            <a:graphicFrameLocks noChangeAspect="1"/>
          </p:cNvGraphicFramePr>
          <p:nvPr/>
        </p:nvGraphicFramePr>
        <p:xfrm>
          <a:off x="712788" y="4724400"/>
          <a:ext cx="2133600" cy="782638"/>
        </p:xfrm>
        <a:graphic>
          <a:graphicData uri="http://schemas.openxmlformats.org/presentationml/2006/ole">
            <mc:AlternateContent xmlns:mc="http://schemas.openxmlformats.org/markup-compatibility/2006">
              <mc:Choice xmlns:v="urn:schemas-microsoft-com:vml" Requires="v">
                <p:oleObj spid="_x0000_s35848" name="Equation" r:id="rId6" imgW="1002865" imgH="368140" progId="Equation.DSMT4">
                  <p:embed/>
                </p:oleObj>
              </mc:Choice>
              <mc:Fallback>
                <p:oleObj name="Equation" r:id="rId6" imgW="1002865" imgH="36814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2788" y="4724400"/>
                        <a:ext cx="2133600"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smtClean="0"/>
              <a:t>感知器算法</a:t>
            </a:r>
            <a:r>
              <a:rPr lang="en-US" altLang="zh-CN" smtClean="0"/>
              <a:t>(</a:t>
            </a:r>
            <a:r>
              <a:rPr lang="zh-CN" altLang="en-US" smtClean="0"/>
              <a:t>批量调整版本</a:t>
            </a:r>
            <a:r>
              <a:rPr lang="en-US" altLang="zh-CN" smtClean="0"/>
              <a:t>)</a:t>
            </a:r>
          </a:p>
        </p:txBody>
      </p:sp>
      <p:sp>
        <p:nvSpPr>
          <p:cNvPr id="36867" name="Rectangle 3"/>
          <p:cNvSpPr>
            <a:spLocks noGrp="1" noChangeArrowheads="1"/>
          </p:cNvSpPr>
          <p:nvPr>
            <p:ph type="body" sz="half" idx="1"/>
          </p:nvPr>
        </p:nvSpPr>
        <p:spPr>
          <a:xfrm>
            <a:off x="323850" y="1557338"/>
            <a:ext cx="8089900" cy="5040312"/>
          </a:xfrm>
        </p:spPr>
        <p:txBody>
          <a:bodyPr/>
          <a:lstStyle/>
          <a:p>
            <a:pPr marL="609600" indent="-609600" eaLnBrk="1" hangingPunct="1">
              <a:lnSpc>
                <a:spcPct val="130000"/>
              </a:lnSpc>
              <a:buFont typeface="Wingdings" panose="05000000000000000000" pitchFamily="2" charset="2"/>
              <a:buAutoNum type="arabicPeriod"/>
            </a:pPr>
            <a:r>
              <a:rPr lang="en-US" altLang="zh-CN" sz="2800" b="0" smtClean="0"/>
              <a:t>begin initialize</a:t>
            </a:r>
            <a:r>
              <a:rPr lang="en-US" altLang="zh-CN" sz="2800" smtClean="0"/>
              <a:t>        ,        ,</a:t>
            </a:r>
            <a:r>
              <a:rPr lang="el-GR" altLang="zh-CN" sz="2800" smtClean="0">
                <a:cs typeface="Arial" panose="020B0604020202020204" pitchFamily="34" charset="0"/>
              </a:rPr>
              <a:t>θ</a:t>
            </a:r>
            <a:r>
              <a:rPr lang="en-US" altLang="zh-CN" sz="2800" smtClean="0">
                <a:cs typeface="Arial" panose="020B0604020202020204" pitchFamily="34" charset="0"/>
              </a:rPr>
              <a:t>, k</a:t>
            </a:r>
            <a:r>
              <a:rPr lang="en-US" altLang="zh-CN" sz="2800" smtClean="0">
                <a:cs typeface="Arial" panose="020B0604020202020204" pitchFamily="34" charset="0"/>
                <a:sym typeface="Wingdings" panose="05000000000000000000" pitchFamily="2" charset="2"/>
              </a:rPr>
              <a:t>0</a:t>
            </a:r>
          </a:p>
          <a:p>
            <a:pPr marL="609600" indent="-609600" eaLnBrk="1" hangingPunct="1">
              <a:lnSpc>
                <a:spcPct val="130000"/>
              </a:lnSpc>
              <a:buFont typeface="Wingdings" panose="05000000000000000000" pitchFamily="2" charset="2"/>
              <a:buAutoNum type="arabicPeriod"/>
            </a:pPr>
            <a:r>
              <a:rPr lang="en-US" altLang="zh-CN" sz="2800" b="0" smtClean="0">
                <a:cs typeface="Arial" panose="020B0604020202020204" pitchFamily="34" charset="0"/>
                <a:sym typeface="Wingdings" panose="05000000000000000000" pitchFamily="2" charset="2"/>
              </a:rPr>
              <a:t>    do</a:t>
            </a:r>
            <a:r>
              <a:rPr lang="en-US" altLang="zh-CN" sz="2800" b="0" smtClean="0"/>
              <a:t>  </a:t>
            </a:r>
            <a:r>
              <a:rPr lang="en-US" altLang="zh-CN" sz="2800" smtClean="0"/>
              <a:t>k</a:t>
            </a:r>
            <a:r>
              <a:rPr lang="en-US" altLang="zh-CN" sz="2800" smtClean="0">
                <a:sym typeface="Wingdings" panose="05000000000000000000" pitchFamily="2" charset="2"/>
              </a:rPr>
              <a:t>k+1</a:t>
            </a:r>
          </a:p>
          <a:p>
            <a:pPr marL="609600" indent="-609600" eaLnBrk="1" hangingPunct="1">
              <a:lnSpc>
                <a:spcPct val="130000"/>
              </a:lnSpc>
              <a:buFont typeface="Wingdings" panose="05000000000000000000" pitchFamily="2" charset="2"/>
              <a:buAutoNum type="arabicPeriod"/>
            </a:pPr>
            <a:r>
              <a:rPr lang="en-US" altLang="zh-CN" sz="2800" b="0" smtClean="0">
                <a:sym typeface="Wingdings" panose="05000000000000000000" pitchFamily="2" charset="2"/>
              </a:rPr>
              <a:t>         </a:t>
            </a:r>
          </a:p>
          <a:p>
            <a:pPr marL="609600" indent="-609600" eaLnBrk="1" hangingPunct="1">
              <a:lnSpc>
                <a:spcPct val="130000"/>
              </a:lnSpc>
              <a:buFont typeface="Wingdings" panose="05000000000000000000" pitchFamily="2" charset="2"/>
              <a:buAutoNum type="arabicPeriod"/>
            </a:pPr>
            <a:endParaRPr lang="en-US" altLang="zh-CN" sz="2800" b="0" smtClean="0">
              <a:sym typeface="Wingdings" panose="05000000000000000000" pitchFamily="2" charset="2"/>
            </a:endParaRPr>
          </a:p>
          <a:p>
            <a:pPr marL="609600" indent="-609600" eaLnBrk="1" hangingPunct="1">
              <a:lnSpc>
                <a:spcPct val="130000"/>
              </a:lnSpc>
              <a:buFont typeface="Wingdings" panose="05000000000000000000" pitchFamily="2" charset="2"/>
              <a:buAutoNum type="arabicPeriod"/>
            </a:pPr>
            <a:r>
              <a:rPr lang="en-US" altLang="zh-CN" sz="2800" b="0" smtClean="0"/>
              <a:t>    until </a:t>
            </a:r>
          </a:p>
          <a:p>
            <a:pPr marL="609600" indent="-609600" eaLnBrk="1" hangingPunct="1">
              <a:lnSpc>
                <a:spcPct val="130000"/>
              </a:lnSpc>
              <a:buFont typeface="Wingdings" panose="05000000000000000000" pitchFamily="2" charset="2"/>
              <a:buAutoNum type="arabicPeriod"/>
            </a:pPr>
            <a:r>
              <a:rPr lang="en-US" altLang="zh-CN" sz="2800" b="0" smtClean="0"/>
              <a:t>return a</a:t>
            </a:r>
          </a:p>
          <a:p>
            <a:pPr marL="609600" indent="-609600" eaLnBrk="1" hangingPunct="1">
              <a:lnSpc>
                <a:spcPct val="130000"/>
              </a:lnSpc>
              <a:buFont typeface="Wingdings" panose="05000000000000000000" pitchFamily="2" charset="2"/>
              <a:buAutoNum type="arabicPeriod"/>
            </a:pPr>
            <a:r>
              <a:rPr lang="en-US" altLang="zh-CN" sz="2800" b="0" smtClean="0"/>
              <a:t>end</a:t>
            </a:r>
            <a:endParaRPr lang="en-US" altLang="zh-CN" sz="2800" smtClean="0"/>
          </a:p>
        </p:txBody>
      </p:sp>
      <p:graphicFrame>
        <p:nvGraphicFramePr>
          <p:cNvPr id="36868" name="Object 9"/>
          <p:cNvGraphicFramePr>
            <a:graphicFrameLocks noChangeAspect="1"/>
          </p:cNvGraphicFramePr>
          <p:nvPr>
            <p:ph sz="quarter" idx="2"/>
          </p:nvPr>
        </p:nvGraphicFramePr>
        <p:xfrm>
          <a:off x="3348038" y="1717675"/>
          <a:ext cx="647700" cy="479425"/>
        </p:xfrm>
        <a:graphic>
          <a:graphicData uri="http://schemas.openxmlformats.org/presentationml/2006/ole">
            <mc:AlternateContent xmlns:mc="http://schemas.openxmlformats.org/markup-compatibility/2006">
              <mc:Choice xmlns:v="urn:schemas-microsoft-com:vml" Requires="v">
                <p:oleObj spid="_x0000_s36873" name="Equation" r:id="rId4" imgW="342751" imgH="253890" progId="Equation.DSMT4">
                  <p:embed/>
                </p:oleObj>
              </mc:Choice>
              <mc:Fallback>
                <p:oleObj name="Equation" r:id="rId4" imgW="342751" imgH="253890"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8038" y="1717675"/>
                        <a:ext cx="64770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69" name="Rectangle 5"/>
          <p:cNvSpPr>
            <a:spLocks noChangeArrowheads="1"/>
          </p:cNvSpPr>
          <p:nvPr/>
        </p:nvSpPr>
        <p:spPr bwMode="auto">
          <a:xfrm>
            <a:off x="0" y="3176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p>
        </p:txBody>
      </p:sp>
      <p:graphicFrame>
        <p:nvGraphicFramePr>
          <p:cNvPr id="36870" name="Object 11"/>
          <p:cNvGraphicFramePr>
            <a:graphicFrameLocks noChangeAspect="1"/>
          </p:cNvGraphicFramePr>
          <p:nvPr>
            <p:ph sz="quarter" idx="3"/>
          </p:nvPr>
        </p:nvGraphicFramePr>
        <p:xfrm>
          <a:off x="4284663" y="1711325"/>
          <a:ext cx="576262" cy="460375"/>
        </p:xfrm>
        <a:graphic>
          <a:graphicData uri="http://schemas.openxmlformats.org/presentationml/2006/ole">
            <mc:AlternateContent xmlns:mc="http://schemas.openxmlformats.org/markup-compatibility/2006">
              <mc:Choice xmlns:v="urn:schemas-microsoft-com:vml" Requires="v">
                <p:oleObj spid="_x0000_s36874" name="Equation" r:id="rId6" imgW="317225" imgH="253780" progId="Equation.DSMT4">
                  <p:embed/>
                </p:oleObj>
              </mc:Choice>
              <mc:Fallback>
                <p:oleObj name="Equation" r:id="rId6" imgW="317225" imgH="253780" progId="Equation.DSMT4">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4663" y="1711325"/>
                        <a:ext cx="576262"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71" name="Object 15"/>
          <p:cNvGraphicFramePr>
            <a:graphicFrameLocks noChangeAspect="1"/>
          </p:cNvGraphicFramePr>
          <p:nvPr/>
        </p:nvGraphicFramePr>
        <p:xfrm>
          <a:off x="2012950" y="3052763"/>
          <a:ext cx="3965575" cy="782637"/>
        </p:xfrm>
        <a:graphic>
          <a:graphicData uri="http://schemas.openxmlformats.org/presentationml/2006/ole">
            <mc:AlternateContent xmlns:mc="http://schemas.openxmlformats.org/markup-compatibility/2006">
              <mc:Choice xmlns:v="urn:schemas-microsoft-com:vml" Requires="v">
                <p:oleObj spid="_x0000_s36875" name="Equation" r:id="rId8" imgW="1866900" imgH="368300" progId="Equation.DSMT4">
                  <p:embed/>
                </p:oleObj>
              </mc:Choice>
              <mc:Fallback>
                <p:oleObj name="Equation" r:id="rId8" imgW="1866900" imgH="368300" progId="Equation.DSMT4">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12950" y="3052763"/>
                        <a:ext cx="3965575"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2" name="Object 16"/>
          <p:cNvGraphicFramePr>
            <a:graphicFrameLocks noChangeAspect="1"/>
          </p:cNvGraphicFramePr>
          <p:nvPr/>
        </p:nvGraphicFramePr>
        <p:xfrm>
          <a:off x="2268538" y="3959225"/>
          <a:ext cx="1905000" cy="998538"/>
        </p:xfrm>
        <a:graphic>
          <a:graphicData uri="http://schemas.openxmlformats.org/presentationml/2006/ole">
            <mc:AlternateContent xmlns:mc="http://schemas.openxmlformats.org/markup-compatibility/2006">
              <mc:Choice xmlns:v="urn:schemas-microsoft-com:vml" Requires="v">
                <p:oleObj spid="_x0000_s36876" name="Equation" r:id="rId10" imgW="990170" imgH="520474" progId="Equation.DSMT4">
                  <p:embed/>
                </p:oleObj>
              </mc:Choice>
              <mc:Fallback>
                <p:oleObj name="Equation" r:id="rId10" imgW="990170" imgH="520474" progId="Equation.DSMT4">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68538" y="3959225"/>
                        <a:ext cx="1905000"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smtClean="0"/>
              <a:t>感知器算法</a:t>
            </a:r>
            <a:r>
              <a:rPr lang="en-US" altLang="zh-CN" smtClean="0"/>
              <a:t>(</a:t>
            </a:r>
            <a:r>
              <a:rPr lang="zh-CN" altLang="en-US" smtClean="0"/>
              <a:t>单样本调整版本</a:t>
            </a:r>
            <a:r>
              <a:rPr lang="en-US" altLang="zh-CN" smtClean="0"/>
              <a:t>)</a:t>
            </a:r>
          </a:p>
        </p:txBody>
      </p:sp>
      <p:sp>
        <p:nvSpPr>
          <p:cNvPr id="38915" name="Rectangle 4"/>
          <p:cNvSpPr>
            <a:spLocks noGrp="1" noChangeArrowheads="1"/>
          </p:cNvSpPr>
          <p:nvPr>
            <p:ph type="body" sz="half" idx="1"/>
          </p:nvPr>
        </p:nvSpPr>
        <p:spPr>
          <a:xfrm>
            <a:off x="323850" y="1557338"/>
            <a:ext cx="8089900" cy="5040312"/>
          </a:xfrm>
          <a:noFill/>
        </p:spPr>
        <p:txBody>
          <a:bodyPr/>
          <a:lstStyle/>
          <a:p>
            <a:pPr marL="609600" indent="-609600" eaLnBrk="1" hangingPunct="1">
              <a:lnSpc>
                <a:spcPct val="130000"/>
              </a:lnSpc>
              <a:buFont typeface="Wingdings" panose="05000000000000000000" pitchFamily="2" charset="2"/>
              <a:buAutoNum type="arabicPeriod"/>
            </a:pPr>
            <a:r>
              <a:rPr lang="en-US" altLang="zh-CN" sz="2800" b="0" smtClean="0"/>
              <a:t>begin initialize</a:t>
            </a:r>
            <a:r>
              <a:rPr lang="en-US" altLang="zh-CN" sz="2800" smtClean="0"/>
              <a:t>        , k</a:t>
            </a:r>
            <a:r>
              <a:rPr lang="en-US" altLang="zh-CN" sz="2800" smtClean="0">
                <a:sym typeface="Wingdings" panose="05000000000000000000" pitchFamily="2" charset="2"/>
              </a:rPr>
              <a:t>0</a:t>
            </a:r>
          </a:p>
          <a:p>
            <a:pPr marL="609600" indent="-609600" eaLnBrk="1" hangingPunct="1">
              <a:lnSpc>
                <a:spcPct val="130000"/>
              </a:lnSpc>
              <a:buFont typeface="Wingdings" panose="05000000000000000000" pitchFamily="2" charset="2"/>
              <a:buAutoNum type="arabicPeriod"/>
            </a:pPr>
            <a:r>
              <a:rPr lang="en-US" altLang="zh-CN" sz="2800" b="0" smtClean="0">
                <a:sym typeface="Wingdings" panose="05000000000000000000" pitchFamily="2" charset="2"/>
              </a:rPr>
              <a:t>    do</a:t>
            </a:r>
            <a:r>
              <a:rPr lang="en-US" altLang="zh-CN" sz="2800" smtClean="0"/>
              <a:t>  k</a:t>
            </a:r>
            <a:r>
              <a:rPr lang="en-US" altLang="zh-CN" sz="2800" smtClean="0">
                <a:sym typeface="Wingdings" panose="05000000000000000000" pitchFamily="2" charset="2"/>
              </a:rPr>
              <a:t>(k+1)mod n</a:t>
            </a:r>
          </a:p>
          <a:p>
            <a:pPr marL="609600" indent="-609600" eaLnBrk="1" hangingPunct="1">
              <a:lnSpc>
                <a:spcPct val="130000"/>
              </a:lnSpc>
              <a:buFont typeface="Wingdings" panose="05000000000000000000" pitchFamily="2" charset="2"/>
              <a:buAutoNum type="arabicPeriod"/>
            </a:pPr>
            <a:r>
              <a:rPr lang="en-US" altLang="zh-CN" sz="2800" b="0" smtClean="0">
                <a:sym typeface="Wingdings" panose="05000000000000000000" pitchFamily="2" charset="2"/>
              </a:rPr>
              <a:t>        if y</a:t>
            </a:r>
            <a:r>
              <a:rPr lang="en-US" altLang="zh-CN" sz="2800" baseline="-25000" smtClean="0">
                <a:sym typeface="Wingdings" panose="05000000000000000000" pitchFamily="2" charset="2"/>
              </a:rPr>
              <a:t>k</a:t>
            </a:r>
            <a:r>
              <a:rPr lang="en-US" altLang="zh-CN" sz="2800" b="0" smtClean="0">
                <a:sym typeface="Wingdings" panose="05000000000000000000" pitchFamily="2" charset="2"/>
              </a:rPr>
              <a:t> </a:t>
            </a:r>
            <a:r>
              <a:rPr lang="en-US" altLang="zh-CN" sz="2800" smtClean="0">
                <a:sym typeface="Wingdings" panose="05000000000000000000" pitchFamily="2" charset="2"/>
              </a:rPr>
              <a:t>is misclassified by </a:t>
            </a:r>
            <a:r>
              <a:rPr lang="en-US" altLang="zh-CN" sz="2800" b="0" smtClean="0">
                <a:sym typeface="Wingdings" panose="05000000000000000000" pitchFamily="2" charset="2"/>
              </a:rPr>
              <a:t>a then </a:t>
            </a:r>
          </a:p>
          <a:p>
            <a:pPr marL="609600" indent="-609600" eaLnBrk="1" hangingPunct="1">
              <a:lnSpc>
                <a:spcPct val="130000"/>
              </a:lnSpc>
            </a:pPr>
            <a:endParaRPr lang="en-US" altLang="zh-CN" sz="2800" b="0" smtClean="0">
              <a:sym typeface="Wingdings" panose="05000000000000000000" pitchFamily="2" charset="2"/>
            </a:endParaRPr>
          </a:p>
          <a:p>
            <a:pPr marL="609600" indent="-609600" eaLnBrk="1" hangingPunct="1">
              <a:lnSpc>
                <a:spcPct val="130000"/>
              </a:lnSpc>
              <a:buFont typeface="Wingdings" panose="05000000000000000000" pitchFamily="2" charset="2"/>
              <a:buAutoNum type="arabicPeriod" startAt="4"/>
            </a:pPr>
            <a:r>
              <a:rPr lang="en-US" altLang="zh-CN" sz="2800" b="0" smtClean="0"/>
              <a:t>    until </a:t>
            </a:r>
            <a:r>
              <a:rPr lang="en-US" altLang="zh-CN" sz="2800" smtClean="0"/>
              <a:t>all patterns properly classified</a:t>
            </a:r>
            <a:endParaRPr lang="en-US" altLang="zh-CN" sz="2800" b="0" smtClean="0"/>
          </a:p>
          <a:p>
            <a:pPr marL="609600" indent="-609600" eaLnBrk="1" hangingPunct="1">
              <a:lnSpc>
                <a:spcPct val="130000"/>
              </a:lnSpc>
              <a:buFont typeface="Wingdings" panose="05000000000000000000" pitchFamily="2" charset="2"/>
              <a:buAutoNum type="arabicPeriod" startAt="4"/>
            </a:pPr>
            <a:r>
              <a:rPr lang="en-US" altLang="zh-CN" sz="2800" b="0" smtClean="0"/>
              <a:t>return a</a:t>
            </a:r>
          </a:p>
          <a:p>
            <a:pPr marL="609600" indent="-609600" eaLnBrk="1" hangingPunct="1">
              <a:lnSpc>
                <a:spcPct val="130000"/>
              </a:lnSpc>
              <a:buFont typeface="Wingdings" panose="05000000000000000000" pitchFamily="2" charset="2"/>
              <a:buAutoNum type="arabicPeriod" startAt="4"/>
            </a:pPr>
            <a:r>
              <a:rPr lang="en-US" altLang="zh-CN" sz="2800" b="0" smtClean="0"/>
              <a:t>end</a:t>
            </a:r>
          </a:p>
        </p:txBody>
      </p:sp>
      <p:graphicFrame>
        <p:nvGraphicFramePr>
          <p:cNvPr id="38916" name="Object 5"/>
          <p:cNvGraphicFramePr>
            <a:graphicFrameLocks noChangeAspect="1"/>
          </p:cNvGraphicFramePr>
          <p:nvPr/>
        </p:nvGraphicFramePr>
        <p:xfrm>
          <a:off x="3348038" y="1700213"/>
          <a:ext cx="647700" cy="465137"/>
        </p:xfrm>
        <a:graphic>
          <a:graphicData uri="http://schemas.openxmlformats.org/presentationml/2006/ole">
            <mc:AlternateContent xmlns:mc="http://schemas.openxmlformats.org/markup-compatibility/2006">
              <mc:Choice xmlns:v="urn:schemas-microsoft-com:vml" Requires="v">
                <p:oleObj spid="_x0000_s38919" name="Equation" r:id="rId3" imgW="952500" imgH="685800" progId="Equation.DSMT4">
                  <p:embed/>
                </p:oleObj>
              </mc:Choice>
              <mc:Fallback>
                <p:oleObj name="Equation" r:id="rId3" imgW="952500" imgH="6858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1700213"/>
                        <a:ext cx="6477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17" name="Rectangle 6"/>
          <p:cNvSpPr>
            <a:spLocks noChangeArrowheads="1"/>
          </p:cNvSpPr>
          <p:nvPr/>
        </p:nvSpPr>
        <p:spPr bwMode="auto">
          <a:xfrm>
            <a:off x="0" y="3176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p>
        </p:txBody>
      </p:sp>
      <p:graphicFrame>
        <p:nvGraphicFramePr>
          <p:cNvPr id="38918" name="Object 8"/>
          <p:cNvGraphicFramePr>
            <a:graphicFrameLocks noChangeAspect="1"/>
          </p:cNvGraphicFramePr>
          <p:nvPr/>
        </p:nvGraphicFramePr>
        <p:xfrm>
          <a:off x="3057525" y="3533775"/>
          <a:ext cx="3028950" cy="565150"/>
        </p:xfrm>
        <a:graphic>
          <a:graphicData uri="http://schemas.openxmlformats.org/presentationml/2006/ole">
            <mc:AlternateContent xmlns:mc="http://schemas.openxmlformats.org/markup-compatibility/2006">
              <mc:Choice xmlns:v="urn:schemas-microsoft-com:vml" Requires="v">
                <p:oleObj spid="_x0000_s38920" name="Equation" r:id="rId5" imgW="1358310" imgH="253890" progId="Equation.DSMT4">
                  <p:embed/>
                </p:oleObj>
              </mc:Choice>
              <mc:Fallback>
                <p:oleObj name="Equation" r:id="rId5" imgW="1358310" imgH="25389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7525" y="3533775"/>
                        <a:ext cx="3028950"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i="1" smtClean="0"/>
              <a:t>例</a:t>
            </a:r>
            <a:r>
              <a:rPr lang="en-US" altLang="zh-CN" i="1" smtClean="0"/>
              <a:t>5.1</a:t>
            </a:r>
          </a:p>
        </p:txBody>
      </p:sp>
      <p:sp>
        <p:nvSpPr>
          <p:cNvPr id="39939" name="Rectangle 3"/>
          <p:cNvSpPr>
            <a:spLocks noGrp="1" noChangeArrowheads="1"/>
          </p:cNvSpPr>
          <p:nvPr>
            <p:ph type="body" idx="1"/>
          </p:nvPr>
        </p:nvSpPr>
        <p:spPr/>
        <p:txBody>
          <a:bodyPr/>
          <a:lstStyle/>
          <a:p>
            <a:pPr eaLnBrk="1" hangingPunct="1"/>
            <a:r>
              <a:rPr lang="zh-CN" altLang="en-US" smtClean="0"/>
              <a:t>有两类模式的训练样本：</a:t>
            </a:r>
          </a:p>
          <a:p>
            <a:pPr eaLnBrk="1" hangingPunct="1">
              <a:buFont typeface="Wingdings" panose="05000000000000000000" pitchFamily="2" charset="2"/>
              <a:buNone/>
            </a:pPr>
            <a:r>
              <a:rPr lang="zh-CN" altLang="en-US" smtClean="0"/>
              <a:t>		</a:t>
            </a:r>
            <a:r>
              <a:rPr lang="el-GR" altLang="zh-CN" smtClean="0">
                <a:cs typeface="Arial" panose="020B0604020202020204" pitchFamily="34" charset="0"/>
              </a:rPr>
              <a:t>ω</a:t>
            </a:r>
            <a:r>
              <a:rPr lang="en-US" altLang="zh-CN" baseline="-25000" smtClean="0">
                <a:cs typeface="Arial" panose="020B0604020202020204" pitchFamily="34" charset="0"/>
              </a:rPr>
              <a:t>1</a:t>
            </a:r>
            <a:r>
              <a:rPr lang="zh-CN" altLang="en-US" smtClean="0">
                <a:cs typeface="Arial" panose="020B0604020202020204" pitchFamily="34" charset="0"/>
              </a:rPr>
              <a:t>：</a:t>
            </a:r>
            <a:r>
              <a:rPr lang="en-US" altLang="zh-CN" smtClean="0">
                <a:cs typeface="Arial" panose="020B0604020202020204" pitchFamily="34" charset="0"/>
              </a:rPr>
              <a:t>{ (0,0), (0,1) }</a:t>
            </a:r>
          </a:p>
          <a:p>
            <a:pPr eaLnBrk="1" hangingPunct="1">
              <a:buFont typeface="Wingdings" panose="05000000000000000000" pitchFamily="2" charset="2"/>
              <a:buNone/>
            </a:pPr>
            <a:r>
              <a:rPr lang="en-US" altLang="zh-CN" smtClean="0"/>
              <a:t>		</a:t>
            </a:r>
            <a:r>
              <a:rPr lang="el-GR" altLang="zh-CN" smtClean="0">
                <a:cs typeface="Arial" panose="020B0604020202020204" pitchFamily="34" charset="0"/>
              </a:rPr>
              <a:t>ω</a:t>
            </a:r>
            <a:r>
              <a:rPr lang="en-US" altLang="zh-CN" baseline="-25000" smtClean="0">
                <a:cs typeface="Arial" panose="020B0604020202020204" pitchFamily="34" charset="0"/>
              </a:rPr>
              <a:t>2</a:t>
            </a:r>
            <a:r>
              <a:rPr lang="zh-CN" altLang="en-US" smtClean="0">
                <a:cs typeface="Arial" panose="020B0604020202020204" pitchFamily="34" charset="0"/>
              </a:rPr>
              <a:t>：</a:t>
            </a:r>
            <a:r>
              <a:rPr lang="en-US" altLang="zh-CN" smtClean="0">
                <a:cs typeface="Arial" panose="020B0604020202020204" pitchFamily="34" charset="0"/>
              </a:rPr>
              <a:t>{ (1,0), (1,1) }</a:t>
            </a:r>
          </a:p>
          <a:p>
            <a:pPr eaLnBrk="1" hangingPunct="1">
              <a:buFont typeface="Wingdings" panose="05000000000000000000" pitchFamily="2" charset="2"/>
              <a:buNone/>
            </a:pPr>
            <a:endParaRPr lang="en-US" altLang="zh-CN" smtClean="0">
              <a:cs typeface="Arial" panose="020B0604020202020204" pitchFamily="34" charset="0"/>
            </a:endParaRPr>
          </a:p>
          <a:p>
            <a:pPr eaLnBrk="1" hangingPunct="1">
              <a:buFont typeface="Wingdings" panose="05000000000000000000" pitchFamily="2" charset="2"/>
              <a:buNone/>
            </a:pPr>
            <a:r>
              <a:rPr lang="en-US" altLang="zh-CN" smtClean="0">
                <a:cs typeface="Arial" panose="020B0604020202020204" pitchFamily="34" charset="0"/>
              </a:rPr>
              <a:t>	</a:t>
            </a:r>
            <a:r>
              <a:rPr lang="zh-CN" altLang="en-US" smtClean="0">
                <a:cs typeface="Arial" panose="020B0604020202020204" pitchFamily="34" charset="0"/>
              </a:rPr>
              <a:t>用感知器算法求取判别函数，将两类样本分开。</a:t>
            </a:r>
          </a:p>
          <a:p>
            <a:pPr eaLnBrk="1" hangingPunct="1">
              <a:buFont typeface="Wingdings" panose="05000000000000000000" pitchFamily="2" charset="2"/>
              <a:buNone/>
            </a:pPr>
            <a:endParaRPr lang="zh-CN" altLang="el-GR" smtClean="0">
              <a:cs typeface="Arial" panose="020B0604020202020204"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smtClean="0"/>
              <a:t>感知器算法的特点</a:t>
            </a:r>
          </a:p>
        </p:txBody>
      </p:sp>
      <p:sp>
        <p:nvSpPr>
          <p:cNvPr id="41987" name="Rectangle 3"/>
          <p:cNvSpPr>
            <a:spLocks noGrp="1" noChangeArrowheads="1"/>
          </p:cNvSpPr>
          <p:nvPr>
            <p:ph type="body" sz="half" idx="1"/>
          </p:nvPr>
        </p:nvSpPr>
        <p:spPr>
          <a:xfrm>
            <a:off x="812800" y="1557338"/>
            <a:ext cx="7640638" cy="4568825"/>
          </a:xfrm>
        </p:spPr>
        <p:txBody>
          <a:bodyPr/>
          <a:lstStyle/>
          <a:p>
            <a:pPr eaLnBrk="1" hangingPunct="1"/>
            <a:r>
              <a:rPr lang="zh-CN" altLang="en-US" sz="2800" smtClean="0"/>
              <a:t>当样本线性可分情况下，学习率       合适时，算法具有收敛性；</a:t>
            </a:r>
          </a:p>
          <a:p>
            <a:pPr eaLnBrk="1" hangingPunct="1"/>
            <a:endParaRPr lang="zh-CN" altLang="en-US" sz="2800" smtClean="0"/>
          </a:p>
          <a:p>
            <a:pPr eaLnBrk="1" hangingPunct="1"/>
            <a:r>
              <a:rPr lang="zh-CN" altLang="en-US" sz="2800" smtClean="0"/>
              <a:t>收敛速度较慢；</a:t>
            </a:r>
          </a:p>
          <a:p>
            <a:pPr eaLnBrk="1" hangingPunct="1"/>
            <a:endParaRPr lang="zh-CN" altLang="en-US" sz="2800" smtClean="0"/>
          </a:p>
          <a:p>
            <a:pPr eaLnBrk="1" hangingPunct="1"/>
            <a:r>
              <a:rPr lang="zh-CN" altLang="en-US" sz="2800" smtClean="0"/>
              <a:t>当样本线性不可分情况下，算法不收敛，且无法判断样本是否线性可分。</a:t>
            </a:r>
          </a:p>
          <a:p>
            <a:pPr eaLnBrk="1" hangingPunct="1"/>
            <a:endParaRPr lang="en-US" altLang="zh-CN" sz="2800" smtClean="0"/>
          </a:p>
        </p:txBody>
      </p:sp>
      <p:graphicFrame>
        <p:nvGraphicFramePr>
          <p:cNvPr id="41988" name="Object 4"/>
          <p:cNvGraphicFramePr>
            <a:graphicFrameLocks noChangeAspect="1"/>
          </p:cNvGraphicFramePr>
          <p:nvPr>
            <p:ph sz="half" idx="2"/>
          </p:nvPr>
        </p:nvGraphicFramePr>
        <p:xfrm>
          <a:off x="6443663" y="1641475"/>
          <a:ext cx="576262" cy="460375"/>
        </p:xfrm>
        <a:graphic>
          <a:graphicData uri="http://schemas.openxmlformats.org/presentationml/2006/ole">
            <mc:AlternateContent xmlns:mc="http://schemas.openxmlformats.org/markup-compatibility/2006">
              <mc:Choice xmlns:v="urn:schemas-microsoft-com:vml" Requires="v">
                <p:oleObj spid="_x0000_s41989" name="Equation" r:id="rId4" imgW="317225" imgH="253780" progId="Equation.DSMT4">
                  <p:embed/>
                </p:oleObj>
              </mc:Choice>
              <mc:Fallback>
                <p:oleObj name="Equation" r:id="rId4" imgW="317225" imgH="25378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3663" y="1641475"/>
                        <a:ext cx="576262"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smtClean="0"/>
              <a:t>5.4 </a:t>
            </a:r>
            <a:r>
              <a:rPr lang="zh-CN" altLang="en-US" smtClean="0"/>
              <a:t>最小平方误差算法</a:t>
            </a:r>
            <a:r>
              <a:rPr lang="en-US" altLang="zh-CN" smtClean="0"/>
              <a:t>(LMSE)</a:t>
            </a:r>
          </a:p>
        </p:txBody>
      </p:sp>
      <p:sp>
        <p:nvSpPr>
          <p:cNvPr id="44035" name="Rectangle 3"/>
          <p:cNvSpPr>
            <a:spLocks noGrp="1" noChangeArrowheads="1"/>
          </p:cNvSpPr>
          <p:nvPr>
            <p:ph type="body" sz="half" idx="1"/>
          </p:nvPr>
        </p:nvSpPr>
        <p:spPr>
          <a:xfrm>
            <a:off x="323850" y="1557338"/>
            <a:ext cx="8248650" cy="1333500"/>
          </a:xfrm>
        </p:spPr>
        <p:txBody>
          <a:bodyPr/>
          <a:lstStyle/>
          <a:p>
            <a:pPr eaLnBrk="1" hangingPunct="1"/>
            <a:r>
              <a:rPr lang="en-US" altLang="zh-CN" sz="2800" smtClean="0">
                <a:cs typeface="Arial" panose="020B0604020202020204" pitchFamily="34" charset="0"/>
              </a:rPr>
              <a:t>LMSE</a:t>
            </a:r>
            <a:r>
              <a:rPr lang="zh-CN" altLang="en-US" sz="2800" smtClean="0">
                <a:cs typeface="Arial" panose="020B0604020202020204" pitchFamily="34" charset="0"/>
              </a:rPr>
              <a:t>方法的基本思想是将求解线性不等式组的问题转化为求解线性方程组：</a:t>
            </a:r>
          </a:p>
        </p:txBody>
      </p:sp>
      <p:graphicFrame>
        <p:nvGraphicFramePr>
          <p:cNvPr id="44036" name="Object 4"/>
          <p:cNvGraphicFramePr>
            <a:graphicFrameLocks noChangeAspect="1"/>
          </p:cNvGraphicFramePr>
          <p:nvPr>
            <p:ph sz="quarter" idx="2"/>
          </p:nvPr>
        </p:nvGraphicFramePr>
        <p:xfrm>
          <a:off x="1763713" y="2879725"/>
          <a:ext cx="5430837" cy="2386013"/>
        </p:xfrm>
        <a:graphic>
          <a:graphicData uri="http://schemas.openxmlformats.org/presentationml/2006/ole">
            <mc:AlternateContent xmlns:mc="http://schemas.openxmlformats.org/markup-compatibility/2006">
              <mc:Choice xmlns:v="urn:schemas-microsoft-com:vml" Requires="v">
                <p:oleObj spid="_x0000_s44039" name="Equation" r:id="rId4" imgW="2197100" imgH="965200" progId="Equation.DSMT4">
                  <p:embed/>
                </p:oleObj>
              </mc:Choice>
              <mc:Fallback>
                <p:oleObj name="Equation" r:id="rId4" imgW="2197100" imgH="9652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713" y="2879725"/>
                        <a:ext cx="5430837" cy="238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7" name="Object 6"/>
          <p:cNvGraphicFramePr>
            <a:graphicFrameLocks noChangeAspect="1"/>
          </p:cNvGraphicFramePr>
          <p:nvPr>
            <p:ph sz="quarter" idx="3"/>
          </p:nvPr>
        </p:nvGraphicFramePr>
        <p:xfrm>
          <a:off x="3059113" y="5992813"/>
          <a:ext cx="1479550" cy="563562"/>
        </p:xfrm>
        <a:graphic>
          <a:graphicData uri="http://schemas.openxmlformats.org/presentationml/2006/ole">
            <mc:AlternateContent xmlns:mc="http://schemas.openxmlformats.org/markup-compatibility/2006">
              <mc:Choice xmlns:v="urn:schemas-microsoft-com:vml" Requires="v">
                <p:oleObj spid="_x0000_s44040" name="Equation" r:id="rId6" imgW="533169" imgH="203112" progId="Equation.DSMT4">
                  <p:embed/>
                </p:oleObj>
              </mc:Choice>
              <mc:Fallback>
                <p:oleObj name="Equation" r:id="rId6" imgW="533169" imgH="203112"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9113" y="5992813"/>
                        <a:ext cx="147955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38" name="Object 8"/>
          <p:cNvGraphicFramePr>
            <a:graphicFrameLocks noChangeAspect="1"/>
          </p:cNvGraphicFramePr>
          <p:nvPr/>
        </p:nvGraphicFramePr>
        <p:xfrm>
          <a:off x="4859338" y="6045200"/>
          <a:ext cx="949325" cy="460375"/>
        </p:xfrm>
        <a:graphic>
          <a:graphicData uri="http://schemas.openxmlformats.org/presentationml/2006/ole">
            <mc:AlternateContent xmlns:mc="http://schemas.openxmlformats.org/markup-compatibility/2006">
              <mc:Choice xmlns:v="urn:schemas-microsoft-com:vml" Requires="v">
                <p:oleObj spid="_x0000_s44041" name="Equation" r:id="rId8" imgW="368140" imgH="177723" progId="Equation.DSMT4">
                  <p:embed/>
                </p:oleObj>
              </mc:Choice>
              <mc:Fallback>
                <p:oleObj name="Equation" r:id="rId8" imgW="368140" imgH="177723"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59338" y="6045200"/>
                        <a:ext cx="949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smtClean="0"/>
              <a:t>最小平方误差的准则函数</a:t>
            </a:r>
          </a:p>
        </p:txBody>
      </p:sp>
      <p:sp>
        <p:nvSpPr>
          <p:cNvPr id="46083" name="Rectangle 3"/>
          <p:cNvSpPr>
            <a:spLocks noGrp="1" noChangeArrowheads="1"/>
          </p:cNvSpPr>
          <p:nvPr>
            <p:ph type="body" sz="half" idx="1"/>
          </p:nvPr>
        </p:nvSpPr>
        <p:spPr>
          <a:xfrm>
            <a:off x="323850" y="1557338"/>
            <a:ext cx="8248650" cy="1509712"/>
          </a:xfrm>
        </p:spPr>
        <p:txBody>
          <a:bodyPr/>
          <a:lstStyle/>
          <a:p>
            <a:pPr eaLnBrk="1" hangingPunct="1"/>
            <a:r>
              <a:rPr lang="zh-CN" altLang="en-US" smtClean="0"/>
              <a:t>定义误差矢量</a:t>
            </a:r>
            <a:r>
              <a:rPr lang="en-US" altLang="zh-CN" b="0" smtClean="0"/>
              <a:t>e</a:t>
            </a:r>
            <a:r>
              <a:rPr lang="zh-CN" altLang="en-US" smtClean="0"/>
              <a:t>，用</a:t>
            </a:r>
            <a:r>
              <a:rPr lang="en-US" altLang="zh-CN" b="0" smtClean="0"/>
              <a:t>e</a:t>
            </a:r>
            <a:r>
              <a:rPr lang="zh-CN" altLang="en-US" smtClean="0"/>
              <a:t>长度的平方作为准则函数（</a:t>
            </a:r>
            <a:r>
              <a:rPr lang="en-US" altLang="zh-CN" smtClean="0">
                <a:solidFill>
                  <a:srgbClr val="FF3300"/>
                </a:solidFill>
              </a:rPr>
              <a:t>LMSE</a:t>
            </a:r>
            <a:r>
              <a:rPr lang="zh-CN" altLang="en-US" smtClean="0">
                <a:solidFill>
                  <a:srgbClr val="FF3300"/>
                </a:solidFill>
              </a:rPr>
              <a:t>准则</a:t>
            </a:r>
            <a:r>
              <a:rPr lang="zh-CN" altLang="en-US" smtClean="0"/>
              <a:t>）：</a:t>
            </a:r>
          </a:p>
        </p:txBody>
      </p:sp>
      <p:graphicFrame>
        <p:nvGraphicFramePr>
          <p:cNvPr id="46084" name="Object 4"/>
          <p:cNvGraphicFramePr>
            <a:graphicFrameLocks noChangeAspect="1"/>
          </p:cNvGraphicFramePr>
          <p:nvPr>
            <p:ph sz="quarter" idx="2"/>
          </p:nvPr>
        </p:nvGraphicFramePr>
        <p:xfrm>
          <a:off x="3203575" y="3357563"/>
          <a:ext cx="1987550" cy="496887"/>
        </p:xfrm>
        <a:graphic>
          <a:graphicData uri="http://schemas.openxmlformats.org/presentationml/2006/ole">
            <mc:AlternateContent xmlns:mc="http://schemas.openxmlformats.org/markup-compatibility/2006">
              <mc:Choice xmlns:v="urn:schemas-microsoft-com:vml" Requires="v">
                <p:oleObj spid="_x0000_s46086" name="Equation" r:id="rId3" imgW="710891" imgH="177723" progId="Equation.DSMT4">
                  <p:embed/>
                </p:oleObj>
              </mc:Choice>
              <mc:Fallback>
                <p:oleObj name="Equation" r:id="rId3" imgW="710891" imgH="177723"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3357563"/>
                        <a:ext cx="19875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5" name="Object 6"/>
          <p:cNvGraphicFramePr>
            <a:graphicFrameLocks noChangeAspect="1"/>
          </p:cNvGraphicFramePr>
          <p:nvPr>
            <p:ph sz="quarter" idx="3"/>
          </p:nvPr>
        </p:nvGraphicFramePr>
        <p:xfrm>
          <a:off x="2339975" y="4365625"/>
          <a:ext cx="3957638" cy="946150"/>
        </p:xfrm>
        <a:graphic>
          <a:graphicData uri="http://schemas.openxmlformats.org/presentationml/2006/ole">
            <mc:AlternateContent xmlns:mc="http://schemas.openxmlformats.org/markup-compatibility/2006">
              <mc:Choice xmlns:v="urn:schemas-microsoft-com:vml" Requires="v">
                <p:oleObj spid="_x0000_s46087" name="Equation" r:id="rId5" imgW="1168400" imgH="279400" progId="Equation.DSMT4">
                  <p:embed/>
                </p:oleObj>
              </mc:Choice>
              <mc:Fallback>
                <p:oleObj name="Equation" r:id="rId5" imgW="1168400" imgH="2794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4365625"/>
                        <a:ext cx="39576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mtClean="0"/>
              <a:t>线性不可分情况</a:t>
            </a:r>
          </a:p>
        </p:txBody>
      </p:sp>
      <p:sp>
        <p:nvSpPr>
          <p:cNvPr id="24585" name="Line 9"/>
          <p:cNvSpPr>
            <a:spLocks noChangeShapeType="1"/>
          </p:cNvSpPr>
          <p:nvPr/>
        </p:nvSpPr>
        <p:spPr bwMode="auto">
          <a:xfrm>
            <a:off x="3132138" y="1844675"/>
            <a:ext cx="2592387" cy="4321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172" name="对象 2"/>
          <p:cNvGraphicFramePr>
            <a:graphicFrameLocks noChangeAspect="1"/>
          </p:cNvGraphicFramePr>
          <p:nvPr/>
        </p:nvGraphicFramePr>
        <p:xfrm>
          <a:off x="1331913" y="2060575"/>
          <a:ext cx="6088062" cy="3756025"/>
        </p:xfrm>
        <a:graphic>
          <a:graphicData uri="http://schemas.openxmlformats.org/presentationml/2006/ole">
            <mc:AlternateContent xmlns:mc="http://schemas.openxmlformats.org/markup-compatibility/2006">
              <mc:Choice xmlns:v="urn:schemas-microsoft-com:vml" Requires="v">
                <p:oleObj spid="_x0000_s7174" name="Visio" r:id="rId4" imgW="6088412" imgH="3756799" progId="Visio.Drawing.15">
                  <p:embed/>
                </p:oleObj>
              </mc:Choice>
              <mc:Fallback>
                <p:oleObj name="Visio" r:id="rId4" imgW="6088412" imgH="3756799" progId="Visio.Drawing.15">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2060575"/>
                        <a:ext cx="6088062" cy="375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 name="图片 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724525" y="6018213"/>
            <a:ext cx="1547813"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5"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sz="quarter"/>
          </p:nvPr>
        </p:nvSpPr>
        <p:spPr/>
        <p:txBody>
          <a:bodyPr/>
          <a:lstStyle/>
          <a:p>
            <a:pPr eaLnBrk="1" hangingPunct="1"/>
            <a:r>
              <a:rPr lang="zh-CN" altLang="en-US" smtClean="0"/>
              <a:t>权值矢量的求解</a:t>
            </a:r>
            <a:r>
              <a:rPr lang="en-US" altLang="zh-CN" smtClean="0"/>
              <a:t>(</a:t>
            </a:r>
            <a:r>
              <a:rPr lang="zh-CN" altLang="en-US" smtClean="0"/>
              <a:t>伪逆求解法</a:t>
            </a:r>
            <a:r>
              <a:rPr lang="en-US" altLang="zh-CN" smtClean="0"/>
              <a:t>)</a:t>
            </a:r>
          </a:p>
        </p:txBody>
      </p:sp>
      <p:graphicFrame>
        <p:nvGraphicFramePr>
          <p:cNvPr id="47107" name="Object 0"/>
          <p:cNvGraphicFramePr>
            <a:graphicFrameLocks noChangeAspect="1"/>
          </p:cNvGraphicFramePr>
          <p:nvPr>
            <p:ph sz="quarter" idx="1"/>
          </p:nvPr>
        </p:nvGraphicFramePr>
        <p:xfrm>
          <a:off x="2271713" y="1831975"/>
          <a:ext cx="3829050" cy="582613"/>
        </p:xfrm>
        <a:graphic>
          <a:graphicData uri="http://schemas.openxmlformats.org/presentationml/2006/ole">
            <mc:AlternateContent xmlns:mc="http://schemas.openxmlformats.org/markup-compatibility/2006">
              <mc:Choice xmlns:v="urn:schemas-microsoft-com:vml" Requires="v">
                <p:oleObj spid="_x0000_s47112" name="Equation" r:id="rId3" imgW="1752600" imgH="266700" progId="Equation.DSMT4">
                  <p:embed/>
                </p:oleObj>
              </mc:Choice>
              <mc:Fallback>
                <p:oleObj name="Equation" r:id="rId3" imgW="1752600" imgH="266700" progId="Equation.DSMT4">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1713" y="1831975"/>
                        <a:ext cx="3829050"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08" name="Object 1"/>
          <p:cNvGraphicFramePr>
            <a:graphicFrameLocks noChangeAspect="1"/>
          </p:cNvGraphicFramePr>
          <p:nvPr>
            <p:ph sz="quarter" idx="2"/>
          </p:nvPr>
        </p:nvGraphicFramePr>
        <p:xfrm>
          <a:off x="2271713" y="2913063"/>
          <a:ext cx="2032000" cy="539750"/>
        </p:xfrm>
        <a:graphic>
          <a:graphicData uri="http://schemas.openxmlformats.org/presentationml/2006/ole">
            <mc:AlternateContent xmlns:mc="http://schemas.openxmlformats.org/markup-compatibility/2006">
              <mc:Choice xmlns:v="urn:schemas-microsoft-com:vml" Requires="v">
                <p:oleObj spid="_x0000_s47113" name="Equation" r:id="rId5" imgW="812447" imgH="215806" progId="Equation.DSMT4">
                  <p:embed/>
                </p:oleObj>
              </mc:Choice>
              <mc:Fallback>
                <p:oleObj name="Equation" r:id="rId5" imgW="812447" imgH="215806"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1713" y="2913063"/>
                        <a:ext cx="20320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09" name="Object 2"/>
          <p:cNvGraphicFramePr>
            <a:graphicFrameLocks noChangeAspect="1"/>
          </p:cNvGraphicFramePr>
          <p:nvPr>
            <p:ph sz="quarter" idx="3"/>
          </p:nvPr>
        </p:nvGraphicFramePr>
        <p:xfrm>
          <a:off x="2271713" y="4046538"/>
          <a:ext cx="3273425" cy="693737"/>
        </p:xfrm>
        <a:graphic>
          <a:graphicData uri="http://schemas.openxmlformats.org/presentationml/2006/ole">
            <mc:AlternateContent xmlns:mc="http://schemas.openxmlformats.org/markup-compatibility/2006">
              <mc:Choice xmlns:v="urn:schemas-microsoft-com:vml" Requires="v">
                <p:oleObj spid="_x0000_s47114" name="Equation" r:id="rId7" imgW="1497950" imgH="317362" progId="Equation.DSMT4">
                  <p:embed/>
                </p:oleObj>
              </mc:Choice>
              <mc:Fallback>
                <p:oleObj name="Equation" r:id="rId7" imgW="1497950" imgH="317362" progId="Equation.DSMT4">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1713" y="4046538"/>
                        <a:ext cx="3273425" cy="69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10" name="Object 3"/>
          <p:cNvGraphicFramePr>
            <a:graphicFrameLocks noChangeAspect="1"/>
          </p:cNvGraphicFramePr>
          <p:nvPr>
            <p:ph sz="quarter" idx="4"/>
          </p:nvPr>
        </p:nvGraphicFramePr>
        <p:xfrm>
          <a:off x="1273175" y="5289550"/>
          <a:ext cx="2635250" cy="766763"/>
        </p:xfrm>
        <a:graphic>
          <a:graphicData uri="http://schemas.openxmlformats.org/presentationml/2006/ole">
            <mc:AlternateContent xmlns:mc="http://schemas.openxmlformats.org/markup-compatibility/2006">
              <mc:Choice xmlns:v="urn:schemas-microsoft-com:vml" Requires="v">
                <p:oleObj spid="_x0000_s47115" name="Equation" r:id="rId9" imgW="1091726" imgH="317362" progId="Equation.DSMT4">
                  <p:embed/>
                </p:oleObj>
              </mc:Choice>
              <mc:Fallback>
                <p:oleObj name="Equation" r:id="rId9" imgW="1091726" imgH="317362" progId="Equation.DSMT4">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73175" y="5289550"/>
                        <a:ext cx="2635250" cy="76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11" name="Text Box 12"/>
          <p:cNvSpPr txBox="1">
            <a:spLocks noChangeArrowheads="1"/>
          </p:cNvSpPr>
          <p:nvPr/>
        </p:nvSpPr>
        <p:spPr bwMode="auto">
          <a:xfrm>
            <a:off x="4427538" y="5413375"/>
            <a:ext cx="3095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2800"/>
              <a:t>称为伪逆矩阵</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i="1" smtClean="0"/>
              <a:t>例</a:t>
            </a:r>
            <a:r>
              <a:rPr lang="en-US" altLang="zh-CN" i="1" smtClean="0"/>
              <a:t>5.2 </a:t>
            </a:r>
          </a:p>
        </p:txBody>
      </p:sp>
      <p:sp>
        <p:nvSpPr>
          <p:cNvPr id="48131" name="Rectangle 3"/>
          <p:cNvSpPr>
            <a:spLocks noGrp="1" noChangeArrowheads="1"/>
          </p:cNvSpPr>
          <p:nvPr>
            <p:ph type="body" idx="1"/>
          </p:nvPr>
        </p:nvSpPr>
        <p:spPr/>
        <p:txBody>
          <a:bodyPr/>
          <a:lstStyle/>
          <a:p>
            <a:pPr eaLnBrk="1" hangingPunct="1"/>
            <a:r>
              <a:rPr lang="zh-CN" altLang="en-US" smtClean="0"/>
              <a:t>有两类模式的训练样本：</a:t>
            </a:r>
          </a:p>
          <a:p>
            <a:pPr eaLnBrk="1" hangingPunct="1">
              <a:buFont typeface="Wingdings" panose="05000000000000000000" pitchFamily="2" charset="2"/>
              <a:buNone/>
            </a:pPr>
            <a:r>
              <a:rPr lang="zh-CN" altLang="en-US" smtClean="0"/>
              <a:t>		</a:t>
            </a:r>
            <a:r>
              <a:rPr lang="el-GR" altLang="zh-CN" smtClean="0">
                <a:cs typeface="Arial" panose="020B0604020202020204" pitchFamily="34" charset="0"/>
              </a:rPr>
              <a:t>ω</a:t>
            </a:r>
            <a:r>
              <a:rPr lang="en-US" altLang="zh-CN" baseline="-25000" smtClean="0">
                <a:cs typeface="Arial" panose="020B0604020202020204" pitchFamily="34" charset="0"/>
              </a:rPr>
              <a:t>1</a:t>
            </a:r>
            <a:r>
              <a:rPr lang="zh-CN" altLang="en-US" smtClean="0">
                <a:cs typeface="Arial" panose="020B0604020202020204" pitchFamily="34" charset="0"/>
              </a:rPr>
              <a:t>：</a:t>
            </a:r>
            <a:r>
              <a:rPr lang="en-US" altLang="zh-CN" smtClean="0">
                <a:cs typeface="Arial" panose="020B0604020202020204" pitchFamily="34" charset="0"/>
              </a:rPr>
              <a:t>{ (0,0), (0,1) }</a:t>
            </a:r>
          </a:p>
          <a:p>
            <a:pPr eaLnBrk="1" hangingPunct="1">
              <a:buFont typeface="Wingdings" panose="05000000000000000000" pitchFamily="2" charset="2"/>
              <a:buNone/>
            </a:pPr>
            <a:r>
              <a:rPr lang="en-US" altLang="zh-CN" smtClean="0"/>
              <a:t>		</a:t>
            </a:r>
            <a:r>
              <a:rPr lang="el-GR" altLang="zh-CN" smtClean="0">
                <a:cs typeface="Arial" panose="020B0604020202020204" pitchFamily="34" charset="0"/>
              </a:rPr>
              <a:t>ω</a:t>
            </a:r>
            <a:r>
              <a:rPr lang="en-US" altLang="zh-CN" baseline="-25000" smtClean="0">
                <a:cs typeface="Arial" panose="020B0604020202020204" pitchFamily="34" charset="0"/>
              </a:rPr>
              <a:t>2</a:t>
            </a:r>
            <a:r>
              <a:rPr lang="zh-CN" altLang="en-US" smtClean="0">
                <a:cs typeface="Arial" panose="020B0604020202020204" pitchFamily="34" charset="0"/>
              </a:rPr>
              <a:t>：</a:t>
            </a:r>
            <a:r>
              <a:rPr lang="en-US" altLang="zh-CN" smtClean="0">
                <a:cs typeface="Arial" panose="020B0604020202020204" pitchFamily="34" charset="0"/>
              </a:rPr>
              <a:t>{ (1,0), (1,1) }</a:t>
            </a:r>
          </a:p>
          <a:p>
            <a:pPr eaLnBrk="1" hangingPunct="1">
              <a:buFont typeface="Wingdings" panose="05000000000000000000" pitchFamily="2" charset="2"/>
              <a:buNone/>
            </a:pPr>
            <a:endParaRPr lang="en-US" altLang="zh-CN" smtClean="0">
              <a:cs typeface="Arial" panose="020B0604020202020204" pitchFamily="34" charset="0"/>
            </a:endParaRPr>
          </a:p>
          <a:p>
            <a:pPr eaLnBrk="1" hangingPunct="1">
              <a:buFont typeface="Wingdings" panose="05000000000000000000" pitchFamily="2" charset="2"/>
              <a:buNone/>
            </a:pPr>
            <a:r>
              <a:rPr lang="en-US" altLang="zh-CN" smtClean="0">
                <a:cs typeface="Arial" panose="020B0604020202020204" pitchFamily="34" charset="0"/>
              </a:rPr>
              <a:t>	</a:t>
            </a:r>
            <a:r>
              <a:rPr lang="zh-CN" altLang="en-US" smtClean="0">
                <a:cs typeface="Arial" panose="020B0604020202020204" pitchFamily="34" charset="0"/>
              </a:rPr>
              <a:t>用</a:t>
            </a:r>
            <a:r>
              <a:rPr lang="en-US" altLang="zh-CN" smtClean="0">
                <a:cs typeface="Arial" panose="020B0604020202020204" pitchFamily="34" charset="0"/>
              </a:rPr>
              <a:t>LMSE</a:t>
            </a:r>
            <a:r>
              <a:rPr lang="zh-CN" altLang="en-US" smtClean="0">
                <a:cs typeface="Arial" panose="020B0604020202020204" pitchFamily="34" charset="0"/>
              </a:rPr>
              <a:t>算法求取判别函数，将两类样本分开。</a:t>
            </a:r>
          </a:p>
          <a:p>
            <a:pPr eaLnBrk="1" hangingPunct="1"/>
            <a:endParaRPr lang="en-US" altLang="zh-CN"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smtClean="0"/>
              <a:t>权值矢量的求解</a:t>
            </a:r>
            <a:r>
              <a:rPr lang="en-US" altLang="zh-CN" smtClean="0"/>
              <a:t>(</a:t>
            </a:r>
            <a:r>
              <a:rPr lang="zh-CN" altLang="en-US" smtClean="0"/>
              <a:t>迭代求解法</a:t>
            </a:r>
            <a:r>
              <a:rPr lang="en-US" altLang="zh-CN" smtClean="0"/>
              <a:t>)</a:t>
            </a:r>
          </a:p>
        </p:txBody>
      </p:sp>
      <p:sp>
        <p:nvSpPr>
          <p:cNvPr id="49155" name="Rectangle 3"/>
          <p:cNvSpPr>
            <a:spLocks noGrp="1" noChangeArrowheads="1"/>
          </p:cNvSpPr>
          <p:nvPr>
            <p:ph type="body" sz="half" idx="1"/>
          </p:nvPr>
        </p:nvSpPr>
        <p:spPr>
          <a:xfrm>
            <a:off x="812800" y="1557338"/>
            <a:ext cx="7640638" cy="4646612"/>
          </a:xfrm>
        </p:spPr>
        <p:txBody>
          <a:bodyPr/>
          <a:lstStyle/>
          <a:p>
            <a:pPr marL="609600" indent="-609600" eaLnBrk="1" hangingPunct="1">
              <a:lnSpc>
                <a:spcPct val="130000"/>
              </a:lnSpc>
              <a:buFont typeface="Wingdings" panose="05000000000000000000" pitchFamily="2" charset="2"/>
              <a:buAutoNum type="arabicPeriod"/>
            </a:pPr>
            <a:r>
              <a:rPr lang="en-US" altLang="zh-CN" sz="2800" smtClean="0"/>
              <a:t>begin initialize a(0), b, </a:t>
            </a:r>
            <a:r>
              <a:rPr lang="el-GR" altLang="zh-CN" sz="2800" smtClean="0">
                <a:cs typeface="Arial" panose="020B0604020202020204" pitchFamily="34" charset="0"/>
              </a:rPr>
              <a:t>θ</a:t>
            </a:r>
            <a:r>
              <a:rPr lang="en-US" altLang="zh-CN" sz="2800" smtClean="0">
                <a:cs typeface="Arial" panose="020B0604020202020204" pitchFamily="34" charset="0"/>
              </a:rPr>
              <a:t>, </a:t>
            </a:r>
            <a:r>
              <a:rPr lang="el-GR" altLang="zh-CN" sz="2800" smtClean="0">
                <a:cs typeface="Arial" panose="020B0604020202020204" pitchFamily="34" charset="0"/>
              </a:rPr>
              <a:t>η</a:t>
            </a:r>
            <a:r>
              <a:rPr lang="en-US" altLang="zh-CN" sz="2800" smtClean="0">
                <a:cs typeface="Arial" panose="020B0604020202020204" pitchFamily="34" charset="0"/>
              </a:rPr>
              <a:t>(•), k</a:t>
            </a:r>
            <a:r>
              <a:rPr lang="en-US" altLang="zh-CN" sz="2800" smtClean="0">
                <a:cs typeface="Arial" panose="020B0604020202020204" pitchFamily="34" charset="0"/>
                <a:sym typeface="Wingdings" panose="05000000000000000000" pitchFamily="2" charset="2"/>
              </a:rPr>
              <a:t>0</a:t>
            </a:r>
            <a:r>
              <a:rPr lang="zh-CN" altLang="en-US" sz="2800" smtClean="0">
                <a:cs typeface="Arial" panose="020B0604020202020204" pitchFamily="34" charset="0"/>
                <a:sym typeface="Wingdings" panose="05000000000000000000" pitchFamily="2" charset="2"/>
              </a:rPr>
              <a:t>；</a:t>
            </a:r>
          </a:p>
          <a:p>
            <a:pPr marL="609600" indent="-609600" eaLnBrk="1" hangingPunct="1">
              <a:lnSpc>
                <a:spcPct val="130000"/>
              </a:lnSpc>
              <a:buFont typeface="Wingdings" panose="05000000000000000000" pitchFamily="2" charset="2"/>
              <a:buAutoNum type="arabicPeriod"/>
            </a:pPr>
            <a:r>
              <a:rPr lang="zh-CN" altLang="en-US" sz="2800" smtClean="0">
                <a:cs typeface="Arial" panose="020B0604020202020204" pitchFamily="34" charset="0"/>
              </a:rPr>
              <a:t>    </a:t>
            </a:r>
            <a:r>
              <a:rPr lang="en-US" altLang="zh-CN" sz="2800" smtClean="0">
                <a:cs typeface="Arial" panose="020B0604020202020204" pitchFamily="34" charset="0"/>
              </a:rPr>
              <a:t>do k</a:t>
            </a:r>
            <a:r>
              <a:rPr lang="en-US" altLang="zh-CN" sz="2800" smtClean="0">
                <a:cs typeface="Arial" panose="020B0604020202020204" pitchFamily="34" charset="0"/>
                <a:sym typeface="Wingdings" panose="05000000000000000000" pitchFamily="2" charset="2"/>
              </a:rPr>
              <a:t>k+1</a:t>
            </a:r>
            <a:r>
              <a:rPr lang="zh-CN" altLang="en-US" sz="2800" smtClean="0">
                <a:cs typeface="Arial" panose="020B0604020202020204" pitchFamily="34" charset="0"/>
                <a:sym typeface="Wingdings" panose="05000000000000000000" pitchFamily="2" charset="2"/>
              </a:rPr>
              <a:t>；</a:t>
            </a:r>
          </a:p>
          <a:p>
            <a:pPr marL="609600" indent="-609600" eaLnBrk="1" hangingPunct="1">
              <a:lnSpc>
                <a:spcPct val="130000"/>
              </a:lnSpc>
              <a:buFont typeface="Wingdings" panose="05000000000000000000" pitchFamily="2" charset="2"/>
              <a:buAutoNum type="arabicPeriod"/>
            </a:pPr>
            <a:r>
              <a:rPr lang="zh-CN" altLang="en-US" sz="2800" smtClean="0">
                <a:cs typeface="Arial" panose="020B0604020202020204" pitchFamily="34" charset="0"/>
              </a:rPr>
              <a:t> </a:t>
            </a:r>
          </a:p>
          <a:p>
            <a:pPr marL="609600" indent="-609600" eaLnBrk="1" hangingPunct="1">
              <a:lnSpc>
                <a:spcPct val="130000"/>
              </a:lnSpc>
              <a:buFont typeface="Wingdings" panose="05000000000000000000" pitchFamily="2" charset="2"/>
              <a:buNone/>
            </a:pPr>
            <a:r>
              <a:rPr lang="zh-CN" altLang="en-US" sz="2800" smtClean="0">
                <a:cs typeface="Arial" panose="020B0604020202020204" pitchFamily="34" charset="0"/>
              </a:rPr>
              <a:t> </a:t>
            </a:r>
          </a:p>
          <a:p>
            <a:pPr marL="609600" indent="-609600" eaLnBrk="1" hangingPunct="1">
              <a:lnSpc>
                <a:spcPct val="130000"/>
              </a:lnSpc>
              <a:buFont typeface="Wingdings" panose="05000000000000000000" pitchFamily="2" charset="2"/>
              <a:buAutoNum type="arabicPeriod" startAt="4"/>
            </a:pPr>
            <a:r>
              <a:rPr lang="zh-CN" altLang="en-US" sz="2800" smtClean="0">
                <a:cs typeface="Arial" panose="020B0604020202020204" pitchFamily="34" charset="0"/>
              </a:rPr>
              <a:t>   </a:t>
            </a:r>
            <a:r>
              <a:rPr lang="en-US" altLang="zh-CN" sz="2800" smtClean="0">
                <a:cs typeface="Arial" panose="020B0604020202020204" pitchFamily="34" charset="0"/>
              </a:rPr>
              <a:t>until           </a:t>
            </a:r>
          </a:p>
          <a:p>
            <a:pPr marL="609600" indent="-609600" eaLnBrk="1" hangingPunct="1">
              <a:lnSpc>
                <a:spcPct val="130000"/>
              </a:lnSpc>
              <a:buFont typeface="Wingdings" panose="05000000000000000000" pitchFamily="2" charset="2"/>
              <a:buAutoNum type="arabicPeriod" startAt="4"/>
            </a:pPr>
            <a:r>
              <a:rPr lang="en-US" altLang="zh-CN" sz="2800" smtClean="0">
                <a:cs typeface="Arial" panose="020B0604020202020204" pitchFamily="34" charset="0"/>
              </a:rPr>
              <a:t>return a</a:t>
            </a:r>
          </a:p>
          <a:p>
            <a:pPr marL="609600" indent="-609600" eaLnBrk="1" hangingPunct="1">
              <a:lnSpc>
                <a:spcPct val="130000"/>
              </a:lnSpc>
              <a:buFont typeface="Wingdings" panose="05000000000000000000" pitchFamily="2" charset="2"/>
              <a:buAutoNum type="arabicPeriod" startAt="4"/>
            </a:pPr>
            <a:r>
              <a:rPr lang="en-US" altLang="zh-CN" sz="2800" smtClean="0">
                <a:cs typeface="Arial" panose="020B0604020202020204" pitchFamily="34" charset="0"/>
              </a:rPr>
              <a:t>end</a:t>
            </a:r>
            <a:endParaRPr lang="el-GR" altLang="zh-CN" sz="2800" smtClean="0">
              <a:cs typeface="Arial" panose="020B0604020202020204" pitchFamily="34" charset="0"/>
            </a:endParaRPr>
          </a:p>
        </p:txBody>
      </p:sp>
      <p:graphicFrame>
        <p:nvGraphicFramePr>
          <p:cNvPr id="49156" name="Object 9"/>
          <p:cNvGraphicFramePr>
            <a:graphicFrameLocks noChangeAspect="1"/>
          </p:cNvGraphicFramePr>
          <p:nvPr>
            <p:ph sz="quarter" idx="2"/>
          </p:nvPr>
        </p:nvGraphicFramePr>
        <p:xfrm>
          <a:off x="2484438" y="2859088"/>
          <a:ext cx="4851400" cy="900112"/>
        </p:xfrm>
        <a:graphic>
          <a:graphicData uri="http://schemas.openxmlformats.org/presentationml/2006/ole">
            <mc:AlternateContent xmlns:mc="http://schemas.openxmlformats.org/markup-compatibility/2006">
              <mc:Choice xmlns:v="urn:schemas-microsoft-com:vml" Requires="v">
                <p:oleObj spid="_x0000_s49160" name="Equation" r:id="rId4" imgW="2463800" imgH="457200" progId="Equation.DSMT4">
                  <p:embed/>
                </p:oleObj>
              </mc:Choice>
              <mc:Fallback>
                <p:oleObj name="Equation" r:id="rId4" imgW="2463800" imgH="457200"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4438" y="2859088"/>
                        <a:ext cx="4851400" cy="90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57" name="Rectangle 5"/>
          <p:cNvSpPr>
            <a:spLocks noChangeArrowheads="1"/>
          </p:cNvSpPr>
          <p:nvPr/>
        </p:nvSpPr>
        <p:spPr bwMode="auto">
          <a:xfrm>
            <a:off x="0" y="3357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p>
        </p:txBody>
      </p:sp>
      <p:sp>
        <p:nvSpPr>
          <p:cNvPr id="49158"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p>
        </p:txBody>
      </p:sp>
      <p:graphicFrame>
        <p:nvGraphicFramePr>
          <p:cNvPr id="49159" name="Object 11"/>
          <p:cNvGraphicFramePr>
            <a:graphicFrameLocks noChangeAspect="1"/>
          </p:cNvGraphicFramePr>
          <p:nvPr>
            <p:ph sz="quarter" idx="3"/>
          </p:nvPr>
        </p:nvGraphicFramePr>
        <p:xfrm>
          <a:off x="2843213" y="4017963"/>
          <a:ext cx="3263900" cy="954087"/>
        </p:xfrm>
        <a:graphic>
          <a:graphicData uri="http://schemas.openxmlformats.org/presentationml/2006/ole">
            <mc:AlternateContent xmlns:mc="http://schemas.openxmlformats.org/markup-compatibility/2006">
              <mc:Choice xmlns:v="urn:schemas-microsoft-com:vml" Requires="v">
                <p:oleObj spid="_x0000_s49161" name="Equation" r:id="rId6" imgW="1651000" imgH="482600" progId="Equation.DSMT4">
                  <p:embed/>
                </p:oleObj>
              </mc:Choice>
              <mc:Fallback>
                <p:oleObj name="Equation" r:id="rId6" imgW="1651000" imgH="482600" progId="Equation.DSMT4">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3213" y="4017963"/>
                        <a:ext cx="3263900"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smtClean="0"/>
              <a:t>LMSE</a:t>
            </a:r>
            <a:r>
              <a:rPr lang="zh-CN" altLang="en-US" smtClean="0"/>
              <a:t>算法的特点</a:t>
            </a:r>
          </a:p>
        </p:txBody>
      </p:sp>
      <p:sp>
        <p:nvSpPr>
          <p:cNvPr id="51203"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p>
        </p:txBody>
      </p:sp>
      <p:sp>
        <p:nvSpPr>
          <p:cNvPr id="51204" name="Rectangle 16"/>
          <p:cNvSpPr>
            <a:spLocks noGrp="1" noChangeArrowheads="1"/>
          </p:cNvSpPr>
          <p:nvPr>
            <p:ph type="body" sz="half" idx="1"/>
          </p:nvPr>
        </p:nvSpPr>
        <p:spPr>
          <a:xfrm>
            <a:off x="774700" y="1557338"/>
            <a:ext cx="7813675" cy="5040312"/>
          </a:xfrm>
        </p:spPr>
        <p:txBody>
          <a:bodyPr/>
          <a:lstStyle/>
          <a:p>
            <a:pPr eaLnBrk="1" hangingPunct="1">
              <a:lnSpc>
                <a:spcPct val="120000"/>
              </a:lnSpc>
            </a:pPr>
            <a:r>
              <a:rPr lang="zh-CN" altLang="en-US" sz="2800" smtClean="0"/>
              <a:t>算法的收敛依靠</a:t>
            </a:r>
            <a:r>
              <a:rPr lang="el-GR" altLang="zh-CN" sz="2800" smtClean="0">
                <a:cs typeface="Arial" panose="020B0604020202020204" pitchFamily="34" charset="0"/>
              </a:rPr>
              <a:t>η</a:t>
            </a:r>
            <a:r>
              <a:rPr lang="en-US" altLang="zh-CN" sz="2800" smtClean="0">
                <a:cs typeface="Arial" panose="020B0604020202020204" pitchFamily="34" charset="0"/>
              </a:rPr>
              <a:t>(k)</a:t>
            </a:r>
            <a:r>
              <a:rPr lang="zh-CN" altLang="en-US" sz="2800" smtClean="0">
                <a:cs typeface="Arial" panose="020B0604020202020204" pitchFamily="34" charset="0"/>
              </a:rPr>
              <a:t>的衰减，一般取</a:t>
            </a:r>
            <a:r>
              <a:rPr lang="el-GR" altLang="zh-CN" sz="2800" smtClean="0">
                <a:cs typeface="Arial" panose="020B0604020202020204" pitchFamily="34" charset="0"/>
              </a:rPr>
              <a:t>η</a:t>
            </a:r>
            <a:r>
              <a:rPr lang="en-US" altLang="zh-CN" sz="2800" smtClean="0">
                <a:cs typeface="Arial" panose="020B0604020202020204" pitchFamily="34" charset="0"/>
              </a:rPr>
              <a:t>(k)=</a:t>
            </a:r>
            <a:r>
              <a:rPr lang="el-GR" altLang="zh-CN" sz="2800" smtClean="0">
                <a:cs typeface="Arial" panose="020B0604020202020204" pitchFamily="34" charset="0"/>
              </a:rPr>
              <a:t>η</a:t>
            </a:r>
            <a:r>
              <a:rPr lang="en-US" altLang="zh-CN" sz="2800" smtClean="0">
                <a:cs typeface="Arial" panose="020B0604020202020204" pitchFamily="34" charset="0"/>
              </a:rPr>
              <a:t>(1)/k</a:t>
            </a:r>
            <a:r>
              <a:rPr lang="zh-CN" altLang="en-US" sz="2800" smtClean="0">
                <a:cs typeface="Arial" panose="020B0604020202020204" pitchFamily="34" charset="0"/>
              </a:rPr>
              <a:t>；</a:t>
            </a:r>
          </a:p>
          <a:p>
            <a:pPr eaLnBrk="1" hangingPunct="1">
              <a:lnSpc>
                <a:spcPct val="120000"/>
              </a:lnSpc>
            </a:pPr>
            <a:r>
              <a:rPr lang="zh-CN" altLang="en-US" sz="2800" smtClean="0">
                <a:cs typeface="Arial" panose="020B0604020202020204" pitchFamily="34" charset="0"/>
              </a:rPr>
              <a:t>算法对于线性不可分的训练样本也能够收敛于一个均方误差最小解；</a:t>
            </a:r>
          </a:p>
          <a:p>
            <a:pPr eaLnBrk="1" hangingPunct="1">
              <a:lnSpc>
                <a:spcPct val="120000"/>
              </a:lnSpc>
            </a:pPr>
            <a:r>
              <a:rPr lang="zh-CN" altLang="en-US" sz="2800" smtClean="0">
                <a:cs typeface="Arial" panose="020B0604020202020204" pitchFamily="34" charset="0"/>
              </a:rPr>
              <a:t>取</a:t>
            </a:r>
            <a:r>
              <a:rPr lang="en-US" altLang="zh-CN" sz="2800" b="0" smtClean="0">
                <a:cs typeface="Arial" panose="020B0604020202020204" pitchFamily="34" charset="0"/>
              </a:rPr>
              <a:t>b=1</a:t>
            </a:r>
            <a:r>
              <a:rPr lang="zh-CN" altLang="en-US" sz="2800" smtClean="0">
                <a:cs typeface="Arial" panose="020B0604020202020204" pitchFamily="34" charset="0"/>
              </a:rPr>
              <a:t>时，当样本数趋于无穷多时，算法的解以最小均方误差逼近贝叶斯判别函数；</a:t>
            </a:r>
          </a:p>
          <a:p>
            <a:pPr eaLnBrk="1" hangingPunct="1">
              <a:lnSpc>
                <a:spcPct val="120000"/>
              </a:lnSpc>
            </a:pPr>
            <a:r>
              <a:rPr lang="zh-CN" altLang="en-US" sz="2800" smtClean="0">
                <a:cs typeface="Arial" panose="020B0604020202020204" pitchFamily="34" charset="0"/>
              </a:rPr>
              <a:t>当训练样本线性可分的情况下，算法未必收敛于一个分类超平面。</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CN" smtClean="0"/>
              <a:t>LMSE</a:t>
            </a:r>
            <a:r>
              <a:rPr lang="zh-CN" altLang="en-US" smtClean="0"/>
              <a:t>算法</a:t>
            </a:r>
          </a:p>
        </p:txBody>
      </p:sp>
      <p:pic>
        <p:nvPicPr>
          <p:cNvPr id="5325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576388"/>
            <a:ext cx="5976937" cy="520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23850" y="260350"/>
            <a:ext cx="8496300" cy="1198563"/>
          </a:xfrm>
        </p:spPr>
        <p:txBody>
          <a:bodyPr/>
          <a:lstStyle/>
          <a:p>
            <a:pPr eaLnBrk="1" hangingPunct="1"/>
            <a:r>
              <a:rPr lang="en-US" altLang="zh-CN" sz="3600" smtClean="0"/>
              <a:t>5.5 </a:t>
            </a:r>
            <a:r>
              <a:rPr lang="zh-CN" altLang="en-US" sz="3600" smtClean="0"/>
              <a:t>支持矢量机</a:t>
            </a:r>
            <a:r>
              <a:rPr lang="en-US" altLang="zh-CN" sz="3600" smtClean="0"/>
              <a:t>(SVM, Support Vector Machine)</a:t>
            </a:r>
          </a:p>
        </p:txBody>
      </p:sp>
      <p:sp>
        <p:nvSpPr>
          <p:cNvPr id="54275" name="Rectangle 3"/>
          <p:cNvSpPr>
            <a:spLocks noGrp="1" noChangeArrowheads="1"/>
          </p:cNvSpPr>
          <p:nvPr>
            <p:ph type="body" idx="1"/>
          </p:nvPr>
        </p:nvSpPr>
        <p:spPr>
          <a:xfrm>
            <a:off x="323850" y="1557338"/>
            <a:ext cx="8496300" cy="647700"/>
          </a:xfrm>
        </p:spPr>
        <p:txBody>
          <a:bodyPr/>
          <a:lstStyle/>
          <a:p>
            <a:pPr eaLnBrk="1" hangingPunct="1"/>
            <a:r>
              <a:rPr lang="zh-CN" altLang="en-US" smtClean="0">
                <a:solidFill>
                  <a:srgbClr val="FF3300"/>
                </a:solidFill>
              </a:rPr>
              <a:t>问题的提出</a:t>
            </a:r>
            <a:r>
              <a:rPr lang="zh-CN" altLang="en-US" smtClean="0"/>
              <a:t>：</a:t>
            </a:r>
          </a:p>
        </p:txBody>
      </p:sp>
      <p:graphicFrame>
        <p:nvGraphicFramePr>
          <p:cNvPr id="54276" name="对象 4"/>
          <p:cNvGraphicFramePr>
            <a:graphicFrameLocks noChangeAspect="1"/>
          </p:cNvGraphicFramePr>
          <p:nvPr/>
        </p:nvGraphicFramePr>
        <p:xfrm>
          <a:off x="1331913" y="2265363"/>
          <a:ext cx="6692900" cy="3971925"/>
        </p:xfrm>
        <a:graphic>
          <a:graphicData uri="http://schemas.openxmlformats.org/presentationml/2006/ole">
            <mc:AlternateContent xmlns:mc="http://schemas.openxmlformats.org/markup-compatibility/2006">
              <mc:Choice xmlns:v="urn:schemas-microsoft-com:vml" Requires="v">
                <p:oleObj spid="_x0000_s54281" name="Visio" r:id="rId4" imgW="7696090" imgH="4556760" progId="Visio.Drawing.11">
                  <p:embed/>
                </p:oleObj>
              </mc:Choice>
              <mc:Fallback>
                <p:oleObj name="Visio" r:id="rId4" imgW="7696090" imgH="4556760" progId="Visio.Drawing.11">
                  <p:embed/>
                  <p:pic>
                    <p:nvPicPr>
                      <p:cNvPr id="0"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2265363"/>
                        <a:ext cx="6692900"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 name="组合 8"/>
          <p:cNvGrpSpPr>
            <a:grpSpLocks/>
          </p:cNvGrpSpPr>
          <p:nvPr/>
        </p:nvGrpSpPr>
        <p:grpSpPr bwMode="auto">
          <a:xfrm>
            <a:off x="5867400" y="3644900"/>
            <a:ext cx="144463" cy="144463"/>
            <a:chOff x="178364" y="3062104"/>
            <a:chExt cx="145486" cy="154052"/>
          </a:xfrm>
        </p:grpSpPr>
        <p:cxnSp>
          <p:nvCxnSpPr>
            <p:cNvPr id="14" name="直接连接符 13"/>
            <p:cNvCxnSpPr/>
            <p:nvPr/>
          </p:nvCxnSpPr>
          <p:spPr>
            <a:xfrm>
              <a:off x="178364" y="3062104"/>
              <a:ext cx="145486" cy="150666"/>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178364" y="3065490"/>
              <a:ext cx="145486" cy="150666"/>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 name="直接箭头连接符 10"/>
          <p:cNvCxnSpPr/>
          <p:nvPr/>
        </p:nvCxnSpPr>
        <p:spPr>
          <a:xfrm flipH="1" flipV="1">
            <a:off x="6011863" y="3716338"/>
            <a:ext cx="215900" cy="69850"/>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23850" y="476250"/>
            <a:ext cx="8496300" cy="838200"/>
          </a:xfrm>
        </p:spPr>
        <p:txBody>
          <a:bodyPr/>
          <a:lstStyle/>
          <a:p>
            <a:pPr eaLnBrk="1" hangingPunct="1"/>
            <a:r>
              <a:rPr lang="zh-CN" altLang="en-US" sz="3600" smtClean="0"/>
              <a:t>函数间隔和几何间隔</a:t>
            </a:r>
          </a:p>
        </p:txBody>
      </p:sp>
      <p:sp>
        <p:nvSpPr>
          <p:cNvPr id="55299" name="Rectangle 4"/>
          <p:cNvSpPr>
            <a:spLocks noGrp="1" noChangeArrowheads="1"/>
          </p:cNvSpPr>
          <p:nvPr>
            <p:ph type="body" sz="half" idx="1"/>
          </p:nvPr>
        </p:nvSpPr>
        <p:spPr>
          <a:xfrm>
            <a:off x="468313" y="1773238"/>
            <a:ext cx="4235450" cy="4322762"/>
          </a:xfrm>
        </p:spPr>
        <p:txBody>
          <a:bodyPr/>
          <a:lstStyle/>
          <a:p>
            <a:pPr eaLnBrk="1" hangingPunct="1"/>
            <a:r>
              <a:rPr lang="zh-CN" altLang="en-US" sz="2400" smtClean="0">
                <a:solidFill>
                  <a:srgbClr val="FF3300"/>
                </a:solidFill>
              </a:rPr>
              <a:t>函数间隔</a:t>
            </a:r>
            <a:r>
              <a:rPr lang="zh-CN" altLang="en-US" sz="2400" smtClean="0"/>
              <a:t>：样本</a:t>
            </a:r>
            <a:r>
              <a:rPr lang="en-US" altLang="zh-CN" sz="2400" b="0" smtClean="0"/>
              <a:t>x</a:t>
            </a:r>
            <a:r>
              <a:rPr lang="en-US" altLang="zh-CN" sz="2400" baseline="-25000" smtClean="0"/>
              <a:t>i</a:t>
            </a:r>
            <a:r>
              <a:rPr lang="zh-CN" altLang="en-US" sz="2400" smtClean="0"/>
              <a:t>到分类界面</a:t>
            </a:r>
            <a:r>
              <a:rPr lang="en-US" altLang="zh-CN" sz="2400" smtClean="0"/>
              <a:t>g(</a:t>
            </a:r>
            <a:r>
              <a:rPr lang="en-US" altLang="zh-CN" sz="2400" b="0" smtClean="0"/>
              <a:t>x</a:t>
            </a:r>
            <a:r>
              <a:rPr lang="en-US" altLang="zh-CN" sz="2400" smtClean="0"/>
              <a:t>)=0</a:t>
            </a:r>
            <a:r>
              <a:rPr lang="zh-CN" altLang="en-US" sz="2400" smtClean="0"/>
              <a:t>的函数间隔    定义为：</a:t>
            </a:r>
          </a:p>
          <a:p>
            <a:pPr eaLnBrk="1" hangingPunct="1"/>
            <a:endParaRPr lang="zh-CN" altLang="en-US" sz="2400" smtClean="0"/>
          </a:p>
          <a:p>
            <a:pPr eaLnBrk="1" hangingPunct="1"/>
            <a:endParaRPr lang="zh-CN" altLang="en-US" sz="2400" smtClean="0"/>
          </a:p>
          <a:p>
            <a:pPr eaLnBrk="1" hangingPunct="1"/>
            <a:endParaRPr lang="zh-CN" altLang="en-US" sz="2400" smtClean="0"/>
          </a:p>
          <a:p>
            <a:pPr eaLnBrk="1" hangingPunct="1"/>
            <a:r>
              <a:rPr lang="zh-CN" altLang="en-US" sz="2400" smtClean="0">
                <a:solidFill>
                  <a:srgbClr val="FF3300"/>
                </a:solidFill>
              </a:rPr>
              <a:t>几何间隔</a:t>
            </a:r>
            <a:r>
              <a:rPr lang="zh-CN" altLang="en-US" sz="2400" smtClean="0"/>
              <a:t>：</a:t>
            </a:r>
          </a:p>
        </p:txBody>
      </p:sp>
      <p:graphicFrame>
        <p:nvGraphicFramePr>
          <p:cNvPr id="55300" name="Object 6"/>
          <p:cNvGraphicFramePr>
            <a:graphicFrameLocks noGrp="1" noChangeAspect="1"/>
          </p:cNvGraphicFramePr>
          <p:nvPr>
            <p:ph sz="quarter" idx="2"/>
          </p:nvPr>
        </p:nvGraphicFramePr>
        <p:xfrm>
          <a:off x="4724400" y="2492375"/>
          <a:ext cx="4411663" cy="3427413"/>
        </p:xfrm>
        <a:graphic>
          <a:graphicData uri="http://schemas.openxmlformats.org/presentationml/2006/ole">
            <mc:AlternateContent xmlns:mc="http://schemas.openxmlformats.org/markup-compatibility/2006">
              <mc:Choice xmlns:v="urn:schemas-microsoft-com:vml" Requires="v">
                <p:oleObj spid="_x0000_s55304" name="Visio" r:id="rId4" imgW="3665258" imgH="2848127" progId="Visio.Drawing.11">
                  <p:embed/>
                </p:oleObj>
              </mc:Choice>
              <mc:Fallback>
                <p:oleObj name="Visio" r:id="rId4" imgW="3665258" imgH="2848127" progId="Visio.Drawing.11">
                  <p:embed/>
                  <p:pic>
                    <p:nvPicPr>
                      <p:cNvPr id="0" name="Object 6"/>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2492375"/>
                        <a:ext cx="4411663" cy="342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01" name="Object 7"/>
          <p:cNvGraphicFramePr>
            <a:graphicFrameLocks noChangeAspect="1"/>
          </p:cNvGraphicFramePr>
          <p:nvPr>
            <p:ph sz="quarter" idx="3"/>
          </p:nvPr>
        </p:nvGraphicFramePr>
        <p:xfrm>
          <a:off x="3779838" y="2241550"/>
          <a:ext cx="219075" cy="358775"/>
        </p:xfrm>
        <a:graphic>
          <a:graphicData uri="http://schemas.openxmlformats.org/presentationml/2006/ole">
            <mc:AlternateContent xmlns:mc="http://schemas.openxmlformats.org/markup-compatibility/2006">
              <mc:Choice xmlns:v="urn:schemas-microsoft-com:vml" Requires="v">
                <p:oleObj spid="_x0000_s55305" name="Equation" r:id="rId6" imgW="139700" imgH="228600" progId="Equation.DSMT4">
                  <p:embed/>
                </p:oleObj>
              </mc:Choice>
              <mc:Fallback>
                <p:oleObj name="Equation" r:id="rId6" imgW="139700" imgH="22860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9838" y="2241550"/>
                        <a:ext cx="219075"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02" name="Object 9"/>
          <p:cNvGraphicFramePr>
            <a:graphicFrameLocks noChangeAspect="1"/>
          </p:cNvGraphicFramePr>
          <p:nvPr/>
        </p:nvGraphicFramePr>
        <p:xfrm>
          <a:off x="1236663" y="3305175"/>
          <a:ext cx="3335337" cy="630238"/>
        </p:xfrm>
        <a:graphic>
          <a:graphicData uri="http://schemas.openxmlformats.org/presentationml/2006/ole">
            <mc:AlternateContent xmlns:mc="http://schemas.openxmlformats.org/markup-compatibility/2006">
              <mc:Choice xmlns:v="urn:schemas-microsoft-com:vml" Requires="v">
                <p:oleObj spid="_x0000_s55306" name="Equation" r:id="rId8" imgW="1548728" imgH="291973" progId="Equation.DSMT4">
                  <p:embed/>
                </p:oleObj>
              </mc:Choice>
              <mc:Fallback>
                <p:oleObj name="Equation" r:id="rId8" imgW="1548728" imgH="291973"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36663" y="3305175"/>
                        <a:ext cx="3335337"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03" name="Object 10"/>
          <p:cNvGraphicFramePr>
            <a:graphicFrameLocks noChangeAspect="1"/>
          </p:cNvGraphicFramePr>
          <p:nvPr/>
        </p:nvGraphicFramePr>
        <p:xfrm>
          <a:off x="1993900" y="4843463"/>
          <a:ext cx="1184275" cy="944562"/>
        </p:xfrm>
        <a:graphic>
          <a:graphicData uri="http://schemas.openxmlformats.org/presentationml/2006/ole">
            <mc:AlternateContent xmlns:mc="http://schemas.openxmlformats.org/markup-compatibility/2006">
              <mc:Choice xmlns:v="urn:schemas-microsoft-com:vml" Requires="v">
                <p:oleObj spid="_x0000_s55307" name="Equation" r:id="rId10" imgW="571500" imgH="457200" progId="Equation.DSMT4">
                  <p:embed/>
                </p:oleObj>
              </mc:Choice>
              <mc:Fallback>
                <p:oleObj name="Equation" r:id="rId10" imgW="571500" imgH="457200" progId="Equation.DSMT4">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93900" y="4843463"/>
                        <a:ext cx="1184275"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smtClean="0"/>
              <a:t>最优分类界面</a:t>
            </a:r>
          </a:p>
        </p:txBody>
      </p:sp>
      <p:sp>
        <p:nvSpPr>
          <p:cNvPr id="57347" name="Rectangle 4"/>
          <p:cNvSpPr>
            <a:spLocks noGrp="1" noChangeArrowheads="1"/>
          </p:cNvSpPr>
          <p:nvPr>
            <p:ph type="body" sz="half" idx="1"/>
          </p:nvPr>
        </p:nvSpPr>
        <p:spPr>
          <a:xfrm>
            <a:off x="395288" y="1565275"/>
            <a:ext cx="3754437" cy="4492625"/>
          </a:xfrm>
        </p:spPr>
        <p:txBody>
          <a:bodyPr/>
          <a:lstStyle/>
          <a:p>
            <a:pPr eaLnBrk="1" hangingPunct="1">
              <a:lnSpc>
                <a:spcPct val="90000"/>
              </a:lnSpc>
            </a:pPr>
            <a:r>
              <a:rPr lang="zh-CN" altLang="en-US" sz="2800" smtClean="0">
                <a:solidFill>
                  <a:srgbClr val="FF3300"/>
                </a:solidFill>
              </a:rPr>
              <a:t>样本集与分类界面之间的间隔</a:t>
            </a:r>
            <a:r>
              <a:rPr lang="zh-CN" altLang="en-US" sz="2800" smtClean="0"/>
              <a:t>   定义为样本与分类界面之间几何间隔的最小值。</a:t>
            </a:r>
          </a:p>
          <a:p>
            <a:pPr eaLnBrk="1" hangingPunct="1">
              <a:lnSpc>
                <a:spcPct val="90000"/>
              </a:lnSpc>
            </a:pPr>
            <a:endParaRPr lang="zh-CN" altLang="en-US" sz="2800" smtClean="0"/>
          </a:p>
          <a:p>
            <a:pPr eaLnBrk="1" hangingPunct="1">
              <a:lnSpc>
                <a:spcPct val="90000"/>
              </a:lnSpc>
            </a:pPr>
            <a:r>
              <a:rPr lang="zh-CN" altLang="en-US" sz="2800" smtClean="0">
                <a:solidFill>
                  <a:srgbClr val="FF3300"/>
                </a:solidFill>
              </a:rPr>
              <a:t>最优分类界面</a:t>
            </a:r>
            <a:r>
              <a:rPr lang="zh-CN" altLang="en-US" sz="2800" smtClean="0"/>
              <a:t>：给定线性可分样本集，能够将样本分开的最大间隔超平面。</a:t>
            </a:r>
          </a:p>
        </p:txBody>
      </p:sp>
      <p:graphicFrame>
        <p:nvGraphicFramePr>
          <p:cNvPr id="57348" name="Object 7"/>
          <p:cNvGraphicFramePr>
            <a:graphicFrameLocks noChangeAspect="1"/>
          </p:cNvGraphicFramePr>
          <p:nvPr>
            <p:ph sz="half" idx="2"/>
          </p:nvPr>
        </p:nvGraphicFramePr>
        <p:xfrm>
          <a:off x="2771775" y="2060575"/>
          <a:ext cx="280988" cy="331788"/>
        </p:xfrm>
        <a:graphic>
          <a:graphicData uri="http://schemas.openxmlformats.org/presentationml/2006/ole">
            <mc:AlternateContent xmlns:mc="http://schemas.openxmlformats.org/markup-compatibility/2006">
              <mc:Choice xmlns:v="urn:schemas-microsoft-com:vml" Requires="v">
                <p:oleObj spid="_x0000_s57350" name="Equation" r:id="rId4" imgW="139579" imgH="164957" progId="Equation.DSMT4">
                  <p:embed/>
                </p:oleObj>
              </mc:Choice>
              <mc:Fallback>
                <p:oleObj name="Equation" r:id="rId4" imgW="139579" imgH="164957"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775" y="2060575"/>
                        <a:ext cx="280988"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49" name="对象 2"/>
          <p:cNvGraphicFramePr>
            <a:graphicFrameLocks noChangeAspect="1"/>
          </p:cNvGraphicFramePr>
          <p:nvPr/>
        </p:nvGraphicFramePr>
        <p:xfrm>
          <a:off x="4160838" y="1916113"/>
          <a:ext cx="4156075" cy="3457575"/>
        </p:xfrm>
        <a:graphic>
          <a:graphicData uri="http://schemas.openxmlformats.org/presentationml/2006/ole">
            <mc:AlternateContent xmlns:mc="http://schemas.openxmlformats.org/markup-compatibility/2006">
              <mc:Choice xmlns:v="urn:schemas-microsoft-com:vml" Requires="v">
                <p:oleObj spid="_x0000_s57351" name="Visio" r:id="rId7" imgW="6171724" imgH="5157788" progId="Visio.Drawing.11">
                  <p:embed/>
                </p:oleObj>
              </mc:Choice>
              <mc:Fallback>
                <p:oleObj name="Visio" r:id="rId7" imgW="6171724" imgH="5157788" progId="Visio.Drawing.11">
                  <p:embed/>
                  <p:pic>
                    <p:nvPicPr>
                      <p:cNvPr id="0" name="对象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60838" y="1916113"/>
                        <a:ext cx="415607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smtClean="0"/>
              <a:t>支持矢量</a:t>
            </a:r>
          </a:p>
        </p:txBody>
      </p:sp>
      <p:sp>
        <p:nvSpPr>
          <p:cNvPr id="59395" name="Rectangle 3"/>
          <p:cNvSpPr>
            <a:spLocks noGrp="1" noChangeArrowheads="1"/>
          </p:cNvSpPr>
          <p:nvPr>
            <p:ph type="body" idx="1"/>
          </p:nvPr>
        </p:nvSpPr>
        <p:spPr/>
        <p:txBody>
          <a:bodyPr/>
          <a:lstStyle/>
          <a:p>
            <a:pPr eaLnBrk="1" hangingPunct="1"/>
            <a:r>
              <a:rPr lang="zh-CN" altLang="en-US" smtClean="0"/>
              <a:t>距离最优分类界面最近的这些训练样本称为</a:t>
            </a:r>
            <a:r>
              <a:rPr lang="zh-CN" altLang="en-US" smtClean="0">
                <a:solidFill>
                  <a:srgbClr val="0033CC"/>
                </a:solidFill>
              </a:rPr>
              <a:t>支持矢量</a:t>
            </a:r>
            <a:r>
              <a:rPr lang="zh-CN" altLang="en-US" smtClean="0"/>
              <a:t>；</a:t>
            </a:r>
          </a:p>
          <a:p>
            <a:pPr eaLnBrk="1" hangingPunct="1"/>
            <a:endParaRPr lang="zh-CN" altLang="en-US" smtClean="0"/>
          </a:p>
          <a:p>
            <a:pPr eaLnBrk="1" hangingPunct="1"/>
            <a:r>
              <a:rPr lang="zh-CN" altLang="en-US" smtClean="0"/>
              <a:t>最优分类界面完全由支持矢量决定，然而支持矢量的寻找比较困难。</a:t>
            </a:r>
          </a:p>
          <a:p>
            <a:pPr eaLnBrk="1" hangingPunct="1"/>
            <a:endParaRPr lang="en-US" altLang="zh-CN" sz="280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zh-CN" smtClean="0"/>
              <a:t>SVM</a:t>
            </a:r>
            <a:r>
              <a:rPr lang="zh-CN" altLang="en-US" smtClean="0"/>
              <a:t>的准则函数</a:t>
            </a:r>
          </a:p>
        </p:txBody>
      </p:sp>
      <p:sp>
        <p:nvSpPr>
          <p:cNvPr id="60419" name="Rectangle 3"/>
          <p:cNvSpPr>
            <a:spLocks noGrp="1" noChangeArrowheads="1"/>
          </p:cNvSpPr>
          <p:nvPr>
            <p:ph type="body" sz="half" idx="1"/>
          </p:nvPr>
        </p:nvSpPr>
        <p:spPr>
          <a:xfrm>
            <a:off x="323850" y="1557338"/>
            <a:ext cx="8135938" cy="4883150"/>
          </a:xfrm>
        </p:spPr>
        <p:txBody>
          <a:bodyPr/>
          <a:lstStyle/>
          <a:p>
            <a:pPr eaLnBrk="1" hangingPunct="1"/>
            <a:r>
              <a:rPr lang="zh-CN" altLang="en-US" sz="2400" smtClean="0"/>
              <a:t>给定两类问题的线性可分样本集合</a:t>
            </a:r>
            <a:r>
              <a:rPr lang="en-US" altLang="zh-CN" sz="2400" smtClean="0"/>
              <a:t>{(</a:t>
            </a:r>
            <a:r>
              <a:rPr lang="en-US" altLang="zh-CN" sz="2400" b="0" smtClean="0"/>
              <a:t>y</a:t>
            </a:r>
            <a:r>
              <a:rPr lang="en-US" altLang="zh-CN" sz="2400" baseline="-25000" smtClean="0"/>
              <a:t>1</a:t>
            </a:r>
            <a:r>
              <a:rPr lang="en-US" altLang="zh-CN" sz="2400" smtClean="0"/>
              <a:t>,z</a:t>
            </a:r>
            <a:r>
              <a:rPr lang="en-US" altLang="zh-CN" sz="2400" baseline="-25000" smtClean="0"/>
              <a:t>1</a:t>
            </a:r>
            <a:r>
              <a:rPr lang="en-US" altLang="zh-CN" sz="2400" smtClean="0"/>
              <a:t>), …, (</a:t>
            </a:r>
            <a:r>
              <a:rPr lang="en-US" altLang="zh-CN" sz="2400" b="0" smtClean="0"/>
              <a:t>y</a:t>
            </a:r>
            <a:r>
              <a:rPr lang="en-US" altLang="zh-CN" sz="2400" baseline="-25000" smtClean="0"/>
              <a:t>n</a:t>
            </a:r>
            <a:r>
              <a:rPr lang="en-US" altLang="zh-CN" sz="2400" smtClean="0"/>
              <a:t>,z</a:t>
            </a:r>
            <a:r>
              <a:rPr lang="en-US" altLang="zh-CN" sz="2400" baseline="-25000" smtClean="0"/>
              <a:t>n</a:t>
            </a:r>
            <a:r>
              <a:rPr lang="en-US" altLang="zh-CN" sz="2400" smtClean="0"/>
              <a:t>)}</a:t>
            </a:r>
            <a:r>
              <a:rPr lang="zh-CN" altLang="en-US" sz="2400" smtClean="0"/>
              <a:t>，其中</a:t>
            </a:r>
            <a:r>
              <a:rPr lang="en-US" altLang="zh-CN" sz="2400" smtClean="0"/>
              <a:t>z</a:t>
            </a:r>
            <a:r>
              <a:rPr lang="zh-CN" altLang="en-US" sz="2400" smtClean="0"/>
              <a:t>为样本的</a:t>
            </a:r>
            <a:r>
              <a:rPr lang="zh-CN" altLang="en-US" sz="2400" smtClean="0">
                <a:solidFill>
                  <a:srgbClr val="0033CC"/>
                </a:solidFill>
              </a:rPr>
              <a:t>类别标号</a:t>
            </a:r>
            <a:r>
              <a:rPr lang="zh-CN" altLang="en-US" sz="2400" smtClean="0"/>
              <a:t>：</a:t>
            </a:r>
          </a:p>
          <a:p>
            <a:pPr eaLnBrk="1" hangingPunct="1"/>
            <a:endParaRPr lang="zh-CN" altLang="en-US" sz="2400" smtClean="0"/>
          </a:p>
          <a:p>
            <a:pPr eaLnBrk="1" hangingPunct="1"/>
            <a:endParaRPr lang="zh-CN" altLang="en-US" sz="2400" smtClean="0"/>
          </a:p>
          <a:p>
            <a:pPr eaLnBrk="1" hangingPunct="1"/>
            <a:endParaRPr lang="zh-CN" altLang="en-US" sz="2400" smtClean="0"/>
          </a:p>
          <a:p>
            <a:pPr eaLnBrk="1" hangingPunct="1"/>
            <a:r>
              <a:rPr lang="zh-CN" altLang="en-US" sz="2400" smtClean="0">
                <a:solidFill>
                  <a:srgbClr val="0033CC"/>
                </a:solidFill>
              </a:rPr>
              <a:t>可分性约束</a:t>
            </a:r>
            <a:r>
              <a:rPr lang="zh-CN" altLang="en-US" sz="2400" smtClean="0"/>
              <a:t>：能够将样本线性分开的分类界面满足：</a:t>
            </a:r>
          </a:p>
          <a:p>
            <a:pPr eaLnBrk="1" hangingPunct="1"/>
            <a:endParaRPr lang="zh-CN" altLang="en-US" sz="2400" smtClean="0"/>
          </a:p>
          <a:p>
            <a:pPr eaLnBrk="1" hangingPunct="1"/>
            <a:endParaRPr lang="zh-CN" altLang="en-US" sz="2400" smtClean="0"/>
          </a:p>
          <a:p>
            <a:pPr eaLnBrk="1" hangingPunct="1"/>
            <a:endParaRPr lang="zh-CN" altLang="en-US" sz="2400" smtClean="0"/>
          </a:p>
          <a:p>
            <a:pPr eaLnBrk="1" hangingPunct="1">
              <a:buFont typeface="Wingdings" panose="05000000000000000000" pitchFamily="2" charset="2"/>
              <a:buNone/>
            </a:pPr>
            <a:r>
              <a:rPr lang="zh-CN" altLang="en-US" sz="2400" smtClean="0"/>
              <a:t>	亦即可以通过调整权值</a:t>
            </a:r>
            <a:r>
              <a:rPr lang="en-US" altLang="zh-CN" sz="2400" b="0" smtClean="0"/>
              <a:t>w</a:t>
            </a:r>
            <a:r>
              <a:rPr lang="zh-CN" altLang="en-US" sz="2400" smtClean="0"/>
              <a:t>和</a:t>
            </a:r>
            <a:r>
              <a:rPr lang="en-US" altLang="zh-CN" sz="2400" smtClean="0"/>
              <a:t>w</a:t>
            </a:r>
            <a:r>
              <a:rPr lang="en-US" altLang="zh-CN" sz="2400" baseline="-25000" smtClean="0"/>
              <a:t>0</a:t>
            </a:r>
            <a:r>
              <a:rPr lang="zh-CN" altLang="en-US" sz="2400" smtClean="0"/>
              <a:t>将样本集合的最小函数间隔调整为</a:t>
            </a:r>
            <a:r>
              <a:rPr lang="en-US" altLang="zh-CN" sz="2400" smtClean="0"/>
              <a:t>1</a:t>
            </a:r>
            <a:r>
              <a:rPr lang="zh-CN" altLang="en-US" sz="2400" smtClean="0"/>
              <a:t>。</a:t>
            </a:r>
          </a:p>
        </p:txBody>
      </p:sp>
      <p:graphicFrame>
        <p:nvGraphicFramePr>
          <p:cNvPr id="60420" name="Object 4"/>
          <p:cNvGraphicFramePr>
            <a:graphicFrameLocks noChangeAspect="1"/>
          </p:cNvGraphicFramePr>
          <p:nvPr>
            <p:ph sz="quarter" idx="2"/>
          </p:nvPr>
        </p:nvGraphicFramePr>
        <p:xfrm>
          <a:off x="2268538" y="2454275"/>
          <a:ext cx="2714625" cy="1085850"/>
        </p:xfrm>
        <a:graphic>
          <a:graphicData uri="http://schemas.openxmlformats.org/presentationml/2006/ole">
            <mc:AlternateContent xmlns:mc="http://schemas.openxmlformats.org/markup-compatibility/2006">
              <mc:Choice xmlns:v="urn:schemas-microsoft-com:vml" Requires="v">
                <p:oleObj spid="_x0000_s60422" name="Equation" r:id="rId4" imgW="1206500" imgH="482600" progId="Equation.DSMT4">
                  <p:embed/>
                </p:oleObj>
              </mc:Choice>
              <mc:Fallback>
                <p:oleObj name="Equation" r:id="rId4" imgW="1206500" imgH="4826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8538" y="2454275"/>
                        <a:ext cx="2714625"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421" name="Object 6"/>
          <p:cNvGraphicFramePr>
            <a:graphicFrameLocks noChangeAspect="1"/>
          </p:cNvGraphicFramePr>
          <p:nvPr>
            <p:ph sz="quarter" idx="3"/>
          </p:nvPr>
        </p:nvGraphicFramePr>
        <p:xfrm>
          <a:off x="2484438" y="4443413"/>
          <a:ext cx="2695575" cy="696912"/>
        </p:xfrm>
        <a:graphic>
          <a:graphicData uri="http://schemas.openxmlformats.org/presentationml/2006/ole">
            <mc:AlternateContent xmlns:mc="http://schemas.openxmlformats.org/markup-compatibility/2006">
              <mc:Choice xmlns:v="urn:schemas-microsoft-com:vml" Requires="v">
                <p:oleObj spid="_x0000_s60423" name="Equation" r:id="rId6" imgW="1129810" imgH="291973" progId="Equation.DSMT4">
                  <p:embed/>
                </p:oleObj>
              </mc:Choice>
              <mc:Fallback>
                <p:oleObj name="Equation" r:id="rId6" imgW="1129810" imgH="291973"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4438" y="4443413"/>
                        <a:ext cx="2695575" cy="69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mtClean="0"/>
              <a:t>线性判别函数</a:t>
            </a:r>
          </a:p>
        </p:txBody>
      </p:sp>
      <p:sp>
        <p:nvSpPr>
          <p:cNvPr id="8195" name="Rectangle 3"/>
          <p:cNvSpPr>
            <a:spLocks noGrp="1" noChangeArrowheads="1"/>
          </p:cNvSpPr>
          <p:nvPr>
            <p:ph type="body" idx="1"/>
          </p:nvPr>
        </p:nvSpPr>
        <p:spPr>
          <a:xfrm>
            <a:off x="1349375" y="2979738"/>
            <a:ext cx="6761163" cy="3305175"/>
          </a:xfrm>
        </p:spPr>
        <p:txBody>
          <a:bodyPr/>
          <a:lstStyle/>
          <a:p>
            <a:pPr eaLnBrk="1" hangingPunct="1">
              <a:lnSpc>
                <a:spcPct val="130000"/>
              </a:lnSpc>
            </a:pPr>
            <a:r>
              <a:rPr lang="en-US" altLang="zh-CN" sz="3000" b="0" smtClean="0"/>
              <a:t>x</a:t>
            </a:r>
            <a:r>
              <a:rPr lang="en-US" altLang="zh-CN" sz="3000" smtClean="0"/>
              <a:t>=(x</a:t>
            </a:r>
            <a:r>
              <a:rPr lang="en-US" altLang="zh-CN" sz="3000" baseline="-25000" smtClean="0"/>
              <a:t>1</a:t>
            </a:r>
            <a:r>
              <a:rPr lang="en-US" altLang="zh-CN" sz="3000" smtClean="0"/>
              <a:t>, x</a:t>
            </a:r>
            <a:r>
              <a:rPr lang="en-US" altLang="zh-CN" sz="3000" baseline="-25000" smtClean="0"/>
              <a:t>2</a:t>
            </a:r>
            <a:r>
              <a:rPr lang="en-US" altLang="zh-CN" sz="3000" smtClean="0"/>
              <a:t>,…, x</a:t>
            </a:r>
            <a:r>
              <a:rPr lang="en-US" altLang="zh-CN" sz="3000" baseline="-25000" smtClean="0"/>
              <a:t>d</a:t>
            </a:r>
            <a:r>
              <a:rPr lang="en-US" altLang="zh-CN" sz="3000" smtClean="0"/>
              <a:t>)</a:t>
            </a:r>
            <a:r>
              <a:rPr lang="en-US" altLang="zh-CN" sz="3000" baseline="30000" smtClean="0"/>
              <a:t>t</a:t>
            </a:r>
            <a:r>
              <a:rPr lang="en-US" altLang="zh-CN" sz="3000" smtClean="0"/>
              <a:t>: </a:t>
            </a:r>
            <a:r>
              <a:rPr lang="zh-CN" altLang="en-US" sz="3000" smtClean="0"/>
              <a:t>特征矢量；</a:t>
            </a:r>
          </a:p>
          <a:p>
            <a:pPr eaLnBrk="1" hangingPunct="1">
              <a:lnSpc>
                <a:spcPct val="130000"/>
              </a:lnSpc>
            </a:pPr>
            <a:r>
              <a:rPr lang="en-US" altLang="zh-CN" sz="3000" b="0" smtClean="0"/>
              <a:t>w</a:t>
            </a:r>
            <a:r>
              <a:rPr lang="en-US" altLang="zh-CN" sz="3000" smtClean="0"/>
              <a:t>=(w</a:t>
            </a:r>
            <a:r>
              <a:rPr lang="en-US" altLang="zh-CN" sz="3000" baseline="-25000" smtClean="0"/>
              <a:t>1</a:t>
            </a:r>
            <a:r>
              <a:rPr lang="en-US" altLang="zh-CN" sz="3000" smtClean="0"/>
              <a:t>, w</a:t>
            </a:r>
            <a:r>
              <a:rPr lang="en-US" altLang="zh-CN" sz="3000" baseline="-25000" smtClean="0"/>
              <a:t>2</a:t>
            </a:r>
            <a:r>
              <a:rPr lang="en-US" altLang="zh-CN" sz="3000" smtClean="0"/>
              <a:t>, …, w</a:t>
            </a:r>
            <a:r>
              <a:rPr lang="en-US" altLang="zh-CN" sz="3000" baseline="-25000" smtClean="0"/>
              <a:t>d</a:t>
            </a:r>
            <a:r>
              <a:rPr lang="en-US" altLang="zh-CN" sz="3000" smtClean="0"/>
              <a:t>)</a:t>
            </a:r>
            <a:r>
              <a:rPr lang="en-US" altLang="zh-CN" sz="3000" baseline="30000" smtClean="0"/>
              <a:t>t</a:t>
            </a:r>
            <a:r>
              <a:rPr lang="en-US" altLang="zh-CN" sz="3000" smtClean="0"/>
              <a:t>: </a:t>
            </a:r>
            <a:r>
              <a:rPr lang="zh-CN" altLang="en-US" sz="3000" smtClean="0"/>
              <a:t>权矢量；</a:t>
            </a:r>
          </a:p>
          <a:p>
            <a:pPr eaLnBrk="1" hangingPunct="1">
              <a:lnSpc>
                <a:spcPct val="130000"/>
              </a:lnSpc>
            </a:pPr>
            <a:r>
              <a:rPr lang="en-US" altLang="zh-CN" sz="3000" smtClean="0"/>
              <a:t>w</a:t>
            </a:r>
            <a:r>
              <a:rPr lang="en-US" altLang="zh-CN" sz="3000" baseline="-25000" smtClean="0"/>
              <a:t>0</a:t>
            </a:r>
            <a:r>
              <a:rPr lang="zh-CN" altLang="en-US" sz="3000" smtClean="0"/>
              <a:t>：偏置</a:t>
            </a:r>
            <a:r>
              <a:rPr lang="en-US" altLang="zh-CN" sz="3000" smtClean="0"/>
              <a:t>(bias)</a:t>
            </a:r>
            <a:r>
              <a:rPr lang="zh-CN" altLang="en-US" sz="3000" smtClean="0"/>
              <a:t>。</a:t>
            </a:r>
          </a:p>
        </p:txBody>
      </p:sp>
      <p:sp>
        <p:nvSpPr>
          <p:cNvPr id="819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p>
        </p:txBody>
      </p:sp>
      <p:graphicFrame>
        <p:nvGraphicFramePr>
          <p:cNvPr id="8197" name="Object 4"/>
          <p:cNvGraphicFramePr>
            <a:graphicFrameLocks noChangeAspect="1"/>
          </p:cNvGraphicFramePr>
          <p:nvPr/>
        </p:nvGraphicFramePr>
        <p:xfrm>
          <a:off x="3032125" y="1989138"/>
          <a:ext cx="3001963" cy="763587"/>
        </p:xfrm>
        <a:graphic>
          <a:graphicData uri="http://schemas.openxmlformats.org/presentationml/2006/ole">
            <mc:AlternateContent xmlns:mc="http://schemas.openxmlformats.org/markup-compatibility/2006">
              <mc:Choice xmlns:v="urn:schemas-microsoft-com:vml" Requires="v">
                <p:oleObj spid="_x0000_s8198" name="Equation" r:id="rId3" imgW="1015559" imgH="253890" progId="Equation.DSMT4">
                  <p:embed/>
                </p:oleObj>
              </mc:Choice>
              <mc:Fallback>
                <p:oleObj name="Equation" r:id="rId3" imgW="1015559" imgH="25389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2125" y="1989138"/>
                        <a:ext cx="3001963"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zh-CN" smtClean="0"/>
              <a:t>SVM</a:t>
            </a:r>
            <a:r>
              <a:rPr lang="zh-CN" altLang="en-US" smtClean="0"/>
              <a:t>的准则函数</a:t>
            </a:r>
          </a:p>
        </p:txBody>
      </p:sp>
      <p:sp>
        <p:nvSpPr>
          <p:cNvPr id="62467" name="Rectangle 3"/>
          <p:cNvSpPr>
            <a:spLocks noGrp="1" noChangeArrowheads="1"/>
          </p:cNvSpPr>
          <p:nvPr>
            <p:ph type="body" sz="half" idx="1"/>
          </p:nvPr>
        </p:nvSpPr>
        <p:spPr>
          <a:xfrm>
            <a:off x="539750" y="1844675"/>
            <a:ext cx="7848600" cy="4176713"/>
          </a:xfrm>
        </p:spPr>
        <p:txBody>
          <a:bodyPr/>
          <a:lstStyle/>
          <a:p>
            <a:pPr eaLnBrk="1" hangingPunct="1"/>
            <a:r>
              <a:rPr lang="zh-CN" altLang="en-US" sz="2400" smtClean="0"/>
              <a:t>样本集到分类界面的几何间隔：</a:t>
            </a:r>
          </a:p>
          <a:p>
            <a:pPr eaLnBrk="1" hangingPunct="1"/>
            <a:endParaRPr lang="zh-CN" altLang="en-US" sz="2400" smtClean="0"/>
          </a:p>
          <a:p>
            <a:pPr eaLnBrk="1" hangingPunct="1"/>
            <a:endParaRPr lang="zh-CN" altLang="en-US" sz="2400" smtClean="0"/>
          </a:p>
          <a:p>
            <a:pPr eaLnBrk="1" hangingPunct="1"/>
            <a:endParaRPr lang="zh-CN" altLang="en-US" sz="2400" smtClean="0"/>
          </a:p>
          <a:p>
            <a:pPr eaLnBrk="1" hangingPunct="1"/>
            <a:r>
              <a:rPr lang="zh-CN" altLang="en-US" sz="2400" smtClean="0"/>
              <a:t>    最大，亦即</a:t>
            </a:r>
            <a:r>
              <a:rPr lang="en-US" altLang="zh-CN" sz="2400" smtClean="0"/>
              <a:t>||</a:t>
            </a:r>
            <a:r>
              <a:rPr lang="en-US" altLang="zh-CN" sz="2400" b="0" smtClean="0"/>
              <a:t>w</a:t>
            </a:r>
            <a:r>
              <a:rPr lang="en-US" altLang="zh-CN" sz="2400" smtClean="0"/>
              <a:t>||</a:t>
            </a:r>
            <a:r>
              <a:rPr lang="zh-CN" altLang="en-US" sz="2400" smtClean="0"/>
              <a:t>最小，所以</a:t>
            </a:r>
            <a:r>
              <a:rPr lang="en-US" altLang="zh-CN" sz="2400" smtClean="0"/>
              <a:t>SVM</a:t>
            </a:r>
            <a:r>
              <a:rPr lang="zh-CN" altLang="en-US" sz="2400" smtClean="0"/>
              <a:t>可以变为如下的优化问题：在满足</a:t>
            </a:r>
          </a:p>
          <a:p>
            <a:pPr eaLnBrk="1" hangingPunct="1"/>
            <a:endParaRPr lang="zh-CN" altLang="en-US" sz="2400" smtClean="0"/>
          </a:p>
          <a:p>
            <a:pPr eaLnBrk="1" hangingPunct="1"/>
            <a:endParaRPr lang="zh-CN" altLang="en-US" sz="2400" smtClean="0"/>
          </a:p>
          <a:p>
            <a:pPr eaLnBrk="1" hangingPunct="1">
              <a:buFont typeface="Wingdings" panose="05000000000000000000" pitchFamily="2" charset="2"/>
              <a:buNone/>
            </a:pPr>
            <a:r>
              <a:rPr lang="zh-CN" altLang="en-US" sz="2400" smtClean="0"/>
              <a:t>	的条件下，最小化准则函数（</a:t>
            </a:r>
            <a:r>
              <a:rPr lang="en-US" altLang="zh-CN" sz="2400" smtClean="0">
                <a:solidFill>
                  <a:srgbClr val="FF3300"/>
                </a:solidFill>
              </a:rPr>
              <a:t>SVM</a:t>
            </a:r>
            <a:r>
              <a:rPr lang="zh-CN" altLang="en-US" sz="2400" smtClean="0">
                <a:solidFill>
                  <a:srgbClr val="FF3300"/>
                </a:solidFill>
              </a:rPr>
              <a:t>准则</a:t>
            </a:r>
            <a:r>
              <a:rPr lang="zh-CN" altLang="en-US" sz="2400" smtClean="0"/>
              <a:t>）：</a:t>
            </a:r>
          </a:p>
        </p:txBody>
      </p:sp>
      <p:graphicFrame>
        <p:nvGraphicFramePr>
          <p:cNvPr id="62468" name="Object 4"/>
          <p:cNvGraphicFramePr>
            <a:graphicFrameLocks noChangeAspect="1"/>
          </p:cNvGraphicFramePr>
          <p:nvPr>
            <p:ph sz="quarter" idx="2"/>
          </p:nvPr>
        </p:nvGraphicFramePr>
        <p:xfrm>
          <a:off x="3563938" y="2317750"/>
          <a:ext cx="1200150" cy="1028700"/>
        </p:xfrm>
        <a:graphic>
          <a:graphicData uri="http://schemas.openxmlformats.org/presentationml/2006/ole">
            <mc:AlternateContent xmlns:mc="http://schemas.openxmlformats.org/markup-compatibility/2006">
              <mc:Choice xmlns:v="urn:schemas-microsoft-com:vml" Requires="v">
                <p:oleObj spid="_x0000_s62472" name="Equation" r:id="rId3" imgW="533169" imgH="457002" progId="Equation.DSMT4">
                  <p:embed/>
                </p:oleObj>
              </mc:Choice>
              <mc:Fallback>
                <p:oleObj name="Equation" r:id="rId3" imgW="533169" imgH="457002"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2317750"/>
                        <a:ext cx="120015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69" name="Object 6"/>
          <p:cNvGraphicFramePr>
            <a:graphicFrameLocks noChangeAspect="1"/>
          </p:cNvGraphicFramePr>
          <p:nvPr>
            <p:ph sz="quarter" idx="3"/>
          </p:nvPr>
        </p:nvGraphicFramePr>
        <p:xfrm>
          <a:off x="1116013" y="3679825"/>
          <a:ext cx="287337" cy="339725"/>
        </p:xfrm>
        <a:graphic>
          <a:graphicData uri="http://schemas.openxmlformats.org/presentationml/2006/ole">
            <mc:AlternateContent xmlns:mc="http://schemas.openxmlformats.org/markup-compatibility/2006">
              <mc:Choice xmlns:v="urn:schemas-microsoft-com:vml" Requires="v">
                <p:oleObj spid="_x0000_s62473" name="Equation" r:id="rId5" imgW="139579" imgH="164957" progId="Equation.DSMT4">
                  <p:embed/>
                </p:oleObj>
              </mc:Choice>
              <mc:Fallback>
                <p:oleObj name="Equation" r:id="rId5" imgW="139579" imgH="164957"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3679825"/>
                        <a:ext cx="2873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70" name="Object 8"/>
          <p:cNvGraphicFramePr>
            <a:graphicFrameLocks noChangeAspect="1"/>
          </p:cNvGraphicFramePr>
          <p:nvPr/>
        </p:nvGraphicFramePr>
        <p:xfrm>
          <a:off x="3492500" y="5900738"/>
          <a:ext cx="1495425" cy="676275"/>
        </p:xfrm>
        <a:graphic>
          <a:graphicData uri="http://schemas.openxmlformats.org/presentationml/2006/ole">
            <mc:AlternateContent xmlns:mc="http://schemas.openxmlformats.org/markup-compatibility/2006">
              <mc:Choice xmlns:v="urn:schemas-microsoft-com:vml" Requires="v">
                <p:oleObj spid="_x0000_s62474" name="Equation" r:id="rId7" imgW="901309" imgH="406224" progId="Equation.DSMT4">
                  <p:embed/>
                </p:oleObj>
              </mc:Choice>
              <mc:Fallback>
                <p:oleObj name="Equation" r:id="rId7" imgW="901309" imgH="406224"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2500" y="5900738"/>
                        <a:ext cx="14954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71" name="Object 9"/>
          <p:cNvGraphicFramePr>
            <a:graphicFrameLocks noChangeAspect="1"/>
          </p:cNvGraphicFramePr>
          <p:nvPr/>
        </p:nvGraphicFramePr>
        <p:xfrm>
          <a:off x="3203575" y="4437063"/>
          <a:ext cx="2505075" cy="644525"/>
        </p:xfrm>
        <a:graphic>
          <a:graphicData uri="http://schemas.openxmlformats.org/presentationml/2006/ole">
            <mc:AlternateContent xmlns:mc="http://schemas.openxmlformats.org/markup-compatibility/2006">
              <mc:Choice xmlns:v="urn:schemas-microsoft-com:vml" Requires="v">
                <p:oleObj spid="_x0000_s62475" name="Equation" r:id="rId9" imgW="1129810" imgH="291973" progId="Equation.DSMT4">
                  <p:embed/>
                </p:oleObj>
              </mc:Choice>
              <mc:Fallback>
                <p:oleObj name="Equation" r:id="rId9" imgW="1129810" imgH="291973"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3575" y="4437063"/>
                        <a:ext cx="25050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zh-CN" smtClean="0"/>
              <a:t>Kuhn-Tucker</a:t>
            </a:r>
            <a:r>
              <a:rPr lang="zh-CN" altLang="en-US" smtClean="0"/>
              <a:t>构造法</a:t>
            </a:r>
          </a:p>
        </p:txBody>
      </p:sp>
      <p:sp>
        <p:nvSpPr>
          <p:cNvPr id="63491" name="Rectangle 3"/>
          <p:cNvSpPr>
            <a:spLocks noGrp="1" noChangeArrowheads="1"/>
          </p:cNvSpPr>
          <p:nvPr>
            <p:ph type="body" sz="half" idx="1"/>
          </p:nvPr>
        </p:nvSpPr>
        <p:spPr>
          <a:xfrm>
            <a:off x="812800" y="1557338"/>
            <a:ext cx="7567613" cy="4568825"/>
          </a:xfrm>
        </p:spPr>
        <p:txBody>
          <a:bodyPr/>
          <a:lstStyle/>
          <a:p>
            <a:pPr eaLnBrk="1" hangingPunct="1"/>
            <a:r>
              <a:rPr lang="zh-CN" altLang="en-US" sz="2800" smtClean="0"/>
              <a:t>构造</a:t>
            </a:r>
            <a:r>
              <a:rPr lang="en-US" altLang="zh-CN" sz="2800" smtClean="0"/>
              <a:t>Lagrange</a:t>
            </a:r>
            <a:r>
              <a:rPr lang="zh-CN" altLang="en-US" sz="2800" smtClean="0"/>
              <a:t>函数</a:t>
            </a:r>
          </a:p>
          <a:p>
            <a:pPr eaLnBrk="1" hangingPunct="1"/>
            <a:endParaRPr lang="zh-CN" altLang="en-US" sz="2800" smtClean="0"/>
          </a:p>
          <a:p>
            <a:pPr eaLnBrk="1" hangingPunct="1"/>
            <a:endParaRPr lang="zh-CN" altLang="en-US" sz="2800" smtClean="0"/>
          </a:p>
          <a:p>
            <a:pPr eaLnBrk="1" hangingPunct="1"/>
            <a:r>
              <a:rPr lang="zh-CN" altLang="en-US" sz="2800" smtClean="0"/>
              <a:t>分别对参数</a:t>
            </a:r>
            <a:r>
              <a:rPr lang="en-US" altLang="zh-CN" sz="2800" b="0" smtClean="0"/>
              <a:t>w</a:t>
            </a:r>
            <a:r>
              <a:rPr lang="zh-CN" altLang="en-US" sz="2800" smtClean="0"/>
              <a:t>和</a:t>
            </a:r>
            <a:r>
              <a:rPr lang="en-US" altLang="zh-CN" sz="2800" smtClean="0"/>
              <a:t>w</a:t>
            </a:r>
            <a:r>
              <a:rPr lang="en-US" altLang="zh-CN" sz="2800" baseline="-25000" smtClean="0"/>
              <a:t>0</a:t>
            </a:r>
            <a:r>
              <a:rPr lang="zh-CN" altLang="en-US" sz="2800" smtClean="0"/>
              <a:t>求导：</a:t>
            </a:r>
          </a:p>
        </p:txBody>
      </p:sp>
      <p:graphicFrame>
        <p:nvGraphicFramePr>
          <p:cNvPr id="63492" name="Object 4"/>
          <p:cNvGraphicFramePr>
            <a:graphicFrameLocks noChangeAspect="1"/>
          </p:cNvGraphicFramePr>
          <p:nvPr>
            <p:ph sz="quarter" idx="2"/>
          </p:nvPr>
        </p:nvGraphicFramePr>
        <p:xfrm>
          <a:off x="1692275" y="2206625"/>
          <a:ext cx="6230938" cy="822325"/>
        </p:xfrm>
        <a:graphic>
          <a:graphicData uri="http://schemas.openxmlformats.org/presentationml/2006/ole">
            <mc:AlternateContent xmlns:mc="http://schemas.openxmlformats.org/markup-compatibility/2006">
              <mc:Choice xmlns:v="urn:schemas-microsoft-com:vml" Requires="v">
                <p:oleObj spid="_x0000_s63495" name="Equation" r:id="rId4" imgW="3467100" imgH="457200" progId="Equation.DSMT4">
                  <p:embed/>
                </p:oleObj>
              </mc:Choice>
              <mc:Fallback>
                <p:oleObj name="Equation" r:id="rId4" imgW="3467100" imgH="4572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2206625"/>
                        <a:ext cx="62309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493" name="Object 6"/>
          <p:cNvGraphicFramePr>
            <a:graphicFrameLocks noChangeAspect="1"/>
          </p:cNvGraphicFramePr>
          <p:nvPr>
            <p:ph sz="quarter" idx="3"/>
          </p:nvPr>
        </p:nvGraphicFramePr>
        <p:xfrm>
          <a:off x="2051050" y="3943350"/>
          <a:ext cx="4313238" cy="973138"/>
        </p:xfrm>
        <a:graphic>
          <a:graphicData uri="http://schemas.openxmlformats.org/presentationml/2006/ole">
            <mc:AlternateContent xmlns:mc="http://schemas.openxmlformats.org/markup-compatibility/2006">
              <mc:Choice xmlns:v="urn:schemas-microsoft-com:vml" Requires="v">
                <p:oleObj spid="_x0000_s63496" name="Equation" r:id="rId6" imgW="2082800" imgH="469900" progId="Equation.DSMT4">
                  <p:embed/>
                </p:oleObj>
              </mc:Choice>
              <mc:Fallback>
                <p:oleObj name="Equation" r:id="rId6" imgW="2082800" imgH="46990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1050" y="3943350"/>
                        <a:ext cx="4313238" cy="97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494" name="Object 8"/>
          <p:cNvGraphicFramePr>
            <a:graphicFrameLocks noChangeAspect="1"/>
          </p:cNvGraphicFramePr>
          <p:nvPr/>
        </p:nvGraphicFramePr>
        <p:xfrm>
          <a:off x="2046288" y="5175250"/>
          <a:ext cx="3651250" cy="1014413"/>
        </p:xfrm>
        <a:graphic>
          <a:graphicData uri="http://schemas.openxmlformats.org/presentationml/2006/ole">
            <mc:AlternateContent xmlns:mc="http://schemas.openxmlformats.org/markup-compatibility/2006">
              <mc:Choice xmlns:v="urn:schemas-microsoft-com:vml" Requires="v">
                <p:oleObj spid="_x0000_s63497" name="Equation" r:id="rId8" imgW="1689100" imgH="469900" progId="Equation.DSMT4">
                  <p:embed/>
                </p:oleObj>
              </mc:Choice>
              <mc:Fallback>
                <p:oleObj name="Equation" r:id="rId8" imgW="1689100" imgH="469900"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46288" y="5175250"/>
                        <a:ext cx="3651250"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8"/>
          <p:cNvSpPr>
            <a:spLocks noGrp="1" noChangeArrowheads="1"/>
          </p:cNvSpPr>
          <p:nvPr>
            <p:ph type="title"/>
          </p:nvPr>
        </p:nvSpPr>
        <p:spPr/>
        <p:txBody>
          <a:bodyPr/>
          <a:lstStyle/>
          <a:p>
            <a:pPr eaLnBrk="1" hangingPunct="1"/>
            <a:r>
              <a:rPr lang="en-US" altLang="zh-CN" smtClean="0"/>
              <a:t>Kuhn-Tucker</a:t>
            </a:r>
            <a:r>
              <a:rPr lang="zh-CN" altLang="en-US" smtClean="0"/>
              <a:t>构造法</a:t>
            </a:r>
          </a:p>
        </p:txBody>
      </p:sp>
      <p:sp>
        <p:nvSpPr>
          <p:cNvPr id="65539" name="Rectangle 3"/>
          <p:cNvSpPr>
            <a:spLocks noGrp="1" noChangeArrowheads="1"/>
          </p:cNvSpPr>
          <p:nvPr>
            <p:ph type="body" sz="half" idx="1"/>
          </p:nvPr>
        </p:nvSpPr>
        <p:spPr>
          <a:xfrm>
            <a:off x="611188" y="1773238"/>
            <a:ext cx="7993062" cy="4322762"/>
          </a:xfrm>
        </p:spPr>
        <p:txBody>
          <a:bodyPr/>
          <a:lstStyle/>
          <a:p>
            <a:pPr eaLnBrk="1" hangingPunct="1"/>
            <a:r>
              <a:rPr lang="zh-CN" altLang="en-US" sz="2800" smtClean="0"/>
              <a:t>因此有：</a:t>
            </a:r>
          </a:p>
          <a:p>
            <a:pPr eaLnBrk="1" hangingPunct="1"/>
            <a:endParaRPr lang="zh-CN" altLang="en-US" sz="2800" smtClean="0"/>
          </a:p>
          <a:p>
            <a:pPr eaLnBrk="1" hangingPunct="1"/>
            <a:endParaRPr lang="zh-CN" altLang="en-US" sz="2800" smtClean="0"/>
          </a:p>
          <a:p>
            <a:pPr eaLnBrk="1" hangingPunct="1"/>
            <a:endParaRPr lang="zh-CN" altLang="en-US" sz="2800" smtClean="0"/>
          </a:p>
          <a:p>
            <a:pPr eaLnBrk="1" hangingPunct="1"/>
            <a:endParaRPr lang="zh-CN" altLang="en-US" sz="2800" smtClean="0"/>
          </a:p>
          <a:p>
            <a:pPr eaLnBrk="1" hangingPunct="1"/>
            <a:r>
              <a:rPr lang="zh-CN" altLang="en-US" sz="2800" smtClean="0"/>
              <a:t>带入</a:t>
            </a:r>
            <a:r>
              <a:rPr lang="en-US" altLang="zh-CN" sz="2800" smtClean="0"/>
              <a:t>Lagrange</a:t>
            </a:r>
            <a:r>
              <a:rPr lang="zh-CN" altLang="en-US" sz="2800" smtClean="0"/>
              <a:t>函数，有：</a:t>
            </a:r>
          </a:p>
        </p:txBody>
      </p:sp>
      <p:graphicFrame>
        <p:nvGraphicFramePr>
          <p:cNvPr id="65540" name="Object 4"/>
          <p:cNvGraphicFramePr>
            <a:graphicFrameLocks noChangeAspect="1"/>
          </p:cNvGraphicFramePr>
          <p:nvPr>
            <p:ph sz="quarter" idx="2"/>
          </p:nvPr>
        </p:nvGraphicFramePr>
        <p:xfrm>
          <a:off x="2584450" y="1757363"/>
          <a:ext cx="2235200" cy="1149350"/>
        </p:xfrm>
        <a:graphic>
          <a:graphicData uri="http://schemas.openxmlformats.org/presentationml/2006/ole">
            <mc:AlternateContent xmlns:mc="http://schemas.openxmlformats.org/markup-compatibility/2006">
              <mc:Choice xmlns:v="urn:schemas-microsoft-com:vml" Requires="v">
                <p:oleObj spid="_x0000_s65543" name="Equation" r:id="rId3" imgW="889000" imgH="457200" progId="Equation.DSMT4">
                  <p:embed/>
                </p:oleObj>
              </mc:Choice>
              <mc:Fallback>
                <p:oleObj name="Equation" r:id="rId3" imgW="889000" imgH="457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4450" y="1757363"/>
                        <a:ext cx="2235200" cy="114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41" name="Object 7"/>
          <p:cNvGraphicFramePr>
            <a:graphicFrameLocks noChangeAspect="1"/>
          </p:cNvGraphicFramePr>
          <p:nvPr>
            <p:ph sz="quarter" idx="3"/>
          </p:nvPr>
        </p:nvGraphicFramePr>
        <p:xfrm>
          <a:off x="2584450" y="2957513"/>
          <a:ext cx="1838325" cy="1181100"/>
        </p:xfrm>
        <a:graphic>
          <a:graphicData uri="http://schemas.openxmlformats.org/presentationml/2006/ole">
            <mc:AlternateContent xmlns:mc="http://schemas.openxmlformats.org/markup-compatibility/2006">
              <mc:Choice xmlns:v="urn:schemas-microsoft-com:vml" Requires="v">
                <p:oleObj spid="_x0000_s65544" name="Equation" r:id="rId5" imgW="711200" imgH="457200" progId="Equation.DSMT4">
                  <p:embed/>
                </p:oleObj>
              </mc:Choice>
              <mc:Fallback>
                <p:oleObj name="Equation" r:id="rId5" imgW="711200" imgH="4572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84450" y="2957513"/>
                        <a:ext cx="1838325"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42" name="Object 10"/>
          <p:cNvGraphicFramePr>
            <a:graphicFrameLocks noChangeAspect="1"/>
          </p:cNvGraphicFramePr>
          <p:nvPr/>
        </p:nvGraphicFramePr>
        <p:xfrm>
          <a:off x="1776413" y="5033963"/>
          <a:ext cx="5662612" cy="1047750"/>
        </p:xfrm>
        <a:graphic>
          <a:graphicData uri="http://schemas.openxmlformats.org/presentationml/2006/ole">
            <mc:AlternateContent xmlns:mc="http://schemas.openxmlformats.org/markup-compatibility/2006">
              <mc:Choice xmlns:v="urn:schemas-microsoft-com:vml" Requires="v">
                <p:oleObj spid="_x0000_s65545" name="Equation" r:id="rId7" imgW="2540000" imgH="469900" progId="Equation.DSMT4">
                  <p:embed/>
                </p:oleObj>
              </mc:Choice>
              <mc:Fallback>
                <p:oleObj name="Equation" r:id="rId7" imgW="2540000" imgH="4699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6413" y="5033963"/>
                        <a:ext cx="5662612"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zh-CN" smtClean="0"/>
              <a:t>Kuhn-Tucker</a:t>
            </a:r>
            <a:r>
              <a:rPr lang="zh-CN" altLang="en-US" smtClean="0"/>
              <a:t>构造法</a:t>
            </a:r>
          </a:p>
        </p:txBody>
      </p:sp>
      <p:sp>
        <p:nvSpPr>
          <p:cNvPr id="66563" name="Rectangle 3"/>
          <p:cNvSpPr>
            <a:spLocks noGrp="1" noChangeArrowheads="1"/>
          </p:cNvSpPr>
          <p:nvPr>
            <p:ph type="body" sz="half" idx="1"/>
          </p:nvPr>
        </p:nvSpPr>
        <p:spPr>
          <a:xfrm>
            <a:off x="323850" y="1557338"/>
            <a:ext cx="8328025" cy="5040312"/>
          </a:xfrm>
        </p:spPr>
        <p:txBody>
          <a:bodyPr/>
          <a:lstStyle/>
          <a:p>
            <a:pPr eaLnBrk="1" hangingPunct="1"/>
            <a:r>
              <a:rPr lang="zh-CN" altLang="en-US" sz="2400" smtClean="0"/>
              <a:t>因此</a:t>
            </a:r>
            <a:r>
              <a:rPr lang="en-US" altLang="zh-CN" sz="2400" smtClean="0"/>
              <a:t>SVM</a:t>
            </a:r>
            <a:r>
              <a:rPr lang="zh-CN" altLang="en-US" sz="2400" smtClean="0"/>
              <a:t>的优化问题可以转化为一个经典的</a:t>
            </a:r>
            <a:r>
              <a:rPr lang="zh-CN" altLang="en-US" sz="2400" smtClean="0">
                <a:solidFill>
                  <a:srgbClr val="0033CC"/>
                </a:solidFill>
              </a:rPr>
              <a:t>二次规划问题</a:t>
            </a:r>
            <a:r>
              <a:rPr lang="zh-CN" altLang="en-US" sz="2400" smtClean="0"/>
              <a:t>：</a:t>
            </a:r>
          </a:p>
          <a:p>
            <a:pPr eaLnBrk="1" hangingPunct="1"/>
            <a:endParaRPr lang="zh-CN" altLang="en-US" sz="2400" smtClean="0"/>
          </a:p>
          <a:p>
            <a:pPr eaLnBrk="1" hangingPunct="1"/>
            <a:endParaRPr lang="zh-CN" altLang="en-US" sz="2400" smtClean="0"/>
          </a:p>
          <a:p>
            <a:pPr eaLnBrk="1" hangingPunct="1">
              <a:buFont typeface="Wingdings" panose="05000000000000000000" pitchFamily="2" charset="2"/>
              <a:buNone/>
            </a:pPr>
            <a:r>
              <a:rPr lang="zh-CN" altLang="en-US" sz="2400" smtClean="0"/>
              <a:t>	约束条件：</a:t>
            </a:r>
          </a:p>
          <a:p>
            <a:pPr eaLnBrk="1" hangingPunct="1">
              <a:buFont typeface="Wingdings" panose="05000000000000000000" pitchFamily="2" charset="2"/>
              <a:buNone/>
            </a:pPr>
            <a:endParaRPr lang="en-US" altLang="zh-CN" sz="2400" smtClean="0"/>
          </a:p>
        </p:txBody>
      </p:sp>
      <p:graphicFrame>
        <p:nvGraphicFramePr>
          <p:cNvPr id="66564" name="Object 4"/>
          <p:cNvGraphicFramePr>
            <a:graphicFrameLocks noChangeAspect="1"/>
          </p:cNvGraphicFramePr>
          <p:nvPr>
            <p:ph sz="quarter" idx="2"/>
          </p:nvPr>
        </p:nvGraphicFramePr>
        <p:xfrm>
          <a:off x="2771775" y="2290763"/>
          <a:ext cx="4065588" cy="890587"/>
        </p:xfrm>
        <a:graphic>
          <a:graphicData uri="http://schemas.openxmlformats.org/presentationml/2006/ole">
            <mc:AlternateContent xmlns:mc="http://schemas.openxmlformats.org/markup-compatibility/2006">
              <mc:Choice xmlns:v="urn:schemas-microsoft-com:vml" Requires="v">
                <p:oleObj spid="_x0000_s66568" name="Equation" r:id="rId3" imgW="2146300" imgH="469900" progId="Equation.DSMT4">
                  <p:embed/>
                </p:oleObj>
              </mc:Choice>
              <mc:Fallback>
                <p:oleObj name="Equation" r:id="rId3" imgW="2146300" imgH="4699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2290763"/>
                        <a:ext cx="4065588" cy="89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565" name="Object 6"/>
          <p:cNvGraphicFramePr>
            <a:graphicFrameLocks noChangeAspect="1"/>
          </p:cNvGraphicFramePr>
          <p:nvPr>
            <p:ph sz="quarter" idx="3"/>
          </p:nvPr>
        </p:nvGraphicFramePr>
        <p:xfrm>
          <a:off x="3203575" y="3798888"/>
          <a:ext cx="1436688" cy="923925"/>
        </p:xfrm>
        <a:graphic>
          <a:graphicData uri="http://schemas.openxmlformats.org/presentationml/2006/ole">
            <mc:AlternateContent xmlns:mc="http://schemas.openxmlformats.org/markup-compatibility/2006">
              <mc:Choice xmlns:v="urn:schemas-microsoft-com:vml" Requires="v">
                <p:oleObj spid="_x0000_s66569" name="Equation" r:id="rId5" imgW="711200" imgH="457200" progId="Equation.DSMT4">
                  <p:embed/>
                </p:oleObj>
              </mc:Choice>
              <mc:Fallback>
                <p:oleObj name="Equation" r:id="rId5" imgW="711200" imgH="4572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575" y="3798888"/>
                        <a:ext cx="1436688"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566" name="Object 8"/>
          <p:cNvGraphicFramePr>
            <a:graphicFrameLocks noChangeAspect="1"/>
          </p:cNvGraphicFramePr>
          <p:nvPr/>
        </p:nvGraphicFramePr>
        <p:xfrm>
          <a:off x="3135313" y="5083175"/>
          <a:ext cx="1617662" cy="514350"/>
        </p:xfrm>
        <a:graphic>
          <a:graphicData uri="http://schemas.openxmlformats.org/presentationml/2006/ole">
            <mc:AlternateContent xmlns:mc="http://schemas.openxmlformats.org/markup-compatibility/2006">
              <mc:Choice xmlns:v="urn:schemas-microsoft-com:vml" Requires="v">
                <p:oleObj spid="_x0000_s66570" name="Equation" r:id="rId7" imgW="723586" imgH="228501" progId="Equation.DSMT4">
                  <p:embed/>
                </p:oleObj>
              </mc:Choice>
              <mc:Fallback>
                <p:oleObj name="Equation" r:id="rId7" imgW="723586" imgH="228501"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5313" y="5083175"/>
                        <a:ext cx="1617662"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6567" name="Object 9"/>
          <p:cNvGraphicFramePr>
            <a:graphicFrameLocks noChangeAspect="1"/>
          </p:cNvGraphicFramePr>
          <p:nvPr/>
        </p:nvGraphicFramePr>
        <p:xfrm>
          <a:off x="5076825" y="5083175"/>
          <a:ext cx="1471613" cy="461963"/>
        </p:xfrm>
        <a:graphic>
          <a:graphicData uri="http://schemas.openxmlformats.org/presentationml/2006/ole">
            <mc:AlternateContent xmlns:mc="http://schemas.openxmlformats.org/markup-compatibility/2006">
              <mc:Choice xmlns:v="urn:schemas-microsoft-com:vml" Requires="v">
                <p:oleObj spid="_x0000_s66571" name="Equation" r:id="rId9" imgW="647419" imgH="203112" progId="Equation.DSMT4">
                  <p:embed/>
                </p:oleObj>
              </mc:Choice>
              <mc:Fallback>
                <p:oleObj name="Equation" r:id="rId9" imgW="647419" imgH="203112"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76825" y="5083175"/>
                        <a:ext cx="14716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zh-CN" smtClean="0"/>
              <a:t>SVM</a:t>
            </a:r>
            <a:r>
              <a:rPr lang="zh-CN" altLang="en-US" smtClean="0"/>
              <a:t>解的讨论</a:t>
            </a:r>
          </a:p>
        </p:txBody>
      </p:sp>
      <p:sp>
        <p:nvSpPr>
          <p:cNvPr id="67587" name="Rectangle 3"/>
          <p:cNvSpPr>
            <a:spLocks noGrp="1" noChangeArrowheads="1"/>
          </p:cNvSpPr>
          <p:nvPr>
            <p:ph type="body" sz="half" idx="1"/>
          </p:nvPr>
        </p:nvSpPr>
        <p:spPr>
          <a:xfrm>
            <a:off x="468313" y="1449388"/>
            <a:ext cx="7993062" cy="2447925"/>
          </a:xfrm>
        </p:spPr>
        <p:txBody>
          <a:bodyPr/>
          <a:lstStyle/>
          <a:p>
            <a:pPr eaLnBrk="1" hangingPunct="1"/>
            <a:r>
              <a:rPr lang="zh-CN" altLang="en-US" sz="2800" smtClean="0"/>
              <a:t>这是一个典型的不等式约束条件下的二次优化问题，其解法的基础是</a:t>
            </a:r>
            <a:r>
              <a:rPr lang="en-US" altLang="zh-CN" sz="2800" smtClean="0"/>
              <a:t>Kuhn-Tucker</a:t>
            </a:r>
            <a:r>
              <a:rPr lang="zh-CN" altLang="en-US" sz="2800" smtClean="0"/>
              <a:t>定理；</a:t>
            </a:r>
          </a:p>
          <a:p>
            <a:pPr eaLnBrk="1" hangingPunct="1"/>
            <a:endParaRPr lang="zh-CN" altLang="en-US" sz="2800" smtClean="0"/>
          </a:p>
          <a:p>
            <a:pPr eaLnBrk="1" hangingPunct="1"/>
            <a:r>
              <a:rPr lang="zh-CN" altLang="en-US" sz="2800" smtClean="0"/>
              <a:t>首先求解的是</a:t>
            </a:r>
            <a:r>
              <a:rPr lang="en-US" altLang="zh-CN" sz="2800" smtClean="0"/>
              <a:t>n</a:t>
            </a:r>
            <a:r>
              <a:rPr lang="zh-CN" altLang="en-US" sz="2800" smtClean="0"/>
              <a:t>个</a:t>
            </a:r>
            <a:r>
              <a:rPr lang="en-US" altLang="zh-CN" sz="2800" smtClean="0"/>
              <a:t>Lagrange</a:t>
            </a:r>
            <a:r>
              <a:rPr lang="zh-CN" altLang="en-US" sz="2800" smtClean="0"/>
              <a:t>乘子，</a:t>
            </a:r>
            <a:r>
              <a:rPr lang="en-US" altLang="zh-CN" sz="2800" smtClean="0"/>
              <a:t>n</a:t>
            </a:r>
            <a:r>
              <a:rPr lang="zh-CN" altLang="en-US" sz="2800" smtClean="0"/>
              <a:t>为训练样本数。但根据</a:t>
            </a:r>
            <a:r>
              <a:rPr lang="en-US" altLang="zh-CN" sz="2800" smtClean="0"/>
              <a:t>Kuhn-Tucker</a:t>
            </a:r>
            <a:r>
              <a:rPr lang="zh-CN" altLang="en-US" sz="2800" smtClean="0"/>
              <a:t>定理，有：</a:t>
            </a:r>
          </a:p>
        </p:txBody>
      </p:sp>
      <p:sp>
        <p:nvSpPr>
          <p:cNvPr id="67588" name="Text Box 10"/>
          <p:cNvSpPr txBox="1">
            <a:spLocks noChangeArrowheads="1"/>
          </p:cNvSpPr>
          <p:nvPr/>
        </p:nvSpPr>
        <p:spPr bwMode="auto">
          <a:xfrm>
            <a:off x="1042988" y="5949950"/>
            <a:ext cx="655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2800"/>
              <a:t>满足第</a:t>
            </a:r>
            <a:r>
              <a:rPr lang="en-US" altLang="zh-CN" sz="2800"/>
              <a:t>2</a:t>
            </a:r>
            <a:r>
              <a:rPr lang="zh-CN" altLang="en-US" sz="2800"/>
              <a:t>，</a:t>
            </a:r>
            <a:r>
              <a:rPr lang="en-US" altLang="zh-CN" sz="2800"/>
              <a:t>3</a:t>
            </a:r>
            <a:r>
              <a:rPr lang="zh-CN" altLang="en-US" sz="2800"/>
              <a:t>个条件的</a:t>
            </a:r>
            <a:r>
              <a:rPr lang="en-US" altLang="zh-CN" sz="2800"/>
              <a:t>y</a:t>
            </a:r>
            <a:r>
              <a:rPr lang="en-US" altLang="zh-CN" sz="2800" baseline="-25000"/>
              <a:t>i</a:t>
            </a:r>
            <a:r>
              <a:rPr lang="zh-CN" altLang="en-US" sz="2800"/>
              <a:t>称为</a:t>
            </a:r>
            <a:r>
              <a:rPr lang="zh-CN" altLang="en-US" sz="2800">
                <a:solidFill>
                  <a:srgbClr val="0033CC"/>
                </a:solidFill>
              </a:rPr>
              <a:t>支持矢量</a:t>
            </a:r>
            <a:r>
              <a:rPr lang="zh-CN" altLang="en-US" sz="2800"/>
              <a:t>。</a:t>
            </a:r>
          </a:p>
        </p:txBody>
      </p:sp>
      <p:sp>
        <p:nvSpPr>
          <p:cNvPr id="67589"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67590" name="对象 2"/>
          <p:cNvGraphicFramePr>
            <a:graphicFrameLocks noChangeAspect="1"/>
          </p:cNvGraphicFramePr>
          <p:nvPr/>
        </p:nvGraphicFramePr>
        <p:xfrm>
          <a:off x="2268538" y="3860800"/>
          <a:ext cx="4367212" cy="1979613"/>
        </p:xfrm>
        <a:graphic>
          <a:graphicData uri="http://schemas.openxmlformats.org/presentationml/2006/ole">
            <mc:AlternateContent xmlns:mc="http://schemas.openxmlformats.org/markup-compatibility/2006">
              <mc:Choice xmlns:v="urn:schemas-microsoft-com:vml" Requires="v">
                <p:oleObj spid="_x0000_s67591" name="Equation" r:id="rId4" imgW="1727200" imgH="787400" progId="Equation.DSMT4">
                  <p:embed/>
                </p:oleObj>
              </mc:Choice>
              <mc:Fallback>
                <p:oleObj name="Equation" r:id="rId4" imgW="1727200" imgH="787400" progId="Equation.DSMT4">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8538" y="3860800"/>
                        <a:ext cx="4367212"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r>
              <a:rPr lang="zh-CN" altLang="en-US" smtClean="0"/>
              <a:t>支持向量和</a:t>
            </a:r>
            <a:r>
              <a:rPr lang="en-US" altLang="zh-CN" smtClean="0"/>
              <a:t>Lagrange</a:t>
            </a:r>
            <a:r>
              <a:rPr lang="zh-CN" altLang="en-US" smtClean="0"/>
              <a:t>系数</a:t>
            </a:r>
          </a:p>
        </p:txBody>
      </p:sp>
      <p:graphicFrame>
        <p:nvGraphicFramePr>
          <p:cNvPr id="69635" name="对象 8"/>
          <p:cNvGraphicFramePr>
            <a:graphicFrameLocks noChangeAspect="1"/>
          </p:cNvGraphicFramePr>
          <p:nvPr/>
        </p:nvGraphicFramePr>
        <p:xfrm>
          <a:off x="1835150" y="1484313"/>
          <a:ext cx="4897438" cy="4897437"/>
        </p:xfrm>
        <a:graphic>
          <a:graphicData uri="http://schemas.openxmlformats.org/presentationml/2006/ole">
            <mc:AlternateContent xmlns:mc="http://schemas.openxmlformats.org/markup-compatibility/2006">
              <mc:Choice xmlns:v="urn:schemas-microsoft-com:vml" Requires="v">
                <p:oleObj spid="_x0000_s69636" name="Visio" r:id="rId4" imgW="6156983" imgH="6156960" progId="Visio.Drawing.11">
                  <p:embed/>
                </p:oleObj>
              </mc:Choice>
              <mc:Fallback>
                <p:oleObj name="Visio" r:id="rId4" imgW="6156983" imgH="6156960" progId="Visio.Drawing.11">
                  <p:embed/>
                  <p:pic>
                    <p:nvPicPr>
                      <p:cNvPr id="0" name="对象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150" y="1484313"/>
                        <a:ext cx="4897438" cy="489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zh-CN" smtClean="0"/>
              <a:t>SVM</a:t>
            </a:r>
            <a:r>
              <a:rPr lang="zh-CN" altLang="en-US" smtClean="0"/>
              <a:t>解的讨论</a:t>
            </a:r>
          </a:p>
        </p:txBody>
      </p:sp>
      <p:sp>
        <p:nvSpPr>
          <p:cNvPr id="70659" name="Rectangle 3"/>
          <p:cNvSpPr>
            <a:spLocks noGrp="1" noChangeArrowheads="1"/>
          </p:cNvSpPr>
          <p:nvPr>
            <p:ph type="body" sz="half" idx="1"/>
          </p:nvPr>
        </p:nvSpPr>
        <p:spPr>
          <a:xfrm>
            <a:off x="323850" y="1557338"/>
            <a:ext cx="8248650" cy="4684712"/>
          </a:xfrm>
        </p:spPr>
        <p:txBody>
          <a:bodyPr/>
          <a:lstStyle/>
          <a:p>
            <a:pPr eaLnBrk="1" hangingPunct="1"/>
            <a:r>
              <a:rPr lang="zh-CN" altLang="en-US" sz="2800" smtClean="0"/>
              <a:t>根据找到的支持矢量</a:t>
            </a:r>
            <a:r>
              <a:rPr lang="en-US" altLang="zh-CN" sz="2800" smtClean="0"/>
              <a:t>y</a:t>
            </a:r>
            <a:r>
              <a:rPr lang="en-US" altLang="zh-CN" sz="2800" baseline="-25000" smtClean="0"/>
              <a:t>i</a:t>
            </a:r>
            <a:r>
              <a:rPr lang="zh-CN" altLang="en-US" sz="2800" smtClean="0"/>
              <a:t>以及相应的</a:t>
            </a:r>
            <a:r>
              <a:rPr lang="en-US" altLang="zh-CN" sz="2800" smtClean="0"/>
              <a:t>Lagrange</a:t>
            </a:r>
            <a:r>
              <a:rPr lang="zh-CN" altLang="en-US" sz="2800" smtClean="0"/>
              <a:t>乘子</a:t>
            </a:r>
            <a:r>
              <a:rPr lang="el-GR" altLang="zh-CN" sz="2800" smtClean="0">
                <a:latin typeface="宋体" panose="02010600030101010101" pitchFamily="2" charset="-122"/>
              </a:rPr>
              <a:t>α</a:t>
            </a:r>
            <a:r>
              <a:rPr lang="en-US" altLang="zh-CN" sz="2800" baseline="-25000" smtClean="0">
                <a:latin typeface="宋体" panose="02010600030101010101" pitchFamily="2" charset="-122"/>
              </a:rPr>
              <a:t>i</a:t>
            </a:r>
            <a:r>
              <a:rPr lang="zh-CN" altLang="en-US" sz="2800" smtClean="0">
                <a:latin typeface="宋体" panose="02010600030101010101" pitchFamily="2" charset="-122"/>
              </a:rPr>
              <a:t>，计算</a:t>
            </a:r>
            <a:r>
              <a:rPr lang="zh-CN" altLang="en-US" sz="2800" smtClean="0">
                <a:solidFill>
                  <a:srgbClr val="0033CC"/>
                </a:solidFill>
                <a:latin typeface="宋体" panose="02010600030101010101" pitchFamily="2" charset="-122"/>
              </a:rPr>
              <a:t>权矢量</a:t>
            </a:r>
            <a:r>
              <a:rPr lang="en-US" altLang="zh-CN" sz="2800" smtClean="0">
                <a:solidFill>
                  <a:srgbClr val="0033CC"/>
                </a:solidFill>
                <a:latin typeface="宋体" panose="02010600030101010101" pitchFamily="2" charset="-122"/>
              </a:rPr>
              <a:t>w</a:t>
            </a:r>
            <a:r>
              <a:rPr lang="zh-CN" altLang="en-US" sz="2800" smtClean="0">
                <a:latin typeface="宋体" panose="02010600030101010101" pitchFamily="2" charset="-122"/>
              </a:rPr>
              <a:t>：</a:t>
            </a:r>
            <a:endParaRPr lang="zh-CN" altLang="el-GR" sz="2800" smtClean="0">
              <a:latin typeface="宋体" panose="02010600030101010101" pitchFamily="2" charset="-122"/>
            </a:endParaRPr>
          </a:p>
        </p:txBody>
      </p:sp>
      <p:graphicFrame>
        <p:nvGraphicFramePr>
          <p:cNvPr id="70660" name="Object 4"/>
          <p:cNvGraphicFramePr>
            <a:graphicFrameLocks noChangeAspect="1"/>
          </p:cNvGraphicFramePr>
          <p:nvPr>
            <p:ph sz="quarter" idx="2"/>
          </p:nvPr>
        </p:nvGraphicFramePr>
        <p:xfrm>
          <a:off x="3222625" y="2814638"/>
          <a:ext cx="2074863" cy="1066800"/>
        </p:xfrm>
        <a:graphic>
          <a:graphicData uri="http://schemas.openxmlformats.org/presentationml/2006/ole">
            <mc:AlternateContent xmlns:mc="http://schemas.openxmlformats.org/markup-compatibility/2006">
              <mc:Choice xmlns:v="urn:schemas-microsoft-com:vml" Requires="v">
                <p:oleObj spid="_x0000_s70663" name="Equation" r:id="rId4" imgW="889000" imgH="457200" progId="Equation.DSMT4">
                  <p:embed/>
                </p:oleObj>
              </mc:Choice>
              <mc:Fallback>
                <p:oleObj name="Equation" r:id="rId4" imgW="889000" imgH="4572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2625" y="2814638"/>
                        <a:ext cx="207486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661" name="Rectangle 6"/>
          <p:cNvSpPr>
            <a:spLocks noChangeArrowheads="1"/>
          </p:cNvSpPr>
          <p:nvPr/>
        </p:nvSpPr>
        <p:spPr bwMode="auto">
          <a:xfrm>
            <a:off x="395288" y="4149725"/>
            <a:ext cx="75834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r>
              <a:rPr lang="zh-CN" altLang="el-GR" sz="2800">
                <a:solidFill>
                  <a:srgbClr val="0033CC"/>
                </a:solidFill>
                <a:latin typeface="宋体" panose="02010600030101010101" pitchFamily="2" charset="-122"/>
              </a:rPr>
              <a:t>偏置</a:t>
            </a:r>
            <a:r>
              <a:rPr lang="en-US" altLang="zh-CN" sz="2800">
                <a:solidFill>
                  <a:srgbClr val="0033CC"/>
                </a:solidFill>
                <a:latin typeface="宋体" panose="02010600030101010101" pitchFamily="2" charset="-122"/>
              </a:rPr>
              <a:t>w</a:t>
            </a:r>
            <a:r>
              <a:rPr lang="en-US" altLang="zh-CN" sz="2800" baseline="-25000">
                <a:solidFill>
                  <a:srgbClr val="0033CC"/>
                </a:solidFill>
                <a:latin typeface="宋体" panose="02010600030101010101" pitchFamily="2" charset="-122"/>
              </a:rPr>
              <a:t>0</a:t>
            </a:r>
            <a:r>
              <a:rPr lang="zh-CN" altLang="en-US" sz="2800">
                <a:latin typeface="宋体" panose="02010600030101010101" pitchFamily="2" charset="-122"/>
              </a:rPr>
              <a:t>可以用支持矢量满足的条件求得：</a:t>
            </a:r>
            <a:endParaRPr lang="zh-CN" altLang="el-GR" sz="2800">
              <a:latin typeface="宋体" panose="02010600030101010101" pitchFamily="2" charset="-122"/>
            </a:endParaRPr>
          </a:p>
        </p:txBody>
      </p:sp>
      <p:graphicFrame>
        <p:nvGraphicFramePr>
          <p:cNvPr id="70662" name="Object 7"/>
          <p:cNvGraphicFramePr>
            <a:graphicFrameLocks noChangeAspect="1"/>
          </p:cNvGraphicFramePr>
          <p:nvPr>
            <p:ph sz="quarter" idx="3"/>
          </p:nvPr>
        </p:nvGraphicFramePr>
        <p:xfrm>
          <a:off x="3009900" y="5278438"/>
          <a:ext cx="2903538" cy="750887"/>
        </p:xfrm>
        <a:graphic>
          <a:graphicData uri="http://schemas.openxmlformats.org/presentationml/2006/ole">
            <mc:AlternateContent xmlns:mc="http://schemas.openxmlformats.org/markup-compatibility/2006">
              <mc:Choice xmlns:v="urn:schemas-microsoft-com:vml" Requires="v">
                <p:oleObj spid="_x0000_s70664" name="Equation" r:id="rId6" imgW="1129810" imgH="291973" progId="Equation.DSMT4">
                  <p:embed/>
                </p:oleObj>
              </mc:Choice>
              <mc:Fallback>
                <p:oleObj name="Equation" r:id="rId6" imgW="1129810" imgH="291973"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09900" y="5278438"/>
                        <a:ext cx="2903538" cy="75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zh-CN" smtClean="0"/>
              <a:t>Matlab</a:t>
            </a:r>
            <a:r>
              <a:rPr lang="zh-CN" altLang="en-US" smtClean="0"/>
              <a:t>实现</a:t>
            </a:r>
          </a:p>
        </p:txBody>
      </p:sp>
      <p:sp>
        <p:nvSpPr>
          <p:cNvPr id="33797" name="Rectangle 3"/>
          <p:cNvSpPr>
            <a:spLocks noGrp="1" noChangeArrowheads="1"/>
          </p:cNvSpPr>
          <p:nvPr>
            <p:ph type="body" sz="half" idx="1"/>
          </p:nvPr>
        </p:nvSpPr>
        <p:spPr>
          <a:xfrm>
            <a:off x="323850" y="1268413"/>
            <a:ext cx="8248650" cy="4973637"/>
          </a:xfrm>
        </p:spPr>
        <p:txBody>
          <a:bodyPr/>
          <a:lstStyle/>
          <a:p>
            <a:pPr eaLnBrk="1" hangingPunct="1">
              <a:defRPr/>
            </a:pPr>
            <a:r>
              <a:rPr lang="en-US" altLang="zh-CN" sz="2800" dirty="0" smtClean="0">
                <a:latin typeface="宋体" pitchFamily="2" charset="-122"/>
              </a:rPr>
              <a:t>Bioinformatics Toolbox</a:t>
            </a:r>
            <a:r>
              <a:rPr lang="zh-CN" altLang="en-US" sz="2800" dirty="0" smtClean="0">
                <a:latin typeface="宋体" pitchFamily="2" charset="-122"/>
              </a:rPr>
              <a:t>中包含了</a:t>
            </a:r>
            <a:r>
              <a:rPr lang="en-US" altLang="zh-CN" sz="2800" dirty="0" err="1" smtClean="0">
                <a:latin typeface="宋体" pitchFamily="2" charset="-122"/>
              </a:rPr>
              <a:t>LibSVM</a:t>
            </a:r>
            <a:r>
              <a:rPr lang="zh-CN" altLang="en-US" sz="2800" dirty="0" smtClean="0">
                <a:latin typeface="宋体" pitchFamily="2" charset="-122"/>
              </a:rPr>
              <a:t>的实现函数；</a:t>
            </a:r>
            <a:endParaRPr lang="en-US" altLang="zh-CN" sz="2800" dirty="0" smtClean="0">
              <a:latin typeface="宋体" pitchFamily="2" charset="-122"/>
            </a:endParaRPr>
          </a:p>
          <a:p>
            <a:pPr eaLnBrk="1" hangingPunct="1">
              <a:defRPr/>
            </a:pPr>
            <a:r>
              <a:rPr lang="zh-CN" altLang="en-US" sz="2800" dirty="0" smtClean="0">
                <a:solidFill>
                  <a:srgbClr val="0033CC"/>
                </a:solidFill>
                <a:latin typeface="宋体" pitchFamily="2" charset="-122"/>
              </a:rPr>
              <a:t>学习</a:t>
            </a:r>
            <a:r>
              <a:rPr lang="zh-CN" altLang="en-US" sz="2800" dirty="0">
                <a:solidFill>
                  <a:srgbClr val="0033CC"/>
                </a:solidFill>
                <a:latin typeface="宋体" pitchFamily="2" charset="-122"/>
              </a:rPr>
              <a:t>函数</a:t>
            </a:r>
            <a:r>
              <a:rPr lang="zh-CN" altLang="en-US" sz="2800" dirty="0" smtClean="0">
                <a:latin typeface="宋体" pitchFamily="2" charset="-122"/>
              </a:rPr>
              <a:t>：</a:t>
            </a:r>
            <a:endParaRPr lang="en-US" altLang="zh-CN" sz="2800" dirty="0" smtClean="0">
              <a:latin typeface="宋体" pitchFamily="2" charset="-122"/>
            </a:endParaRPr>
          </a:p>
          <a:p>
            <a:pPr marL="0" indent="0" eaLnBrk="1" hangingPunct="1">
              <a:buFont typeface="Wingdings" panose="05000000000000000000" pitchFamily="2" charset="2"/>
              <a:buNone/>
              <a:defRPr/>
            </a:pPr>
            <a:r>
              <a:rPr lang="en-US" altLang="zh-CN" sz="2400" dirty="0" smtClean="0">
                <a:latin typeface="宋体" pitchFamily="2" charset="-122"/>
              </a:rPr>
              <a:t>   </a:t>
            </a:r>
            <a:r>
              <a:rPr lang="en-US" altLang="zh-CN" sz="2400" dirty="0" err="1" smtClean="0">
                <a:latin typeface="Times New Roman" pitchFamily="18" charset="0"/>
                <a:cs typeface="Times New Roman" pitchFamily="18" charset="0"/>
              </a:rPr>
              <a:t>SVMSTruct</a:t>
            </a:r>
            <a:r>
              <a:rPr lang="en-US" altLang="zh-CN" sz="2400" dirty="0" smtClean="0">
                <a:latin typeface="Times New Roman" pitchFamily="18" charset="0"/>
                <a:cs typeface="Times New Roman" pitchFamily="18" charset="0"/>
              </a:rPr>
              <a:t> = </a:t>
            </a:r>
            <a:r>
              <a:rPr lang="en-US" altLang="zh-CN" sz="2400" dirty="0" err="1" smtClean="0">
                <a:latin typeface="Times New Roman" pitchFamily="18" charset="0"/>
                <a:cs typeface="Times New Roman" pitchFamily="18" charset="0"/>
              </a:rPr>
              <a:t>svmtrain</a:t>
            </a:r>
            <a:r>
              <a:rPr lang="en-US" altLang="zh-CN" sz="2400" dirty="0" smtClean="0">
                <a:latin typeface="Times New Roman" pitchFamily="18" charset="0"/>
                <a:cs typeface="Times New Roman" pitchFamily="18" charset="0"/>
              </a:rPr>
              <a:t>( X,L,</a:t>
            </a:r>
            <a:r>
              <a:rPr lang="en-US" altLang="zh-CN" sz="2400" dirty="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’KERNELFUNCTION’,</a:t>
            </a:r>
            <a:r>
              <a:rPr lang="en-US" altLang="zh-CN" sz="2400" dirty="0">
                <a:latin typeface="Times New Roman" pitchFamily="18" charset="0"/>
                <a:cs typeface="Times New Roman" pitchFamily="18" charset="0"/>
              </a:rPr>
              <a:t> </a:t>
            </a:r>
            <a:endParaRPr lang="en-US" altLang="zh-CN" sz="2400" dirty="0" smtClean="0">
              <a:latin typeface="Times New Roman" pitchFamily="18" charset="0"/>
              <a:cs typeface="Times New Roman" pitchFamily="18" charset="0"/>
            </a:endParaRPr>
          </a:p>
          <a:p>
            <a:pPr marL="0" indent="0" eaLnBrk="1" hangingPunct="1">
              <a:buFont typeface="Wingdings" panose="05000000000000000000" pitchFamily="2" charset="2"/>
              <a:buNone/>
              <a:defRPr/>
            </a:pPr>
            <a:r>
              <a:rPr lang="en-US" altLang="zh-CN" sz="2400" dirty="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		’linear’, ‘BOXCONSTRAIN’, C, </a:t>
            </a:r>
          </a:p>
          <a:p>
            <a:pPr marL="0" indent="0" eaLnBrk="1" hangingPunct="1">
              <a:buFont typeface="Wingdings" panose="05000000000000000000" pitchFamily="2" charset="2"/>
              <a:buNone/>
              <a:defRPr/>
            </a:pPr>
            <a:r>
              <a:rPr lang="en-US" altLang="zh-CN" sz="2400" dirty="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		‘AUTOSCALE’, false</a:t>
            </a:r>
            <a:r>
              <a:rPr lang="zh-CN" altLang="en-US" sz="2400" dirty="0" smtClean="0">
                <a:latin typeface="Times New Roman" pitchFamily="18" charset="0"/>
                <a:cs typeface="Times New Roman" pitchFamily="18" charset="0"/>
              </a:rPr>
              <a:t>）；</a:t>
            </a:r>
            <a:endParaRPr lang="en-US" altLang="zh-CN" sz="2400" dirty="0" smtClean="0">
              <a:latin typeface="Times New Roman" pitchFamily="18" charset="0"/>
              <a:cs typeface="Times New Roman" pitchFamily="18" charset="0"/>
            </a:endParaRPr>
          </a:p>
          <a:p>
            <a:pPr marL="0" indent="0" eaLnBrk="1" hangingPunct="1">
              <a:buFont typeface="Wingdings" panose="05000000000000000000" pitchFamily="2" charset="2"/>
              <a:buNone/>
              <a:defRPr/>
            </a:pPr>
            <a:r>
              <a:rPr lang="en-US" altLang="zh-CN" sz="2400" dirty="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X: n</a:t>
            </a:r>
            <a:r>
              <a:rPr lang="zh-CN" alt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d</a:t>
            </a:r>
            <a:r>
              <a:rPr lang="zh-CN" altLang="en-US" sz="2400" dirty="0" smtClean="0">
                <a:latin typeface="Times New Roman" pitchFamily="18" charset="0"/>
                <a:cs typeface="Times New Roman" pitchFamily="18" charset="0"/>
              </a:rPr>
              <a:t>矩阵，</a:t>
            </a:r>
            <a:r>
              <a:rPr lang="en-US" altLang="zh-CN" sz="2400" dirty="0" smtClean="0">
                <a:latin typeface="Times New Roman" pitchFamily="18" charset="0"/>
                <a:cs typeface="Times New Roman" pitchFamily="18" charset="0"/>
              </a:rPr>
              <a:t>L</a:t>
            </a:r>
            <a:r>
              <a:rPr lang="zh-CN" alt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n*1</a:t>
            </a:r>
            <a:r>
              <a:rPr lang="zh-CN" altLang="en-US" sz="2400" dirty="0" smtClean="0">
                <a:latin typeface="Times New Roman" pitchFamily="18" charset="0"/>
                <a:cs typeface="Times New Roman" pitchFamily="18" charset="0"/>
              </a:rPr>
              <a:t>矢量</a:t>
            </a:r>
            <a:endParaRPr lang="en-US" altLang="zh-CN" sz="2400" dirty="0" smtClean="0">
              <a:latin typeface="Times New Roman" pitchFamily="18" charset="0"/>
              <a:cs typeface="Times New Roman" pitchFamily="18" charset="0"/>
            </a:endParaRPr>
          </a:p>
          <a:p>
            <a:pPr eaLnBrk="1" hangingPunct="1">
              <a:defRPr/>
            </a:pPr>
            <a:endParaRPr lang="en-US" altLang="zh-CN" sz="2800" dirty="0" smtClean="0">
              <a:solidFill>
                <a:srgbClr val="0033CC"/>
              </a:solidFill>
              <a:latin typeface="宋体" pitchFamily="2" charset="-122"/>
            </a:endParaRPr>
          </a:p>
          <a:p>
            <a:pPr eaLnBrk="1" hangingPunct="1">
              <a:defRPr/>
            </a:pPr>
            <a:r>
              <a:rPr lang="zh-CN" altLang="en-US" sz="2800" dirty="0" smtClean="0">
                <a:solidFill>
                  <a:srgbClr val="0033CC"/>
                </a:solidFill>
                <a:latin typeface="宋体" pitchFamily="2" charset="-122"/>
              </a:rPr>
              <a:t>识别函数</a:t>
            </a:r>
            <a:r>
              <a:rPr lang="zh-CN" altLang="en-US" sz="2800" dirty="0" smtClean="0">
                <a:latin typeface="宋体" pitchFamily="2" charset="-122"/>
              </a:rPr>
              <a:t>：</a:t>
            </a:r>
            <a:endParaRPr lang="en-US" altLang="zh-CN" sz="2800" dirty="0" smtClean="0">
              <a:latin typeface="宋体" pitchFamily="2" charset="-122"/>
            </a:endParaRPr>
          </a:p>
          <a:p>
            <a:pPr marL="0" indent="0" eaLnBrk="1" hangingPunct="1">
              <a:buFont typeface="Wingdings" panose="05000000000000000000" pitchFamily="2" charset="2"/>
              <a:buNone/>
              <a:defRPr/>
            </a:pPr>
            <a:r>
              <a:rPr lang="en-US" altLang="zh-CN" sz="2800" dirty="0" smtClean="0">
                <a:latin typeface="宋体" pitchFamily="2" charset="-122"/>
              </a:rPr>
              <a:t>   </a:t>
            </a:r>
            <a:r>
              <a:rPr lang="en-US" altLang="zh-CN" sz="2400" dirty="0">
                <a:latin typeface="Times New Roman" pitchFamily="18" charset="0"/>
                <a:cs typeface="Times New Roman" pitchFamily="18" charset="0"/>
              </a:rPr>
              <a:t>Labels = </a:t>
            </a:r>
            <a:r>
              <a:rPr lang="en-US" altLang="zh-CN" sz="2400" dirty="0" err="1" smtClean="0">
                <a:latin typeface="Times New Roman" pitchFamily="18" charset="0"/>
                <a:cs typeface="Times New Roman" pitchFamily="18" charset="0"/>
              </a:rPr>
              <a:t>svmclassify</a:t>
            </a:r>
            <a:r>
              <a:rPr lang="en-US" altLang="zh-CN" sz="2400" dirty="0" smtClean="0">
                <a:latin typeface="Times New Roman" pitchFamily="18" charset="0"/>
                <a:cs typeface="Times New Roman" pitchFamily="18" charset="0"/>
              </a:rPr>
              <a:t>( </a:t>
            </a:r>
            <a:r>
              <a:rPr lang="en-US" altLang="zh-CN" sz="2400" dirty="0">
                <a:latin typeface="Times New Roman" pitchFamily="18" charset="0"/>
                <a:cs typeface="Times New Roman" pitchFamily="18" charset="0"/>
              </a:rPr>
              <a:t>X, </a:t>
            </a:r>
            <a:r>
              <a:rPr lang="en-US" altLang="zh-CN" sz="2400" dirty="0" err="1" smtClean="0">
                <a:latin typeface="Times New Roman" pitchFamily="18" charset="0"/>
                <a:cs typeface="Times New Roman" pitchFamily="18" charset="0"/>
              </a:rPr>
              <a:t>SVMSTruct</a:t>
            </a:r>
            <a:r>
              <a:rPr lang="en-US" altLang="zh-CN" sz="2400" dirty="0" smtClean="0">
                <a:latin typeface="Times New Roman" pitchFamily="18" charset="0"/>
                <a:cs typeface="Times New Roman" pitchFamily="18" charset="0"/>
              </a:rPr>
              <a:t> );</a:t>
            </a:r>
            <a:endParaRPr lang="en-US" altLang="zh-CN" sz="2400" dirty="0">
              <a:latin typeface="Times New Roman" pitchFamily="18" charset="0"/>
              <a:cs typeface="Times New Roman" pitchFamily="18" charset="0"/>
            </a:endParaRPr>
          </a:p>
          <a:p>
            <a:pPr marL="0" indent="0" eaLnBrk="1" hangingPunct="1">
              <a:buFont typeface="Wingdings" panose="05000000000000000000" pitchFamily="2" charset="2"/>
              <a:buNone/>
              <a:defRPr/>
            </a:pPr>
            <a:endParaRPr lang="zh-CN" altLang="el-GR" sz="2400" dirty="0" smtClean="0">
              <a:latin typeface="宋体"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altLang="zh-CN" smtClean="0"/>
              <a:t>5.6 </a:t>
            </a:r>
            <a:r>
              <a:rPr lang="zh-CN" altLang="en-US" smtClean="0"/>
              <a:t>多类别线性判别函数的学习 </a:t>
            </a:r>
          </a:p>
        </p:txBody>
      </p:sp>
      <p:sp>
        <p:nvSpPr>
          <p:cNvPr id="74755" name="Rectangle 3"/>
          <p:cNvSpPr>
            <a:spLocks noGrp="1" noChangeArrowheads="1"/>
          </p:cNvSpPr>
          <p:nvPr>
            <p:ph type="body" idx="1"/>
          </p:nvPr>
        </p:nvSpPr>
        <p:spPr/>
        <p:txBody>
          <a:bodyPr/>
          <a:lstStyle/>
          <a:p>
            <a:pPr eaLnBrk="1" hangingPunct="1">
              <a:lnSpc>
                <a:spcPct val="90000"/>
              </a:lnSpc>
            </a:pPr>
            <a:r>
              <a:rPr lang="zh-CN" altLang="en-US" sz="2800" smtClean="0">
                <a:solidFill>
                  <a:srgbClr val="FF3300"/>
                </a:solidFill>
                <a:cs typeface="Arial" panose="020B0604020202020204" pitchFamily="34" charset="0"/>
              </a:rPr>
              <a:t>方法一</a:t>
            </a:r>
            <a:r>
              <a:rPr lang="zh-CN" altLang="en-US" sz="2800" smtClean="0">
                <a:cs typeface="Arial" panose="020B0604020202020204" pitchFamily="34" charset="0"/>
              </a:rPr>
              <a:t>：根据</a:t>
            </a:r>
            <a:r>
              <a:rPr lang="en-US" altLang="zh-CN" sz="2800" smtClean="0">
                <a:cs typeface="Arial" panose="020B0604020202020204" pitchFamily="34" charset="0"/>
              </a:rPr>
              <a:t>5.1</a:t>
            </a:r>
            <a:r>
              <a:rPr lang="zh-CN" altLang="en-US" sz="2800" smtClean="0">
                <a:cs typeface="Arial" panose="020B0604020202020204" pitchFamily="34" charset="0"/>
              </a:rPr>
              <a:t>节介绍的前两种情况，分别转换为</a:t>
            </a:r>
            <a:r>
              <a:rPr lang="en-US" altLang="zh-CN" sz="2800" smtClean="0">
                <a:cs typeface="Arial" panose="020B0604020202020204" pitchFamily="34" charset="0"/>
              </a:rPr>
              <a:t>c</a:t>
            </a:r>
            <a:r>
              <a:rPr lang="zh-CN" altLang="en-US" sz="2800" smtClean="0">
                <a:cs typeface="Arial" panose="020B0604020202020204" pitchFamily="34" charset="0"/>
              </a:rPr>
              <a:t>个两类问题，或</a:t>
            </a:r>
            <a:r>
              <a:rPr lang="en-US" altLang="zh-CN" sz="2800" smtClean="0">
                <a:cs typeface="Arial" panose="020B0604020202020204" pitchFamily="34" charset="0"/>
              </a:rPr>
              <a:t>c(c-1)/2</a:t>
            </a:r>
            <a:r>
              <a:rPr lang="zh-CN" altLang="en-US" sz="2800" smtClean="0">
                <a:cs typeface="Arial" panose="020B0604020202020204" pitchFamily="34" charset="0"/>
              </a:rPr>
              <a:t>个两类问题分别处理；</a:t>
            </a:r>
          </a:p>
          <a:p>
            <a:pPr eaLnBrk="1" hangingPunct="1">
              <a:lnSpc>
                <a:spcPct val="90000"/>
              </a:lnSpc>
            </a:pPr>
            <a:endParaRPr lang="zh-CN" altLang="en-US" sz="2800" smtClean="0">
              <a:cs typeface="Arial" panose="020B0604020202020204" pitchFamily="34" charset="0"/>
            </a:endParaRPr>
          </a:p>
          <a:p>
            <a:pPr eaLnBrk="1" hangingPunct="1">
              <a:lnSpc>
                <a:spcPct val="90000"/>
              </a:lnSpc>
            </a:pPr>
            <a:r>
              <a:rPr lang="zh-CN" altLang="en-US" sz="2800" smtClean="0">
                <a:solidFill>
                  <a:srgbClr val="FF3300"/>
                </a:solidFill>
                <a:cs typeface="Arial" panose="020B0604020202020204" pitchFamily="34" charset="0"/>
              </a:rPr>
              <a:t>方法二</a:t>
            </a:r>
            <a:r>
              <a:rPr lang="zh-CN" altLang="en-US" sz="2800" smtClean="0">
                <a:cs typeface="Arial" panose="020B0604020202020204" pitchFamily="34" charset="0"/>
              </a:rPr>
              <a:t>：对于情况三，可以采用</a:t>
            </a:r>
            <a:r>
              <a:rPr lang="en-US" altLang="zh-CN" sz="2800" smtClean="0">
                <a:cs typeface="Arial" panose="020B0604020202020204" pitchFamily="34" charset="0"/>
              </a:rPr>
              <a:t>Kesler</a:t>
            </a:r>
            <a:r>
              <a:rPr lang="zh-CN" altLang="en-US" sz="2800" smtClean="0">
                <a:cs typeface="Arial" panose="020B0604020202020204" pitchFamily="34" charset="0"/>
              </a:rPr>
              <a:t>构造法训练；</a:t>
            </a:r>
          </a:p>
          <a:p>
            <a:pPr eaLnBrk="1" hangingPunct="1">
              <a:lnSpc>
                <a:spcPct val="90000"/>
              </a:lnSpc>
            </a:pPr>
            <a:endParaRPr lang="zh-CN" altLang="en-US" sz="2800" smtClean="0">
              <a:cs typeface="Arial" panose="020B0604020202020204" pitchFamily="34" charset="0"/>
            </a:endParaRPr>
          </a:p>
          <a:p>
            <a:pPr eaLnBrk="1" hangingPunct="1">
              <a:lnSpc>
                <a:spcPct val="90000"/>
              </a:lnSpc>
            </a:pPr>
            <a:r>
              <a:rPr lang="zh-CN" altLang="el-GR" sz="2800" smtClean="0">
                <a:solidFill>
                  <a:srgbClr val="FF3300"/>
                </a:solidFill>
                <a:cs typeface="Arial" panose="020B0604020202020204" pitchFamily="34" charset="0"/>
              </a:rPr>
              <a:t>方法三</a:t>
            </a:r>
            <a:r>
              <a:rPr lang="zh-CN" altLang="el-GR" sz="2800" smtClean="0">
                <a:cs typeface="Arial" panose="020B0604020202020204" pitchFamily="34" charset="0"/>
              </a:rPr>
              <a:t>：设计感知器网络进行识别。</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68313" y="476250"/>
            <a:ext cx="7816850" cy="817563"/>
          </a:xfrm>
        </p:spPr>
        <p:txBody>
          <a:bodyPr/>
          <a:lstStyle/>
          <a:p>
            <a:pPr eaLnBrk="1" hangingPunct="1"/>
            <a:r>
              <a:rPr lang="en-US" altLang="zh-CN" sz="3600" smtClean="0"/>
              <a:t>Kesler</a:t>
            </a:r>
            <a:r>
              <a:rPr lang="zh-CN" altLang="en-US" sz="3600" smtClean="0"/>
              <a:t>构造法（扩展的感知器算法）</a:t>
            </a:r>
          </a:p>
        </p:txBody>
      </p:sp>
      <p:sp>
        <p:nvSpPr>
          <p:cNvPr id="75779" name="Rectangle 3"/>
          <p:cNvSpPr>
            <a:spLocks noGrp="1" noChangeArrowheads="1"/>
          </p:cNvSpPr>
          <p:nvPr>
            <p:ph type="body" idx="1"/>
          </p:nvPr>
        </p:nvSpPr>
        <p:spPr>
          <a:xfrm>
            <a:off x="323850" y="1557338"/>
            <a:ext cx="8496300" cy="1366837"/>
          </a:xfrm>
        </p:spPr>
        <p:txBody>
          <a:bodyPr/>
          <a:lstStyle/>
          <a:p>
            <a:pPr marL="609600" indent="-609600" eaLnBrk="1" hangingPunct="1">
              <a:buFont typeface="Wingdings" panose="05000000000000000000" pitchFamily="2" charset="2"/>
              <a:buAutoNum type="arabicPeriod"/>
            </a:pPr>
            <a:r>
              <a:rPr lang="zh-CN" altLang="en-US" sz="2400" smtClean="0"/>
              <a:t>初始化</a:t>
            </a:r>
            <a:r>
              <a:rPr lang="en-US" altLang="zh-CN" sz="2400" smtClean="0"/>
              <a:t>c</a:t>
            </a:r>
            <a:r>
              <a:rPr lang="zh-CN" altLang="en-US" sz="2400" smtClean="0"/>
              <a:t>个权向量</a:t>
            </a:r>
            <a:r>
              <a:rPr lang="en-US" altLang="zh-CN" sz="2400" b="0" smtClean="0"/>
              <a:t>a</a:t>
            </a:r>
            <a:r>
              <a:rPr lang="en-US" altLang="zh-CN" sz="2400" baseline="-25000" smtClean="0"/>
              <a:t>i</a:t>
            </a:r>
            <a:r>
              <a:rPr lang="en-US" altLang="zh-CN" sz="2400" smtClean="0"/>
              <a:t>(1)</a:t>
            </a:r>
            <a:r>
              <a:rPr lang="zh-CN" altLang="en-US" sz="2400" smtClean="0"/>
              <a:t>，</a:t>
            </a:r>
            <a:r>
              <a:rPr lang="en-US" altLang="zh-CN" sz="2400" smtClean="0"/>
              <a:t>k</a:t>
            </a:r>
            <a:r>
              <a:rPr lang="en-US" altLang="zh-CN" sz="2400" smtClean="0">
                <a:sym typeface="Wingdings" panose="05000000000000000000" pitchFamily="2" charset="2"/>
              </a:rPr>
              <a:t></a:t>
            </a:r>
            <a:r>
              <a:rPr lang="en-US" altLang="zh-CN" sz="2400" smtClean="0"/>
              <a:t>1</a:t>
            </a:r>
            <a:r>
              <a:rPr lang="zh-CN" altLang="en-US" sz="2400" smtClean="0"/>
              <a:t>；</a:t>
            </a:r>
          </a:p>
          <a:p>
            <a:pPr marL="609600" indent="-609600" eaLnBrk="1" hangingPunct="1">
              <a:buFont typeface="Wingdings" panose="05000000000000000000" pitchFamily="2" charset="2"/>
              <a:buAutoNum type="arabicPeriod"/>
            </a:pPr>
            <a:r>
              <a:rPr lang="zh-CN" altLang="en-US" sz="2400" smtClean="0"/>
              <a:t>输入增广特征矢量</a:t>
            </a:r>
            <a:r>
              <a:rPr lang="en-US" altLang="zh-CN" sz="2400" b="0" smtClean="0"/>
              <a:t>y</a:t>
            </a:r>
            <a:r>
              <a:rPr lang="en-US" altLang="zh-CN" sz="2400" baseline="-25000" smtClean="0"/>
              <a:t>k</a:t>
            </a:r>
            <a:r>
              <a:rPr lang="zh-CN" altLang="en-US" sz="2400" smtClean="0"/>
              <a:t>（只增加一维</a:t>
            </a:r>
            <a:r>
              <a:rPr lang="en-US" altLang="zh-CN" sz="2400" smtClean="0"/>
              <a:t>1</a:t>
            </a:r>
            <a:r>
              <a:rPr lang="zh-CN" altLang="en-US" sz="2400" smtClean="0"/>
              <a:t>，不改变特征的符号），计算</a:t>
            </a:r>
            <a:r>
              <a:rPr lang="en-US" altLang="zh-CN" sz="2400" smtClean="0"/>
              <a:t>c</a:t>
            </a:r>
            <a:r>
              <a:rPr lang="zh-CN" altLang="en-US" sz="2400" smtClean="0"/>
              <a:t>个判别函数的输出：</a:t>
            </a:r>
          </a:p>
        </p:txBody>
      </p:sp>
      <p:sp>
        <p:nvSpPr>
          <p:cNvPr id="7578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p>
        </p:txBody>
      </p:sp>
      <p:graphicFrame>
        <p:nvGraphicFramePr>
          <p:cNvPr id="75781" name="Object 5"/>
          <p:cNvGraphicFramePr>
            <a:graphicFrameLocks noChangeAspect="1"/>
          </p:cNvGraphicFramePr>
          <p:nvPr/>
        </p:nvGraphicFramePr>
        <p:xfrm>
          <a:off x="2811463" y="2924175"/>
          <a:ext cx="2384425" cy="546100"/>
        </p:xfrm>
        <a:graphic>
          <a:graphicData uri="http://schemas.openxmlformats.org/presentationml/2006/ole">
            <mc:AlternateContent xmlns:mc="http://schemas.openxmlformats.org/markup-compatibility/2006">
              <mc:Choice xmlns:v="urn:schemas-microsoft-com:vml" Requires="v">
                <p:oleObj spid="_x0000_s75783" name="Equation" r:id="rId3" imgW="1117115" imgH="253890" progId="Equation.DSMT4">
                  <p:embed/>
                </p:oleObj>
              </mc:Choice>
              <mc:Fallback>
                <p:oleObj name="Equation" r:id="rId3" imgW="1117115" imgH="25389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1463" y="2924175"/>
                        <a:ext cx="238442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5782" name="Rectangle 7"/>
          <p:cNvSpPr>
            <a:spLocks noChangeArrowheads="1"/>
          </p:cNvSpPr>
          <p:nvPr/>
        </p:nvSpPr>
        <p:spPr bwMode="auto">
          <a:xfrm>
            <a:off x="323850" y="3573463"/>
            <a:ext cx="7775575"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AutoNum type="arabicPeriod" startAt="3"/>
            </a:pPr>
            <a:r>
              <a:rPr lang="zh-CN" altLang="en-US" sz="2400"/>
              <a:t>修改权矢量：</a:t>
            </a:r>
          </a:p>
          <a:p>
            <a:pPr eaLnBrk="1" hangingPunct="1">
              <a:buFont typeface="Wingdings" panose="05000000000000000000" pitchFamily="2" charset="2"/>
              <a:buNone/>
            </a:pPr>
            <a:r>
              <a:rPr lang="zh-CN" altLang="en-US" sz="2400"/>
              <a:t>	</a:t>
            </a:r>
            <a:r>
              <a:rPr lang="zh-CN" altLang="en-US" sz="2400">
                <a:cs typeface="Arial" panose="020B0604020202020204" pitchFamily="34" charset="0"/>
              </a:rPr>
              <a:t>	若</a:t>
            </a:r>
            <a:r>
              <a:rPr lang="en-US" altLang="zh-CN" sz="2400" b="0"/>
              <a:t>y</a:t>
            </a:r>
            <a:r>
              <a:rPr lang="en-US" altLang="zh-CN" sz="2400" baseline="-25000"/>
              <a:t>k</a:t>
            </a:r>
            <a:r>
              <a:rPr lang="zh-CN" altLang="en-US" sz="2400">
                <a:cs typeface="Arial" panose="020B0604020202020204" pitchFamily="34" charset="0"/>
              </a:rPr>
              <a:t>属于</a:t>
            </a:r>
            <a:r>
              <a:rPr lang="el-GR" altLang="zh-CN" sz="2400">
                <a:latin typeface="宋体" panose="02010600030101010101" pitchFamily="2" charset="-122"/>
                <a:cs typeface="Arial" panose="020B0604020202020204" pitchFamily="34" charset="0"/>
              </a:rPr>
              <a:t>ω</a:t>
            </a:r>
            <a:r>
              <a:rPr lang="en-US" altLang="zh-CN" sz="2400" baseline="-25000">
                <a:latin typeface="宋体" panose="02010600030101010101" pitchFamily="2" charset="-122"/>
                <a:cs typeface="Arial" panose="020B0604020202020204" pitchFamily="34" charset="0"/>
              </a:rPr>
              <a:t>i</a:t>
            </a:r>
            <a:r>
              <a:rPr lang="zh-CN" altLang="en-US" sz="2400">
                <a:latin typeface="宋体" panose="02010600030101010101" pitchFamily="2" charset="-122"/>
                <a:cs typeface="Arial" panose="020B0604020202020204" pitchFamily="34" charset="0"/>
              </a:rPr>
              <a:t>类</a:t>
            </a:r>
            <a:r>
              <a:rPr lang="zh-CN" altLang="en-US" sz="2400">
                <a:cs typeface="Arial" panose="020B0604020202020204" pitchFamily="34" charset="0"/>
              </a:rPr>
              <a:t>，而存在</a:t>
            </a:r>
            <a:r>
              <a:rPr lang="en-US" altLang="zh-CN" sz="2400">
                <a:cs typeface="Arial" panose="020B0604020202020204" pitchFamily="34" charset="0"/>
              </a:rPr>
              <a:t>g</a:t>
            </a:r>
            <a:r>
              <a:rPr lang="en-US" altLang="zh-CN" sz="2400" baseline="-25000">
                <a:cs typeface="Arial" panose="020B0604020202020204" pitchFamily="34" charset="0"/>
              </a:rPr>
              <a:t>i</a:t>
            </a:r>
            <a:r>
              <a:rPr lang="en-US" altLang="zh-CN" sz="2400">
                <a:cs typeface="Arial" panose="020B0604020202020204" pitchFamily="34" charset="0"/>
              </a:rPr>
              <a:t>(</a:t>
            </a:r>
            <a:r>
              <a:rPr lang="en-US" altLang="zh-CN" sz="2400" b="0"/>
              <a:t>y</a:t>
            </a:r>
            <a:r>
              <a:rPr lang="en-US" altLang="zh-CN" sz="2400" baseline="-25000"/>
              <a:t>k</a:t>
            </a:r>
            <a:r>
              <a:rPr lang="en-US" altLang="zh-CN" sz="2400">
                <a:cs typeface="Arial" panose="020B0604020202020204" pitchFamily="34" charset="0"/>
              </a:rPr>
              <a:t>)≤g</a:t>
            </a:r>
            <a:r>
              <a:rPr lang="en-US" altLang="zh-CN" sz="2400" baseline="-25000">
                <a:cs typeface="Arial" panose="020B0604020202020204" pitchFamily="34" charset="0"/>
              </a:rPr>
              <a:t>j</a:t>
            </a:r>
            <a:r>
              <a:rPr lang="en-US" altLang="zh-CN" sz="2400">
                <a:cs typeface="Arial" panose="020B0604020202020204" pitchFamily="34" charset="0"/>
              </a:rPr>
              <a:t>(</a:t>
            </a:r>
            <a:r>
              <a:rPr lang="en-US" altLang="zh-CN" sz="2400" b="0"/>
              <a:t>y</a:t>
            </a:r>
            <a:r>
              <a:rPr lang="en-US" altLang="zh-CN" sz="2400" baseline="-25000"/>
              <a:t>k</a:t>
            </a:r>
            <a:r>
              <a:rPr lang="en-US" altLang="zh-CN" sz="2400">
                <a:cs typeface="Arial" panose="020B0604020202020204" pitchFamily="34" charset="0"/>
              </a:rPr>
              <a:t>)</a:t>
            </a:r>
            <a:r>
              <a:rPr lang="zh-CN" altLang="en-US" sz="2400">
                <a:cs typeface="Arial" panose="020B0604020202020204" pitchFamily="34" charset="0"/>
              </a:rPr>
              <a:t>，则：</a:t>
            </a:r>
          </a:p>
          <a:p>
            <a:pPr eaLnBrk="1" hangingPunct="1">
              <a:buFont typeface="Wingdings" panose="05000000000000000000" pitchFamily="2" charset="2"/>
              <a:buNone/>
            </a:pPr>
            <a:r>
              <a:rPr lang="zh-CN" altLang="en-US" sz="2400">
                <a:cs typeface="Arial" panose="020B0604020202020204" pitchFamily="34" charset="0"/>
              </a:rPr>
              <a:t>		  </a:t>
            </a:r>
            <a:r>
              <a:rPr lang="en-US" altLang="zh-CN" sz="2400" b="0"/>
              <a:t>a</a:t>
            </a:r>
            <a:r>
              <a:rPr lang="en-US" altLang="zh-CN" sz="2400" baseline="-25000">
                <a:cs typeface="Arial" panose="020B0604020202020204" pitchFamily="34" charset="0"/>
              </a:rPr>
              <a:t>i</a:t>
            </a:r>
            <a:r>
              <a:rPr lang="en-US" altLang="zh-CN" sz="2400">
                <a:cs typeface="Arial" panose="020B0604020202020204" pitchFamily="34" charset="0"/>
              </a:rPr>
              <a:t>(k+1) = </a:t>
            </a:r>
            <a:r>
              <a:rPr lang="en-US" altLang="zh-CN" sz="2400" b="0"/>
              <a:t>a</a:t>
            </a:r>
            <a:r>
              <a:rPr lang="en-US" altLang="zh-CN" sz="2400" baseline="-25000">
                <a:cs typeface="Arial" panose="020B0604020202020204" pitchFamily="34" charset="0"/>
              </a:rPr>
              <a:t>i</a:t>
            </a:r>
            <a:r>
              <a:rPr lang="en-US" altLang="zh-CN" sz="2400">
                <a:cs typeface="Arial" panose="020B0604020202020204" pitchFamily="34" charset="0"/>
              </a:rPr>
              <a:t>(k) + </a:t>
            </a:r>
            <a:r>
              <a:rPr lang="en-US" altLang="zh-CN" sz="2400" b="0"/>
              <a:t>y</a:t>
            </a:r>
            <a:r>
              <a:rPr lang="en-US" altLang="zh-CN" sz="2400" baseline="-25000">
                <a:cs typeface="Arial" panose="020B0604020202020204" pitchFamily="34" charset="0"/>
              </a:rPr>
              <a:t>k</a:t>
            </a:r>
            <a:r>
              <a:rPr lang="zh-CN" altLang="en-US" sz="2400">
                <a:cs typeface="Arial" panose="020B0604020202020204" pitchFamily="34" charset="0"/>
              </a:rPr>
              <a:t>；</a:t>
            </a:r>
          </a:p>
          <a:p>
            <a:pPr eaLnBrk="1" hangingPunct="1">
              <a:buFont typeface="Wingdings" panose="05000000000000000000" pitchFamily="2" charset="2"/>
              <a:buNone/>
            </a:pPr>
            <a:r>
              <a:rPr lang="zh-CN" altLang="en-US" sz="2400">
                <a:cs typeface="Arial" panose="020B0604020202020204" pitchFamily="34" charset="0"/>
              </a:rPr>
              <a:t>		  </a:t>
            </a:r>
            <a:r>
              <a:rPr lang="en-US" altLang="zh-CN" sz="2400" b="0"/>
              <a:t>a</a:t>
            </a:r>
            <a:r>
              <a:rPr lang="en-US" altLang="zh-CN" sz="2400" baseline="-25000">
                <a:cs typeface="Arial" panose="020B0604020202020204" pitchFamily="34" charset="0"/>
              </a:rPr>
              <a:t>j</a:t>
            </a:r>
            <a:r>
              <a:rPr lang="en-US" altLang="zh-CN" sz="2400">
                <a:cs typeface="Arial" panose="020B0604020202020204" pitchFamily="34" charset="0"/>
              </a:rPr>
              <a:t>(k+1) = </a:t>
            </a:r>
            <a:r>
              <a:rPr lang="en-US" altLang="zh-CN" sz="2400" b="0"/>
              <a:t>a</a:t>
            </a:r>
            <a:r>
              <a:rPr lang="en-US" altLang="zh-CN" sz="2400" baseline="-25000">
                <a:cs typeface="Arial" panose="020B0604020202020204" pitchFamily="34" charset="0"/>
              </a:rPr>
              <a:t>j</a:t>
            </a:r>
            <a:r>
              <a:rPr lang="en-US" altLang="zh-CN" sz="2400">
                <a:cs typeface="Arial" panose="020B0604020202020204" pitchFamily="34" charset="0"/>
              </a:rPr>
              <a:t>(k) - </a:t>
            </a:r>
            <a:r>
              <a:rPr lang="en-US" altLang="zh-CN" sz="2400" b="0"/>
              <a:t>y</a:t>
            </a:r>
            <a:r>
              <a:rPr lang="en-US" altLang="zh-CN" sz="2400" baseline="-25000">
                <a:cs typeface="Arial" panose="020B0604020202020204" pitchFamily="34" charset="0"/>
              </a:rPr>
              <a:t>k</a:t>
            </a:r>
          </a:p>
          <a:p>
            <a:pPr eaLnBrk="1" hangingPunct="1">
              <a:buFont typeface="Wingdings" panose="05000000000000000000" pitchFamily="2" charset="2"/>
              <a:buNone/>
            </a:pPr>
            <a:r>
              <a:rPr lang="en-US" altLang="zh-CN" sz="2400" baseline="-25000">
                <a:cs typeface="Arial" panose="020B0604020202020204" pitchFamily="34" charset="0"/>
              </a:rPr>
              <a:t>		   </a:t>
            </a:r>
            <a:r>
              <a:rPr lang="en-US" altLang="zh-CN" sz="2400" b="0"/>
              <a:t>a</a:t>
            </a:r>
            <a:r>
              <a:rPr lang="en-US" altLang="zh-CN" sz="2400" baseline="-25000">
                <a:cs typeface="Arial" panose="020B0604020202020204" pitchFamily="34" charset="0"/>
              </a:rPr>
              <a:t>l</a:t>
            </a:r>
            <a:r>
              <a:rPr lang="en-US" altLang="zh-CN" sz="2400">
                <a:cs typeface="Arial" panose="020B0604020202020204" pitchFamily="34" charset="0"/>
              </a:rPr>
              <a:t>(k+1) = </a:t>
            </a:r>
            <a:r>
              <a:rPr lang="en-US" altLang="zh-CN" sz="2400" b="0"/>
              <a:t>a</a:t>
            </a:r>
            <a:r>
              <a:rPr lang="en-US" altLang="zh-CN" sz="2400" baseline="-25000">
                <a:cs typeface="Arial" panose="020B0604020202020204" pitchFamily="34" charset="0"/>
              </a:rPr>
              <a:t>l</a:t>
            </a:r>
            <a:r>
              <a:rPr lang="en-US" altLang="zh-CN" sz="2400">
                <a:cs typeface="Arial" panose="020B0604020202020204" pitchFamily="34" charset="0"/>
              </a:rPr>
              <a:t>(k)</a:t>
            </a:r>
            <a:r>
              <a:rPr lang="zh-CN" altLang="en-US" sz="2400">
                <a:cs typeface="Arial" panose="020B0604020202020204" pitchFamily="34" charset="0"/>
              </a:rPr>
              <a:t>，</a:t>
            </a:r>
            <a:r>
              <a:rPr lang="en-US" altLang="zh-CN" sz="2400">
                <a:cs typeface="Arial" panose="020B0604020202020204" pitchFamily="34" charset="0"/>
              </a:rPr>
              <a:t>l≠j, i</a:t>
            </a:r>
          </a:p>
          <a:p>
            <a:pPr eaLnBrk="1" hangingPunct="1">
              <a:buFont typeface="Wingdings" panose="05000000000000000000" pitchFamily="2" charset="2"/>
              <a:buAutoNum type="arabicPeriod" startAt="4"/>
            </a:pPr>
            <a:r>
              <a:rPr lang="zh-CN" altLang="en-US" sz="2400">
                <a:cs typeface="Arial" panose="020B0604020202020204" pitchFamily="34" charset="0"/>
              </a:rPr>
              <a:t>重复上述过程，直到全部样本被正确分类为止。</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mtClean="0"/>
              <a:t>线性判别函数的增广形式</a:t>
            </a:r>
          </a:p>
        </p:txBody>
      </p:sp>
      <p:sp>
        <p:nvSpPr>
          <p:cNvPr id="9219" name="Rectangle 4"/>
          <p:cNvSpPr>
            <a:spLocks noGrp="1" noChangeArrowheads="1"/>
          </p:cNvSpPr>
          <p:nvPr>
            <p:ph type="body" idx="1"/>
          </p:nvPr>
        </p:nvSpPr>
        <p:spPr>
          <a:xfrm>
            <a:off x="549275" y="3243263"/>
            <a:ext cx="8189913" cy="2205037"/>
          </a:xfrm>
          <a:noFill/>
        </p:spPr>
        <p:txBody>
          <a:bodyPr/>
          <a:lstStyle/>
          <a:p>
            <a:pPr eaLnBrk="1" hangingPunct="1">
              <a:lnSpc>
                <a:spcPct val="130000"/>
              </a:lnSpc>
            </a:pPr>
            <a:r>
              <a:rPr lang="en-US" altLang="zh-CN" b="0" smtClean="0"/>
              <a:t>y</a:t>
            </a:r>
            <a:r>
              <a:rPr lang="en-US" altLang="zh-CN" smtClean="0"/>
              <a:t>=(1, x</a:t>
            </a:r>
            <a:r>
              <a:rPr lang="en-US" altLang="zh-CN" baseline="-25000" smtClean="0"/>
              <a:t>1</a:t>
            </a:r>
            <a:r>
              <a:rPr lang="en-US" altLang="zh-CN" smtClean="0"/>
              <a:t>, x</a:t>
            </a:r>
            <a:r>
              <a:rPr lang="en-US" altLang="zh-CN" baseline="-25000" smtClean="0"/>
              <a:t>2</a:t>
            </a:r>
            <a:r>
              <a:rPr lang="en-US" altLang="zh-CN" smtClean="0"/>
              <a:t>,…, x</a:t>
            </a:r>
            <a:r>
              <a:rPr lang="en-US" altLang="zh-CN" baseline="-25000" smtClean="0"/>
              <a:t>d</a:t>
            </a:r>
            <a:r>
              <a:rPr lang="en-US" altLang="zh-CN" smtClean="0"/>
              <a:t>)</a:t>
            </a:r>
            <a:r>
              <a:rPr lang="en-US" altLang="zh-CN" baseline="30000" smtClean="0"/>
              <a:t>t</a:t>
            </a:r>
            <a:r>
              <a:rPr lang="en-US" altLang="zh-CN" smtClean="0"/>
              <a:t>: </a:t>
            </a:r>
            <a:r>
              <a:rPr lang="zh-CN" altLang="en-US" smtClean="0"/>
              <a:t>增广的特征矢量；</a:t>
            </a:r>
          </a:p>
          <a:p>
            <a:pPr eaLnBrk="1" hangingPunct="1">
              <a:lnSpc>
                <a:spcPct val="130000"/>
              </a:lnSpc>
            </a:pPr>
            <a:r>
              <a:rPr lang="en-US" altLang="zh-CN" b="0" smtClean="0"/>
              <a:t>a</a:t>
            </a:r>
            <a:r>
              <a:rPr lang="en-US" altLang="zh-CN" smtClean="0"/>
              <a:t>=(w</a:t>
            </a:r>
            <a:r>
              <a:rPr lang="en-US" altLang="zh-CN" baseline="-25000" smtClean="0"/>
              <a:t>0</a:t>
            </a:r>
            <a:r>
              <a:rPr lang="en-US" altLang="zh-CN" smtClean="0"/>
              <a:t>, w</a:t>
            </a:r>
            <a:r>
              <a:rPr lang="en-US" altLang="zh-CN" baseline="-25000" smtClean="0"/>
              <a:t>1</a:t>
            </a:r>
            <a:r>
              <a:rPr lang="en-US" altLang="zh-CN" smtClean="0"/>
              <a:t>, w</a:t>
            </a:r>
            <a:r>
              <a:rPr lang="en-US" altLang="zh-CN" baseline="-25000" smtClean="0"/>
              <a:t>2</a:t>
            </a:r>
            <a:r>
              <a:rPr lang="en-US" altLang="zh-CN" smtClean="0"/>
              <a:t>, …, w</a:t>
            </a:r>
            <a:r>
              <a:rPr lang="en-US" altLang="zh-CN" baseline="-25000" smtClean="0"/>
              <a:t>d</a:t>
            </a:r>
            <a:r>
              <a:rPr lang="en-US" altLang="zh-CN" smtClean="0"/>
              <a:t>)</a:t>
            </a:r>
            <a:r>
              <a:rPr lang="en-US" altLang="zh-CN" baseline="30000" smtClean="0"/>
              <a:t>t</a:t>
            </a:r>
            <a:r>
              <a:rPr lang="en-US" altLang="zh-CN" smtClean="0"/>
              <a:t>: </a:t>
            </a:r>
            <a:r>
              <a:rPr lang="zh-CN" altLang="en-US" smtClean="0"/>
              <a:t>增广的权矢量；</a:t>
            </a:r>
          </a:p>
        </p:txBody>
      </p:sp>
      <p:graphicFrame>
        <p:nvGraphicFramePr>
          <p:cNvPr id="9220" name="Object 5"/>
          <p:cNvGraphicFramePr>
            <a:graphicFrameLocks noChangeAspect="1"/>
          </p:cNvGraphicFramePr>
          <p:nvPr/>
        </p:nvGraphicFramePr>
        <p:xfrm>
          <a:off x="2908300" y="1989138"/>
          <a:ext cx="2103438" cy="763587"/>
        </p:xfrm>
        <a:graphic>
          <a:graphicData uri="http://schemas.openxmlformats.org/presentationml/2006/ole">
            <mc:AlternateContent xmlns:mc="http://schemas.openxmlformats.org/markup-compatibility/2006">
              <mc:Choice xmlns:v="urn:schemas-microsoft-com:vml" Requires="v">
                <p:oleObj spid="_x0000_s9221" name="Equation" r:id="rId3" imgW="710891" imgH="253890" progId="Equation.DSMT4">
                  <p:embed/>
                </p:oleObj>
              </mc:Choice>
              <mc:Fallback>
                <p:oleObj name="Equation" r:id="rId3" imgW="710891" imgH="25389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8300" y="1989138"/>
                        <a:ext cx="2103438"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zh-CN" altLang="en-US" smtClean="0"/>
              <a:t>两类问题的感知器网络</a:t>
            </a:r>
          </a:p>
        </p:txBody>
      </p:sp>
      <p:graphicFrame>
        <p:nvGraphicFramePr>
          <p:cNvPr id="76803" name="Object 3"/>
          <p:cNvGraphicFramePr>
            <a:graphicFrameLocks noChangeAspect="1"/>
          </p:cNvGraphicFramePr>
          <p:nvPr>
            <p:ph sz="half" idx="2"/>
          </p:nvPr>
        </p:nvGraphicFramePr>
        <p:xfrm>
          <a:off x="2555875" y="1484313"/>
          <a:ext cx="4383088" cy="4932362"/>
        </p:xfrm>
        <a:graphic>
          <a:graphicData uri="http://schemas.openxmlformats.org/presentationml/2006/ole">
            <mc:AlternateContent xmlns:mc="http://schemas.openxmlformats.org/markup-compatibility/2006">
              <mc:Choice xmlns:v="urn:schemas-microsoft-com:vml" Requires="v">
                <p:oleObj spid="_x0000_s76804" name="Visio" r:id="rId5" imgW="3230903" imgH="3634879" progId="Visio.Drawing.11">
                  <p:embed/>
                </p:oleObj>
              </mc:Choice>
              <mc:Fallback>
                <p:oleObj name="Visio" r:id="rId5" imgW="3230903" imgH="3634879" progId="Visio.Drawing.11">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1484313"/>
                        <a:ext cx="4383088" cy="493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zh-CN" altLang="en-US" smtClean="0"/>
              <a:t>多类问题的感知器网络</a:t>
            </a:r>
          </a:p>
        </p:txBody>
      </p:sp>
      <p:graphicFrame>
        <p:nvGraphicFramePr>
          <p:cNvPr id="78851" name="Object 3"/>
          <p:cNvGraphicFramePr>
            <a:graphicFrameLocks noChangeAspect="1"/>
          </p:cNvGraphicFramePr>
          <p:nvPr>
            <p:ph idx="1"/>
          </p:nvPr>
        </p:nvGraphicFramePr>
        <p:xfrm>
          <a:off x="2339975" y="1484313"/>
          <a:ext cx="4446588" cy="4953000"/>
        </p:xfrm>
        <a:graphic>
          <a:graphicData uri="http://schemas.openxmlformats.org/presentationml/2006/ole">
            <mc:AlternateContent xmlns:mc="http://schemas.openxmlformats.org/markup-compatibility/2006">
              <mc:Choice xmlns:v="urn:schemas-microsoft-com:vml" Requires="v">
                <p:oleObj spid="_x0000_s78852" name="Visio" r:id="rId4" imgW="3272959" imgH="3646928" progId="Visio.Drawing.11">
                  <p:embed/>
                </p:oleObj>
              </mc:Choice>
              <mc:Fallback>
                <p:oleObj name="Visio" r:id="rId4" imgW="3272959" imgH="3646928"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975" y="1484313"/>
                        <a:ext cx="4446588"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zh-CN" altLang="en-US" smtClean="0"/>
              <a:t>两层感知器网络的训练样本</a:t>
            </a:r>
          </a:p>
        </p:txBody>
      </p:sp>
      <p:sp>
        <p:nvSpPr>
          <p:cNvPr id="80899" name="Rectangle 3"/>
          <p:cNvSpPr>
            <a:spLocks noGrp="1" noChangeArrowheads="1"/>
          </p:cNvSpPr>
          <p:nvPr>
            <p:ph type="body" idx="1"/>
          </p:nvPr>
        </p:nvSpPr>
        <p:spPr>
          <a:xfrm>
            <a:off x="539750" y="1484313"/>
            <a:ext cx="7661275" cy="4895850"/>
          </a:xfrm>
        </p:spPr>
        <p:txBody>
          <a:bodyPr/>
          <a:lstStyle/>
          <a:p>
            <a:pPr eaLnBrk="1" hangingPunct="1">
              <a:lnSpc>
                <a:spcPct val="90000"/>
              </a:lnSpc>
            </a:pPr>
            <a:r>
              <a:rPr lang="zh-CN" altLang="en-US" sz="2800" smtClean="0"/>
              <a:t>给定样本集合</a:t>
            </a:r>
            <a:r>
              <a:rPr lang="en-US" altLang="zh-CN" sz="2800" smtClean="0"/>
              <a:t>(y</a:t>
            </a:r>
            <a:r>
              <a:rPr lang="en-US" altLang="zh-CN" sz="2800" baseline="-25000" smtClean="0"/>
              <a:t>1</a:t>
            </a:r>
            <a:r>
              <a:rPr lang="en-US" altLang="zh-CN" sz="2800" smtClean="0"/>
              <a:t>,t</a:t>
            </a:r>
            <a:r>
              <a:rPr lang="en-US" altLang="zh-CN" sz="2800" baseline="-25000" smtClean="0"/>
              <a:t>1</a:t>
            </a:r>
            <a:r>
              <a:rPr lang="en-US" altLang="zh-CN" sz="2800" smtClean="0"/>
              <a:t>), (y</a:t>
            </a:r>
            <a:r>
              <a:rPr lang="en-US" altLang="zh-CN" sz="2800" baseline="-25000" smtClean="0"/>
              <a:t>2</a:t>
            </a:r>
            <a:r>
              <a:rPr lang="en-US" altLang="zh-CN" sz="2800" smtClean="0"/>
              <a:t>,t</a:t>
            </a:r>
            <a:r>
              <a:rPr lang="en-US" altLang="zh-CN" sz="2800" baseline="-25000" smtClean="0"/>
              <a:t>2</a:t>
            </a:r>
            <a:r>
              <a:rPr lang="en-US" altLang="zh-CN" sz="2800" smtClean="0"/>
              <a:t>), …, (y</a:t>
            </a:r>
            <a:r>
              <a:rPr lang="en-US" altLang="zh-CN" sz="2800" baseline="-25000" smtClean="0"/>
              <a:t>n</a:t>
            </a:r>
            <a:r>
              <a:rPr lang="en-US" altLang="zh-CN" sz="2800" smtClean="0"/>
              <a:t>,t</a:t>
            </a:r>
            <a:r>
              <a:rPr lang="en-US" altLang="zh-CN" sz="2800" baseline="-25000" smtClean="0"/>
              <a:t>n</a:t>
            </a:r>
            <a:r>
              <a:rPr lang="en-US" altLang="zh-CN" sz="2800" smtClean="0"/>
              <a:t>)</a:t>
            </a:r>
            <a:r>
              <a:rPr lang="zh-CN" altLang="en-US" sz="2800" smtClean="0"/>
              <a:t>，其中</a:t>
            </a:r>
            <a:r>
              <a:rPr lang="en-US" altLang="zh-CN" sz="2800" smtClean="0"/>
              <a:t>y</a:t>
            </a:r>
            <a:r>
              <a:rPr lang="en-US" altLang="zh-CN" sz="2800" baseline="-25000" smtClean="0"/>
              <a:t>i</a:t>
            </a:r>
            <a:r>
              <a:rPr lang="zh-CN" altLang="en-US" sz="2800" smtClean="0"/>
              <a:t>为增广特征矢量，</a:t>
            </a:r>
            <a:r>
              <a:rPr lang="en-US" altLang="zh-CN" sz="2800" smtClean="0"/>
              <a:t>t</a:t>
            </a:r>
            <a:r>
              <a:rPr lang="en-US" altLang="zh-CN" sz="2800" baseline="-25000" smtClean="0"/>
              <a:t>i</a:t>
            </a:r>
            <a:r>
              <a:rPr lang="zh-CN" altLang="en-US" sz="2800" smtClean="0"/>
              <a:t>称为期望输出；</a:t>
            </a:r>
          </a:p>
          <a:p>
            <a:pPr eaLnBrk="1" hangingPunct="1">
              <a:lnSpc>
                <a:spcPct val="90000"/>
              </a:lnSpc>
            </a:pPr>
            <a:endParaRPr lang="zh-CN" altLang="en-US" sz="2800" smtClean="0"/>
          </a:p>
          <a:p>
            <a:pPr eaLnBrk="1" hangingPunct="1">
              <a:lnSpc>
                <a:spcPct val="90000"/>
              </a:lnSpc>
            </a:pPr>
            <a:r>
              <a:rPr lang="en-US" altLang="zh-CN" sz="2800" smtClean="0"/>
              <a:t>c</a:t>
            </a:r>
            <a:r>
              <a:rPr lang="zh-CN" altLang="en-US" sz="2800" smtClean="0"/>
              <a:t>个输出层神经元时，可设定期望输出为：</a:t>
            </a:r>
          </a:p>
          <a:p>
            <a:pPr eaLnBrk="1" hangingPunct="1">
              <a:lnSpc>
                <a:spcPct val="90000"/>
              </a:lnSpc>
              <a:buFont typeface="Wingdings" panose="05000000000000000000" pitchFamily="2" charset="2"/>
              <a:buNone/>
            </a:pPr>
            <a:r>
              <a:rPr lang="zh-CN" altLang="en-US" sz="2800" smtClean="0"/>
              <a:t>	</a:t>
            </a:r>
            <a:r>
              <a:rPr lang="zh-CN" altLang="en-US" sz="2400" smtClean="0"/>
              <a:t>第</a:t>
            </a:r>
            <a:r>
              <a:rPr lang="en-US" altLang="zh-CN" sz="2400" smtClean="0"/>
              <a:t>1</a:t>
            </a:r>
            <a:r>
              <a:rPr lang="zh-CN" altLang="en-US" sz="2400" smtClean="0"/>
              <a:t>类样本：</a:t>
            </a:r>
            <a:r>
              <a:rPr lang="en-US" altLang="zh-CN" sz="2400" smtClean="0"/>
              <a:t>(+1,-1,-1,-1)   </a:t>
            </a:r>
            <a:r>
              <a:rPr lang="zh-CN" altLang="en-US" sz="2400" smtClean="0"/>
              <a:t>第</a:t>
            </a:r>
            <a:r>
              <a:rPr lang="en-US" altLang="zh-CN" sz="2400" smtClean="0"/>
              <a:t>2</a:t>
            </a:r>
            <a:r>
              <a:rPr lang="zh-CN" altLang="en-US" sz="2400" smtClean="0"/>
              <a:t>类样本：</a:t>
            </a:r>
            <a:r>
              <a:rPr lang="en-US" altLang="zh-CN" sz="2400" smtClean="0"/>
              <a:t>(-1,+1,-1,-1)</a:t>
            </a:r>
          </a:p>
          <a:p>
            <a:pPr eaLnBrk="1" hangingPunct="1">
              <a:lnSpc>
                <a:spcPct val="90000"/>
              </a:lnSpc>
              <a:buFont typeface="Wingdings" panose="05000000000000000000" pitchFamily="2" charset="2"/>
              <a:buNone/>
            </a:pPr>
            <a:r>
              <a:rPr lang="en-US" altLang="zh-CN" sz="2400" smtClean="0"/>
              <a:t>	</a:t>
            </a:r>
            <a:r>
              <a:rPr lang="zh-CN" altLang="en-US" sz="2400" smtClean="0"/>
              <a:t>第</a:t>
            </a:r>
            <a:r>
              <a:rPr lang="en-US" altLang="zh-CN" sz="2400" smtClean="0"/>
              <a:t>3</a:t>
            </a:r>
            <a:r>
              <a:rPr lang="zh-CN" altLang="en-US" sz="2400" smtClean="0"/>
              <a:t>类样本：</a:t>
            </a:r>
            <a:r>
              <a:rPr lang="en-US" altLang="zh-CN" sz="2400" smtClean="0"/>
              <a:t>(-1,-1,+1,-1)   </a:t>
            </a:r>
            <a:r>
              <a:rPr lang="zh-CN" altLang="en-US" sz="2400" smtClean="0"/>
              <a:t>第</a:t>
            </a:r>
            <a:r>
              <a:rPr lang="en-US" altLang="zh-CN" sz="2400" smtClean="0"/>
              <a:t>4</a:t>
            </a:r>
            <a:r>
              <a:rPr lang="zh-CN" altLang="en-US" sz="2400" smtClean="0"/>
              <a:t>类样本：</a:t>
            </a:r>
            <a:r>
              <a:rPr lang="en-US" altLang="zh-CN" sz="2400" smtClean="0"/>
              <a:t>(-1,-1,-1,+1)</a:t>
            </a:r>
          </a:p>
          <a:p>
            <a:pPr eaLnBrk="1" hangingPunct="1">
              <a:lnSpc>
                <a:spcPct val="90000"/>
              </a:lnSpc>
              <a:buFont typeface="Wingdings" panose="05000000000000000000" pitchFamily="2" charset="2"/>
              <a:buNone/>
            </a:pPr>
            <a:endParaRPr lang="en-US" altLang="zh-CN" sz="2400" smtClean="0"/>
          </a:p>
          <a:p>
            <a:pPr eaLnBrk="1" hangingPunct="1">
              <a:lnSpc>
                <a:spcPct val="90000"/>
              </a:lnSpc>
            </a:pPr>
            <a:r>
              <a:rPr lang="zh-CN" altLang="en-US" sz="2800" smtClean="0"/>
              <a:t>编码输出时：</a:t>
            </a:r>
          </a:p>
          <a:p>
            <a:pPr eaLnBrk="1" hangingPunct="1">
              <a:lnSpc>
                <a:spcPct val="90000"/>
              </a:lnSpc>
              <a:buFont typeface="Wingdings" panose="05000000000000000000" pitchFamily="2" charset="2"/>
              <a:buNone/>
            </a:pPr>
            <a:r>
              <a:rPr lang="zh-CN" altLang="en-US" sz="2800" smtClean="0"/>
              <a:t>	</a:t>
            </a:r>
            <a:r>
              <a:rPr lang="zh-CN" altLang="en-US" sz="2400" smtClean="0"/>
              <a:t>第</a:t>
            </a:r>
            <a:r>
              <a:rPr lang="en-US" altLang="zh-CN" sz="2400" smtClean="0"/>
              <a:t>1</a:t>
            </a:r>
            <a:r>
              <a:rPr lang="zh-CN" altLang="en-US" sz="2400" smtClean="0"/>
              <a:t>类样本：</a:t>
            </a:r>
            <a:r>
              <a:rPr lang="en-US" altLang="zh-CN" sz="2400" smtClean="0"/>
              <a:t>(-1,-1) </a:t>
            </a:r>
            <a:r>
              <a:rPr lang="en-US" altLang="zh-CN" sz="2800" smtClean="0"/>
              <a:t>	</a:t>
            </a:r>
            <a:r>
              <a:rPr lang="zh-CN" altLang="en-US" sz="2400" smtClean="0"/>
              <a:t>第</a:t>
            </a:r>
            <a:r>
              <a:rPr lang="en-US" altLang="zh-CN" sz="2400" smtClean="0"/>
              <a:t>2</a:t>
            </a:r>
            <a:r>
              <a:rPr lang="zh-CN" altLang="en-US" sz="2400" smtClean="0"/>
              <a:t>类样本：</a:t>
            </a:r>
            <a:r>
              <a:rPr lang="en-US" altLang="zh-CN" sz="2400" smtClean="0"/>
              <a:t>(-1,+1)</a:t>
            </a:r>
          </a:p>
          <a:p>
            <a:pPr eaLnBrk="1" hangingPunct="1">
              <a:lnSpc>
                <a:spcPct val="90000"/>
              </a:lnSpc>
              <a:buFont typeface="Wingdings" panose="05000000000000000000" pitchFamily="2" charset="2"/>
              <a:buNone/>
            </a:pPr>
            <a:r>
              <a:rPr lang="en-US" altLang="zh-CN" sz="2400" smtClean="0"/>
              <a:t>	</a:t>
            </a:r>
            <a:r>
              <a:rPr lang="zh-CN" altLang="en-US" sz="2400" smtClean="0"/>
              <a:t>第</a:t>
            </a:r>
            <a:r>
              <a:rPr lang="en-US" altLang="zh-CN" sz="2400" smtClean="0"/>
              <a:t>3</a:t>
            </a:r>
            <a:r>
              <a:rPr lang="zh-CN" altLang="en-US" sz="2400" smtClean="0"/>
              <a:t>类样本：</a:t>
            </a:r>
            <a:r>
              <a:rPr lang="en-US" altLang="zh-CN" sz="2400" smtClean="0"/>
              <a:t>(+1,-1) </a:t>
            </a:r>
            <a:r>
              <a:rPr lang="en-US" altLang="zh-CN" sz="2800" smtClean="0"/>
              <a:t>	</a:t>
            </a:r>
            <a:r>
              <a:rPr lang="zh-CN" altLang="en-US" sz="2400" smtClean="0"/>
              <a:t>第</a:t>
            </a:r>
            <a:r>
              <a:rPr lang="en-US" altLang="zh-CN" sz="2400" smtClean="0"/>
              <a:t>4</a:t>
            </a:r>
            <a:r>
              <a:rPr lang="zh-CN" altLang="en-US" sz="2400" smtClean="0"/>
              <a:t>类样本：</a:t>
            </a:r>
            <a:r>
              <a:rPr lang="en-US" altLang="zh-CN" sz="2400" smtClean="0"/>
              <a:t>(+1,+1)</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zh-CN" altLang="en-US" smtClean="0"/>
              <a:t>两层感知器网络的训练方法</a:t>
            </a:r>
          </a:p>
        </p:txBody>
      </p:sp>
      <p:sp>
        <p:nvSpPr>
          <p:cNvPr id="81923" name="Rectangle 3"/>
          <p:cNvSpPr>
            <a:spLocks noGrp="1" noChangeArrowheads="1"/>
          </p:cNvSpPr>
          <p:nvPr>
            <p:ph type="body" sz="half" idx="1"/>
          </p:nvPr>
        </p:nvSpPr>
        <p:spPr>
          <a:xfrm>
            <a:off x="323850" y="1844675"/>
            <a:ext cx="8410575" cy="863600"/>
          </a:xfrm>
        </p:spPr>
        <p:txBody>
          <a:bodyPr/>
          <a:lstStyle/>
          <a:p>
            <a:pPr eaLnBrk="1" hangingPunct="1"/>
            <a:r>
              <a:rPr lang="zh-CN" altLang="en-US" sz="2800" smtClean="0"/>
              <a:t>可以采用最小均方误差算法，权值调整公式为：</a:t>
            </a:r>
          </a:p>
        </p:txBody>
      </p:sp>
      <p:graphicFrame>
        <p:nvGraphicFramePr>
          <p:cNvPr id="81924" name="Object 4"/>
          <p:cNvGraphicFramePr>
            <a:graphicFrameLocks noChangeAspect="1"/>
          </p:cNvGraphicFramePr>
          <p:nvPr>
            <p:ph sz="half" idx="2"/>
          </p:nvPr>
        </p:nvGraphicFramePr>
        <p:xfrm>
          <a:off x="1535113" y="2565400"/>
          <a:ext cx="5467350" cy="984250"/>
        </p:xfrm>
        <a:graphic>
          <a:graphicData uri="http://schemas.openxmlformats.org/presentationml/2006/ole">
            <mc:AlternateContent xmlns:mc="http://schemas.openxmlformats.org/markup-compatibility/2006">
              <mc:Choice xmlns:v="urn:schemas-microsoft-com:vml" Requires="v">
                <p:oleObj spid="_x0000_s81926" name="Equation" r:id="rId4" imgW="2540000" imgH="457200" progId="Equation.DSMT4">
                  <p:embed/>
                </p:oleObj>
              </mc:Choice>
              <mc:Fallback>
                <p:oleObj name="Equation" r:id="rId4" imgW="2540000" imgH="4572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5113" y="2565400"/>
                        <a:ext cx="5467350"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25" name="Rectangle 5"/>
          <p:cNvSpPr>
            <a:spLocks noChangeArrowheads="1"/>
          </p:cNvSpPr>
          <p:nvPr/>
        </p:nvSpPr>
        <p:spPr bwMode="auto">
          <a:xfrm>
            <a:off x="468313" y="4076700"/>
            <a:ext cx="7583487" cy="108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a:t>	</a:t>
            </a:r>
            <a:r>
              <a:rPr lang="zh-CN" altLang="en-US" sz="2800"/>
              <a:t>其中</a:t>
            </a:r>
            <a:r>
              <a:rPr lang="en-US" altLang="zh-CN" sz="2800" b="0"/>
              <a:t>A</a:t>
            </a:r>
            <a:r>
              <a:rPr lang="zh-CN" altLang="en-US" sz="2800"/>
              <a:t>为权值矢量矩阵，</a:t>
            </a:r>
            <a:r>
              <a:rPr lang="en-US" altLang="zh-CN" sz="2800" b="0"/>
              <a:t>t</a:t>
            </a:r>
            <a:r>
              <a:rPr lang="en-US" altLang="zh-CN" sz="2800" baseline="-25000"/>
              <a:t>i</a:t>
            </a:r>
            <a:r>
              <a:rPr lang="zh-CN" altLang="en-US" sz="2800"/>
              <a:t>为第</a:t>
            </a:r>
            <a:r>
              <a:rPr lang="en-US" altLang="zh-CN" sz="2800"/>
              <a:t>i</a:t>
            </a:r>
            <a:r>
              <a:rPr lang="zh-CN" altLang="en-US" sz="2800"/>
              <a:t>个样本</a:t>
            </a:r>
            <a:r>
              <a:rPr lang="en-US" altLang="zh-CN" sz="2800" b="0"/>
              <a:t>y</a:t>
            </a:r>
            <a:r>
              <a:rPr lang="en-US" altLang="zh-CN" sz="2800" baseline="-25000"/>
              <a:t>i</a:t>
            </a:r>
            <a:r>
              <a:rPr lang="en-US" altLang="zh-CN" sz="2800"/>
              <a:t> </a:t>
            </a:r>
            <a:r>
              <a:rPr lang="zh-CN" altLang="en-US" sz="2800"/>
              <a:t>的期望输出矢量。</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altLang="zh-CN" smtClean="0"/>
              <a:t>5.7 </a:t>
            </a:r>
            <a:r>
              <a:rPr lang="zh-CN" altLang="en-US" smtClean="0"/>
              <a:t>线性分类器的局限性</a:t>
            </a:r>
          </a:p>
        </p:txBody>
      </p:sp>
      <p:sp>
        <p:nvSpPr>
          <p:cNvPr id="83971" name="Rectangle 3"/>
          <p:cNvSpPr>
            <a:spLocks noGrp="1" noChangeArrowheads="1"/>
          </p:cNvSpPr>
          <p:nvPr>
            <p:ph type="body" sz="half" idx="1"/>
          </p:nvPr>
        </p:nvSpPr>
        <p:spPr>
          <a:xfrm>
            <a:off x="323850" y="1557338"/>
            <a:ext cx="8248650" cy="1509712"/>
          </a:xfrm>
        </p:spPr>
        <p:txBody>
          <a:bodyPr/>
          <a:lstStyle/>
          <a:p>
            <a:pPr eaLnBrk="1" hangingPunct="1"/>
            <a:r>
              <a:rPr lang="zh-CN" altLang="en-US" sz="2800" smtClean="0"/>
              <a:t>线性分类器的分类能力不强，能够很好地解决线性可分的问题，而对非线性可分的问题无法解决，如著名的</a:t>
            </a:r>
            <a:r>
              <a:rPr lang="zh-CN" altLang="en-US" sz="2800" smtClean="0">
                <a:solidFill>
                  <a:srgbClr val="0033CC"/>
                </a:solidFill>
              </a:rPr>
              <a:t>异或问题</a:t>
            </a:r>
            <a:r>
              <a:rPr lang="zh-CN" altLang="en-US" sz="2800" smtClean="0"/>
              <a:t>：</a:t>
            </a:r>
          </a:p>
        </p:txBody>
      </p:sp>
      <p:graphicFrame>
        <p:nvGraphicFramePr>
          <p:cNvPr id="83972" name="Object 6"/>
          <p:cNvGraphicFramePr>
            <a:graphicFrameLocks noChangeAspect="1"/>
          </p:cNvGraphicFramePr>
          <p:nvPr>
            <p:ph sz="half" idx="2"/>
          </p:nvPr>
        </p:nvGraphicFramePr>
        <p:xfrm>
          <a:off x="4572000" y="3073400"/>
          <a:ext cx="3357563" cy="3500438"/>
        </p:xfrm>
        <a:graphic>
          <a:graphicData uri="http://schemas.openxmlformats.org/presentationml/2006/ole">
            <mc:AlternateContent xmlns:mc="http://schemas.openxmlformats.org/markup-compatibility/2006">
              <mc:Choice xmlns:v="urn:schemas-microsoft-com:vml" Requires="v">
                <p:oleObj spid="_x0000_s83974" name="Visio" r:id="rId4" imgW="2350580" imgH="2450363" progId="Visio.Drawing.11">
                  <p:embed/>
                </p:oleObj>
              </mc:Choice>
              <mc:Fallback>
                <p:oleObj name="Visio" r:id="rId4" imgW="2350580" imgH="2450363"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073400"/>
                        <a:ext cx="3357563" cy="350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3" name="对象 11"/>
          <p:cNvGraphicFramePr>
            <a:graphicFrameLocks noChangeAspect="1"/>
          </p:cNvGraphicFramePr>
          <p:nvPr/>
        </p:nvGraphicFramePr>
        <p:xfrm>
          <a:off x="1116013" y="4032250"/>
          <a:ext cx="2303462" cy="1403350"/>
        </p:xfrm>
        <a:graphic>
          <a:graphicData uri="http://schemas.openxmlformats.org/presentationml/2006/ole">
            <mc:AlternateContent xmlns:mc="http://schemas.openxmlformats.org/markup-compatibility/2006">
              <mc:Choice xmlns:v="urn:schemas-microsoft-com:vml" Requires="v">
                <p:oleObj spid="_x0000_s83975" name="Equation" r:id="rId6" imgW="977476" imgH="583947" progId="Equation.DSMT4">
                  <p:embed/>
                </p:oleObj>
              </mc:Choice>
              <mc:Fallback>
                <p:oleObj name="Equation" r:id="rId6" imgW="977476" imgH="583947" progId="Equation.DSMT4">
                  <p:embed/>
                  <p:pic>
                    <p:nvPicPr>
                      <p:cNvPr id="0" name="对象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6013" y="4032250"/>
                        <a:ext cx="2303462"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zh-CN" altLang="en-US" smtClean="0"/>
              <a:t>解决途径</a:t>
            </a:r>
          </a:p>
        </p:txBody>
      </p:sp>
      <p:sp>
        <p:nvSpPr>
          <p:cNvPr id="86019" name="Rectangle 3"/>
          <p:cNvSpPr>
            <a:spLocks noGrp="1" noChangeArrowheads="1"/>
          </p:cNvSpPr>
          <p:nvPr>
            <p:ph type="body" idx="1"/>
          </p:nvPr>
        </p:nvSpPr>
        <p:spPr/>
        <p:txBody>
          <a:bodyPr/>
          <a:lstStyle/>
          <a:p>
            <a:pPr eaLnBrk="1" hangingPunct="1"/>
            <a:r>
              <a:rPr lang="zh-CN" altLang="en-US" smtClean="0"/>
              <a:t>广义线性判别函数；</a:t>
            </a:r>
          </a:p>
          <a:p>
            <a:pPr eaLnBrk="1" hangingPunct="1"/>
            <a:endParaRPr lang="zh-CN" altLang="en-US" smtClean="0"/>
          </a:p>
          <a:p>
            <a:pPr eaLnBrk="1" hangingPunct="1"/>
            <a:r>
              <a:rPr lang="zh-CN" altLang="en-US" smtClean="0"/>
              <a:t>分段线性判别函数；</a:t>
            </a:r>
          </a:p>
          <a:p>
            <a:pPr eaLnBrk="1" hangingPunct="1"/>
            <a:endParaRPr lang="zh-CN" altLang="en-US" smtClean="0"/>
          </a:p>
          <a:p>
            <a:pPr eaLnBrk="1" hangingPunct="1"/>
            <a:r>
              <a:rPr lang="zh-CN" altLang="en-US" smtClean="0"/>
              <a:t>多层感知器；</a:t>
            </a:r>
          </a:p>
          <a:p>
            <a:pPr eaLnBrk="1" hangingPunct="1"/>
            <a:endParaRPr lang="zh-CN" altLang="en-US" smtClean="0"/>
          </a:p>
          <a:p>
            <a:pPr eaLnBrk="1" hangingPunct="1"/>
            <a:r>
              <a:rPr lang="zh-CN" altLang="en-US" smtClean="0"/>
              <a:t>核函数方法。</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zh-CN" altLang="en-US" smtClean="0"/>
              <a:t>广义线性判别函数</a:t>
            </a:r>
          </a:p>
        </p:txBody>
      </p:sp>
      <p:sp>
        <p:nvSpPr>
          <p:cNvPr id="87043" name="Rectangle 3"/>
          <p:cNvSpPr>
            <a:spLocks noGrp="1" noChangeArrowheads="1"/>
          </p:cNvSpPr>
          <p:nvPr>
            <p:ph type="body" sz="half" idx="1"/>
          </p:nvPr>
        </p:nvSpPr>
        <p:spPr>
          <a:xfrm>
            <a:off x="323850" y="1557338"/>
            <a:ext cx="8113713" cy="2693987"/>
          </a:xfrm>
        </p:spPr>
        <p:txBody>
          <a:bodyPr/>
          <a:lstStyle/>
          <a:p>
            <a:pPr eaLnBrk="1" hangingPunct="1"/>
            <a:r>
              <a:rPr lang="zh-CN" altLang="en-US" sz="3000" smtClean="0"/>
              <a:t>增加特征的高次项，将低维特征转化为高维特征；</a:t>
            </a:r>
          </a:p>
          <a:p>
            <a:pPr eaLnBrk="1" hangingPunct="1"/>
            <a:endParaRPr lang="zh-CN" altLang="en-US" sz="3000" smtClean="0"/>
          </a:p>
          <a:p>
            <a:pPr eaLnBrk="1" hangingPunct="1"/>
            <a:r>
              <a:rPr lang="en-US" altLang="zh-CN" sz="3000" smtClean="0"/>
              <a:t>2</a:t>
            </a:r>
            <a:r>
              <a:rPr lang="zh-CN" altLang="en-US" sz="3000" smtClean="0"/>
              <a:t>维特征的二次判别函数。</a:t>
            </a:r>
          </a:p>
          <a:p>
            <a:pPr eaLnBrk="1" hangingPunct="1"/>
            <a:endParaRPr lang="en-US" altLang="zh-CN" sz="3000" smtClean="0"/>
          </a:p>
        </p:txBody>
      </p:sp>
      <p:graphicFrame>
        <p:nvGraphicFramePr>
          <p:cNvPr id="87044" name="Object 4"/>
          <p:cNvGraphicFramePr>
            <a:graphicFrameLocks noChangeAspect="1"/>
          </p:cNvGraphicFramePr>
          <p:nvPr>
            <p:ph sz="half" idx="2"/>
          </p:nvPr>
        </p:nvGraphicFramePr>
        <p:xfrm>
          <a:off x="755650" y="4243388"/>
          <a:ext cx="7583488" cy="712787"/>
        </p:xfrm>
        <a:graphic>
          <a:graphicData uri="http://schemas.openxmlformats.org/presentationml/2006/ole">
            <mc:AlternateContent xmlns:mc="http://schemas.openxmlformats.org/markup-compatibility/2006">
              <mc:Choice xmlns:v="urn:schemas-microsoft-com:vml" Requires="v">
                <p:oleObj spid="_x0000_s87045" name="Equation" r:id="rId4" imgW="2705100" imgH="254000" progId="Equation.DSMT4">
                  <p:embed/>
                </p:oleObj>
              </mc:Choice>
              <mc:Fallback>
                <p:oleObj name="Equation" r:id="rId4" imgW="2705100" imgH="2540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4243388"/>
                        <a:ext cx="7583488" cy="712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altLang="zh-CN" smtClean="0"/>
              <a:t>XOR</a:t>
            </a:r>
            <a:r>
              <a:rPr lang="zh-CN" altLang="en-US" smtClean="0"/>
              <a:t>问题的二次函数解</a:t>
            </a:r>
          </a:p>
        </p:txBody>
      </p:sp>
      <p:graphicFrame>
        <p:nvGraphicFramePr>
          <p:cNvPr id="89091" name="对象 3"/>
          <p:cNvGraphicFramePr>
            <a:graphicFrameLocks noChangeAspect="1"/>
          </p:cNvGraphicFramePr>
          <p:nvPr/>
        </p:nvGraphicFramePr>
        <p:xfrm>
          <a:off x="5446713" y="2790825"/>
          <a:ext cx="3095625" cy="3009900"/>
        </p:xfrm>
        <a:graphic>
          <a:graphicData uri="http://schemas.openxmlformats.org/presentationml/2006/ole">
            <mc:AlternateContent xmlns:mc="http://schemas.openxmlformats.org/markup-compatibility/2006">
              <mc:Choice xmlns:v="urn:schemas-microsoft-com:vml" Requires="v">
                <p:oleObj spid="_x0000_s89097" name="Visio" r:id="rId4" imgW="2455069" imgH="2379345" progId="Visio.Drawing.11">
                  <p:embed/>
                </p:oleObj>
              </mc:Choice>
              <mc:Fallback>
                <p:oleObj name="Visio" r:id="rId4" imgW="2455069" imgH="2379345" progId="Visio.Drawing.11">
                  <p:embed/>
                  <p:pic>
                    <p:nvPicPr>
                      <p:cNvPr id="0"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6713" y="2790825"/>
                        <a:ext cx="3095625"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092" name="对象 5"/>
          <p:cNvGraphicFramePr>
            <a:graphicFrameLocks noChangeAspect="1"/>
          </p:cNvGraphicFramePr>
          <p:nvPr/>
        </p:nvGraphicFramePr>
        <p:xfrm>
          <a:off x="755650" y="2676525"/>
          <a:ext cx="3240088" cy="3240088"/>
        </p:xfrm>
        <a:graphic>
          <a:graphicData uri="http://schemas.openxmlformats.org/presentationml/2006/ole">
            <mc:AlternateContent xmlns:mc="http://schemas.openxmlformats.org/markup-compatibility/2006">
              <mc:Choice xmlns:v="urn:schemas-microsoft-com:vml" Requires="v">
                <p:oleObj spid="_x0000_s89098" name="Visio" r:id="rId7" imgW="2636044" imgH="2652712" progId="Visio.Drawing.11">
                  <p:embed/>
                </p:oleObj>
              </mc:Choice>
              <mc:Fallback>
                <p:oleObj name="Visio" r:id="rId7" imgW="2636044" imgH="2652712" progId="Visio.Drawing.11">
                  <p:embed/>
                  <p:pic>
                    <p:nvPicPr>
                      <p:cNvPr id="0" name="对象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650" y="2676525"/>
                        <a:ext cx="3240088"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093" name="对象 7"/>
          <p:cNvGraphicFramePr>
            <a:graphicFrameLocks noChangeAspect="1"/>
          </p:cNvGraphicFramePr>
          <p:nvPr/>
        </p:nvGraphicFramePr>
        <p:xfrm>
          <a:off x="971550" y="1816100"/>
          <a:ext cx="3289300" cy="485775"/>
        </p:xfrm>
        <a:graphic>
          <a:graphicData uri="http://schemas.openxmlformats.org/presentationml/2006/ole">
            <mc:AlternateContent xmlns:mc="http://schemas.openxmlformats.org/markup-compatibility/2006">
              <mc:Choice xmlns:v="urn:schemas-microsoft-com:vml" Requires="v">
                <p:oleObj spid="_x0000_s89099" name="Equation" r:id="rId9" imgW="1651000" imgH="241300" progId="Equation.DSMT4">
                  <p:embed/>
                </p:oleObj>
              </mc:Choice>
              <mc:Fallback>
                <p:oleObj name="Equation" r:id="rId9" imgW="1651000" imgH="241300" progId="Equation.DSMT4">
                  <p:embed/>
                  <p:pic>
                    <p:nvPicPr>
                      <p:cNvPr id="0" name="对象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550" y="1816100"/>
                        <a:ext cx="32893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094" name="对象 10"/>
          <p:cNvGraphicFramePr>
            <a:graphicFrameLocks noChangeAspect="1"/>
          </p:cNvGraphicFramePr>
          <p:nvPr/>
        </p:nvGraphicFramePr>
        <p:xfrm>
          <a:off x="5292725" y="1425575"/>
          <a:ext cx="2549525" cy="1268413"/>
        </p:xfrm>
        <a:graphic>
          <a:graphicData uri="http://schemas.openxmlformats.org/presentationml/2006/ole">
            <mc:AlternateContent xmlns:mc="http://schemas.openxmlformats.org/markup-compatibility/2006">
              <mc:Choice xmlns:v="urn:schemas-microsoft-com:vml" Requires="v">
                <p:oleObj spid="_x0000_s89100" name="Equation" r:id="rId11" imgW="1193800" imgH="584200" progId="Equation.DSMT4">
                  <p:embed/>
                </p:oleObj>
              </mc:Choice>
              <mc:Fallback>
                <p:oleObj name="Equation" r:id="rId11" imgW="1193800" imgH="584200" progId="Equation.DSMT4">
                  <p:embed/>
                  <p:pic>
                    <p:nvPicPr>
                      <p:cNvPr id="0" name="对象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92725" y="1425575"/>
                        <a:ext cx="2549525" cy="126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095" name="对象 2"/>
          <p:cNvGraphicFramePr>
            <a:graphicFrameLocks noChangeAspect="1"/>
          </p:cNvGraphicFramePr>
          <p:nvPr/>
        </p:nvGraphicFramePr>
        <p:xfrm>
          <a:off x="1098550" y="6108700"/>
          <a:ext cx="2554288" cy="363538"/>
        </p:xfrm>
        <a:graphic>
          <a:graphicData uri="http://schemas.openxmlformats.org/presentationml/2006/ole">
            <mc:AlternateContent xmlns:mc="http://schemas.openxmlformats.org/markup-compatibility/2006">
              <mc:Choice xmlns:v="urn:schemas-microsoft-com:vml" Requires="v">
                <p:oleObj spid="_x0000_s89101" name="Equation" r:id="rId13" imgW="1497950" imgH="215806" progId="Equation.DSMT4">
                  <p:embed/>
                </p:oleObj>
              </mc:Choice>
              <mc:Fallback>
                <p:oleObj name="Equation" r:id="rId13" imgW="1497950" imgH="215806" progId="Equation.DSMT4">
                  <p:embed/>
                  <p:pic>
                    <p:nvPicPr>
                      <p:cNvPr id="0" name="对象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98550" y="6108700"/>
                        <a:ext cx="2554288"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096" name="对象 4"/>
          <p:cNvGraphicFramePr>
            <a:graphicFrameLocks noChangeAspect="1"/>
          </p:cNvGraphicFramePr>
          <p:nvPr/>
        </p:nvGraphicFramePr>
        <p:xfrm>
          <a:off x="5651500" y="6108700"/>
          <a:ext cx="2684463" cy="363538"/>
        </p:xfrm>
        <a:graphic>
          <a:graphicData uri="http://schemas.openxmlformats.org/presentationml/2006/ole">
            <mc:AlternateContent xmlns:mc="http://schemas.openxmlformats.org/markup-compatibility/2006">
              <mc:Choice xmlns:v="urn:schemas-microsoft-com:vml" Requires="v">
                <p:oleObj spid="_x0000_s89102" name="Equation" r:id="rId15" imgW="1574117" imgH="215806" progId="Equation.DSMT4">
                  <p:embed/>
                </p:oleObj>
              </mc:Choice>
              <mc:Fallback>
                <p:oleObj name="Equation" r:id="rId15" imgW="1574117" imgH="215806" progId="Equation.DSMT4">
                  <p:embed/>
                  <p:pic>
                    <p:nvPicPr>
                      <p:cNvPr id="0" name="对象 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51500" y="6108700"/>
                        <a:ext cx="2684463"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zh-CN" altLang="en-US" smtClean="0"/>
              <a:t>广义线性判别函数的实质</a:t>
            </a:r>
          </a:p>
        </p:txBody>
      </p:sp>
      <p:sp>
        <p:nvSpPr>
          <p:cNvPr id="90115" name="Rectangle 3"/>
          <p:cNvSpPr>
            <a:spLocks noGrp="1" noChangeArrowheads="1"/>
          </p:cNvSpPr>
          <p:nvPr>
            <p:ph type="body" sz="half" idx="1"/>
          </p:nvPr>
        </p:nvSpPr>
        <p:spPr>
          <a:xfrm>
            <a:off x="323850" y="1557338"/>
            <a:ext cx="8337550" cy="1295400"/>
          </a:xfrm>
        </p:spPr>
        <p:txBody>
          <a:bodyPr/>
          <a:lstStyle/>
          <a:p>
            <a:pPr eaLnBrk="1" hangingPunct="1">
              <a:lnSpc>
                <a:spcPct val="90000"/>
              </a:lnSpc>
            </a:pPr>
            <a:r>
              <a:rPr lang="zh-CN" altLang="en-US" sz="2600" smtClean="0">
                <a:solidFill>
                  <a:srgbClr val="0033CC"/>
                </a:solidFill>
              </a:rPr>
              <a:t>广义线性判别函数的构造方法</a:t>
            </a:r>
            <a:r>
              <a:rPr lang="zh-CN" altLang="en-US" sz="2600" smtClean="0"/>
              <a:t>：首先将原始特征通过一个非线性映射，映射到一个高维空间，然后在高维空间中构造线性判别函数。</a:t>
            </a:r>
          </a:p>
        </p:txBody>
      </p:sp>
      <p:graphicFrame>
        <p:nvGraphicFramePr>
          <p:cNvPr id="90116" name="Object 4"/>
          <p:cNvGraphicFramePr>
            <a:graphicFrameLocks noChangeAspect="1"/>
          </p:cNvGraphicFramePr>
          <p:nvPr>
            <p:ph sz="half" idx="2"/>
          </p:nvPr>
        </p:nvGraphicFramePr>
        <p:xfrm>
          <a:off x="2268538" y="2852738"/>
          <a:ext cx="4464050" cy="3802062"/>
        </p:xfrm>
        <a:graphic>
          <a:graphicData uri="http://schemas.openxmlformats.org/presentationml/2006/ole">
            <mc:AlternateContent xmlns:mc="http://schemas.openxmlformats.org/markup-compatibility/2006">
              <mc:Choice xmlns:v="urn:schemas-microsoft-com:vml" Requires="v">
                <p:oleObj spid="_x0000_s90117" name="Visio" r:id="rId3" imgW="5972632" imgH="5086921" progId="Visio.Drawing.11">
                  <p:embed/>
                </p:oleObj>
              </mc:Choice>
              <mc:Fallback>
                <p:oleObj name="Visio" r:id="rId3" imgW="5972632" imgH="5086921"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2852738"/>
                        <a:ext cx="4464050" cy="3802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zh-CN" altLang="en-US" smtClean="0"/>
              <a:t>广义线性判别函数的问题</a:t>
            </a:r>
          </a:p>
        </p:txBody>
      </p:sp>
      <p:sp>
        <p:nvSpPr>
          <p:cNvPr id="91139" name="Rectangle 3"/>
          <p:cNvSpPr>
            <a:spLocks noGrp="1" noChangeArrowheads="1"/>
          </p:cNvSpPr>
          <p:nvPr>
            <p:ph type="body" sz="half" idx="1"/>
          </p:nvPr>
        </p:nvSpPr>
        <p:spPr>
          <a:xfrm>
            <a:off x="334963" y="1782763"/>
            <a:ext cx="7742237" cy="4092575"/>
          </a:xfrm>
        </p:spPr>
        <p:txBody>
          <a:bodyPr/>
          <a:lstStyle/>
          <a:p>
            <a:pPr eaLnBrk="1" hangingPunct="1"/>
            <a:r>
              <a:rPr lang="zh-CN" altLang="en-US" sz="3000" smtClean="0">
                <a:solidFill>
                  <a:srgbClr val="0033CC"/>
                </a:solidFill>
              </a:rPr>
              <a:t>阶数问题</a:t>
            </a:r>
            <a:r>
              <a:rPr lang="zh-CN" altLang="en-US" sz="3000" smtClean="0"/>
              <a:t>：对于一个具体问题，很难确定判别函数的阶数；</a:t>
            </a:r>
          </a:p>
          <a:p>
            <a:pPr eaLnBrk="1" hangingPunct="1"/>
            <a:endParaRPr lang="zh-CN" altLang="en-US" sz="3000" smtClean="0"/>
          </a:p>
          <a:p>
            <a:pPr eaLnBrk="1" hangingPunct="1"/>
            <a:endParaRPr lang="zh-CN" altLang="en-US" sz="3000" smtClean="0"/>
          </a:p>
          <a:p>
            <a:pPr eaLnBrk="1" hangingPunct="1"/>
            <a:r>
              <a:rPr lang="zh-CN" altLang="en-US" sz="3000" smtClean="0">
                <a:solidFill>
                  <a:srgbClr val="0033CC"/>
                </a:solidFill>
              </a:rPr>
              <a:t>维数问题</a:t>
            </a:r>
            <a:r>
              <a:rPr lang="zh-CN" altLang="en-US" sz="3000" smtClean="0"/>
              <a:t>：当原始特征维数较大时，会造成“维数灾难”；</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mtClean="0"/>
              <a:t>两类问题线性判别准则</a:t>
            </a:r>
          </a:p>
        </p:txBody>
      </p:sp>
      <p:sp>
        <p:nvSpPr>
          <p:cNvPr id="10243" name="Rectangle 5"/>
          <p:cNvSpPr>
            <a:spLocks noChangeArrowheads="1"/>
          </p:cNvSpPr>
          <p:nvPr/>
        </p:nvSpPr>
        <p:spPr bwMode="auto">
          <a:xfrm>
            <a:off x="0"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p>
        </p:txBody>
      </p:sp>
      <p:graphicFrame>
        <p:nvGraphicFramePr>
          <p:cNvPr id="10244" name="Object 4"/>
          <p:cNvGraphicFramePr>
            <a:graphicFrameLocks noChangeAspect="1"/>
          </p:cNvGraphicFramePr>
          <p:nvPr/>
        </p:nvGraphicFramePr>
        <p:xfrm>
          <a:off x="1547813" y="2205038"/>
          <a:ext cx="5707062" cy="2154237"/>
        </p:xfrm>
        <a:graphic>
          <a:graphicData uri="http://schemas.openxmlformats.org/presentationml/2006/ole">
            <mc:AlternateContent xmlns:mc="http://schemas.openxmlformats.org/markup-compatibility/2006">
              <mc:Choice xmlns:v="urn:schemas-microsoft-com:vml" Requires="v">
                <p:oleObj spid="_x0000_s10245" name="Equation" r:id="rId3" imgW="1892300" imgH="711200" progId="Equation.DSMT4">
                  <p:embed/>
                </p:oleObj>
              </mc:Choice>
              <mc:Fallback>
                <p:oleObj name="Equation" r:id="rId3" imgW="1892300" imgH="711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2205038"/>
                        <a:ext cx="5707062" cy="215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zh-CN" altLang="en-US" smtClean="0"/>
              <a:t>分段线性判别函数（一）</a:t>
            </a:r>
          </a:p>
        </p:txBody>
      </p:sp>
      <p:graphicFrame>
        <p:nvGraphicFramePr>
          <p:cNvPr id="92163" name="Object 6"/>
          <p:cNvGraphicFramePr>
            <a:graphicFrameLocks noChangeAspect="1"/>
          </p:cNvGraphicFramePr>
          <p:nvPr>
            <p:ph sz="quarter" idx="2"/>
          </p:nvPr>
        </p:nvGraphicFramePr>
        <p:xfrm>
          <a:off x="1908175" y="1484313"/>
          <a:ext cx="5038725" cy="5038725"/>
        </p:xfrm>
        <a:graphic>
          <a:graphicData uri="http://schemas.openxmlformats.org/presentationml/2006/ole">
            <mc:AlternateContent xmlns:mc="http://schemas.openxmlformats.org/markup-compatibility/2006">
              <mc:Choice xmlns:v="urn:schemas-microsoft-com:vml" Requires="v">
                <p:oleObj spid="_x0000_s92171" name="Visio" r:id="rId3" imgW="3523298" imgH="3523298" progId="Visio.Drawing.11">
                  <p:embed/>
                </p:oleObj>
              </mc:Choice>
              <mc:Fallback>
                <p:oleObj name="Visio" r:id="rId3" imgW="3523298" imgH="3523298"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1484313"/>
                        <a:ext cx="5038725" cy="503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7400" name="Object 8"/>
          <p:cNvGraphicFramePr>
            <a:graphicFrameLocks noChangeAspect="1"/>
          </p:cNvGraphicFramePr>
          <p:nvPr>
            <p:ph sz="quarter" idx="3"/>
          </p:nvPr>
        </p:nvGraphicFramePr>
        <p:xfrm>
          <a:off x="1906588" y="1482725"/>
          <a:ext cx="5038725" cy="5038725"/>
        </p:xfrm>
        <a:graphic>
          <a:graphicData uri="http://schemas.openxmlformats.org/presentationml/2006/ole">
            <mc:AlternateContent xmlns:mc="http://schemas.openxmlformats.org/markup-compatibility/2006">
              <mc:Choice xmlns:v="urn:schemas-microsoft-com:vml" Requires="v">
                <p:oleObj spid="_x0000_s92172" name="Visio" r:id="rId5" imgW="3523298" imgH="3523298" progId="Visio.Drawing.11">
                  <p:embed/>
                </p:oleObj>
              </mc:Choice>
              <mc:Fallback>
                <p:oleObj name="Visio" r:id="rId5" imgW="3523298" imgH="3523298" progId="Visio.Drawing.11">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6588" y="1482725"/>
                        <a:ext cx="5038725" cy="503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6"/>
          <p:cNvGrpSpPr>
            <a:grpSpLocks/>
          </p:cNvGrpSpPr>
          <p:nvPr/>
        </p:nvGrpSpPr>
        <p:grpSpPr bwMode="auto">
          <a:xfrm>
            <a:off x="2916238" y="1916113"/>
            <a:ext cx="3671887" cy="3457575"/>
            <a:chOff x="1837" y="1207"/>
            <a:chExt cx="2313" cy="2178"/>
          </a:xfrm>
        </p:grpSpPr>
        <p:sp>
          <p:nvSpPr>
            <p:cNvPr id="92166" name="Line 11"/>
            <p:cNvSpPr>
              <a:spLocks noChangeShapeType="1"/>
            </p:cNvSpPr>
            <p:nvPr/>
          </p:nvSpPr>
          <p:spPr bwMode="auto">
            <a:xfrm>
              <a:off x="2336" y="1207"/>
              <a:ext cx="45" cy="81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67" name="Line 12"/>
            <p:cNvSpPr>
              <a:spLocks noChangeShapeType="1"/>
            </p:cNvSpPr>
            <p:nvPr/>
          </p:nvSpPr>
          <p:spPr bwMode="auto">
            <a:xfrm flipH="1">
              <a:off x="1837" y="2024"/>
              <a:ext cx="544" cy="816"/>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68" name="Line 13"/>
            <p:cNvSpPr>
              <a:spLocks noChangeShapeType="1"/>
            </p:cNvSpPr>
            <p:nvPr/>
          </p:nvSpPr>
          <p:spPr bwMode="auto">
            <a:xfrm flipH="1">
              <a:off x="3115" y="1480"/>
              <a:ext cx="627" cy="92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69" name="Line 14"/>
            <p:cNvSpPr>
              <a:spLocks noChangeShapeType="1"/>
            </p:cNvSpPr>
            <p:nvPr/>
          </p:nvSpPr>
          <p:spPr bwMode="auto">
            <a:xfrm>
              <a:off x="3107" y="2387"/>
              <a:ext cx="91" cy="635"/>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70" name="Line 15"/>
            <p:cNvSpPr>
              <a:spLocks noChangeShapeType="1"/>
            </p:cNvSpPr>
            <p:nvPr/>
          </p:nvSpPr>
          <p:spPr bwMode="auto">
            <a:xfrm>
              <a:off x="3198" y="3022"/>
              <a:ext cx="952" cy="363"/>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740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zh-CN" altLang="en-US" smtClean="0"/>
              <a:t>分段线性判别函数（二）</a:t>
            </a:r>
          </a:p>
        </p:txBody>
      </p:sp>
      <p:graphicFrame>
        <p:nvGraphicFramePr>
          <p:cNvPr id="93187" name="Object 7"/>
          <p:cNvGraphicFramePr>
            <a:graphicFrameLocks noChangeAspect="1"/>
          </p:cNvGraphicFramePr>
          <p:nvPr>
            <p:ph idx="1"/>
          </p:nvPr>
        </p:nvGraphicFramePr>
        <p:xfrm>
          <a:off x="1763713" y="1844675"/>
          <a:ext cx="5757862" cy="4333875"/>
        </p:xfrm>
        <a:graphic>
          <a:graphicData uri="http://schemas.openxmlformats.org/presentationml/2006/ole">
            <mc:AlternateContent xmlns:mc="http://schemas.openxmlformats.org/markup-compatibility/2006">
              <mc:Choice xmlns:v="urn:schemas-microsoft-com:vml" Requires="v">
                <p:oleObj spid="_x0000_s93205" name="Visio" r:id="rId3" imgW="3505124" imgH="2638616" progId="Visio.Drawing.11">
                  <p:embed/>
                </p:oleObj>
              </mc:Choice>
              <mc:Fallback>
                <p:oleObj name="Visio" r:id="rId3" imgW="3505124" imgH="2638616"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844675"/>
                        <a:ext cx="5757862" cy="433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22"/>
          <p:cNvGrpSpPr>
            <a:grpSpLocks/>
          </p:cNvGrpSpPr>
          <p:nvPr/>
        </p:nvGrpSpPr>
        <p:grpSpPr bwMode="auto">
          <a:xfrm>
            <a:off x="3132138" y="1628775"/>
            <a:ext cx="1008062" cy="4679950"/>
            <a:chOff x="1973" y="1026"/>
            <a:chExt cx="635" cy="2948"/>
          </a:xfrm>
        </p:grpSpPr>
        <p:grpSp>
          <p:nvGrpSpPr>
            <p:cNvPr id="93201" name="Group 11"/>
            <p:cNvGrpSpPr>
              <a:grpSpLocks/>
            </p:cNvGrpSpPr>
            <p:nvPr/>
          </p:nvGrpSpPr>
          <p:grpSpPr bwMode="auto">
            <a:xfrm>
              <a:off x="2290" y="1026"/>
              <a:ext cx="318" cy="2948"/>
              <a:chOff x="2290" y="1026"/>
              <a:chExt cx="318" cy="2948"/>
            </a:xfrm>
          </p:grpSpPr>
          <p:sp>
            <p:nvSpPr>
              <p:cNvPr id="93203" name="Line 9"/>
              <p:cNvSpPr>
                <a:spLocks noChangeShapeType="1"/>
              </p:cNvSpPr>
              <p:nvPr/>
            </p:nvSpPr>
            <p:spPr bwMode="auto">
              <a:xfrm>
                <a:off x="2290" y="1026"/>
                <a:ext cx="0" cy="2948"/>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4" name="Line 10"/>
              <p:cNvSpPr>
                <a:spLocks noChangeShapeType="1"/>
              </p:cNvSpPr>
              <p:nvPr/>
            </p:nvSpPr>
            <p:spPr bwMode="auto">
              <a:xfrm>
                <a:off x="2290" y="3838"/>
                <a:ext cx="318" cy="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93202" name="Text Box 13"/>
            <p:cNvSpPr txBox="1">
              <a:spLocks noChangeArrowheads="1"/>
            </p:cNvSpPr>
            <p:nvPr/>
          </p:nvSpPr>
          <p:spPr bwMode="auto">
            <a:xfrm>
              <a:off x="1973" y="3657"/>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400" b="0">
                  <a:solidFill>
                    <a:srgbClr val="FF3300"/>
                  </a:solidFill>
                </a:rPr>
                <a:t>H</a:t>
              </a:r>
              <a:r>
                <a:rPr lang="en-US" altLang="zh-CN" sz="2400" b="0" baseline="-25000">
                  <a:solidFill>
                    <a:srgbClr val="FF3300"/>
                  </a:solidFill>
                </a:rPr>
                <a:t>1</a:t>
              </a:r>
            </a:p>
          </p:txBody>
        </p:sp>
      </p:grpSp>
      <p:grpSp>
        <p:nvGrpSpPr>
          <p:cNvPr id="4" name="Group 23"/>
          <p:cNvGrpSpPr>
            <a:grpSpLocks/>
          </p:cNvGrpSpPr>
          <p:nvPr/>
        </p:nvGrpSpPr>
        <p:grpSpPr bwMode="auto">
          <a:xfrm>
            <a:off x="3635375" y="4508500"/>
            <a:ext cx="4249738" cy="1465263"/>
            <a:chOff x="2290" y="2840"/>
            <a:chExt cx="2677" cy="923"/>
          </a:xfrm>
        </p:grpSpPr>
        <p:sp>
          <p:nvSpPr>
            <p:cNvPr id="93198" name="Line 12"/>
            <p:cNvSpPr>
              <a:spLocks noChangeShapeType="1"/>
            </p:cNvSpPr>
            <p:nvPr/>
          </p:nvSpPr>
          <p:spPr bwMode="auto">
            <a:xfrm>
              <a:off x="2290" y="2840"/>
              <a:ext cx="2677" cy="635"/>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9" name="Line 15"/>
            <p:cNvSpPr>
              <a:spLocks noChangeShapeType="1"/>
            </p:cNvSpPr>
            <p:nvPr/>
          </p:nvSpPr>
          <p:spPr bwMode="auto">
            <a:xfrm flipV="1">
              <a:off x="4785" y="2931"/>
              <a:ext cx="91" cy="499"/>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3200" name="Text Box 21"/>
            <p:cNvSpPr txBox="1">
              <a:spLocks noChangeArrowheads="1"/>
            </p:cNvSpPr>
            <p:nvPr/>
          </p:nvSpPr>
          <p:spPr bwMode="auto">
            <a:xfrm>
              <a:off x="4558" y="3475"/>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400" b="0">
                  <a:solidFill>
                    <a:srgbClr val="FF3300"/>
                  </a:solidFill>
                </a:rPr>
                <a:t>H</a:t>
              </a:r>
              <a:r>
                <a:rPr lang="en-US" altLang="zh-CN" sz="2400" b="0" baseline="-25000">
                  <a:solidFill>
                    <a:srgbClr val="FF3300"/>
                  </a:solidFill>
                </a:rPr>
                <a:t>2</a:t>
              </a:r>
            </a:p>
          </p:txBody>
        </p:sp>
      </p:grpSp>
      <p:grpSp>
        <p:nvGrpSpPr>
          <p:cNvPr id="5" name="Group 27"/>
          <p:cNvGrpSpPr>
            <a:grpSpLocks/>
          </p:cNvGrpSpPr>
          <p:nvPr/>
        </p:nvGrpSpPr>
        <p:grpSpPr bwMode="auto">
          <a:xfrm>
            <a:off x="4787900" y="4868863"/>
            <a:ext cx="792163" cy="1439862"/>
            <a:chOff x="3016" y="3067"/>
            <a:chExt cx="499" cy="907"/>
          </a:xfrm>
        </p:grpSpPr>
        <p:sp>
          <p:nvSpPr>
            <p:cNvPr id="93195" name="Line 24"/>
            <p:cNvSpPr>
              <a:spLocks noChangeShapeType="1"/>
            </p:cNvSpPr>
            <p:nvPr/>
          </p:nvSpPr>
          <p:spPr bwMode="auto">
            <a:xfrm flipH="1">
              <a:off x="3016" y="3067"/>
              <a:ext cx="227" cy="90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6" name="Line 25"/>
            <p:cNvSpPr>
              <a:spLocks noChangeShapeType="1"/>
            </p:cNvSpPr>
            <p:nvPr/>
          </p:nvSpPr>
          <p:spPr bwMode="auto">
            <a:xfrm>
              <a:off x="3061" y="3793"/>
              <a:ext cx="409" cy="136"/>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3197" name="Text Box 26"/>
            <p:cNvSpPr txBox="1">
              <a:spLocks noChangeArrowheads="1"/>
            </p:cNvSpPr>
            <p:nvPr/>
          </p:nvSpPr>
          <p:spPr bwMode="auto">
            <a:xfrm>
              <a:off x="3107" y="3521"/>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400" b="0">
                  <a:solidFill>
                    <a:srgbClr val="FF3300"/>
                  </a:solidFill>
                </a:rPr>
                <a:t>H</a:t>
              </a:r>
              <a:r>
                <a:rPr lang="en-US" altLang="zh-CN" sz="2400" b="0" baseline="-25000">
                  <a:solidFill>
                    <a:srgbClr val="FF3300"/>
                  </a:solidFill>
                </a:rPr>
                <a:t>3</a:t>
              </a:r>
            </a:p>
          </p:txBody>
        </p:sp>
      </p:grpSp>
      <p:grpSp>
        <p:nvGrpSpPr>
          <p:cNvPr id="6" name="Group 31"/>
          <p:cNvGrpSpPr>
            <a:grpSpLocks/>
          </p:cNvGrpSpPr>
          <p:nvPr/>
        </p:nvGrpSpPr>
        <p:grpSpPr bwMode="auto">
          <a:xfrm>
            <a:off x="1476375" y="2781300"/>
            <a:ext cx="2159000" cy="1033463"/>
            <a:chOff x="930" y="1752"/>
            <a:chExt cx="1360" cy="651"/>
          </a:xfrm>
        </p:grpSpPr>
        <p:sp>
          <p:nvSpPr>
            <p:cNvPr id="93192" name="Line 28"/>
            <p:cNvSpPr>
              <a:spLocks noChangeShapeType="1"/>
            </p:cNvSpPr>
            <p:nvPr/>
          </p:nvSpPr>
          <p:spPr bwMode="auto">
            <a:xfrm flipH="1" flipV="1">
              <a:off x="930" y="2069"/>
              <a:ext cx="1360" cy="318"/>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3" name="Line 29"/>
            <p:cNvSpPr>
              <a:spLocks noChangeShapeType="1"/>
            </p:cNvSpPr>
            <p:nvPr/>
          </p:nvSpPr>
          <p:spPr bwMode="auto">
            <a:xfrm flipV="1">
              <a:off x="1202" y="1752"/>
              <a:ext cx="90" cy="363"/>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3194" name="Text Box 30"/>
            <p:cNvSpPr txBox="1">
              <a:spLocks noChangeArrowheads="1"/>
            </p:cNvSpPr>
            <p:nvPr/>
          </p:nvSpPr>
          <p:spPr bwMode="auto">
            <a:xfrm>
              <a:off x="930" y="2115"/>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400" b="0">
                  <a:solidFill>
                    <a:srgbClr val="FF3300"/>
                  </a:solidFill>
                </a:rPr>
                <a:t>H</a:t>
              </a:r>
              <a:r>
                <a:rPr lang="en-US" altLang="zh-CN" sz="2400" b="0" baseline="-25000">
                  <a:solidFill>
                    <a:srgbClr val="FF3300"/>
                  </a:solidFill>
                </a:rPr>
                <a:t>4</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5"/>
          <p:cNvSpPr>
            <a:spLocks noGrp="1" noChangeArrowheads="1"/>
          </p:cNvSpPr>
          <p:nvPr>
            <p:ph type="title"/>
          </p:nvPr>
        </p:nvSpPr>
        <p:spPr/>
        <p:txBody>
          <a:bodyPr/>
          <a:lstStyle/>
          <a:p>
            <a:pPr eaLnBrk="1" hangingPunct="1"/>
            <a:r>
              <a:rPr lang="zh-CN" altLang="en-US" smtClean="0"/>
              <a:t>树形决策分类</a:t>
            </a:r>
          </a:p>
        </p:txBody>
      </p:sp>
      <p:graphicFrame>
        <p:nvGraphicFramePr>
          <p:cNvPr id="94211" name="Object 4"/>
          <p:cNvGraphicFramePr>
            <a:graphicFrameLocks noChangeAspect="1"/>
          </p:cNvGraphicFramePr>
          <p:nvPr>
            <p:ph idx="1"/>
          </p:nvPr>
        </p:nvGraphicFramePr>
        <p:xfrm>
          <a:off x="1116013" y="1768475"/>
          <a:ext cx="7127875" cy="4519613"/>
        </p:xfrm>
        <a:graphic>
          <a:graphicData uri="http://schemas.openxmlformats.org/presentationml/2006/ole">
            <mc:AlternateContent xmlns:mc="http://schemas.openxmlformats.org/markup-compatibility/2006">
              <mc:Choice xmlns:v="urn:schemas-microsoft-com:vml" Requires="v">
                <p:oleObj spid="_x0000_s94212" name="Visio" r:id="rId4" imgW="6125566" imgH="3884714" progId="Visio.Drawing.11">
                  <p:embed/>
                </p:oleObj>
              </mc:Choice>
              <mc:Fallback>
                <p:oleObj name="Visio" r:id="rId4" imgW="6125566" imgH="3884714"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1768475"/>
                        <a:ext cx="7127875" cy="451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mtClean="0"/>
              <a:t>线性分类器的分类界面</a:t>
            </a:r>
          </a:p>
        </p:txBody>
      </p:sp>
      <p:sp>
        <p:nvSpPr>
          <p:cNvPr id="1126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1268" name="对象 2"/>
          <p:cNvGraphicFramePr>
            <a:graphicFrameLocks noChangeAspect="1"/>
          </p:cNvGraphicFramePr>
          <p:nvPr/>
        </p:nvGraphicFramePr>
        <p:xfrm>
          <a:off x="1692275" y="1169988"/>
          <a:ext cx="5183188" cy="5264150"/>
        </p:xfrm>
        <a:graphic>
          <a:graphicData uri="http://schemas.openxmlformats.org/presentationml/2006/ole">
            <mc:AlternateContent xmlns:mc="http://schemas.openxmlformats.org/markup-compatibility/2006">
              <mc:Choice xmlns:v="urn:schemas-microsoft-com:vml" Requires="v">
                <p:oleObj spid="_x0000_s11269" name="Visio" r:id="rId4" imgW="2811702" imgH="2865120" progId="Visio.Drawing.11">
                  <p:embed/>
                </p:oleObj>
              </mc:Choice>
              <mc:Fallback>
                <p:oleObj name="Visio" r:id="rId4" imgW="2811702" imgH="2865120" progId="Visio.Drawing.11">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1169988"/>
                        <a:ext cx="5183188" cy="526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mtClean="0"/>
              <a:t>分类界面的几何解释</a:t>
            </a:r>
          </a:p>
        </p:txBody>
      </p:sp>
      <p:sp>
        <p:nvSpPr>
          <p:cNvPr id="12291" name="Rectangle 3"/>
          <p:cNvSpPr>
            <a:spLocks noGrp="1" noChangeArrowheads="1"/>
          </p:cNvSpPr>
          <p:nvPr>
            <p:ph type="body" sz="half" idx="1"/>
          </p:nvPr>
        </p:nvSpPr>
        <p:spPr>
          <a:xfrm>
            <a:off x="468313" y="1628775"/>
            <a:ext cx="7921625" cy="3529013"/>
          </a:xfrm>
        </p:spPr>
        <p:txBody>
          <a:bodyPr/>
          <a:lstStyle/>
          <a:p>
            <a:pPr marL="609600" indent="-609600" eaLnBrk="1" hangingPunct="1">
              <a:lnSpc>
                <a:spcPct val="120000"/>
              </a:lnSpc>
              <a:buFont typeface="Wingdings" panose="05000000000000000000" pitchFamily="2" charset="2"/>
              <a:buAutoNum type="arabicPeriod"/>
            </a:pPr>
            <a:r>
              <a:rPr lang="zh-CN" altLang="en-US" sz="2800" smtClean="0"/>
              <a:t>线性分类界面</a:t>
            </a:r>
            <a:r>
              <a:rPr lang="en-US" altLang="zh-CN" sz="2800" smtClean="0"/>
              <a:t>H</a:t>
            </a:r>
            <a:r>
              <a:rPr lang="zh-CN" altLang="en-US" sz="2800" smtClean="0"/>
              <a:t>是</a:t>
            </a:r>
            <a:r>
              <a:rPr lang="en-US" altLang="zh-CN" sz="2800" smtClean="0"/>
              <a:t>d</a:t>
            </a:r>
            <a:r>
              <a:rPr lang="zh-CN" altLang="en-US" sz="2800" smtClean="0"/>
              <a:t>维空间中的一个超平面；</a:t>
            </a:r>
          </a:p>
          <a:p>
            <a:pPr marL="609600" indent="-609600" eaLnBrk="1" hangingPunct="1">
              <a:lnSpc>
                <a:spcPct val="120000"/>
              </a:lnSpc>
              <a:buFont typeface="Wingdings" panose="05000000000000000000" pitchFamily="2" charset="2"/>
              <a:buAutoNum type="arabicPeriod"/>
            </a:pPr>
            <a:r>
              <a:rPr lang="zh-CN" altLang="en-US" sz="2800" smtClean="0"/>
              <a:t>分类界面将</a:t>
            </a:r>
            <a:r>
              <a:rPr lang="en-US" altLang="zh-CN" sz="2800" smtClean="0"/>
              <a:t>d</a:t>
            </a:r>
            <a:r>
              <a:rPr lang="zh-CN" altLang="en-US" sz="2800" smtClean="0"/>
              <a:t>维空间分成两部分，</a:t>
            </a:r>
            <a:r>
              <a:rPr lang="en-US" altLang="zh-CN" sz="2800" smtClean="0"/>
              <a:t>R</a:t>
            </a:r>
            <a:r>
              <a:rPr lang="en-US" altLang="zh-CN" sz="2800" baseline="-25000" smtClean="0"/>
              <a:t>1</a:t>
            </a:r>
            <a:r>
              <a:rPr lang="zh-CN" altLang="en-US" sz="2800" smtClean="0"/>
              <a:t>，</a:t>
            </a:r>
            <a:r>
              <a:rPr lang="en-US" altLang="zh-CN" sz="2800" smtClean="0"/>
              <a:t>R</a:t>
            </a:r>
            <a:r>
              <a:rPr lang="en-US" altLang="zh-CN" sz="2800" baseline="-25000" smtClean="0"/>
              <a:t>2</a:t>
            </a:r>
            <a:r>
              <a:rPr lang="zh-CN" altLang="en-US" sz="2800" smtClean="0"/>
              <a:t>分别属于两个类别；</a:t>
            </a:r>
          </a:p>
          <a:p>
            <a:pPr marL="609600" indent="-609600" eaLnBrk="1" hangingPunct="1">
              <a:lnSpc>
                <a:spcPct val="120000"/>
              </a:lnSpc>
              <a:buFont typeface="Wingdings" panose="05000000000000000000" pitchFamily="2" charset="2"/>
              <a:buAutoNum type="arabicPeriod"/>
            </a:pPr>
            <a:r>
              <a:rPr lang="zh-CN" altLang="en-US" sz="2800" smtClean="0"/>
              <a:t>判别函数的权矢量</a:t>
            </a:r>
            <a:r>
              <a:rPr lang="en-US" altLang="zh-CN" sz="2800" smtClean="0"/>
              <a:t>w</a:t>
            </a:r>
            <a:r>
              <a:rPr lang="zh-CN" altLang="en-US" sz="2800" smtClean="0"/>
              <a:t>是一个垂直于分类界面</a:t>
            </a:r>
            <a:r>
              <a:rPr lang="en-US" altLang="zh-CN" sz="2800" smtClean="0"/>
              <a:t>H</a:t>
            </a:r>
            <a:r>
              <a:rPr lang="zh-CN" altLang="en-US" sz="2800" smtClean="0"/>
              <a:t>的矢量，其方向指向区域</a:t>
            </a:r>
            <a:r>
              <a:rPr lang="en-US" altLang="zh-CN" sz="2800" smtClean="0"/>
              <a:t>R</a:t>
            </a:r>
            <a:r>
              <a:rPr lang="en-US" altLang="zh-CN" sz="2800" baseline="-25000" smtClean="0"/>
              <a:t>1</a:t>
            </a:r>
            <a:r>
              <a:rPr lang="en-US" altLang="zh-CN" sz="2800" smtClean="0"/>
              <a:t> </a:t>
            </a:r>
            <a:r>
              <a:rPr lang="zh-CN" altLang="en-US" sz="2800" smtClean="0"/>
              <a:t>；</a:t>
            </a:r>
          </a:p>
          <a:p>
            <a:pPr marL="609600" indent="-609600" eaLnBrk="1" hangingPunct="1">
              <a:lnSpc>
                <a:spcPct val="120000"/>
              </a:lnSpc>
              <a:buFont typeface="Wingdings" panose="05000000000000000000" pitchFamily="2" charset="2"/>
              <a:buAutoNum type="arabicPeriod"/>
            </a:pPr>
            <a:r>
              <a:rPr lang="zh-CN" altLang="en-US" sz="2800" smtClean="0"/>
              <a:t>偏置</a:t>
            </a:r>
            <a:r>
              <a:rPr lang="en-US" altLang="zh-CN" sz="2800" smtClean="0"/>
              <a:t>w</a:t>
            </a:r>
            <a:r>
              <a:rPr lang="en-US" altLang="zh-CN" sz="2800" baseline="-25000" smtClean="0"/>
              <a:t>0</a:t>
            </a:r>
            <a:r>
              <a:rPr lang="zh-CN" altLang="en-US" sz="2800" smtClean="0"/>
              <a:t>与原点到分类界面</a:t>
            </a:r>
            <a:r>
              <a:rPr lang="en-US" altLang="zh-CN" sz="2800" smtClean="0"/>
              <a:t>H</a:t>
            </a:r>
            <a:r>
              <a:rPr lang="zh-CN" altLang="en-US" sz="2800" smtClean="0"/>
              <a:t>的距离有关：</a:t>
            </a:r>
          </a:p>
        </p:txBody>
      </p:sp>
      <p:graphicFrame>
        <p:nvGraphicFramePr>
          <p:cNvPr id="12292" name="Object 4"/>
          <p:cNvGraphicFramePr>
            <a:graphicFrameLocks noChangeAspect="1"/>
          </p:cNvGraphicFramePr>
          <p:nvPr>
            <p:ph sz="half" idx="2"/>
          </p:nvPr>
        </p:nvGraphicFramePr>
        <p:xfrm>
          <a:off x="3492500" y="5275263"/>
          <a:ext cx="1255713" cy="1027112"/>
        </p:xfrm>
        <a:graphic>
          <a:graphicData uri="http://schemas.openxmlformats.org/presentationml/2006/ole">
            <mc:AlternateContent xmlns:mc="http://schemas.openxmlformats.org/markup-compatibility/2006">
              <mc:Choice xmlns:v="urn:schemas-microsoft-com:vml" Requires="v">
                <p:oleObj spid="_x0000_s12293" name="Equation" r:id="rId4" imgW="558800" imgH="457200" progId="Equation.DSMT4">
                  <p:embed/>
                </p:oleObj>
              </mc:Choice>
              <mc:Fallback>
                <p:oleObj name="Equation" r:id="rId4" imgW="558800" imgH="4572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2500" y="5275263"/>
                        <a:ext cx="1255713" cy="1027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mtClean="0"/>
              <a:t>多类问题（情况一）</a:t>
            </a:r>
          </a:p>
        </p:txBody>
      </p:sp>
      <p:sp>
        <p:nvSpPr>
          <p:cNvPr id="14339" name="Rectangle 3"/>
          <p:cNvSpPr>
            <a:spLocks noGrp="1" noChangeArrowheads="1"/>
          </p:cNvSpPr>
          <p:nvPr>
            <p:ph type="body" sz="half" idx="1"/>
          </p:nvPr>
        </p:nvSpPr>
        <p:spPr>
          <a:xfrm>
            <a:off x="323850" y="1557338"/>
            <a:ext cx="8170863" cy="4156075"/>
          </a:xfrm>
        </p:spPr>
        <p:txBody>
          <a:bodyPr/>
          <a:lstStyle/>
          <a:p>
            <a:pPr eaLnBrk="1" hangingPunct="1">
              <a:lnSpc>
                <a:spcPct val="150000"/>
              </a:lnSpc>
            </a:pPr>
            <a:r>
              <a:rPr lang="zh-CN" altLang="en-US" smtClean="0">
                <a:solidFill>
                  <a:srgbClr val="FF3300"/>
                </a:solidFill>
              </a:rPr>
              <a:t>每一类模式可以用一个超平面与其它类别分开</a:t>
            </a:r>
            <a:r>
              <a:rPr lang="zh-CN" altLang="en-US" smtClean="0"/>
              <a:t>；</a:t>
            </a:r>
          </a:p>
          <a:p>
            <a:pPr eaLnBrk="1" hangingPunct="1">
              <a:lnSpc>
                <a:spcPct val="150000"/>
              </a:lnSpc>
            </a:pPr>
            <a:r>
              <a:rPr lang="en-US" altLang="zh-CN" smtClean="0"/>
              <a:t>c</a:t>
            </a:r>
            <a:r>
              <a:rPr lang="zh-CN" altLang="en-US" smtClean="0"/>
              <a:t>类问题</a:t>
            </a:r>
            <a:r>
              <a:rPr lang="en-US" altLang="zh-CN" smtClean="0">
                <a:sym typeface="Wingdings" panose="05000000000000000000" pitchFamily="2" charset="2"/>
              </a:rPr>
              <a:t></a:t>
            </a:r>
            <a:r>
              <a:rPr lang="en-US" altLang="zh-CN" smtClean="0"/>
              <a:t>c</a:t>
            </a:r>
            <a:r>
              <a:rPr lang="zh-CN" altLang="en-US" smtClean="0"/>
              <a:t>个两类问题，</a:t>
            </a:r>
            <a:r>
              <a:rPr lang="zh-CN" altLang="en-US" smtClean="0">
                <a:solidFill>
                  <a:srgbClr val="0033CC"/>
                </a:solidFill>
              </a:rPr>
              <a:t>需要</a:t>
            </a:r>
            <a:r>
              <a:rPr lang="en-US" altLang="zh-CN" smtClean="0">
                <a:solidFill>
                  <a:srgbClr val="0033CC"/>
                </a:solidFill>
              </a:rPr>
              <a:t>c</a:t>
            </a:r>
            <a:r>
              <a:rPr lang="zh-CN" altLang="en-US" smtClean="0">
                <a:solidFill>
                  <a:srgbClr val="0033CC"/>
                </a:solidFill>
              </a:rPr>
              <a:t>个线性分类界面</a:t>
            </a:r>
            <a:r>
              <a:rPr lang="zh-CN" altLang="en-US" smtClean="0"/>
              <a:t>；</a:t>
            </a:r>
          </a:p>
          <a:p>
            <a:pPr eaLnBrk="1" hangingPunct="1">
              <a:lnSpc>
                <a:spcPct val="150000"/>
              </a:lnSpc>
            </a:pPr>
            <a:r>
              <a:rPr lang="zh-CN" altLang="en-US" smtClean="0"/>
              <a:t>第</a:t>
            </a:r>
            <a:r>
              <a:rPr lang="en-US" altLang="zh-CN" smtClean="0"/>
              <a:t>i</a:t>
            </a:r>
            <a:r>
              <a:rPr lang="zh-CN" altLang="en-US" smtClean="0"/>
              <a:t>类与其它类别之间的判别函数：</a:t>
            </a:r>
          </a:p>
        </p:txBody>
      </p:sp>
      <p:graphicFrame>
        <p:nvGraphicFramePr>
          <p:cNvPr id="14340" name="Object 4"/>
          <p:cNvGraphicFramePr>
            <a:graphicFrameLocks noChangeAspect="1"/>
          </p:cNvGraphicFramePr>
          <p:nvPr>
            <p:ph sz="half" idx="2"/>
          </p:nvPr>
        </p:nvGraphicFramePr>
        <p:xfrm>
          <a:off x="3486150" y="5740400"/>
          <a:ext cx="1846263" cy="625475"/>
        </p:xfrm>
        <a:graphic>
          <a:graphicData uri="http://schemas.openxmlformats.org/presentationml/2006/ole">
            <mc:AlternateContent xmlns:mc="http://schemas.openxmlformats.org/markup-compatibility/2006">
              <mc:Choice xmlns:v="urn:schemas-microsoft-com:vml" Requires="v">
                <p:oleObj spid="_x0000_s14341" name="Equation" r:id="rId3" imgW="787058" imgH="266584" progId="Equation.DSMT4">
                  <p:embed/>
                </p:oleObj>
              </mc:Choice>
              <mc:Fallback>
                <p:oleObj name="Equation" r:id="rId3" imgW="787058" imgH="266584"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6150" y="5740400"/>
                        <a:ext cx="1846263"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Axis</Template>
  <TotalTime>3527</TotalTime>
  <Words>2190</Words>
  <Application>Microsoft Office PowerPoint</Application>
  <PresentationFormat>全屏显示(4:3)</PresentationFormat>
  <Paragraphs>308</Paragraphs>
  <Slides>62</Slides>
  <Notes>28</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5</vt:i4>
      </vt:variant>
      <vt:variant>
        <vt:lpstr>幻灯片标题</vt:lpstr>
      </vt:variant>
      <vt:variant>
        <vt:i4>62</vt:i4>
      </vt:variant>
    </vt:vector>
  </HeadingPairs>
  <TitlesOfParts>
    <vt:vector size="74" baseType="lpstr">
      <vt:lpstr>Arial</vt:lpstr>
      <vt:lpstr>宋体</vt:lpstr>
      <vt:lpstr>Wingdings</vt:lpstr>
      <vt:lpstr>Verdana</vt:lpstr>
      <vt:lpstr>微软雅黑</vt:lpstr>
      <vt:lpstr>Times New Roman</vt:lpstr>
      <vt:lpstr>Axis</vt:lpstr>
      <vt:lpstr>Microsoft Visio 2003-2010 绘图</vt:lpstr>
      <vt:lpstr>Microsoft Visio 绘图</vt:lpstr>
      <vt:lpstr>MathType 6.0 Equation</vt:lpstr>
      <vt:lpstr>Adobe Photoshop 图像</vt:lpstr>
      <vt:lpstr>MathType 5.0 Equation</vt:lpstr>
      <vt:lpstr>第五章 线性判别函数</vt:lpstr>
      <vt:lpstr>5.1 线性判别函数和判别界面</vt:lpstr>
      <vt:lpstr>线性不可分情况</vt:lpstr>
      <vt:lpstr>线性判别函数</vt:lpstr>
      <vt:lpstr>线性判别函数的增广形式</vt:lpstr>
      <vt:lpstr>两类问题线性判别准则</vt:lpstr>
      <vt:lpstr>线性分类器的分类界面</vt:lpstr>
      <vt:lpstr>分类界面的几何解释</vt:lpstr>
      <vt:lpstr>多类问题（情况一）</vt:lpstr>
      <vt:lpstr>多类问题（情况一）分类界面</vt:lpstr>
      <vt:lpstr>多类问题（情况一）判别规则</vt:lpstr>
      <vt:lpstr>多类问题（情况二）</vt:lpstr>
      <vt:lpstr>多类问题（情况二）分类界面</vt:lpstr>
      <vt:lpstr>多类问题（情况二）判别准则</vt:lpstr>
      <vt:lpstr>多类问题（情况三）</vt:lpstr>
      <vt:lpstr>多类问题（情况三）判别函数</vt:lpstr>
      <vt:lpstr>5.2 线性判别函数的学习 </vt:lpstr>
      <vt:lpstr>训练样本的规范化</vt:lpstr>
      <vt:lpstr>解区域的几何解释(特征空间中）</vt:lpstr>
      <vt:lpstr>解区域的几何解释(权空间中）</vt:lpstr>
      <vt:lpstr>一般求解方法—梯度下降法</vt:lpstr>
      <vt:lpstr>5.3 感知器算法(Perceptron)</vt:lpstr>
      <vt:lpstr>感知器准则</vt:lpstr>
      <vt:lpstr>感知器算法(批量调整版本)</vt:lpstr>
      <vt:lpstr>感知器算法(单样本调整版本)</vt:lpstr>
      <vt:lpstr>例5.1</vt:lpstr>
      <vt:lpstr>感知器算法的特点</vt:lpstr>
      <vt:lpstr>5.4 最小平方误差算法(LMSE)</vt:lpstr>
      <vt:lpstr>最小平方误差的准则函数</vt:lpstr>
      <vt:lpstr>权值矢量的求解(伪逆求解法)</vt:lpstr>
      <vt:lpstr>例5.2 </vt:lpstr>
      <vt:lpstr>权值矢量的求解(迭代求解法)</vt:lpstr>
      <vt:lpstr>LMSE算法的特点</vt:lpstr>
      <vt:lpstr>LMSE算法</vt:lpstr>
      <vt:lpstr>5.5 支持矢量机(SVM, Support Vector Machine)</vt:lpstr>
      <vt:lpstr>函数间隔和几何间隔</vt:lpstr>
      <vt:lpstr>最优分类界面</vt:lpstr>
      <vt:lpstr>支持矢量</vt:lpstr>
      <vt:lpstr>SVM的准则函数</vt:lpstr>
      <vt:lpstr>SVM的准则函数</vt:lpstr>
      <vt:lpstr>Kuhn-Tucker构造法</vt:lpstr>
      <vt:lpstr>Kuhn-Tucker构造法</vt:lpstr>
      <vt:lpstr>Kuhn-Tucker构造法</vt:lpstr>
      <vt:lpstr>SVM解的讨论</vt:lpstr>
      <vt:lpstr>支持向量和Lagrange系数</vt:lpstr>
      <vt:lpstr>SVM解的讨论</vt:lpstr>
      <vt:lpstr>Matlab实现</vt:lpstr>
      <vt:lpstr>5.6 多类别线性判别函数的学习 </vt:lpstr>
      <vt:lpstr>Kesler构造法（扩展的感知器算法）</vt:lpstr>
      <vt:lpstr>两类问题的感知器网络</vt:lpstr>
      <vt:lpstr>多类问题的感知器网络</vt:lpstr>
      <vt:lpstr>两层感知器网络的训练样本</vt:lpstr>
      <vt:lpstr>两层感知器网络的训练方法</vt:lpstr>
      <vt:lpstr>5.7 线性分类器的局限性</vt:lpstr>
      <vt:lpstr>解决途径</vt:lpstr>
      <vt:lpstr>广义线性判别函数</vt:lpstr>
      <vt:lpstr>XOR问题的二次函数解</vt:lpstr>
      <vt:lpstr>广义线性判别函数的实质</vt:lpstr>
      <vt:lpstr>广义线性判别函数的问题</vt:lpstr>
      <vt:lpstr>分段线性判别函数（一）</vt:lpstr>
      <vt:lpstr>分段线性判别函数（二）</vt:lpstr>
      <vt:lpstr>树形决策分类</vt:lpstr>
    </vt:vector>
  </TitlesOfParts>
  <Company>PR&amp;AI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判别函数分类器</dc:title>
  <dc:creator>jeffery</dc:creator>
  <cp:lastModifiedBy>liu jeffery</cp:lastModifiedBy>
  <cp:revision>1287</cp:revision>
  <dcterms:created xsi:type="dcterms:W3CDTF">2003-05-17T00:39:53Z</dcterms:created>
  <dcterms:modified xsi:type="dcterms:W3CDTF">2016-09-06T03:43:53Z</dcterms:modified>
</cp:coreProperties>
</file>