
<file path=[Content_Types].xml><?xml version="1.0" encoding="utf-8"?>
<Types xmlns="http://schemas.openxmlformats.org/package/2006/content-types">
  <Default Extension="bin" ContentType="application/vnd.openxmlformats-officedocument.oleObject"/>
  <Default Extension="vsd" ContentType="application/vnd.visio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51"/>
  </p:notesMasterIdLst>
  <p:sldIdLst>
    <p:sldId id="256" r:id="rId2"/>
    <p:sldId id="257" r:id="rId3"/>
    <p:sldId id="258" r:id="rId4"/>
    <p:sldId id="273" r:id="rId5"/>
    <p:sldId id="260" r:id="rId6"/>
    <p:sldId id="274" r:id="rId7"/>
    <p:sldId id="275" r:id="rId8"/>
    <p:sldId id="276" r:id="rId9"/>
    <p:sldId id="264" r:id="rId10"/>
    <p:sldId id="277" r:id="rId11"/>
    <p:sldId id="278" r:id="rId12"/>
    <p:sldId id="265" r:id="rId13"/>
    <p:sldId id="266" r:id="rId14"/>
    <p:sldId id="279" r:id="rId15"/>
    <p:sldId id="280" r:id="rId16"/>
    <p:sldId id="281" r:id="rId17"/>
    <p:sldId id="282" r:id="rId18"/>
    <p:sldId id="267" r:id="rId19"/>
    <p:sldId id="284" r:id="rId20"/>
    <p:sldId id="283" r:id="rId21"/>
    <p:sldId id="285" r:id="rId22"/>
    <p:sldId id="286" r:id="rId23"/>
    <p:sldId id="307" r:id="rId24"/>
    <p:sldId id="287" r:id="rId25"/>
    <p:sldId id="310" r:id="rId26"/>
    <p:sldId id="288" r:id="rId27"/>
    <p:sldId id="289" r:id="rId28"/>
    <p:sldId id="290" r:id="rId29"/>
    <p:sldId id="306" r:id="rId30"/>
    <p:sldId id="291" r:id="rId31"/>
    <p:sldId id="292" r:id="rId32"/>
    <p:sldId id="308" r:id="rId33"/>
    <p:sldId id="309" r:id="rId34"/>
    <p:sldId id="293" r:id="rId35"/>
    <p:sldId id="295" r:id="rId36"/>
    <p:sldId id="294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11" r:id="rId48"/>
    <p:sldId id="312" r:id="rId49"/>
    <p:sldId id="313" r:id="rId5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1246" autoAdjust="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10" Type="http://schemas.openxmlformats.org/officeDocument/2006/relationships/image" Target="../media/image26.e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Relationship Id="rId4" Type="http://schemas.openxmlformats.org/officeDocument/2006/relationships/image" Target="../media/image49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png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10" Type="http://schemas.openxmlformats.org/officeDocument/2006/relationships/image" Target="../media/image80.wmf"/><Relationship Id="rId4" Type="http://schemas.openxmlformats.org/officeDocument/2006/relationships/image" Target="../media/image74.wmf"/><Relationship Id="rId9" Type="http://schemas.openxmlformats.org/officeDocument/2006/relationships/image" Target="../media/image79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26DD851-344E-42FA-9FD9-3574005866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7970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2E1092F-8092-4745-A329-8FC6AF1F485D}" type="slidenum">
              <a:rPr lang="en-US" altLang="zh-CN" smtClean="0"/>
              <a:pPr>
                <a:spcBef>
                  <a:spcPct val="0"/>
                </a:spcBef>
              </a:pPr>
              <a:t>1</a:t>
            </a:fld>
            <a:endParaRPr lang="en-US" altLang="zh-CN" smtClean="0"/>
          </a:p>
        </p:txBody>
      </p:sp>
      <p:sp>
        <p:nvSpPr>
          <p:cNvPr id="51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4</a:t>
            </a:r>
            <a:r>
              <a:rPr lang="zh-CN" altLang="en-US" smtClean="0">
                <a:latin typeface="Arial" panose="020B0604020202020204" pitchFamily="34" charset="0"/>
              </a:rPr>
              <a:t>学时</a:t>
            </a:r>
          </a:p>
        </p:txBody>
      </p:sp>
    </p:spTree>
    <p:extLst>
      <p:ext uri="{BB962C8B-B14F-4D97-AF65-F5344CB8AC3E}">
        <p14:creationId xmlns:p14="http://schemas.microsoft.com/office/powerpoint/2010/main" val="682520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A1DB30F-6E26-4570-8035-53BB42468B14}" type="slidenum">
              <a:rPr lang="en-US" altLang="zh-CN" smtClean="0"/>
              <a:pPr>
                <a:spcBef>
                  <a:spcPct val="0"/>
                </a:spcBef>
              </a:pPr>
              <a:t>18</a:t>
            </a:fld>
            <a:endParaRPr lang="en-US" altLang="zh-CN" smtClean="0"/>
          </a:p>
        </p:txBody>
      </p:sp>
      <p:sp>
        <p:nvSpPr>
          <p:cNvPr id="317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r</a:t>
            </a:r>
            <a:r>
              <a:rPr lang="zh-CN" altLang="en-US" smtClean="0">
                <a:latin typeface="Arial" panose="020B0604020202020204" pitchFamily="34" charset="0"/>
              </a:rPr>
              <a:t>称为回合数。</a:t>
            </a:r>
            <a:r>
              <a:rPr lang="en-US" altLang="zh-CN" smtClean="0">
                <a:latin typeface="Arial" panose="020B0604020202020204" pitchFamily="34" charset="0"/>
              </a:rPr>
              <a:t>1</a:t>
            </a:r>
            <a:r>
              <a:rPr lang="zh-CN" altLang="en-US" smtClean="0">
                <a:latin typeface="Arial" panose="020B0604020202020204" pitchFamily="34" charset="0"/>
              </a:rPr>
              <a:t>、输入样本，前馈计算每个神经元的输出值。</a:t>
            </a:r>
            <a:r>
              <a:rPr lang="en-US" altLang="zh-CN" smtClean="0">
                <a:latin typeface="Arial" panose="020B0604020202020204" pitchFamily="34" charset="0"/>
              </a:rPr>
              <a:t>2</a:t>
            </a:r>
            <a:r>
              <a:rPr lang="zh-CN" altLang="en-US" smtClean="0">
                <a:latin typeface="Arial" panose="020B0604020202020204" pitchFamily="34" charset="0"/>
              </a:rPr>
              <a:t>、反馈计算每个权值的调整量，由输出层向输入层反向计算。</a:t>
            </a:r>
          </a:p>
        </p:txBody>
      </p:sp>
    </p:spTree>
    <p:extLst>
      <p:ext uri="{BB962C8B-B14F-4D97-AF65-F5344CB8AC3E}">
        <p14:creationId xmlns:p14="http://schemas.microsoft.com/office/powerpoint/2010/main" val="948282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A707C82-6E0E-4DAE-8824-A83E5814510D}" type="slidenum">
              <a:rPr lang="en-US" altLang="zh-CN" smtClean="0"/>
              <a:pPr>
                <a:spcBef>
                  <a:spcPct val="0"/>
                </a:spcBef>
              </a:pPr>
              <a:t>20</a:t>
            </a:fld>
            <a:endParaRPr lang="en-US" altLang="zh-CN" smtClean="0"/>
          </a:p>
        </p:txBody>
      </p:sp>
      <p:sp>
        <p:nvSpPr>
          <p:cNvPr id="348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当参数比较多时，平台区的问题没有这么严重，但也会有些区域比较平缓，梯度很小。</a:t>
            </a:r>
          </a:p>
        </p:txBody>
      </p:sp>
    </p:spTree>
    <p:extLst>
      <p:ext uri="{BB962C8B-B14F-4D97-AF65-F5344CB8AC3E}">
        <p14:creationId xmlns:p14="http://schemas.microsoft.com/office/powerpoint/2010/main" val="3354935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069D91D-39CB-44A2-AFC6-D72604E060E6}" type="slidenum">
              <a:rPr lang="en-US" altLang="zh-CN" smtClean="0"/>
              <a:pPr>
                <a:spcBef>
                  <a:spcPct val="0"/>
                </a:spcBef>
              </a:pPr>
              <a:t>21</a:t>
            </a:fld>
            <a:endParaRPr lang="en-US" altLang="zh-CN" smtClean="0"/>
          </a:p>
        </p:txBody>
      </p:sp>
      <p:sp>
        <p:nvSpPr>
          <p:cNvPr id="368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当参数比较多时，问题可能更加复杂，存在很多的局部极小点，还可能有鞍点存在。</a:t>
            </a:r>
          </a:p>
        </p:txBody>
      </p:sp>
    </p:spTree>
    <p:extLst>
      <p:ext uri="{BB962C8B-B14F-4D97-AF65-F5344CB8AC3E}">
        <p14:creationId xmlns:p14="http://schemas.microsoft.com/office/powerpoint/2010/main" val="3786981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212CD2F-B813-4647-B5DA-8FC3E1C01FD7}" type="slidenum">
              <a:rPr lang="en-US" altLang="zh-CN" smtClean="0"/>
              <a:pPr>
                <a:spcBef>
                  <a:spcPct val="0"/>
                </a:spcBef>
              </a:pPr>
              <a:t>22</a:t>
            </a:fld>
            <a:endParaRPr lang="en-US" altLang="zh-CN" smtClean="0"/>
          </a:p>
        </p:txBody>
      </p:sp>
      <p:sp>
        <p:nvSpPr>
          <p:cNvPr id="389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n</a:t>
            </a:r>
            <a:r>
              <a:rPr lang="en-US" altLang="zh-CN" baseline="-25000" smtClean="0">
                <a:latin typeface="Arial" panose="020B0604020202020204" pitchFamily="34" charset="0"/>
              </a:rPr>
              <a:t>H</a:t>
            </a:r>
            <a:r>
              <a:rPr lang="zh-CN" altLang="en-US" smtClean="0">
                <a:latin typeface="Arial" panose="020B0604020202020204" pitchFamily="34" charset="0"/>
              </a:rPr>
              <a:t>为隐层元个数，上面是权值的总数。训练样本数一定的条件下的识别率测试结果。</a:t>
            </a:r>
          </a:p>
        </p:txBody>
      </p:sp>
    </p:spTree>
    <p:extLst>
      <p:ext uri="{BB962C8B-B14F-4D97-AF65-F5344CB8AC3E}">
        <p14:creationId xmlns:p14="http://schemas.microsoft.com/office/powerpoint/2010/main" val="283026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7A4C415-DF9B-45FC-B968-E906C4E0A0D0}" type="slidenum">
              <a:rPr lang="en-US" altLang="zh-CN" smtClean="0"/>
              <a:pPr>
                <a:spcBef>
                  <a:spcPct val="0"/>
                </a:spcBef>
              </a:pPr>
              <a:t>24</a:t>
            </a:fld>
            <a:endParaRPr lang="en-US" altLang="zh-CN" smtClean="0"/>
          </a:p>
        </p:txBody>
      </p:sp>
      <p:sp>
        <p:nvSpPr>
          <p:cNvPr id="419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N</a:t>
            </a:r>
            <a:r>
              <a:rPr lang="en-US" altLang="zh-CN" baseline="-25000" smtClean="0">
                <a:latin typeface="Arial" panose="020B0604020202020204" pitchFamily="34" charset="0"/>
              </a:rPr>
              <a:t>opt</a:t>
            </a:r>
            <a:r>
              <a:rPr lang="zh-CN" altLang="en-US" smtClean="0">
                <a:latin typeface="Arial" panose="020B0604020202020204" pitchFamily="34" charset="0"/>
              </a:rPr>
              <a:t>为最优学习率</a:t>
            </a:r>
          </a:p>
        </p:txBody>
      </p:sp>
    </p:spTree>
    <p:extLst>
      <p:ext uri="{BB962C8B-B14F-4D97-AF65-F5344CB8AC3E}">
        <p14:creationId xmlns:p14="http://schemas.microsoft.com/office/powerpoint/2010/main" val="36945113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398A852-DC6B-464B-9765-594EA437512D}" type="slidenum">
              <a:rPr lang="en-US" altLang="zh-CN" smtClean="0"/>
              <a:pPr>
                <a:spcBef>
                  <a:spcPct val="0"/>
                </a:spcBef>
              </a:pPr>
              <a:t>25</a:t>
            </a:fld>
            <a:endParaRPr lang="en-US" altLang="zh-CN" smtClean="0"/>
          </a:p>
        </p:txBody>
      </p:sp>
      <p:sp>
        <p:nvSpPr>
          <p:cNvPr id="440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N</a:t>
            </a:r>
            <a:r>
              <a:rPr lang="en-US" altLang="zh-CN" baseline="-25000" smtClean="0">
                <a:latin typeface="Arial" panose="020B0604020202020204" pitchFamily="34" charset="0"/>
              </a:rPr>
              <a:t>opt</a:t>
            </a:r>
            <a:r>
              <a:rPr lang="zh-CN" altLang="en-US" smtClean="0">
                <a:latin typeface="Arial" panose="020B0604020202020204" pitchFamily="34" charset="0"/>
              </a:rPr>
              <a:t>为最优学习率</a:t>
            </a:r>
          </a:p>
        </p:txBody>
      </p:sp>
    </p:spTree>
    <p:extLst>
      <p:ext uri="{BB962C8B-B14F-4D97-AF65-F5344CB8AC3E}">
        <p14:creationId xmlns:p14="http://schemas.microsoft.com/office/powerpoint/2010/main" val="35766063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A62AC72-00E9-4298-81E8-EBDB66A5CD30}" type="slidenum">
              <a:rPr lang="en-US" altLang="zh-CN" smtClean="0"/>
              <a:pPr>
                <a:spcBef>
                  <a:spcPct val="0"/>
                </a:spcBef>
              </a:pPr>
              <a:t>26</a:t>
            </a:fld>
            <a:endParaRPr lang="en-US" altLang="zh-CN" smtClean="0"/>
          </a:p>
        </p:txBody>
      </p:sp>
      <p:sp>
        <p:nvSpPr>
          <p:cNvPr id="460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须画图说明</a:t>
            </a:r>
          </a:p>
        </p:txBody>
      </p:sp>
    </p:spTree>
    <p:extLst>
      <p:ext uri="{BB962C8B-B14F-4D97-AF65-F5344CB8AC3E}">
        <p14:creationId xmlns:p14="http://schemas.microsoft.com/office/powerpoint/2010/main" val="4225667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85206E-4A88-4C4A-AD7A-EFAB5305B508}" type="slidenum">
              <a:rPr lang="en-US" altLang="zh-CN" smtClean="0"/>
              <a:pPr>
                <a:spcBef>
                  <a:spcPct val="0"/>
                </a:spcBef>
              </a:pPr>
              <a:t>27</a:t>
            </a:fld>
            <a:endParaRPr lang="en-US" altLang="zh-CN" smtClean="0"/>
          </a:p>
        </p:txBody>
      </p:sp>
      <p:sp>
        <p:nvSpPr>
          <p:cNvPr id="481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b="1" smtClean="0">
                <a:latin typeface="Arial" panose="020B0604020202020204" pitchFamily="34" charset="0"/>
              </a:rPr>
              <a:t>H</a:t>
            </a:r>
            <a:r>
              <a:rPr lang="zh-CN" altLang="en-US" smtClean="0">
                <a:latin typeface="Arial" panose="020B0604020202020204" pitchFamily="34" charset="0"/>
              </a:rPr>
              <a:t>是</a:t>
            </a:r>
            <a:r>
              <a:rPr lang="en-US" altLang="zh-CN" smtClean="0">
                <a:latin typeface="Arial" panose="020B0604020202020204" pitchFamily="34" charset="0"/>
              </a:rPr>
              <a:t>J(w)</a:t>
            </a:r>
            <a:r>
              <a:rPr lang="zh-CN" altLang="en-US" smtClean="0">
                <a:latin typeface="Arial" panose="020B0604020202020204" pitchFamily="34" charset="0"/>
              </a:rPr>
              <a:t>对</a:t>
            </a:r>
            <a:r>
              <a:rPr lang="en-US" altLang="zh-CN" smtClean="0">
                <a:latin typeface="Arial" panose="020B0604020202020204" pitchFamily="34" charset="0"/>
              </a:rPr>
              <a:t>w</a:t>
            </a:r>
            <a:r>
              <a:rPr lang="zh-CN" altLang="en-US" smtClean="0">
                <a:latin typeface="Arial" panose="020B0604020202020204" pitchFamily="34" charset="0"/>
              </a:rPr>
              <a:t>的二阶导数， </a:t>
            </a:r>
            <a:r>
              <a:rPr lang="en-US" altLang="zh-CN" b="1" smtClean="0">
                <a:latin typeface="Arial" panose="020B0604020202020204" pitchFamily="34" charset="0"/>
              </a:rPr>
              <a:t>H</a:t>
            </a:r>
            <a:r>
              <a:rPr lang="en-US" altLang="zh-CN" baseline="30000" smtClean="0">
                <a:latin typeface="Arial" panose="020B0604020202020204" pitchFamily="34" charset="0"/>
              </a:rPr>
              <a:t>-1</a:t>
            </a:r>
            <a:r>
              <a:rPr lang="zh-CN" altLang="en-US" smtClean="0">
                <a:latin typeface="Arial" panose="020B0604020202020204" pitchFamily="34" charset="0"/>
              </a:rPr>
              <a:t>相当于是最优学习率，对每个参数的学习率是不同的。但</a:t>
            </a:r>
            <a:r>
              <a:rPr lang="en-US" altLang="zh-CN" b="1" smtClean="0">
                <a:latin typeface="Arial" panose="020B0604020202020204" pitchFamily="34" charset="0"/>
              </a:rPr>
              <a:t>H</a:t>
            </a:r>
            <a:r>
              <a:rPr lang="en-US" altLang="zh-CN" baseline="30000" smtClean="0">
                <a:latin typeface="Arial" panose="020B0604020202020204" pitchFamily="34" charset="0"/>
              </a:rPr>
              <a:t>-1</a:t>
            </a:r>
            <a:r>
              <a:rPr lang="zh-CN" altLang="en-US" smtClean="0">
                <a:latin typeface="Arial" panose="020B0604020202020204" pitchFamily="34" charset="0"/>
              </a:rPr>
              <a:t>的计算比较困难，因此牛顿法一般不直接使用。</a:t>
            </a:r>
          </a:p>
        </p:txBody>
      </p:sp>
    </p:spTree>
    <p:extLst>
      <p:ext uri="{BB962C8B-B14F-4D97-AF65-F5344CB8AC3E}">
        <p14:creationId xmlns:p14="http://schemas.microsoft.com/office/powerpoint/2010/main" val="32793577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FDFEF7B-16FF-4E96-A4DC-25BB34491AE7}" type="slidenum">
              <a:rPr lang="en-US" altLang="zh-CN" smtClean="0"/>
              <a:pPr>
                <a:spcBef>
                  <a:spcPct val="0"/>
                </a:spcBef>
              </a:pPr>
              <a:t>28</a:t>
            </a:fld>
            <a:endParaRPr lang="en-US" altLang="zh-CN" smtClean="0"/>
          </a:p>
        </p:txBody>
      </p:sp>
      <p:sp>
        <p:nvSpPr>
          <p:cNvPr id="501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可以推导一下</a:t>
            </a:r>
          </a:p>
        </p:txBody>
      </p:sp>
    </p:spTree>
    <p:extLst>
      <p:ext uri="{BB962C8B-B14F-4D97-AF65-F5344CB8AC3E}">
        <p14:creationId xmlns:p14="http://schemas.microsoft.com/office/powerpoint/2010/main" val="2007337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98126A8-8594-4E44-B387-F1BBB9AF7B29}" type="slidenum">
              <a:rPr lang="en-US" altLang="zh-CN" smtClean="0"/>
              <a:pPr>
                <a:spcBef>
                  <a:spcPct val="0"/>
                </a:spcBef>
              </a:pPr>
              <a:t>30</a:t>
            </a:fld>
            <a:endParaRPr lang="en-US" altLang="zh-CN" smtClean="0"/>
          </a:p>
        </p:txBody>
      </p:sp>
      <p:sp>
        <p:nvSpPr>
          <p:cNvPr id="532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l-GR" altLang="zh-CN" smtClean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zh-CN" altLang="el-GR" smtClean="0">
                <a:latin typeface="Arial" panose="020B0604020202020204" pitchFamily="34" charset="0"/>
                <a:cs typeface="Arial" panose="020B0604020202020204" pitchFamily="34" charset="0"/>
              </a:rPr>
              <a:t>可以有多种求法。对于二次优化函数，权值沿着任意一个初始方向移动到最小点，然后再沿着该方向关于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的共轭方向移动到最小点即可达到全局最小点。</a:t>
            </a:r>
          </a:p>
          <a:p>
            <a:pPr eaLnBrk="1" hangingPunct="1"/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a’Hb=0</a:t>
            </a:r>
            <a:r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称为关于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共轭。</a:t>
            </a:r>
          </a:p>
          <a:p>
            <a:pPr eaLnBrk="1" hangingPunct="1"/>
            <a:endParaRPr lang="el-GR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286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A83821E-AE3C-4E45-A768-FD6A793FC9A1}" type="slidenum">
              <a:rPr lang="en-US" altLang="zh-CN" smtClean="0"/>
              <a:pPr>
                <a:spcBef>
                  <a:spcPct val="0"/>
                </a:spcBef>
              </a:pPr>
              <a:t>3</a:t>
            </a:fld>
            <a:endParaRPr lang="en-US" altLang="zh-CN" smtClean="0"/>
          </a:p>
        </p:txBody>
      </p:sp>
      <p:sp>
        <p:nvSpPr>
          <p:cNvPr id="81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第</a:t>
            </a:r>
            <a:r>
              <a:rPr lang="en-US" altLang="zh-CN" smtClean="0">
                <a:latin typeface="Arial" panose="020B0604020202020204" pitchFamily="34" charset="0"/>
              </a:rPr>
              <a:t>1</a:t>
            </a:r>
            <a:r>
              <a:rPr lang="zh-CN" altLang="en-US" smtClean="0">
                <a:latin typeface="Arial" panose="020B0604020202020204" pitchFamily="34" charset="0"/>
              </a:rPr>
              <a:t>类：</a:t>
            </a:r>
            <a:r>
              <a:rPr lang="en-US" altLang="zh-CN" smtClean="0">
                <a:latin typeface="Arial" panose="020B0604020202020204" pitchFamily="34" charset="0"/>
              </a:rPr>
              <a:t>(-1,-1), (1,1)   </a:t>
            </a:r>
            <a:r>
              <a:rPr lang="en-US" altLang="zh-CN" smtClean="0">
                <a:latin typeface="Arial" panose="020B0604020202020204" pitchFamily="34" charset="0"/>
                <a:sym typeface="Wingdings" panose="05000000000000000000" pitchFamily="2" charset="2"/>
              </a:rPr>
              <a:t> (-1,-1),(1,1)   -1               </a:t>
            </a:r>
            <a:r>
              <a:rPr lang="zh-CN" altLang="en-US" smtClean="0">
                <a:latin typeface="Arial" panose="020B0604020202020204" pitchFamily="34" charset="0"/>
                <a:sym typeface="Wingdings" panose="05000000000000000000" pitchFamily="2" charset="2"/>
              </a:rPr>
              <a:t>前馈计算过程，没有反馈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第</a:t>
            </a:r>
            <a:r>
              <a:rPr lang="en-US" altLang="zh-CN" smtClean="0">
                <a:latin typeface="Arial" panose="020B0604020202020204" pitchFamily="34" charset="0"/>
              </a:rPr>
              <a:t>2</a:t>
            </a:r>
            <a:r>
              <a:rPr lang="zh-CN" altLang="en-US" smtClean="0">
                <a:latin typeface="Arial" panose="020B0604020202020204" pitchFamily="34" charset="0"/>
              </a:rPr>
              <a:t>类：</a:t>
            </a:r>
            <a:r>
              <a:rPr lang="en-US" altLang="zh-CN" smtClean="0">
                <a:latin typeface="Arial" panose="020B0604020202020204" pitchFamily="34" charset="0"/>
              </a:rPr>
              <a:t>(-1,1), (1,-1)   </a:t>
            </a:r>
            <a:r>
              <a:rPr lang="en-US" altLang="zh-CN" smtClean="0">
                <a:latin typeface="Arial" panose="020B0604020202020204" pitchFamily="34" charset="0"/>
                <a:sym typeface="Wingdings" panose="05000000000000000000" pitchFamily="2" charset="2"/>
              </a:rPr>
              <a:t>(1,-1)              1</a:t>
            </a:r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8741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1A1DF4D-4842-453F-AA69-977DEF3B668B}" type="slidenum">
              <a:rPr lang="en-US" altLang="zh-CN" smtClean="0"/>
              <a:pPr>
                <a:spcBef>
                  <a:spcPct val="0"/>
                </a:spcBef>
              </a:pPr>
              <a:t>31</a:t>
            </a:fld>
            <a:endParaRPr lang="en-US" altLang="zh-CN" smtClean="0"/>
          </a:p>
        </p:txBody>
      </p:sp>
      <p:sp>
        <p:nvSpPr>
          <p:cNvPr id="552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LMBP</a:t>
            </a:r>
            <a:r>
              <a:rPr lang="zh-CN" altLang="en-US" smtClean="0">
                <a:latin typeface="Arial" panose="020B0604020202020204" pitchFamily="34" charset="0"/>
              </a:rPr>
              <a:t>是专门针对均方误差准则函数的二阶方法。</a:t>
            </a:r>
          </a:p>
        </p:txBody>
      </p:sp>
    </p:spTree>
    <p:extLst>
      <p:ext uri="{BB962C8B-B14F-4D97-AF65-F5344CB8AC3E}">
        <p14:creationId xmlns:p14="http://schemas.microsoft.com/office/powerpoint/2010/main" val="22889345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34151F4-78B6-4389-BD23-556690C12EC2}" type="slidenum">
              <a:rPr lang="en-US" altLang="zh-CN" smtClean="0"/>
              <a:pPr>
                <a:spcBef>
                  <a:spcPct val="0"/>
                </a:spcBef>
              </a:pPr>
              <a:t>34</a:t>
            </a:fld>
            <a:endParaRPr lang="en-US" altLang="zh-CN" smtClean="0"/>
          </a:p>
        </p:txBody>
      </p:sp>
      <p:sp>
        <p:nvSpPr>
          <p:cNvPr id="593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寻找全局最优点的最根本办法是遍历搜索，多次尝试可以提高找到全局最优点的概率。</a:t>
            </a:r>
          </a:p>
        </p:txBody>
      </p:sp>
    </p:spTree>
    <p:extLst>
      <p:ext uri="{BB962C8B-B14F-4D97-AF65-F5344CB8AC3E}">
        <p14:creationId xmlns:p14="http://schemas.microsoft.com/office/powerpoint/2010/main" val="26837029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E259842-E432-428D-8957-2DE13DAA21A0}" type="slidenum">
              <a:rPr lang="en-US" altLang="zh-CN" smtClean="0"/>
              <a:pPr>
                <a:spcBef>
                  <a:spcPct val="0"/>
                </a:spcBef>
              </a:pPr>
              <a:t>35</a:t>
            </a:fld>
            <a:endParaRPr lang="en-US" altLang="zh-CN" smtClean="0"/>
          </a:p>
        </p:txBody>
      </p:sp>
      <p:sp>
        <p:nvSpPr>
          <p:cNvPr id="614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K</a:t>
            </a:r>
            <a:r>
              <a:rPr lang="zh-CN" altLang="en-US" smtClean="0">
                <a:latin typeface="Arial" panose="020B0604020202020204" pitchFamily="34" charset="0"/>
              </a:rPr>
              <a:t>为波尔兹曼常数 </a:t>
            </a:r>
            <a:r>
              <a:rPr lang="en-US" altLang="zh-CN" smtClean="0">
                <a:latin typeface="Arial" panose="020B0604020202020204" pitchFamily="34" charset="0"/>
              </a:rPr>
              <a:t>= 1.38054*10</a:t>
            </a:r>
            <a:r>
              <a:rPr lang="en-US" altLang="zh-CN" baseline="30000" smtClean="0">
                <a:latin typeface="Arial" panose="020B0604020202020204" pitchFamily="34" charset="0"/>
              </a:rPr>
              <a:t>-23</a:t>
            </a:r>
            <a:r>
              <a:rPr lang="zh-CN" altLang="en-US" smtClean="0">
                <a:latin typeface="Arial" panose="020B0604020202020204" pitchFamily="34" charset="0"/>
              </a:rPr>
              <a:t>焦耳</a:t>
            </a:r>
            <a:r>
              <a:rPr lang="en-US" altLang="zh-CN" smtClean="0">
                <a:latin typeface="Arial" panose="020B0604020202020204" pitchFamily="34" charset="0"/>
              </a:rPr>
              <a:t>/</a:t>
            </a:r>
            <a:r>
              <a:rPr lang="zh-CN" altLang="en-US" smtClean="0">
                <a:latin typeface="Arial" panose="020B0604020202020204" pitchFamily="34" charset="0"/>
              </a:rPr>
              <a:t>克</a:t>
            </a:r>
            <a:endParaRPr lang="zh-CN" altLang="en-US" baseline="30000" smtClean="0">
              <a:latin typeface="Arial" panose="020B0604020202020204" pitchFamily="34" charset="0"/>
            </a:endParaRPr>
          </a:p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7745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C0C597D-739B-489E-80B2-5B6B926CF3BA}" type="slidenum">
              <a:rPr lang="en-US" altLang="zh-CN" smtClean="0"/>
              <a:pPr>
                <a:spcBef>
                  <a:spcPct val="0"/>
                </a:spcBef>
              </a:pPr>
              <a:t>36</a:t>
            </a:fld>
            <a:endParaRPr lang="en-US" altLang="zh-CN" smtClean="0"/>
          </a:p>
        </p:txBody>
      </p:sp>
      <p:sp>
        <p:nvSpPr>
          <p:cNvPr id="634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1800" smtClean="0">
                <a:latin typeface="Arial" panose="020B0604020202020204" pitchFamily="34" charset="0"/>
              </a:rPr>
              <a:t>温度越低，下降越快</a:t>
            </a:r>
          </a:p>
          <a:p>
            <a:pPr eaLnBrk="1" hangingPunct="1"/>
            <a:r>
              <a:rPr lang="zh-CN" altLang="en-US" sz="1800" smtClean="0">
                <a:latin typeface="Arial" panose="020B0604020202020204" pitchFamily="34" charset="0"/>
              </a:rPr>
              <a:t>如果温度突然下降的话，内部结构来不及进行调整，可能停留在一个比较高的能量位置，如果慢慢降温则有可能将内部能量降到一个比较低的水平。</a:t>
            </a:r>
          </a:p>
        </p:txBody>
      </p:sp>
    </p:spTree>
    <p:extLst>
      <p:ext uri="{BB962C8B-B14F-4D97-AF65-F5344CB8AC3E}">
        <p14:creationId xmlns:p14="http://schemas.microsoft.com/office/powerpoint/2010/main" val="34573729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1150EBB-B7B6-4FB2-945C-1803E7A52C89}" type="slidenum">
              <a:rPr lang="en-US" altLang="zh-CN" smtClean="0"/>
              <a:pPr>
                <a:spcBef>
                  <a:spcPct val="0"/>
                </a:spcBef>
              </a:pPr>
              <a:t>38</a:t>
            </a:fld>
            <a:endParaRPr lang="en-US" altLang="zh-CN" smtClean="0"/>
          </a:p>
        </p:txBody>
      </p:sp>
      <p:sp>
        <p:nvSpPr>
          <p:cNvPr id="665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是将</a:t>
            </a:r>
            <a:r>
              <a:rPr lang="en-US" altLang="zh-CN" smtClean="0">
                <a:latin typeface="Arial" panose="020B0604020202020204" pitchFamily="34" charset="0"/>
              </a:rPr>
              <a:t>BP</a:t>
            </a:r>
            <a:r>
              <a:rPr lang="zh-CN" altLang="en-US" smtClean="0">
                <a:latin typeface="Arial" panose="020B0604020202020204" pitchFamily="34" charset="0"/>
              </a:rPr>
              <a:t>算法与模拟退火算法结合。其中第</a:t>
            </a:r>
            <a:r>
              <a:rPr lang="en-US" altLang="zh-CN" smtClean="0">
                <a:latin typeface="Arial" panose="020B0604020202020204" pitchFamily="34" charset="0"/>
              </a:rPr>
              <a:t>3-5</a:t>
            </a:r>
            <a:r>
              <a:rPr lang="zh-CN" altLang="en-US" smtClean="0">
                <a:latin typeface="Arial" panose="020B0604020202020204" pitchFamily="34" charset="0"/>
              </a:rPr>
              <a:t>步可以多次进行。</a:t>
            </a:r>
          </a:p>
        </p:txBody>
      </p:sp>
    </p:spTree>
    <p:extLst>
      <p:ext uri="{BB962C8B-B14F-4D97-AF65-F5344CB8AC3E}">
        <p14:creationId xmlns:p14="http://schemas.microsoft.com/office/powerpoint/2010/main" val="42277275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7BF7110-A3D7-41FB-8F28-E71ABB7DFB1A}" type="slidenum">
              <a:rPr lang="en-US" altLang="zh-CN" smtClean="0"/>
              <a:pPr>
                <a:spcBef>
                  <a:spcPct val="0"/>
                </a:spcBef>
              </a:pPr>
              <a:t>40</a:t>
            </a:fld>
            <a:endParaRPr lang="en-US" altLang="zh-CN" smtClean="0"/>
          </a:p>
        </p:txBody>
      </p:sp>
      <p:sp>
        <p:nvSpPr>
          <p:cNvPr id="696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正常的剃度下降算法相当于把球放在曲面上滚动到局部极小点，模拟退火相当于把球扔向空中，球一边蹦跳，一边滚动，最后停止在全局最小点的可能性增大。但“高尔夫球场”类型的曲面也很难停止在全局最小点。</a:t>
            </a:r>
          </a:p>
        </p:txBody>
      </p:sp>
    </p:spTree>
    <p:extLst>
      <p:ext uri="{BB962C8B-B14F-4D97-AF65-F5344CB8AC3E}">
        <p14:creationId xmlns:p14="http://schemas.microsoft.com/office/powerpoint/2010/main" val="4960522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D0389C9-3A26-4DB5-9925-A20D2AF19438}" type="slidenum">
              <a:rPr lang="en-US" altLang="zh-CN" smtClean="0"/>
              <a:pPr>
                <a:spcBef>
                  <a:spcPct val="0"/>
                </a:spcBef>
              </a:pPr>
              <a:t>41</a:t>
            </a:fld>
            <a:endParaRPr lang="en-US" altLang="zh-CN" smtClean="0"/>
          </a:p>
        </p:txBody>
      </p:sp>
      <p:sp>
        <p:nvSpPr>
          <p:cNvPr id="716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8217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3E253DC-96C3-400F-8674-557BDDCE9870}" type="slidenum">
              <a:rPr lang="en-US" altLang="zh-CN" smtClean="0"/>
              <a:pPr>
                <a:spcBef>
                  <a:spcPct val="0"/>
                </a:spcBef>
              </a:pPr>
              <a:t>42</a:t>
            </a:fld>
            <a:endParaRPr lang="en-US" altLang="zh-CN" smtClean="0"/>
          </a:p>
        </p:txBody>
      </p:sp>
      <p:sp>
        <p:nvSpPr>
          <p:cNvPr id="737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可以举单值函数</a:t>
            </a:r>
            <a:r>
              <a:rPr lang="en-US" altLang="zh-CN" smtClean="0">
                <a:latin typeface="Arial" panose="020B0604020202020204" pitchFamily="34" charset="0"/>
              </a:rPr>
              <a:t>f(x)</a:t>
            </a:r>
            <a:r>
              <a:rPr lang="zh-CN" altLang="en-US" smtClean="0">
                <a:latin typeface="Arial" panose="020B0604020202020204" pitchFamily="34" charset="0"/>
              </a:rPr>
              <a:t>求极大值的问题，在一定精度下将</a:t>
            </a:r>
            <a:r>
              <a:rPr lang="en-US" altLang="zh-CN" smtClean="0">
                <a:latin typeface="Arial" panose="020B0604020202020204" pitchFamily="34" charset="0"/>
              </a:rPr>
              <a:t>x</a:t>
            </a:r>
            <a:r>
              <a:rPr lang="zh-CN" altLang="en-US" smtClean="0">
                <a:latin typeface="Arial" panose="020B0604020202020204" pitchFamily="34" charset="0"/>
              </a:rPr>
              <a:t>表示为二进制串。还可以举</a:t>
            </a:r>
            <a:r>
              <a:rPr lang="en-US" altLang="zh-CN" smtClean="0">
                <a:latin typeface="Arial" panose="020B0604020202020204" pitchFamily="34" charset="0"/>
              </a:rPr>
              <a:t>100</a:t>
            </a:r>
            <a:r>
              <a:rPr lang="zh-CN" altLang="en-US" smtClean="0">
                <a:latin typeface="Arial" panose="020B0604020202020204" pitchFamily="34" charset="0"/>
              </a:rPr>
              <a:t>个人中选</a:t>
            </a:r>
            <a:r>
              <a:rPr lang="en-US" altLang="zh-CN" smtClean="0">
                <a:latin typeface="Arial" panose="020B0604020202020204" pitchFamily="34" charset="0"/>
              </a:rPr>
              <a:t>5</a:t>
            </a:r>
            <a:r>
              <a:rPr lang="zh-CN" altLang="en-US" smtClean="0">
                <a:latin typeface="Arial" panose="020B0604020202020204" pitchFamily="34" charset="0"/>
              </a:rPr>
              <a:t>个人</a:t>
            </a:r>
          </a:p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复制、交叉、变异称为遗传算子，还可以定义其它的遗传算子。</a:t>
            </a:r>
          </a:p>
        </p:txBody>
      </p:sp>
    </p:spTree>
    <p:extLst>
      <p:ext uri="{BB962C8B-B14F-4D97-AF65-F5344CB8AC3E}">
        <p14:creationId xmlns:p14="http://schemas.microsoft.com/office/powerpoint/2010/main" val="16892684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E937E1D-E1BC-4B4C-A5BF-6E4E6EF1BE05}" type="slidenum">
              <a:rPr lang="en-US" altLang="zh-CN" smtClean="0"/>
              <a:pPr>
                <a:spcBef>
                  <a:spcPct val="0"/>
                </a:spcBef>
              </a:pPr>
              <a:t>43</a:t>
            </a:fld>
            <a:endParaRPr lang="en-US" altLang="zh-CN" smtClean="0"/>
          </a:p>
        </p:txBody>
      </p:sp>
      <p:sp>
        <p:nvSpPr>
          <p:cNvPr id="757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还可以进一步增加随机性，在进行交叉和变异时，依据一定的概率选择染色体作为父辈，适应度越大的染色体被选中的可能性越大。交叉的位置也可以随机选定。</a:t>
            </a:r>
          </a:p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遗传算法可以对不连续、不可微的目标函数进行优化。</a:t>
            </a:r>
          </a:p>
        </p:txBody>
      </p:sp>
    </p:spTree>
    <p:extLst>
      <p:ext uri="{BB962C8B-B14F-4D97-AF65-F5344CB8AC3E}">
        <p14:creationId xmlns:p14="http://schemas.microsoft.com/office/powerpoint/2010/main" val="38315164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1609074-0D40-438D-9BD7-22B72C60D95D}" type="slidenum">
              <a:rPr lang="en-US" altLang="zh-CN" smtClean="0"/>
              <a:pPr>
                <a:spcBef>
                  <a:spcPct val="0"/>
                </a:spcBef>
              </a:pPr>
              <a:t>44</a:t>
            </a:fld>
            <a:endParaRPr lang="en-US" altLang="zh-CN" smtClean="0"/>
          </a:p>
        </p:txBody>
      </p:sp>
      <p:sp>
        <p:nvSpPr>
          <p:cNvPr id="778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GA</a:t>
            </a:r>
            <a:r>
              <a:rPr lang="zh-CN" altLang="en-US" smtClean="0">
                <a:latin typeface="Arial" panose="020B0604020202020204" pitchFamily="34" charset="0"/>
              </a:rPr>
              <a:t>可以以多种方式应用于权值学习，如将每个权值在一定的精度下表示为二进制串，然后对整个的二进制串进行</a:t>
            </a:r>
            <a:r>
              <a:rPr lang="en-US" altLang="zh-CN" smtClean="0">
                <a:latin typeface="Arial" panose="020B0604020202020204" pitchFamily="34" charset="0"/>
              </a:rPr>
              <a:t>GA</a:t>
            </a:r>
            <a:r>
              <a:rPr lang="zh-CN" altLang="en-US" smtClean="0">
                <a:latin typeface="Arial" panose="020B0604020202020204" pitchFamily="34" charset="0"/>
              </a:rPr>
              <a:t>学习。</a:t>
            </a:r>
          </a:p>
        </p:txBody>
      </p:sp>
    </p:spTree>
    <p:extLst>
      <p:ext uri="{BB962C8B-B14F-4D97-AF65-F5344CB8AC3E}">
        <p14:creationId xmlns:p14="http://schemas.microsoft.com/office/powerpoint/2010/main" val="722011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51F4470-D15B-4C34-8058-6E5FAC08278E}" type="slidenum">
              <a:rPr lang="en-US" altLang="zh-CN" smtClean="0"/>
              <a:pPr>
                <a:spcBef>
                  <a:spcPct val="0"/>
                </a:spcBef>
              </a:pPr>
              <a:t>5</a:t>
            </a:fld>
            <a:endParaRPr lang="en-US" altLang="zh-CN" smtClean="0"/>
          </a:p>
        </p:txBody>
      </p:sp>
      <p:sp>
        <p:nvSpPr>
          <p:cNvPr id="112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也可以是对称阈值函数</a:t>
            </a:r>
          </a:p>
        </p:txBody>
      </p:sp>
    </p:spTree>
    <p:extLst>
      <p:ext uri="{BB962C8B-B14F-4D97-AF65-F5344CB8AC3E}">
        <p14:creationId xmlns:p14="http://schemas.microsoft.com/office/powerpoint/2010/main" val="1159416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BE7163A-20C5-4E86-A991-96D5D268291F}" type="slidenum">
              <a:rPr lang="en-US" altLang="zh-CN" smtClean="0"/>
              <a:pPr>
                <a:spcBef>
                  <a:spcPct val="0"/>
                </a:spcBef>
              </a:pPr>
              <a:t>47</a:t>
            </a:fld>
            <a:endParaRPr lang="en-US" altLang="zh-CN" smtClean="0"/>
          </a:p>
        </p:txBody>
      </p:sp>
      <p:sp>
        <p:nvSpPr>
          <p:cNvPr id="819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寻找全局最优点的最根本办法是遍历搜索，多次尝试可以提高找到全局最优点的概率。</a:t>
            </a:r>
          </a:p>
        </p:txBody>
      </p:sp>
    </p:spTree>
    <p:extLst>
      <p:ext uri="{BB962C8B-B14F-4D97-AF65-F5344CB8AC3E}">
        <p14:creationId xmlns:p14="http://schemas.microsoft.com/office/powerpoint/2010/main" val="111099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48ABD07-00B6-482B-8BD9-40A9BC0EA2B5}" type="slidenum">
              <a:rPr lang="en-US" altLang="zh-CN" smtClean="0"/>
              <a:pPr>
                <a:spcBef>
                  <a:spcPct val="0"/>
                </a:spcBef>
              </a:pPr>
              <a:t>7</a:t>
            </a:fld>
            <a:endParaRPr lang="en-US" altLang="zh-CN" smtClean="0"/>
          </a:p>
        </p:txBody>
      </p:sp>
      <p:sp>
        <p:nvSpPr>
          <p:cNvPr id="143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0&lt;f(x)&lt;1</a:t>
            </a:r>
          </a:p>
        </p:txBody>
      </p:sp>
    </p:spTree>
    <p:extLst>
      <p:ext uri="{BB962C8B-B14F-4D97-AF65-F5344CB8AC3E}">
        <p14:creationId xmlns:p14="http://schemas.microsoft.com/office/powerpoint/2010/main" val="3367074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8D5C49D-970B-4D93-8EDE-DF0DCEA63E8A}" type="slidenum">
              <a:rPr lang="en-US" altLang="zh-CN" smtClean="0"/>
              <a:pPr>
                <a:spcBef>
                  <a:spcPct val="0"/>
                </a:spcBef>
              </a:pPr>
              <a:t>8</a:t>
            </a:fld>
            <a:endParaRPr lang="en-US" altLang="zh-CN" smtClean="0"/>
          </a:p>
        </p:txBody>
      </p:sp>
      <p:sp>
        <p:nvSpPr>
          <p:cNvPr id="163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Sigmoid</a:t>
            </a:r>
            <a:r>
              <a:rPr lang="zh-CN" altLang="en-US" smtClean="0">
                <a:latin typeface="Arial" panose="020B0604020202020204" pitchFamily="34" charset="0"/>
              </a:rPr>
              <a:t>函数可以看作是阈值函数的近似，但具有好的分析性质，可以进行微分。</a:t>
            </a:r>
          </a:p>
        </p:txBody>
      </p:sp>
    </p:spTree>
    <p:extLst>
      <p:ext uri="{BB962C8B-B14F-4D97-AF65-F5344CB8AC3E}">
        <p14:creationId xmlns:p14="http://schemas.microsoft.com/office/powerpoint/2010/main" val="3927139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D84FE0E-DB51-4888-AF2F-779B16283494}" type="slidenum">
              <a:rPr lang="en-US" altLang="zh-CN" smtClean="0"/>
              <a:pPr>
                <a:spcBef>
                  <a:spcPct val="0"/>
                </a:spcBef>
              </a:pPr>
              <a:t>10</a:t>
            </a:fld>
            <a:endParaRPr lang="en-US" altLang="zh-CN" smtClean="0"/>
          </a:p>
        </p:txBody>
      </p:sp>
      <p:sp>
        <p:nvSpPr>
          <p:cNvPr id="194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剩下的问题就是提供训练样本集合（包含期望输出），采用一定的算法来训练</a:t>
            </a:r>
            <a:r>
              <a:rPr lang="en-US" altLang="zh-CN" smtClean="0">
                <a:latin typeface="Arial" panose="020B0604020202020204" pitchFamily="34" charset="0"/>
              </a:rPr>
              <a:t>MLP</a:t>
            </a:r>
            <a:r>
              <a:rPr lang="zh-CN" altLang="en-US" smtClean="0">
                <a:latin typeface="Arial" panose="020B0604020202020204" pitchFamily="34" charset="0"/>
              </a:rPr>
              <a:t>网络的所有权值。</a:t>
            </a:r>
          </a:p>
        </p:txBody>
      </p:sp>
    </p:spTree>
    <p:extLst>
      <p:ext uri="{BB962C8B-B14F-4D97-AF65-F5344CB8AC3E}">
        <p14:creationId xmlns:p14="http://schemas.microsoft.com/office/powerpoint/2010/main" val="367092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C05372F-6AA9-4821-9FD9-B035E3D7EF34}" type="slidenum">
              <a:rPr lang="en-US" altLang="zh-CN" smtClean="0"/>
              <a:pPr>
                <a:spcBef>
                  <a:spcPct val="0"/>
                </a:spcBef>
              </a:pPr>
              <a:t>11</a:t>
            </a:fld>
            <a:endParaRPr lang="en-US" altLang="zh-CN" smtClean="0"/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此过程称为前馈计算过程，是识别过程。</a:t>
            </a:r>
          </a:p>
        </p:txBody>
      </p:sp>
    </p:spTree>
    <p:extLst>
      <p:ext uri="{BB962C8B-B14F-4D97-AF65-F5344CB8AC3E}">
        <p14:creationId xmlns:p14="http://schemas.microsoft.com/office/powerpoint/2010/main" val="3272952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9AD9B33-6E63-49C7-8D60-263549CE5BB4}" type="slidenum">
              <a:rPr lang="en-US" altLang="zh-CN" smtClean="0"/>
              <a:pPr>
                <a:spcBef>
                  <a:spcPct val="0"/>
                </a:spcBef>
              </a:pPr>
              <a:t>12</a:t>
            </a:fld>
            <a:endParaRPr lang="en-US" altLang="zh-CN" smtClean="0"/>
          </a:p>
        </p:txBody>
      </p:sp>
      <p:sp>
        <p:nvSpPr>
          <p:cNvPr id="235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1986</a:t>
            </a:r>
            <a:r>
              <a:rPr lang="zh-CN" altLang="en-US" smtClean="0">
                <a:latin typeface="Arial" panose="020B0604020202020204" pitchFamily="34" charset="0"/>
              </a:rPr>
              <a:t>年，</a:t>
            </a:r>
            <a:r>
              <a:rPr lang="en-US" altLang="zh-CN" smtClean="0">
                <a:latin typeface="Arial" panose="020B0604020202020204" pitchFamily="34" charset="0"/>
              </a:rPr>
              <a:t>Rumelhart</a:t>
            </a:r>
            <a:r>
              <a:rPr lang="zh-CN" altLang="en-US" smtClean="0">
                <a:latin typeface="Arial" panose="020B0604020202020204" pitchFamily="34" charset="0"/>
              </a:rPr>
              <a:t>等人正式提出了</a:t>
            </a:r>
            <a:r>
              <a:rPr lang="en-US" altLang="zh-CN" smtClean="0">
                <a:latin typeface="Arial" panose="020B0604020202020204" pitchFamily="34" charset="0"/>
              </a:rPr>
              <a:t>BP</a:t>
            </a:r>
            <a:r>
              <a:rPr lang="zh-CN" altLang="en-US" smtClean="0">
                <a:latin typeface="Arial" panose="020B0604020202020204" pitchFamily="34" charset="0"/>
              </a:rPr>
              <a:t>算法。     </a:t>
            </a:r>
            <a:r>
              <a:rPr lang="en-US" altLang="zh-CN" smtClean="0">
                <a:latin typeface="Arial" panose="020B0604020202020204" pitchFamily="34" charset="0"/>
              </a:rPr>
              <a:t>y</a:t>
            </a:r>
            <a:r>
              <a:rPr lang="en-US" altLang="zh-CN" baseline="-25000" smtClean="0">
                <a:latin typeface="Arial" panose="020B0604020202020204" pitchFamily="34" charset="0"/>
              </a:rPr>
              <a:t>k</a:t>
            </a:r>
            <a:r>
              <a:rPr lang="en-US" altLang="zh-CN" smtClean="0">
                <a:latin typeface="Arial" panose="020B0604020202020204" pitchFamily="34" charset="0"/>
              </a:rPr>
              <a:t>=f(net</a:t>
            </a:r>
            <a:r>
              <a:rPr lang="en-US" altLang="zh-CN" baseline="-25000" smtClean="0">
                <a:latin typeface="Arial" panose="020B0604020202020204" pitchFamily="34" charset="0"/>
              </a:rPr>
              <a:t>k</a:t>
            </a:r>
            <a:r>
              <a:rPr lang="en-US" altLang="zh-CN" smtClean="0">
                <a:latin typeface="Arial" panose="020B0604020202020204" pitchFamily="34" charset="0"/>
              </a:rPr>
              <a:t>)</a:t>
            </a:r>
            <a:r>
              <a:rPr lang="zh-CN" altLang="en-US" smtClean="0">
                <a:latin typeface="Arial" panose="020B0604020202020204" pitchFamily="34" charset="0"/>
              </a:rPr>
              <a:t>，</a:t>
            </a:r>
            <a:r>
              <a:rPr lang="en-US" altLang="zh-CN" smtClean="0">
                <a:latin typeface="Arial" panose="020B0604020202020204" pitchFamily="34" charset="0"/>
              </a:rPr>
              <a:t>z</a:t>
            </a:r>
            <a:r>
              <a:rPr lang="en-US" altLang="zh-CN" baseline="-25000" smtClean="0">
                <a:latin typeface="Arial" panose="020B0604020202020204" pitchFamily="34" charset="0"/>
              </a:rPr>
              <a:t>k</a:t>
            </a:r>
            <a:r>
              <a:rPr lang="en-US" altLang="zh-CN" smtClean="0">
                <a:latin typeface="Arial" panose="020B0604020202020204" pitchFamily="34" charset="0"/>
              </a:rPr>
              <a:t>=f(net</a:t>
            </a:r>
            <a:r>
              <a:rPr lang="en-US" altLang="zh-CN" baseline="-25000" smtClean="0">
                <a:latin typeface="Arial" panose="020B0604020202020204" pitchFamily="34" charset="0"/>
              </a:rPr>
              <a:t>k</a:t>
            </a:r>
            <a:r>
              <a:rPr lang="en-US" altLang="zh-CN" smtClean="0">
                <a:latin typeface="Arial" panose="020B0604020202020204" pitchFamily="34" charset="0"/>
              </a:rPr>
              <a:t>)</a:t>
            </a:r>
          </a:p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输出层神经元个数为</a:t>
            </a:r>
            <a:r>
              <a:rPr lang="en-US" altLang="zh-CN" smtClean="0">
                <a:latin typeface="Arial" panose="020B0604020202020204" pitchFamily="34" charset="0"/>
              </a:rPr>
              <a:t>c</a:t>
            </a:r>
            <a:r>
              <a:rPr lang="zh-CN" altLang="en-US" smtClean="0">
                <a:latin typeface="Arial" panose="020B0604020202020204" pitchFamily="34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19724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2DFCDA3-33C6-4668-930D-F11D4DBE9EB8}" type="slidenum">
              <a:rPr lang="en-US" altLang="zh-CN" smtClean="0"/>
              <a:pPr>
                <a:spcBef>
                  <a:spcPct val="0"/>
                </a:spcBef>
              </a:pPr>
              <a:t>13</a:t>
            </a:fld>
            <a:endParaRPr lang="en-US" altLang="zh-CN" smtClean="0"/>
          </a:p>
        </p:txBody>
      </p:sp>
      <p:sp>
        <p:nvSpPr>
          <p:cNvPr id="256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以</a:t>
            </a:r>
            <a:r>
              <a:rPr lang="en-US" altLang="zh-CN" smtClean="0">
                <a:latin typeface="Arial" panose="020B0604020202020204" pitchFamily="34" charset="0"/>
              </a:rPr>
              <a:t>3</a:t>
            </a:r>
            <a:r>
              <a:rPr lang="zh-CN" altLang="en-US" smtClean="0">
                <a:latin typeface="Arial" panose="020B0604020202020204" pitchFamily="34" charset="0"/>
              </a:rPr>
              <a:t>层网络为例说明。</a:t>
            </a:r>
          </a:p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激活函数为线性函数时，</a:t>
            </a:r>
            <a:r>
              <a:rPr lang="en-US" altLang="zh-CN" smtClean="0">
                <a:latin typeface="Arial" panose="020B0604020202020204" pitchFamily="34" charset="0"/>
              </a:rPr>
              <a:t>f’(net)=1; </a:t>
            </a:r>
            <a:r>
              <a:rPr lang="zh-CN" altLang="en-US" smtClean="0">
                <a:latin typeface="Arial" panose="020B0604020202020204" pitchFamily="34" charset="0"/>
              </a:rPr>
              <a:t>激活函数为对数</a:t>
            </a:r>
            <a:r>
              <a:rPr lang="en-US" altLang="zh-CN" smtClean="0">
                <a:latin typeface="Arial" panose="020B0604020202020204" pitchFamily="34" charset="0"/>
              </a:rPr>
              <a:t>Sigmoid</a:t>
            </a:r>
            <a:r>
              <a:rPr lang="zh-CN" altLang="en-US" smtClean="0">
                <a:latin typeface="Arial" panose="020B0604020202020204" pitchFamily="34" charset="0"/>
              </a:rPr>
              <a:t>函数，</a:t>
            </a:r>
            <a:r>
              <a:rPr lang="en-US" altLang="zh-CN" smtClean="0">
                <a:latin typeface="Arial" panose="020B0604020202020204" pitchFamily="34" charset="0"/>
              </a:rPr>
              <a:t>f’(net) = y(1-y)</a:t>
            </a:r>
          </a:p>
        </p:txBody>
      </p:sp>
    </p:spTree>
    <p:extLst>
      <p:ext uri="{BB962C8B-B14F-4D97-AF65-F5344CB8AC3E}">
        <p14:creationId xmlns:p14="http://schemas.microsoft.com/office/powerpoint/2010/main" val="2616484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2"/>
          <p:cNvSpPr>
            <a:spLocks noChangeArrowheads="1"/>
          </p:cNvSpPr>
          <p:nvPr userDrawn="1"/>
        </p:nvSpPr>
        <p:spPr bwMode="auto">
          <a:xfrm>
            <a:off x="0" y="0"/>
            <a:ext cx="9144000" cy="260350"/>
          </a:xfrm>
          <a:prstGeom prst="rect">
            <a:avLst/>
          </a:prstGeom>
          <a:gradFill rotWithShape="1">
            <a:gsLst>
              <a:gs pos="0">
                <a:srgbClr val="000076"/>
              </a:gs>
              <a:gs pos="100000">
                <a:srgbClr val="0000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4" name="Text Box 43"/>
          <p:cNvSpPr txBox="1">
            <a:spLocks noChangeArrowheads="1"/>
          </p:cNvSpPr>
          <p:nvPr userDrawn="1"/>
        </p:nvSpPr>
        <p:spPr bwMode="auto">
          <a:xfrm>
            <a:off x="0" y="0"/>
            <a:ext cx="3276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1200" smtClean="0">
                <a:solidFill>
                  <a:schemeClr val="bg1"/>
                </a:solidFill>
                <a:latin typeface="Verdana" pitchFamily="34" charset="0"/>
                <a:ea typeface="微软雅黑" pitchFamily="34" charset="-122"/>
              </a:rPr>
              <a:t>模式识别 </a:t>
            </a:r>
            <a:r>
              <a:rPr lang="en-US" altLang="zh-CN" sz="1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en-US" altLang="zh-CN" sz="1200" smtClean="0">
                <a:solidFill>
                  <a:schemeClr val="bg1"/>
                </a:solidFill>
                <a:latin typeface="Verdana" pitchFamily="34" charset="0"/>
                <a:ea typeface="微软雅黑" pitchFamily="34" charset="-122"/>
              </a:rPr>
              <a:t> </a:t>
            </a:r>
            <a:r>
              <a:rPr lang="zh-CN" altLang="en-US" sz="1200" smtClean="0">
                <a:solidFill>
                  <a:schemeClr val="bg1"/>
                </a:solidFill>
                <a:latin typeface="Verdana" pitchFamily="34" charset="0"/>
                <a:ea typeface="微软雅黑" pitchFamily="34" charset="-122"/>
              </a:rPr>
              <a:t>多层神经网络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2349500"/>
            <a:ext cx="8143875" cy="12700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6356A3F2-9BF3-48F7-9791-EF8DB1AEC7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45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91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1638" y="260350"/>
            <a:ext cx="2141537" cy="6337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260350"/>
            <a:ext cx="6275388" cy="6337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86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60350"/>
            <a:ext cx="8569325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341438"/>
            <a:ext cx="4208463" cy="52562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4713" y="1341438"/>
            <a:ext cx="4208462" cy="2551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4713" y="4044950"/>
            <a:ext cx="4208462" cy="2552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527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60350"/>
            <a:ext cx="8569325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341438"/>
            <a:ext cx="4208463" cy="52562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3" y="1341438"/>
            <a:ext cx="4208462" cy="52562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734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23850" y="260350"/>
            <a:ext cx="8569325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23850" y="1341438"/>
            <a:ext cx="4208463" cy="2551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4713" y="1341438"/>
            <a:ext cx="4208462" cy="2551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323850" y="4044950"/>
            <a:ext cx="4208463" cy="2552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84713" y="4044950"/>
            <a:ext cx="4208462" cy="2552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56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9773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341438"/>
            <a:ext cx="4208463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3" y="1341438"/>
            <a:ext cx="4208462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82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053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24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641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1751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7290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60350"/>
            <a:ext cx="8569325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341438"/>
            <a:ext cx="8569325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0"/>
          <p:cNvSpPr>
            <a:spLocks noChangeArrowheads="1"/>
          </p:cNvSpPr>
          <p:nvPr userDrawn="1"/>
        </p:nvSpPr>
        <p:spPr bwMode="auto">
          <a:xfrm>
            <a:off x="0" y="0"/>
            <a:ext cx="9144000" cy="260350"/>
          </a:xfrm>
          <a:prstGeom prst="rect">
            <a:avLst/>
          </a:prstGeom>
          <a:gradFill rotWithShape="1">
            <a:gsLst>
              <a:gs pos="0">
                <a:srgbClr val="000076"/>
              </a:gs>
              <a:gs pos="100000">
                <a:srgbClr val="0000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9" name="Text Box 41"/>
          <p:cNvSpPr txBox="1">
            <a:spLocks noChangeArrowheads="1"/>
          </p:cNvSpPr>
          <p:nvPr userDrawn="1"/>
        </p:nvSpPr>
        <p:spPr bwMode="auto">
          <a:xfrm>
            <a:off x="0" y="0"/>
            <a:ext cx="3276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1200" smtClean="0">
                <a:solidFill>
                  <a:schemeClr val="bg1"/>
                </a:solidFill>
                <a:latin typeface="Verdana" pitchFamily="34" charset="0"/>
                <a:ea typeface="微软雅黑" pitchFamily="34" charset="-122"/>
              </a:rPr>
              <a:t>模式识别 </a:t>
            </a:r>
            <a:r>
              <a:rPr lang="en-US" altLang="zh-CN" sz="1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en-US" altLang="zh-CN" sz="1200" smtClean="0">
                <a:solidFill>
                  <a:schemeClr val="bg1"/>
                </a:solidFill>
                <a:latin typeface="Verdana" pitchFamily="34" charset="0"/>
                <a:ea typeface="微软雅黑" pitchFamily="34" charset="-122"/>
              </a:rPr>
              <a:t> </a:t>
            </a:r>
            <a:r>
              <a:rPr lang="zh-CN" altLang="en-US" sz="1200" smtClean="0">
                <a:solidFill>
                  <a:schemeClr val="bg1"/>
                </a:solidFill>
                <a:latin typeface="Verdana" pitchFamily="34" charset="0"/>
                <a:ea typeface="微软雅黑" pitchFamily="34" charset="-122"/>
              </a:rPr>
              <a:t>多层神经网络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20" r:id="rId1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l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l"/>
        <a:defRPr sz="2600" b="1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l"/>
        <a:defRPr sz="2300" b="1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1.wmf"/><Relationship Id="rId18" Type="http://schemas.openxmlformats.org/officeDocument/2006/relationships/oleObject" Target="../embeddings/oleObject24.bin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25.wmf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23.wmf"/><Relationship Id="rId2" Type="http://schemas.openxmlformats.org/officeDocument/2006/relationships/slideLayout" Target="../slideLayouts/slideLayout14.xml"/><Relationship Id="rId16" Type="http://schemas.openxmlformats.org/officeDocument/2006/relationships/oleObject" Target="../embeddings/oleObject23.bin"/><Relationship Id="rId20" Type="http://schemas.openxmlformats.org/officeDocument/2006/relationships/oleObject" Target="../embeddings/oleObject25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0.wmf"/><Relationship Id="rId24" Type="http://schemas.openxmlformats.org/officeDocument/2006/relationships/image" Target="../media/image26.emf"/><Relationship Id="rId5" Type="http://schemas.openxmlformats.org/officeDocument/2006/relationships/image" Target="../media/image17.wmf"/><Relationship Id="rId15" Type="http://schemas.openxmlformats.org/officeDocument/2006/relationships/image" Target="../media/image22.wmf"/><Relationship Id="rId23" Type="http://schemas.openxmlformats.org/officeDocument/2006/relationships/oleObject" Target="../embeddings/Microsoft_Visio_2003-2010___5.vsd"/><Relationship Id="rId10" Type="http://schemas.openxmlformats.org/officeDocument/2006/relationships/oleObject" Target="../embeddings/oleObject20.bin"/><Relationship Id="rId19" Type="http://schemas.openxmlformats.org/officeDocument/2006/relationships/image" Target="../media/image24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22.bin"/><Relationship Id="rId22" Type="http://schemas.openxmlformats.org/officeDocument/2006/relationships/oleObject" Target="../embeddings/oleObject2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8.wmf"/><Relationship Id="rId11" Type="http://schemas.openxmlformats.org/officeDocument/2006/relationships/image" Target="../media/image30.emf"/><Relationship Id="rId5" Type="http://schemas.openxmlformats.org/officeDocument/2006/relationships/oleObject" Target="../embeddings/oleObject28.bin"/><Relationship Id="rId10" Type="http://schemas.openxmlformats.org/officeDocument/2006/relationships/oleObject" Target="../embeddings/Microsoft_Visio_2003-2010___6.vsd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34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8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9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Microsoft_Visio_2003-2010___1.vsd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5.emf"/><Relationship Id="rId5" Type="http://schemas.openxmlformats.org/officeDocument/2006/relationships/oleObject" Target="../embeddings/Microsoft_Visio_2003-2010___7.vsd"/><Relationship Id="rId4" Type="http://schemas.openxmlformats.org/officeDocument/2006/relationships/oleObject" Target="../embeddings/oleObject42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Visio_2003-2010___9.vsd"/><Relationship Id="rId13" Type="http://schemas.openxmlformats.org/officeDocument/2006/relationships/oleObject" Target="../embeddings/oleObject46.bin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6.emf"/><Relationship Id="rId11" Type="http://schemas.openxmlformats.org/officeDocument/2006/relationships/oleObject" Target="../embeddings/Microsoft_Visio_2003-2010___10.vsd"/><Relationship Id="rId5" Type="http://schemas.openxmlformats.org/officeDocument/2006/relationships/oleObject" Target="../embeddings/Microsoft_Visio_2003-2010___8.vsd"/><Relationship Id="rId15" Type="http://schemas.openxmlformats.org/officeDocument/2006/relationships/image" Target="../media/image49.e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7.emf"/><Relationship Id="rId14" Type="http://schemas.openxmlformats.org/officeDocument/2006/relationships/oleObject" Target="../embeddings/Microsoft_Visio_2003-2010___11.vsd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50.wmf"/><Relationship Id="rId4" Type="http://schemas.openxmlformats.org/officeDocument/2006/relationships/oleObject" Target="../embeddings/oleObject47.bin"/><Relationship Id="rId9" Type="http://schemas.openxmlformats.org/officeDocument/2006/relationships/image" Target="../media/image52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5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53.wmf"/><Relationship Id="rId4" Type="http://schemas.openxmlformats.org/officeDocument/2006/relationships/oleObject" Target="../embeddings/oleObject50.bin"/><Relationship Id="rId9" Type="http://schemas.openxmlformats.org/officeDocument/2006/relationships/image" Target="../media/image5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7.png"/><Relationship Id="rId5" Type="http://schemas.openxmlformats.org/officeDocument/2006/relationships/image" Target="../media/image56.wmf"/><Relationship Id="rId4" Type="http://schemas.openxmlformats.org/officeDocument/2006/relationships/oleObject" Target="../embeddings/oleObject53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Microsoft_Visio_2003-2010___2.vsd"/><Relationship Id="rId4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6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60.wmf"/><Relationship Id="rId4" Type="http://schemas.openxmlformats.org/officeDocument/2006/relationships/oleObject" Target="../embeddings/oleObject55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6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58.bin"/><Relationship Id="rId5" Type="http://schemas.openxmlformats.org/officeDocument/2006/relationships/image" Target="../media/image62.wmf"/><Relationship Id="rId4" Type="http://schemas.openxmlformats.org/officeDocument/2006/relationships/oleObject" Target="../embeddings/oleObject57.bin"/><Relationship Id="rId9" Type="http://schemas.openxmlformats.org/officeDocument/2006/relationships/image" Target="../media/image64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65.wmf"/><Relationship Id="rId4" Type="http://schemas.openxmlformats.org/officeDocument/2006/relationships/oleObject" Target="../embeddings/oleObject60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66.png"/><Relationship Id="rId4" Type="http://schemas.openxmlformats.org/officeDocument/2006/relationships/oleObject" Target="../embeddings/oleObject61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67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6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Microsoft_Visio_2003-2010___3.vsd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70.emf"/><Relationship Id="rId4" Type="http://schemas.openxmlformats.org/officeDocument/2006/relationships/oleObject" Target="../embeddings/oleObject64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70.bin"/><Relationship Id="rId18" Type="http://schemas.openxmlformats.org/officeDocument/2006/relationships/image" Target="../media/image78.wmf"/><Relationship Id="rId3" Type="http://schemas.openxmlformats.org/officeDocument/2006/relationships/oleObject" Target="../embeddings/oleObject65.bin"/><Relationship Id="rId21" Type="http://schemas.openxmlformats.org/officeDocument/2006/relationships/oleObject" Target="../embeddings/oleObject74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75.wmf"/><Relationship Id="rId17" Type="http://schemas.openxmlformats.org/officeDocument/2006/relationships/oleObject" Target="../embeddings/oleObject72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77.wmf"/><Relationship Id="rId20" Type="http://schemas.openxmlformats.org/officeDocument/2006/relationships/image" Target="../media/image79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5" Type="http://schemas.openxmlformats.org/officeDocument/2006/relationships/oleObject" Target="../embeddings/oleObject71.bin"/><Relationship Id="rId10" Type="http://schemas.openxmlformats.org/officeDocument/2006/relationships/image" Target="../media/image74.wmf"/><Relationship Id="rId19" Type="http://schemas.openxmlformats.org/officeDocument/2006/relationships/oleObject" Target="../embeddings/oleObject73.bin"/><Relationship Id="rId4" Type="http://schemas.openxmlformats.org/officeDocument/2006/relationships/image" Target="../media/image71.w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76.wmf"/><Relationship Id="rId22" Type="http://schemas.openxmlformats.org/officeDocument/2006/relationships/image" Target="../media/image80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81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82.emf"/><Relationship Id="rId4" Type="http://schemas.openxmlformats.org/officeDocument/2006/relationships/package" Target="../embeddings/Microsoft_Visio___1.vsdx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3.emf"/><Relationship Id="rId4" Type="http://schemas.openxmlformats.org/officeDocument/2006/relationships/oleObject" Target="../embeddings/Microsoft_Visio_2003-2010___4.vsd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/>
              <a:t>第六章 多层神经网络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多层感知器网络的设计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497888" cy="52371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smtClean="0">
                <a:solidFill>
                  <a:srgbClr val="0000FF"/>
                </a:solidFill>
              </a:rPr>
              <a:t>选定层数</a:t>
            </a:r>
            <a:r>
              <a:rPr lang="zh-CN" altLang="en-US" sz="2400" smtClean="0"/>
              <a:t>：通常采用三层网络，增加网络层数并不能提高网络的分类能力；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>
                <a:solidFill>
                  <a:srgbClr val="0000FF"/>
                </a:solidFill>
              </a:rPr>
              <a:t>输入层</a:t>
            </a:r>
            <a:r>
              <a:rPr lang="zh-CN" altLang="en-US" sz="2400" smtClean="0"/>
              <a:t>：输入层节点数为输入特征的维数</a:t>
            </a:r>
            <a:r>
              <a:rPr lang="en-US" altLang="zh-CN" sz="2400" smtClean="0"/>
              <a:t>d</a:t>
            </a:r>
            <a:r>
              <a:rPr lang="zh-CN" altLang="en-US" sz="2400" smtClean="0"/>
              <a:t>，映射函数采用线性函数；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>
                <a:solidFill>
                  <a:srgbClr val="0000FF"/>
                </a:solidFill>
              </a:rPr>
              <a:t>隐含层</a:t>
            </a:r>
            <a:r>
              <a:rPr lang="zh-CN" altLang="en-US" sz="2400" smtClean="0"/>
              <a:t>：隐含层节点数需要设定，一般来说，隐层节点数越多，网络的分类能力越强，映射函数一般采用</a:t>
            </a:r>
            <a:r>
              <a:rPr lang="en-US" altLang="zh-CN" sz="2400" smtClean="0"/>
              <a:t>Sigmoid</a:t>
            </a:r>
            <a:r>
              <a:rPr lang="zh-CN" altLang="en-US" sz="2400" smtClean="0"/>
              <a:t>函数；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>
                <a:solidFill>
                  <a:srgbClr val="0000FF"/>
                </a:solidFill>
              </a:rPr>
              <a:t>输出层</a:t>
            </a:r>
            <a:r>
              <a:rPr lang="zh-CN" altLang="en-US" sz="2400" smtClean="0"/>
              <a:t>：输出层节点数可以等于类别数</a:t>
            </a:r>
            <a:r>
              <a:rPr lang="en-US" altLang="zh-CN" sz="2400" smtClean="0"/>
              <a:t>c</a:t>
            </a:r>
            <a:r>
              <a:rPr lang="zh-CN" altLang="en-US" sz="2400" smtClean="0"/>
              <a:t>，也可以采用编码输出的方式，少于类别数</a:t>
            </a:r>
            <a:r>
              <a:rPr lang="en-US" altLang="zh-CN" sz="2400" smtClean="0"/>
              <a:t>c</a:t>
            </a:r>
            <a:r>
              <a:rPr lang="zh-CN" altLang="en-US" sz="2400" smtClean="0"/>
              <a:t>，输出函数可以采用线性函数或</a:t>
            </a:r>
            <a:r>
              <a:rPr lang="en-US" altLang="zh-CN" sz="2400" smtClean="0"/>
              <a:t>Sigmoid</a:t>
            </a:r>
            <a:r>
              <a:rPr lang="zh-CN" altLang="en-US" sz="2400" smtClean="0"/>
              <a:t>函数。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三层网络的判别函数形式</a:t>
            </a:r>
          </a:p>
        </p:txBody>
      </p:sp>
      <p:graphicFrame>
        <p:nvGraphicFramePr>
          <p:cNvPr id="20483" name="Object 4"/>
          <p:cNvGraphicFramePr>
            <a:graphicFrameLocks noChangeAspect="1"/>
          </p:cNvGraphicFramePr>
          <p:nvPr>
            <p:ph idx="1"/>
          </p:nvPr>
        </p:nvGraphicFramePr>
        <p:xfrm>
          <a:off x="684213" y="1916113"/>
          <a:ext cx="8020050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Equation" r:id="rId4" imgW="8788400" imgH="1498600" progId="Equation.DSMT4">
                  <p:embed/>
                </p:oleObj>
              </mc:Choice>
              <mc:Fallback>
                <p:oleObj name="Equation" r:id="rId4" imgW="8788400" imgH="149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916113"/>
                        <a:ext cx="8020050" cy="156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684213" y="4076700"/>
            <a:ext cx="76327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200"/>
              <a:t>第</a:t>
            </a:r>
            <a:r>
              <a:rPr lang="en-US" altLang="zh-CN" sz="3200"/>
              <a:t>k</a:t>
            </a:r>
            <a:r>
              <a:rPr lang="zh-CN" altLang="en-US" sz="3200"/>
              <a:t>个输出层神经元的输出，其中</a:t>
            </a:r>
            <a:r>
              <a:rPr lang="en-US" altLang="zh-CN" sz="3200"/>
              <a:t>d</a:t>
            </a:r>
            <a:r>
              <a:rPr lang="zh-CN" altLang="en-US" sz="3200"/>
              <a:t>为特征维数，</a:t>
            </a:r>
            <a:r>
              <a:rPr lang="en-US" altLang="zh-CN" sz="3200"/>
              <a:t>n</a:t>
            </a:r>
            <a:r>
              <a:rPr lang="en-US" altLang="zh-CN" sz="3200" baseline="-25000"/>
              <a:t>H</a:t>
            </a:r>
            <a:r>
              <a:rPr lang="zh-CN" altLang="en-US" sz="3200"/>
              <a:t>为隐层节点数。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569325" cy="1012825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6.2 MLP</a:t>
            </a:r>
            <a:r>
              <a:rPr lang="zh-CN" altLang="en-US" sz="3600" smtClean="0"/>
              <a:t>的训练</a:t>
            </a:r>
            <a:r>
              <a:rPr lang="en-US" altLang="zh-CN" sz="3600" smtClean="0"/>
              <a:t>--</a:t>
            </a:r>
            <a:r>
              <a:rPr lang="zh-CN" altLang="en-US" sz="3600" smtClean="0"/>
              <a:t>误差反向传播算法</a:t>
            </a:r>
            <a:br>
              <a:rPr lang="zh-CN" altLang="en-US" sz="3600" smtClean="0"/>
            </a:br>
            <a:r>
              <a:rPr lang="zh-CN" altLang="en-US" sz="2800" smtClean="0"/>
              <a:t>（</a:t>
            </a:r>
            <a:r>
              <a:rPr lang="en-US" altLang="zh-CN" sz="2800" smtClean="0"/>
              <a:t>BP</a:t>
            </a:r>
            <a:r>
              <a:rPr lang="zh-CN" altLang="en-US" sz="2800" smtClean="0"/>
              <a:t>，</a:t>
            </a:r>
            <a:r>
              <a:rPr lang="en-US" altLang="zh-CN" sz="2800" smtClean="0"/>
              <a:t>Backpropagation algorithm</a:t>
            </a:r>
            <a:r>
              <a:rPr lang="zh-CN" altLang="en-US" sz="2800" b="0" smtClean="0"/>
              <a:t>）</a:t>
            </a:r>
          </a:p>
        </p:txBody>
      </p:sp>
      <p:sp>
        <p:nvSpPr>
          <p:cNvPr id="22531" name="Rectangle 11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557338"/>
            <a:ext cx="8332788" cy="3311525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solidFill>
                  <a:srgbClr val="CC3300"/>
                </a:solidFill>
              </a:rPr>
              <a:t>BP</a:t>
            </a:r>
            <a:r>
              <a:rPr lang="zh-CN" altLang="en-US" sz="2400" smtClean="0">
                <a:solidFill>
                  <a:srgbClr val="CC3300"/>
                </a:solidFill>
              </a:rPr>
              <a:t>算法</a:t>
            </a:r>
            <a:r>
              <a:rPr lang="zh-CN" altLang="en-US" sz="2400" smtClean="0"/>
              <a:t>的实质是一个均方误差最小算法</a:t>
            </a:r>
            <a:r>
              <a:rPr lang="en-US" altLang="zh-CN" sz="2400" smtClean="0"/>
              <a:t>(LMS)</a:t>
            </a:r>
          </a:p>
          <a:p>
            <a:pPr eaLnBrk="1" hangingPunct="1"/>
            <a:endParaRPr lang="en-US" altLang="zh-CN" sz="2400" smtClean="0"/>
          </a:p>
          <a:p>
            <a:pPr eaLnBrk="1" hangingPunct="1"/>
            <a:r>
              <a:rPr lang="zh-CN" altLang="en-US" sz="2400" smtClean="0">
                <a:solidFill>
                  <a:srgbClr val="0000FF"/>
                </a:solidFill>
              </a:rPr>
              <a:t>符号定义</a:t>
            </a:r>
            <a:r>
              <a:rPr lang="zh-CN" altLang="en-US" sz="2400" smtClean="0"/>
              <a:t>：训练样本</a:t>
            </a:r>
            <a:r>
              <a:rPr lang="en-US" altLang="zh-CN" sz="2400" smtClean="0"/>
              <a:t>x</a:t>
            </a:r>
            <a:r>
              <a:rPr lang="zh-CN" altLang="en-US" sz="2400" smtClean="0"/>
              <a:t>，期望输出</a:t>
            </a:r>
            <a:r>
              <a:rPr lang="en-US" altLang="zh-CN" sz="2400" smtClean="0"/>
              <a:t>t=(t</a:t>
            </a:r>
            <a:r>
              <a:rPr lang="en-US" altLang="zh-CN" sz="2400" baseline="-25000" smtClean="0"/>
              <a:t>1</a:t>
            </a:r>
            <a:r>
              <a:rPr lang="en-US" altLang="zh-CN" sz="2400" smtClean="0"/>
              <a:t>,…, t</a:t>
            </a:r>
            <a:r>
              <a:rPr lang="en-US" altLang="zh-CN" sz="2400" baseline="-25000" smtClean="0"/>
              <a:t>c</a:t>
            </a:r>
            <a:r>
              <a:rPr lang="en-US" altLang="zh-CN" sz="2400" smtClean="0"/>
              <a:t>)</a:t>
            </a:r>
            <a:r>
              <a:rPr lang="zh-CN" altLang="en-US" sz="2400" smtClean="0"/>
              <a:t>，网络实际输出</a:t>
            </a:r>
            <a:r>
              <a:rPr lang="en-US" altLang="zh-CN" sz="2400" smtClean="0"/>
              <a:t>z=(z</a:t>
            </a:r>
            <a:r>
              <a:rPr lang="en-US" altLang="zh-CN" sz="2400" baseline="-25000" smtClean="0"/>
              <a:t>1</a:t>
            </a:r>
            <a:r>
              <a:rPr lang="en-US" altLang="zh-CN" sz="2400" smtClean="0"/>
              <a:t>,…, z</a:t>
            </a:r>
            <a:r>
              <a:rPr lang="en-US" altLang="zh-CN" sz="2400" baseline="-25000" smtClean="0"/>
              <a:t>c</a:t>
            </a:r>
            <a:r>
              <a:rPr lang="en-US" altLang="zh-CN" sz="2400" smtClean="0"/>
              <a:t>)</a:t>
            </a:r>
            <a:r>
              <a:rPr lang="zh-CN" altLang="en-US" sz="2400" smtClean="0"/>
              <a:t>，隐层输出</a:t>
            </a:r>
            <a:r>
              <a:rPr lang="en-US" altLang="zh-CN" sz="2400" smtClean="0"/>
              <a:t>y=(y</a:t>
            </a:r>
            <a:r>
              <a:rPr lang="en-US" altLang="zh-CN" sz="2400" baseline="-25000" smtClean="0"/>
              <a:t>1</a:t>
            </a:r>
            <a:r>
              <a:rPr lang="en-US" altLang="zh-CN" sz="2400" smtClean="0"/>
              <a:t>,…, y</a:t>
            </a:r>
            <a:r>
              <a:rPr lang="en-US" altLang="zh-CN" sz="2400" baseline="-25000" smtClean="0"/>
              <a:t>n</a:t>
            </a:r>
            <a:r>
              <a:rPr lang="en-US" altLang="zh-CN" sz="2400" baseline="-58000" smtClean="0"/>
              <a:t>H</a:t>
            </a:r>
            <a:r>
              <a:rPr lang="en-US" altLang="zh-CN" sz="2400" smtClean="0"/>
              <a:t>)</a:t>
            </a:r>
            <a:r>
              <a:rPr lang="zh-CN" altLang="en-US" sz="2400" smtClean="0"/>
              <a:t>，第</a:t>
            </a:r>
            <a:r>
              <a:rPr lang="en-US" altLang="zh-CN" sz="2400" smtClean="0"/>
              <a:t>k</a:t>
            </a:r>
            <a:r>
              <a:rPr lang="zh-CN" altLang="en-US" sz="2400" smtClean="0"/>
              <a:t>个神经元的净输入</a:t>
            </a:r>
            <a:r>
              <a:rPr lang="en-US" altLang="zh-CN" sz="2400" smtClean="0"/>
              <a:t>net</a:t>
            </a:r>
            <a:r>
              <a:rPr lang="en-US" altLang="zh-CN" sz="2400" baseline="-25000" smtClean="0"/>
              <a:t>k</a:t>
            </a:r>
            <a:r>
              <a:rPr lang="zh-CN" altLang="en-US" sz="2400" smtClean="0"/>
              <a:t>。</a:t>
            </a:r>
          </a:p>
          <a:p>
            <a:pPr eaLnBrk="1" hangingPunct="1"/>
            <a:endParaRPr lang="zh-CN" altLang="en-US" sz="2400" smtClean="0"/>
          </a:p>
          <a:p>
            <a:pPr eaLnBrk="1" hangingPunct="1"/>
            <a:r>
              <a:rPr lang="zh-CN" altLang="en-US" sz="2400" smtClean="0">
                <a:solidFill>
                  <a:srgbClr val="0000FF"/>
                </a:solidFill>
              </a:rPr>
              <a:t>目标函数</a:t>
            </a:r>
            <a:r>
              <a:rPr lang="zh-CN" altLang="en-US" sz="2400" smtClean="0"/>
              <a:t>：</a:t>
            </a:r>
          </a:p>
        </p:txBody>
      </p:sp>
      <p:graphicFrame>
        <p:nvGraphicFramePr>
          <p:cNvPr id="22532" name="Object 12"/>
          <p:cNvGraphicFramePr>
            <a:graphicFrameLocks noChangeAspect="1"/>
          </p:cNvGraphicFramePr>
          <p:nvPr>
            <p:ph sz="quarter" idx="2"/>
          </p:nvPr>
        </p:nvGraphicFramePr>
        <p:xfrm>
          <a:off x="2700338" y="3860800"/>
          <a:ext cx="40735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Equation" r:id="rId4" imgW="6489700" imgH="1295400" progId="Equation.DSMT4">
                  <p:embed/>
                </p:oleObj>
              </mc:Choice>
              <mc:Fallback>
                <p:oleObj name="Equation" r:id="rId4" imgW="6489700" imgH="12954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860800"/>
                        <a:ext cx="4073525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/>
          </a:p>
        </p:txBody>
      </p:sp>
      <p:sp>
        <p:nvSpPr>
          <p:cNvPr id="22534" name="Rectangle 8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/>
          </a:p>
        </p:txBody>
      </p:sp>
      <p:graphicFrame>
        <p:nvGraphicFramePr>
          <p:cNvPr id="22535" name="Object 14"/>
          <p:cNvGraphicFramePr>
            <a:graphicFrameLocks noChangeAspect="1"/>
          </p:cNvGraphicFramePr>
          <p:nvPr>
            <p:ph sz="quarter" idx="3"/>
          </p:nvPr>
        </p:nvGraphicFramePr>
        <p:xfrm>
          <a:off x="2555875" y="5445125"/>
          <a:ext cx="4803775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Equation" r:id="rId6" imgW="8737600" imgH="1168400" progId="Equation.DSMT4">
                  <p:embed/>
                </p:oleObj>
              </mc:Choice>
              <mc:Fallback>
                <p:oleObj name="Equation" r:id="rId6" imgW="8737600" imgH="11684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445125"/>
                        <a:ext cx="4803775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Text Box 16"/>
          <p:cNvSpPr txBox="1">
            <a:spLocks noChangeArrowheads="1"/>
          </p:cNvSpPr>
          <p:nvPr/>
        </p:nvSpPr>
        <p:spPr bwMode="auto">
          <a:xfrm>
            <a:off x="684213" y="4941888"/>
            <a:ext cx="5184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FF"/>
                </a:solidFill>
              </a:rPr>
              <a:t>迭代公式</a:t>
            </a:r>
            <a:r>
              <a:rPr lang="zh-CN" altLang="en-US" sz="2400"/>
              <a:t>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输出层</a:t>
            </a:r>
          </a:p>
        </p:txBody>
      </p:sp>
      <p:graphicFrame>
        <p:nvGraphicFramePr>
          <p:cNvPr id="24579" name="Object 12"/>
          <p:cNvGraphicFramePr>
            <a:graphicFrameLocks noChangeAspect="1"/>
          </p:cNvGraphicFramePr>
          <p:nvPr>
            <p:ph sz="quarter" idx="2"/>
          </p:nvPr>
        </p:nvGraphicFramePr>
        <p:xfrm>
          <a:off x="395288" y="1484313"/>
          <a:ext cx="2597150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" name="Equation" r:id="rId4" imgW="4584700" imgH="1358900" progId="Equation.DSMT4">
                  <p:embed/>
                </p:oleObj>
              </mc:Choice>
              <mc:Fallback>
                <p:oleObj name="Equation" r:id="rId4" imgW="4584700" imgH="13589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484313"/>
                        <a:ext cx="2597150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14"/>
          <p:cNvGraphicFramePr>
            <a:graphicFrameLocks noChangeAspect="1"/>
          </p:cNvGraphicFramePr>
          <p:nvPr>
            <p:ph sz="quarter" idx="3"/>
          </p:nvPr>
        </p:nvGraphicFramePr>
        <p:xfrm>
          <a:off x="395288" y="4365625"/>
          <a:ext cx="1512887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" name="Equation" r:id="rId6" imgW="3073400" imgH="1320800" progId="Equation.DSMT4">
                  <p:embed/>
                </p:oleObj>
              </mc:Choice>
              <mc:Fallback>
                <p:oleObj name="Equation" r:id="rId6" imgW="3073400" imgH="1320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365625"/>
                        <a:ext cx="1512887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/>
          </a:p>
        </p:txBody>
      </p:sp>
      <p:graphicFrame>
        <p:nvGraphicFramePr>
          <p:cNvPr id="24582" name="Object 16"/>
          <p:cNvGraphicFramePr>
            <a:graphicFrameLocks noChangeAspect="1"/>
          </p:cNvGraphicFramePr>
          <p:nvPr>
            <p:ph sz="quarter" idx="4"/>
          </p:nvPr>
        </p:nvGraphicFramePr>
        <p:xfrm>
          <a:off x="3635375" y="4437063"/>
          <a:ext cx="93662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9" name="Equation" r:id="rId8" imgW="2133600" imgH="1371600" progId="Equation.DSMT4">
                  <p:embed/>
                </p:oleObj>
              </mc:Choice>
              <mc:Fallback>
                <p:oleObj name="Equation" r:id="rId8" imgW="2133600" imgH="1371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4437063"/>
                        <a:ext cx="936625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20"/>
          <p:cNvGraphicFramePr>
            <a:graphicFrameLocks noChangeAspect="1"/>
          </p:cNvGraphicFramePr>
          <p:nvPr/>
        </p:nvGraphicFramePr>
        <p:xfrm>
          <a:off x="395288" y="5445125"/>
          <a:ext cx="403225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0" name="Equation" r:id="rId10" imgW="7442200" imgH="1358900" progId="Equation.DSMT4">
                  <p:embed/>
                </p:oleObj>
              </mc:Choice>
              <mc:Fallback>
                <p:oleObj name="Equation" r:id="rId10" imgW="7442200" imgH="13589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445125"/>
                        <a:ext cx="403225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24"/>
          <p:cNvGraphicFramePr>
            <a:graphicFrameLocks noChangeAspect="1"/>
          </p:cNvGraphicFramePr>
          <p:nvPr/>
        </p:nvGraphicFramePr>
        <p:xfrm>
          <a:off x="1763713" y="6165850"/>
          <a:ext cx="27352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1" name="Equation" r:id="rId12" imgW="1371600" imgH="254000" progId="Equation.DSMT4">
                  <p:embed/>
                </p:oleObj>
              </mc:Choice>
              <mc:Fallback>
                <p:oleObj name="Equation" r:id="rId12" imgW="1371600" imgH="2540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6165850"/>
                        <a:ext cx="273526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/>
          </a:p>
        </p:txBody>
      </p:sp>
      <p:graphicFrame>
        <p:nvGraphicFramePr>
          <p:cNvPr id="24586" name="Object 4"/>
          <p:cNvGraphicFramePr>
            <a:graphicFrameLocks noChangeAspect="1"/>
          </p:cNvGraphicFramePr>
          <p:nvPr/>
        </p:nvGraphicFramePr>
        <p:xfrm>
          <a:off x="323850" y="2708275"/>
          <a:ext cx="3017838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2" name="Equation" r:id="rId14" imgW="1803400" imgH="431800" progId="Equation.DSMT4">
                  <p:embed/>
                </p:oleObj>
              </mc:Choice>
              <mc:Fallback>
                <p:oleObj name="Equation" r:id="rId14" imgW="18034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708275"/>
                        <a:ext cx="3017838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7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/>
          </a:p>
        </p:txBody>
      </p:sp>
      <p:graphicFrame>
        <p:nvGraphicFramePr>
          <p:cNvPr id="24588" name="Object 6"/>
          <p:cNvGraphicFramePr>
            <a:graphicFrameLocks noChangeAspect="1"/>
          </p:cNvGraphicFramePr>
          <p:nvPr/>
        </p:nvGraphicFramePr>
        <p:xfrm>
          <a:off x="3635375" y="2708275"/>
          <a:ext cx="165735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3" name="Equation" r:id="rId16" imgW="1016000" imgH="431800" progId="Equation.DSMT4">
                  <p:embed/>
                </p:oleObj>
              </mc:Choice>
              <mc:Fallback>
                <p:oleObj name="Equation" r:id="rId16" imgW="10160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2708275"/>
                        <a:ext cx="1657350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9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/>
          </a:p>
        </p:txBody>
      </p:sp>
      <p:graphicFrame>
        <p:nvGraphicFramePr>
          <p:cNvPr id="24590" name="Object 8"/>
          <p:cNvGraphicFramePr>
            <a:graphicFrameLocks noChangeAspect="1"/>
          </p:cNvGraphicFramePr>
          <p:nvPr/>
        </p:nvGraphicFramePr>
        <p:xfrm>
          <a:off x="323850" y="3644900"/>
          <a:ext cx="16240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4" name="Equation" r:id="rId18" imgW="825500" imgH="254000" progId="Equation.DSMT4">
                  <p:embed/>
                </p:oleObj>
              </mc:Choice>
              <mc:Fallback>
                <p:oleObj name="Equation" r:id="rId18" imgW="825500" imgH="254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644900"/>
                        <a:ext cx="16240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1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/>
          </a:p>
        </p:txBody>
      </p:sp>
      <p:graphicFrame>
        <p:nvGraphicFramePr>
          <p:cNvPr id="24592" name="Object 10"/>
          <p:cNvGraphicFramePr>
            <a:graphicFrameLocks noChangeAspect="1"/>
          </p:cNvGraphicFramePr>
          <p:nvPr/>
        </p:nvGraphicFramePr>
        <p:xfrm>
          <a:off x="3563938" y="3573463"/>
          <a:ext cx="1728787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5" name="Equation" r:id="rId20" imgW="1079032" imgH="431613" progId="Equation.DSMT4">
                  <p:embed/>
                </p:oleObj>
              </mc:Choice>
              <mc:Fallback>
                <p:oleObj name="Equation" r:id="rId20" imgW="1079032" imgH="431613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573463"/>
                        <a:ext cx="1728787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179388" y="2420938"/>
            <a:ext cx="54721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79388" y="5373688"/>
            <a:ext cx="54721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9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4596" name="对象 3"/>
          <p:cNvGraphicFramePr>
            <a:graphicFrameLocks noChangeAspect="1"/>
          </p:cNvGraphicFramePr>
          <p:nvPr/>
        </p:nvGraphicFramePr>
        <p:xfrm>
          <a:off x="6011863" y="1989138"/>
          <a:ext cx="2927350" cy="331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6" name="Visio" r:id="rId23" imgW="2271745" imgH="2566928" progId="Visio.Drawing.11">
                  <p:embed/>
                </p:oleObj>
              </mc:Choice>
              <mc:Fallback>
                <p:oleObj name="Visio" r:id="rId23" imgW="2271745" imgH="2566928" progId="Visio.Drawing.11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1989138"/>
                        <a:ext cx="2927350" cy="331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隐含层</a:t>
            </a:r>
          </a:p>
        </p:txBody>
      </p:sp>
      <p:graphicFrame>
        <p:nvGraphicFramePr>
          <p:cNvPr id="26627" name="Object 6"/>
          <p:cNvGraphicFramePr>
            <a:graphicFrameLocks noChangeAspect="1"/>
          </p:cNvGraphicFramePr>
          <p:nvPr>
            <p:ph sz="quarter" idx="2"/>
          </p:nvPr>
        </p:nvGraphicFramePr>
        <p:xfrm>
          <a:off x="611188" y="1557338"/>
          <a:ext cx="2925762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Equation" r:id="rId3" imgW="4635500" imgH="1422400" progId="Equation.DSMT4">
                  <p:embed/>
                </p:oleObj>
              </mc:Choice>
              <mc:Fallback>
                <p:oleObj name="Equation" r:id="rId3" imgW="4635500" imgH="1422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557338"/>
                        <a:ext cx="2925762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8"/>
          <p:cNvGraphicFramePr>
            <a:graphicFrameLocks noChangeAspect="1"/>
          </p:cNvGraphicFramePr>
          <p:nvPr>
            <p:ph sz="quarter" idx="3"/>
          </p:nvPr>
        </p:nvGraphicFramePr>
        <p:xfrm>
          <a:off x="611188" y="3357563"/>
          <a:ext cx="2100262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Equation" r:id="rId5" imgW="3429000" imgH="1422400" progId="Equation.DSMT4">
                  <p:embed/>
                </p:oleObj>
              </mc:Choice>
              <mc:Fallback>
                <p:oleObj name="Equation" r:id="rId5" imgW="3429000" imgH="1422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357563"/>
                        <a:ext cx="2100262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10"/>
          <p:cNvGraphicFramePr>
            <a:graphicFrameLocks noChangeAspect="1"/>
          </p:cNvGraphicFramePr>
          <p:nvPr>
            <p:ph sz="quarter" idx="4"/>
          </p:nvPr>
        </p:nvGraphicFramePr>
        <p:xfrm>
          <a:off x="619125" y="4652963"/>
          <a:ext cx="32242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Equation" r:id="rId7" imgW="5829300" imgH="1435100" progId="Equation.DSMT4">
                  <p:embed/>
                </p:oleObj>
              </mc:Choice>
              <mc:Fallback>
                <p:oleObj name="Equation" r:id="rId7" imgW="5829300" imgH="14351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" y="4652963"/>
                        <a:ext cx="32242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79388" y="2924175"/>
            <a:ext cx="41052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3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6632" name="对象 5"/>
          <p:cNvGraphicFramePr>
            <a:graphicFrameLocks noChangeAspect="1"/>
          </p:cNvGraphicFramePr>
          <p:nvPr/>
        </p:nvGraphicFramePr>
        <p:xfrm>
          <a:off x="4787900" y="1773238"/>
          <a:ext cx="4044950" cy="348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Visio" r:id="rId10" imgW="2979382" imgH="2560320" progId="Visio.Drawing.11">
                  <p:embed/>
                </p:oleObj>
              </mc:Choice>
              <mc:Fallback>
                <p:oleObj name="Visio" r:id="rId10" imgW="2979382" imgH="2560320" progId="Visio.Drawing.11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1773238"/>
                        <a:ext cx="4044950" cy="348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隐含层</a:t>
            </a:r>
          </a:p>
        </p:txBody>
      </p:sp>
      <p:graphicFrame>
        <p:nvGraphicFramePr>
          <p:cNvPr id="27651" name="Object 4"/>
          <p:cNvGraphicFramePr>
            <a:graphicFrameLocks noChangeAspect="1"/>
          </p:cNvGraphicFramePr>
          <p:nvPr>
            <p:ph sz="quarter" idx="1"/>
          </p:nvPr>
        </p:nvGraphicFramePr>
        <p:xfrm>
          <a:off x="1042988" y="1412875"/>
          <a:ext cx="5792787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Equation" r:id="rId3" imgW="9232900" imgH="1435100" progId="Equation.DSMT4">
                  <p:embed/>
                </p:oleObj>
              </mc:Choice>
              <mc:Fallback>
                <p:oleObj name="Equation" r:id="rId3" imgW="9232900" imgH="1435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12875"/>
                        <a:ext cx="5792787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6"/>
          <p:cNvGraphicFramePr>
            <a:graphicFrameLocks noChangeAspect="1"/>
          </p:cNvGraphicFramePr>
          <p:nvPr>
            <p:ph sz="quarter" idx="2"/>
          </p:nvPr>
        </p:nvGraphicFramePr>
        <p:xfrm>
          <a:off x="1619250" y="2636838"/>
          <a:ext cx="633730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Equation" r:id="rId5" imgW="10871200" imgH="1397000" progId="Equation.DSMT4">
                  <p:embed/>
                </p:oleObj>
              </mc:Choice>
              <mc:Fallback>
                <p:oleObj name="Equation" r:id="rId5" imgW="10871200" imgH="1397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636838"/>
                        <a:ext cx="6337300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8"/>
          <p:cNvGraphicFramePr>
            <a:graphicFrameLocks noChangeAspect="1"/>
          </p:cNvGraphicFramePr>
          <p:nvPr>
            <p:ph sz="quarter" idx="3"/>
          </p:nvPr>
        </p:nvGraphicFramePr>
        <p:xfrm>
          <a:off x="1042988" y="4149725"/>
          <a:ext cx="654367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Equation" r:id="rId7" imgW="10655300" imgH="1435100" progId="Equation.DSMT4">
                  <p:embed/>
                </p:oleObj>
              </mc:Choice>
              <mc:Fallback>
                <p:oleObj name="Equation" r:id="rId7" imgW="10655300" imgH="14351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149725"/>
                        <a:ext cx="6543675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10"/>
          <p:cNvGraphicFramePr>
            <a:graphicFrameLocks noChangeAspect="1"/>
          </p:cNvGraphicFramePr>
          <p:nvPr>
            <p:ph sz="quarter" idx="4"/>
          </p:nvPr>
        </p:nvGraphicFramePr>
        <p:xfrm>
          <a:off x="1187450" y="5445125"/>
          <a:ext cx="314325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Equation" r:id="rId9" imgW="4445000" imgH="1295400" progId="Equation.DSMT4">
                  <p:embed/>
                </p:oleObj>
              </mc:Choice>
              <mc:Fallback>
                <p:oleObj name="Equation" r:id="rId9" imgW="4445000" imgH="1295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445125"/>
                        <a:ext cx="314325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684213" y="3789363"/>
            <a:ext cx="80645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迭代公式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341438"/>
            <a:ext cx="3235325" cy="5256212"/>
          </a:xfrm>
        </p:spPr>
        <p:txBody>
          <a:bodyPr/>
          <a:lstStyle/>
          <a:p>
            <a:pPr eaLnBrk="1" hangingPunct="1"/>
            <a:r>
              <a:rPr lang="zh-CN" altLang="en-US" sz="2600" smtClean="0">
                <a:solidFill>
                  <a:srgbClr val="0000FF"/>
                </a:solidFill>
              </a:rPr>
              <a:t>输出层</a:t>
            </a:r>
            <a:r>
              <a:rPr lang="zh-CN" altLang="en-US" sz="2600" smtClean="0"/>
              <a:t>：</a:t>
            </a:r>
          </a:p>
          <a:p>
            <a:pPr eaLnBrk="1" hangingPunct="1"/>
            <a:endParaRPr lang="zh-CN" altLang="en-US" sz="2600" smtClean="0"/>
          </a:p>
          <a:p>
            <a:pPr eaLnBrk="1" hangingPunct="1"/>
            <a:endParaRPr lang="zh-CN" altLang="en-US" sz="2600" smtClean="0"/>
          </a:p>
          <a:p>
            <a:pPr eaLnBrk="1" hangingPunct="1"/>
            <a:endParaRPr lang="zh-CN" altLang="en-US" sz="2600" smtClean="0"/>
          </a:p>
          <a:p>
            <a:pPr eaLnBrk="1" hangingPunct="1"/>
            <a:r>
              <a:rPr lang="zh-CN" altLang="en-US" sz="2600" smtClean="0">
                <a:solidFill>
                  <a:srgbClr val="0000FF"/>
                </a:solidFill>
              </a:rPr>
              <a:t>隐含层</a:t>
            </a:r>
            <a:r>
              <a:rPr lang="zh-CN" altLang="en-US" sz="2600" smtClean="0"/>
              <a:t>：</a:t>
            </a: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1909763" y="2128838"/>
          <a:ext cx="1966912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Equation" r:id="rId3" imgW="2794000" imgH="1358900" progId="Equation.DSMT4">
                  <p:embed/>
                </p:oleObj>
              </mc:Choice>
              <mc:Fallback>
                <p:oleObj name="Equation" r:id="rId3" imgW="2794000" imgH="1358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763" y="2128838"/>
                        <a:ext cx="1966912" cy="109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4384675" y="2349500"/>
          <a:ext cx="329565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" name="Equation" r:id="rId5" imgW="4445000" imgH="685800" progId="Equation.DSMT4">
                  <p:embed/>
                </p:oleObj>
              </mc:Choice>
              <mc:Fallback>
                <p:oleObj name="Equation" r:id="rId5" imgW="4445000" imgH="685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4675" y="2349500"/>
                        <a:ext cx="329565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8"/>
          <p:cNvGraphicFramePr>
            <a:graphicFrameLocks noChangeAspect="1"/>
          </p:cNvGraphicFramePr>
          <p:nvPr/>
        </p:nvGraphicFramePr>
        <p:xfrm>
          <a:off x="1908175" y="4365625"/>
          <a:ext cx="1773238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Equation" r:id="rId7" imgW="2692400" imgH="1358900" progId="Equation.DSMT4">
                  <p:embed/>
                </p:oleObj>
              </mc:Choice>
              <mc:Fallback>
                <p:oleObj name="Equation" r:id="rId7" imgW="2692400" imgH="13589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365625"/>
                        <a:ext cx="1773238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9"/>
          <p:cNvGraphicFramePr>
            <a:graphicFrameLocks noChangeAspect="1"/>
          </p:cNvGraphicFramePr>
          <p:nvPr/>
        </p:nvGraphicFramePr>
        <p:xfrm>
          <a:off x="4356100" y="4292600"/>
          <a:ext cx="3017838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3" name="Equation" r:id="rId9" imgW="4445000" imgH="1295400" progId="Equation.DSMT4">
                  <p:embed/>
                </p:oleObj>
              </mc:Choice>
              <mc:Fallback>
                <p:oleObj name="Equation" r:id="rId9" imgW="4445000" imgH="1295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4292600"/>
                        <a:ext cx="3017838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误差反向传播</a:t>
            </a:r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700213"/>
            <a:ext cx="6913562" cy="417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BP</a:t>
            </a:r>
            <a:r>
              <a:rPr lang="zh-CN" altLang="en-US" smtClean="0"/>
              <a:t>算法</a:t>
            </a:r>
            <a:r>
              <a:rPr lang="en-US" altLang="zh-CN" smtClean="0"/>
              <a:t>—</a:t>
            </a:r>
            <a:r>
              <a:rPr lang="zh-CN" altLang="en-US" smtClean="0"/>
              <a:t>批量修改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91513" cy="5400675"/>
          </a:xfrm>
        </p:spPr>
        <p:txBody>
          <a:bodyPr/>
          <a:lstStyle/>
          <a:p>
            <a:pPr marL="571500" indent="-571500" eaLnBrk="1" hangingPunct="1">
              <a:lnSpc>
                <a:spcPct val="11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400" smtClean="0"/>
              <a:t>begin initialize n</a:t>
            </a:r>
            <a:r>
              <a:rPr lang="en-US" altLang="zh-CN" sz="2400" baseline="-25000" smtClean="0"/>
              <a:t>H</a:t>
            </a:r>
            <a:r>
              <a:rPr lang="zh-CN" altLang="en-US" sz="2400" smtClean="0"/>
              <a:t>，</a:t>
            </a:r>
            <a:r>
              <a:rPr lang="en-US" altLang="zh-CN" sz="2400" smtClean="0"/>
              <a:t>w</a:t>
            </a:r>
            <a:r>
              <a:rPr lang="zh-CN" altLang="en-US" sz="2400" smtClean="0"/>
              <a:t>，</a:t>
            </a:r>
            <a:r>
              <a:rPr lang="el-GR" altLang="zh-CN" sz="2400" smtClean="0">
                <a:latin typeface="宋体" panose="02010600030101010101" pitchFamily="2" charset="-122"/>
              </a:rPr>
              <a:t>θ</a:t>
            </a:r>
            <a:r>
              <a:rPr lang="zh-CN" altLang="el-GR" sz="2400" smtClean="0">
                <a:latin typeface="宋体" panose="02010600030101010101" pitchFamily="2" charset="-122"/>
              </a:rPr>
              <a:t>，</a:t>
            </a:r>
            <a:r>
              <a:rPr lang="el-GR" altLang="zh-CN" sz="2400" smtClean="0">
                <a:latin typeface="宋体" panose="02010600030101010101" pitchFamily="2" charset="-122"/>
              </a:rPr>
              <a:t>η</a:t>
            </a:r>
            <a:r>
              <a:rPr lang="zh-CN" altLang="el-GR" sz="2400" smtClean="0">
                <a:latin typeface="宋体" panose="02010600030101010101" pitchFamily="2" charset="-122"/>
              </a:rPr>
              <a:t>，</a:t>
            </a:r>
            <a:r>
              <a:rPr lang="en-US" altLang="zh-CN" sz="2400" smtClean="0">
                <a:latin typeface="宋体" panose="02010600030101010101" pitchFamily="2" charset="-122"/>
              </a:rPr>
              <a:t>r</a:t>
            </a:r>
            <a:r>
              <a:rPr lang="en-US" altLang="zh-CN" sz="2400" smtClean="0">
                <a:latin typeface="宋体" panose="02010600030101010101" pitchFamily="2" charset="-122"/>
                <a:sym typeface="Wingdings" panose="05000000000000000000" pitchFamily="2" charset="2"/>
              </a:rPr>
              <a:t>0</a:t>
            </a:r>
          </a:p>
          <a:p>
            <a:pPr marL="571500" indent="-571500" eaLnBrk="1" hangingPunct="1">
              <a:lnSpc>
                <a:spcPct val="11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400" smtClean="0">
                <a:latin typeface="宋体" panose="02010600030101010101" pitchFamily="2" charset="-122"/>
                <a:sym typeface="Wingdings" panose="05000000000000000000" pitchFamily="2" charset="2"/>
              </a:rPr>
              <a:t>  do rr+1</a:t>
            </a:r>
          </a:p>
          <a:p>
            <a:pPr marL="571500" indent="-571500" eaLnBrk="1" hangingPunct="1">
              <a:lnSpc>
                <a:spcPct val="11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400" smtClean="0">
                <a:latin typeface="宋体" panose="02010600030101010101" pitchFamily="2" charset="-122"/>
                <a:sym typeface="Wingdings" panose="05000000000000000000" pitchFamily="2" charset="2"/>
              </a:rPr>
              <a:t>     m0;</a:t>
            </a:r>
            <a:r>
              <a:rPr lang="el-GR" altLang="zh-CN" sz="2400" smtClean="0">
                <a:latin typeface="宋体" panose="02010600030101010101" pitchFamily="2" charset="-122"/>
                <a:sym typeface="Wingdings" panose="05000000000000000000" pitchFamily="2" charset="2"/>
              </a:rPr>
              <a:t>Δ</a:t>
            </a:r>
            <a:r>
              <a:rPr lang="en-US" altLang="zh-CN" sz="2400" smtClean="0">
                <a:latin typeface="宋体" panose="02010600030101010101" pitchFamily="2" charset="-122"/>
                <a:sym typeface="Wingdings" panose="05000000000000000000" pitchFamily="2" charset="2"/>
              </a:rPr>
              <a:t>w</a:t>
            </a:r>
            <a:r>
              <a:rPr lang="en-US" altLang="zh-CN" sz="2400" baseline="-25000" smtClean="0">
                <a:latin typeface="宋体" panose="02010600030101010101" pitchFamily="2" charset="-122"/>
                <a:sym typeface="Wingdings" panose="05000000000000000000" pitchFamily="2" charset="2"/>
              </a:rPr>
              <a:t>ji</a:t>
            </a:r>
            <a:r>
              <a:rPr lang="en-US" altLang="zh-CN" sz="2400" smtClean="0">
                <a:latin typeface="宋体" panose="02010600030101010101" pitchFamily="2" charset="-122"/>
                <a:sym typeface="Wingdings" panose="05000000000000000000" pitchFamily="2" charset="2"/>
              </a:rPr>
              <a:t>0;</a:t>
            </a:r>
            <a:r>
              <a:rPr lang="el-GR" altLang="zh-CN" sz="2400" smtClean="0">
                <a:latin typeface="宋体" panose="02010600030101010101" pitchFamily="2" charset="-122"/>
                <a:sym typeface="Wingdings" panose="05000000000000000000" pitchFamily="2" charset="2"/>
              </a:rPr>
              <a:t>Δ</a:t>
            </a:r>
            <a:r>
              <a:rPr lang="en-US" altLang="zh-CN" sz="2400" smtClean="0">
                <a:latin typeface="宋体" panose="02010600030101010101" pitchFamily="2" charset="-122"/>
                <a:sym typeface="Wingdings" panose="05000000000000000000" pitchFamily="2" charset="2"/>
              </a:rPr>
              <a:t>w</a:t>
            </a:r>
            <a:r>
              <a:rPr lang="en-US" altLang="zh-CN" sz="2400" baseline="-25000" smtClean="0">
                <a:latin typeface="宋体" panose="02010600030101010101" pitchFamily="2" charset="-122"/>
                <a:sym typeface="Wingdings" panose="05000000000000000000" pitchFamily="2" charset="2"/>
              </a:rPr>
              <a:t>kj</a:t>
            </a:r>
            <a:r>
              <a:rPr lang="en-US" altLang="zh-CN" sz="2400" smtClean="0">
                <a:latin typeface="宋体" panose="02010600030101010101" pitchFamily="2" charset="-122"/>
                <a:sym typeface="Wingdings" panose="05000000000000000000" pitchFamily="2" charset="2"/>
              </a:rPr>
              <a:t>0</a:t>
            </a:r>
          </a:p>
          <a:p>
            <a:pPr marL="571500" indent="-571500" eaLnBrk="1" hangingPunct="1">
              <a:lnSpc>
                <a:spcPct val="11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400" smtClean="0">
                <a:latin typeface="宋体" panose="02010600030101010101" pitchFamily="2" charset="-122"/>
                <a:sym typeface="Wingdings" panose="05000000000000000000" pitchFamily="2" charset="2"/>
              </a:rPr>
              <a:t>     do mm+1</a:t>
            </a:r>
          </a:p>
          <a:p>
            <a:pPr marL="571500" indent="-571500" eaLnBrk="1" hangingPunct="1">
              <a:lnSpc>
                <a:spcPct val="11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400" smtClean="0">
                <a:latin typeface="宋体" panose="02010600030101010101" pitchFamily="2" charset="-122"/>
                <a:sym typeface="Wingdings" panose="05000000000000000000" pitchFamily="2" charset="2"/>
              </a:rPr>
              <a:t>        x</a:t>
            </a:r>
            <a:r>
              <a:rPr lang="en-US" altLang="zh-CN" sz="2400" baseline="-25000" smtClean="0">
                <a:latin typeface="宋体" panose="02010600030101010101" pitchFamily="2" charset="-122"/>
                <a:sym typeface="Wingdings" panose="05000000000000000000" pitchFamily="2" charset="2"/>
              </a:rPr>
              <a:t>m</a:t>
            </a:r>
            <a:r>
              <a:rPr lang="en-US" altLang="zh-CN" sz="2400" smtClean="0">
                <a:latin typeface="宋体" panose="02010600030101010101" pitchFamily="2" charset="-122"/>
                <a:sym typeface="Wingdings" panose="05000000000000000000" pitchFamily="2" charset="2"/>
              </a:rPr>
              <a:t>select pattern</a:t>
            </a:r>
          </a:p>
          <a:p>
            <a:pPr marL="571500" indent="-571500" eaLnBrk="1" hangingPunct="1">
              <a:lnSpc>
                <a:spcPct val="11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400" smtClean="0">
                <a:latin typeface="宋体" panose="02010600030101010101" pitchFamily="2" charset="-122"/>
                <a:sym typeface="Wingdings" panose="05000000000000000000" pitchFamily="2" charset="2"/>
              </a:rPr>
              <a:t>       </a:t>
            </a:r>
            <a:r>
              <a:rPr lang="el-GR" altLang="zh-CN" sz="2400" smtClean="0">
                <a:latin typeface="宋体" panose="02010600030101010101" pitchFamily="2" charset="-122"/>
                <a:sym typeface="Wingdings" panose="05000000000000000000" pitchFamily="2" charset="2"/>
              </a:rPr>
              <a:t>Δ</a:t>
            </a:r>
            <a:r>
              <a:rPr lang="en-US" altLang="zh-CN" sz="2400" smtClean="0">
                <a:latin typeface="宋体" panose="02010600030101010101" pitchFamily="2" charset="-122"/>
                <a:sym typeface="Wingdings" panose="05000000000000000000" pitchFamily="2" charset="2"/>
              </a:rPr>
              <a:t>w</a:t>
            </a:r>
            <a:r>
              <a:rPr lang="en-US" altLang="zh-CN" sz="2400" baseline="-25000" smtClean="0">
                <a:latin typeface="宋体" panose="02010600030101010101" pitchFamily="2" charset="-122"/>
                <a:sym typeface="Wingdings" panose="05000000000000000000" pitchFamily="2" charset="2"/>
              </a:rPr>
              <a:t>ji</a:t>
            </a:r>
            <a:r>
              <a:rPr lang="en-US" altLang="zh-CN" sz="2400" smtClean="0">
                <a:latin typeface="宋体" panose="02010600030101010101" pitchFamily="2" charset="-122"/>
                <a:sym typeface="Wingdings" panose="05000000000000000000" pitchFamily="2" charset="2"/>
              </a:rPr>
              <a:t></a:t>
            </a:r>
            <a:r>
              <a:rPr lang="el-GR" altLang="zh-CN" sz="2400" smtClean="0">
                <a:latin typeface="宋体" panose="02010600030101010101" pitchFamily="2" charset="-122"/>
                <a:sym typeface="Wingdings" panose="05000000000000000000" pitchFamily="2" charset="2"/>
              </a:rPr>
              <a:t>Δ</a:t>
            </a:r>
            <a:r>
              <a:rPr lang="en-US" altLang="zh-CN" sz="2400" smtClean="0">
                <a:latin typeface="宋体" panose="02010600030101010101" pitchFamily="2" charset="-122"/>
                <a:sym typeface="Wingdings" panose="05000000000000000000" pitchFamily="2" charset="2"/>
              </a:rPr>
              <a:t>w</a:t>
            </a:r>
            <a:r>
              <a:rPr lang="en-US" altLang="zh-CN" sz="2400" baseline="-25000" smtClean="0">
                <a:latin typeface="宋体" panose="02010600030101010101" pitchFamily="2" charset="-122"/>
                <a:sym typeface="Wingdings" panose="05000000000000000000" pitchFamily="2" charset="2"/>
              </a:rPr>
              <a:t>ji</a:t>
            </a:r>
            <a:r>
              <a:rPr lang="en-US" altLang="zh-CN" sz="2400" smtClean="0">
                <a:latin typeface="宋体" panose="02010600030101010101" pitchFamily="2" charset="-122"/>
                <a:sym typeface="Wingdings" panose="05000000000000000000" pitchFamily="2" charset="2"/>
              </a:rPr>
              <a:t>+</a:t>
            </a:r>
            <a:r>
              <a:rPr lang="el-GR" altLang="zh-CN" sz="2400" smtClean="0">
                <a:latin typeface="宋体" panose="02010600030101010101" pitchFamily="2" charset="-122"/>
              </a:rPr>
              <a:t>ηδ</a:t>
            </a:r>
            <a:r>
              <a:rPr lang="en-US" altLang="zh-CN" sz="2400" baseline="-25000" smtClean="0">
                <a:latin typeface="宋体" panose="02010600030101010101" pitchFamily="2" charset="-122"/>
              </a:rPr>
              <a:t>j</a:t>
            </a:r>
            <a:r>
              <a:rPr lang="en-US" altLang="zh-CN" sz="2400" smtClean="0">
                <a:latin typeface="宋体" panose="02010600030101010101" pitchFamily="2" charset="-122"/>
              </a:rPr>
              <a:t>x</a:t>
            </a:r>
            <a:r>
              <a:rPr lang="en-US" altLang="zh-CN" sz="2400" baseline="-25000" smtClean="0">
                <a:latin typeface="宋体" panose="02010600030101010101" pitchFamily="2" charset="-122"/>
              </a:rPr>
              <a:t>i</a:t>
            </a:r>
            <a:r>
              <a:rPr lang="en-US" altLang="zh-CN" sz="2400" smtClean="0">
                <a:latin typeface="宋体" panose="02010600030101010101" pitchFamily="2" charset="-122"/>
              </a:rPr>
              <a:t>;</a:t>
            </a:r>
            <a:r>
              <a:rPr lang="el-GR" altLang="zh-CN" sz="2400" smtClean="0">
                <a:latin typeface="宋体" panose="02010600030101010101" pitchFamily="2" charset="-122"/>
                <a:sym typeface="Wingdings" panose="05000000000000000000" pitchFamily="2" charset="2"/>
              </a:rPr>
              <a:t>Δ</a:t>
            </a:r>
            <a:r>
              <a:rPr lang="en-US" altLang="zh-CN" sz="2400" smtClean="0">
                <a:latin typeface="宋体" panose="02010600030101010101" pitchFamily="2" charset="-122"/>
                <a:sym typeface="Wingdings" panose="05000000000000000000" pitchFamily="2" charset="2"/>
              </a:rPr>
              <a:t>w</a:t>
            </a:r>
            <a:r>
              <a:rPr lang="en-US" altLang="zh-CN" sz="2400" baseline="-25000" smtClean="0">
                <a:latin typeface="宋体" panose="02010600030101010101" pitchFamily="2" charset="-122"/>
                <a:sym typeface="Wingdings" panose="05000000000000000000" pitchFamily="2" charset="2"/>
              </a:rPr>
              <a:t>kj</a:t>
            </a:r>
            <a:r>
              <a:rPr lang="en-US" altLang="zh-CN" sz="2400" smtClean="0">
                <a:latin typeface="宋体" panose="02010600030101010101" pitchFamily="2" charset="-122"/>
                <a:sym typeface="Wingdings" panose="05000000000000000000" pitchFamily="2" charset="2"/>
              </a:rPr>
              <a:t></a:t>
            </a:r>
            <a:r>
              <a:rPr lang="el-GR" altLang="zh-CN" sz="2400" smtClean="0">
                <a:latin typeface="宋体" panose="02010600030101010101" pitchFamily="2" charset="-122"/>
                <a:sym typeface="Wingdings" panose="05000000000000000000" pitchFamily="2" charset="2"/>
              </a:rPr>
              <a:t>Δ</a:t>
            </a:r>
            <a:r>
              <a:rPr lang="en-US" altLang="zh-CN" sz="2400" smtClean="0">
                <a:latin typeface="宋体" panose="02010600030101010101" pitchFamily="2" charset="-122"/>
                <a:sym typeface="Wingdings" panose="05000000000000000000" pitchFamily="2" charset="2"/>
              </a:rPr>
              <a:t>w</a:t>
            </a:r>
            <a:r>
              <a:rPr lang="en-US" altLang="zh-CN" sz="2400" baseline="-25000" smtClean="0">
                <a:latin typeface="宋体" panose="02010600030101010101" pitchFamily="2" charset="-122"/>
                <a:sym typeface="Wingdings" panose="05000000000000000000" pitchFamily="2" charset="2"/>
              </a:rPr>
              <a:t>kj</a:t>
            </a:r>
            <a:r>
              <a:rPr lang="en-US" altLang="zh-CN" sz="2400" smtClean="0">
                <a:latin typeface="宋体" panose="02010600030101010101" pitchFamily="2" charset="-122"/>
                <a:sym typeface="Wingdings" panose="05000000000000000000" pitchFamily="2" charset="2"/>
              </a:rPr>
              <a:t>+</a:t>
            </a:r>
            <a:r>
              <a:rPr lang="el-GR" altLang="zh-CN" sz="2400" smtClean="0">
                <a:latin typeface="宋体" panose="02010600030101010101" pitchFamily="2" charset="-122"/>
              </a:rPr>
              <a:t>ηδ</a:t>
            </a:r>
            <a:r>
              <a:rPr lang="en-US" altLang="zh-CN" sz="2400" baseline="-25000" smtClean="0">
                <a:latin typeface="宋体" panose="02010600030101010101" pitchFamily="2" charset="-122"/>
              </a:rPr>
              <a:t>k</a:t>
            </a:r>
            <a:r>
              <a:rPr lang="en-US" altLang="zh-CN" sz="2400" smtClean="0">
                <a:latin typeface="宋体" panose="02010600030101010101" pitchFamily="2" charset="-122"/>
              </a:rPr>
              <a:t>y</a:t>
            </a:r>
            <a:r>
              <a:rPr lang="en-US" altLang="zh-CN" sz="2400" baseline="-25000" smtClean="0">
                <a:latin typeface="宋体" panose="02010600030101010101" pitchFamily="2" charset="-122"/>
              </a:rPr>
              <a:t>j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marL="571500" indent="-571500" eaLnBrk="1" hangingPunct="1">
              <a:lnSpc>
                <a:spcPct val="11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400" smtClean="0">
                <a:latin typeface="宋体" panose="02010600030101010101" pitchFamily="2" charset="-122"/>
              </a:rPr>
              <a:t>     until m = n</a:t>
            </a:r>
          </a:p>
          <a:p>
            <a:pPr marL="571500" indent="-571500" eaLnBrk="1" hangingPunct="1">
              <a:lnSpc>
                <a:spcPct val="11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400" smtClean="0">
                <a:latin typeface="宋体" panose="02010600030101010101" pitchFamily="2" charset="-122"/>
              </a:rPr>
              <a:t>     </a:t>
            </a:r>
            <a:r>
              <a:rPr lang="en-US" altLang="zh-CN" sz="2400" smtClean="0">
                <a:latin typeface="宋体" panose="02010600030101010101" pitchFamily="2" charset="-122"/>
                <a:sym typeface="Wingdings" panose="05000000000000000000" pitchFamily="2" charset="2"/>
              </a:rPr>
              <a:t>w</a:t>
            </a:r>
            <a:r>
              <a:rPr lang="en-US" altLang="zh-CN" sz="2400" baseline="-25000" smtClean="0">
                <a:latin typeface="宋体" panose="02010600030101010101" pitchFamily="2" charset="-122"/>
                <a:sym typeface="Wingdings" panose="05000000000000000000" pitchFamily="2" charset="2"/>
              </a:rPr>
              <a:t>ji</a:t>
            </a:r>
            <a:r>
              <a:rPr lang="en-US" altLang="zh-CN" sz="2400" smtClean="0">
                <a:latin typeface="宋体" panose="02010600030101010101" pitchFamily="2" charset="-122"/>
                <a:sym typeface="Wingdings" panose="05000000000000000000" pitchFamily="2" charset="2"/>
              </a:rPr>
              <a:t> w</a:t>
            </a:r>
            <a:r>
              <a:rPr lang="en-US" altLang="zh-CN" sz="2400" baseline="-25000" smtClean="0">
                <a:latin typeface="宋体" panose="02010600030101010101" pitchFamily="2" charset="-122"/>
                <a:sym typeface="Wingdings" panose="05000000000000000000" pitchFamily="2" charset="2"/>
              </a:rPr>
              <a:t>ji</a:t>
            </a:r>
            <a:r>
              <a:rPr lang="en-US" altLang="zh-CN" sz="2400" smtClean="0">
                <a:latin typeface="宋体" panose="02010600030101010101" pitchFamily="2" charset="-122"/>
                <a:sym typeface="Wingdings" panose="05000000000000000000" pitchFamily="2" charset="2"/>
              </a:rPr>
              <a:t>+</a:t>
            </a:r>
            <a:r>
              <a:rPr lang="el-GR" altLang="zh-CN" sz="2400" smtClean="0">
                <a:latin typeface="宋体" panose="02010600030101010101" pitchFamily="2" charset="-122"/>
                <a:sym typeface="Wingdings" panose="05000000000000000000" pitchFamily="2" charset="2"/>
              </a:rPr>
              <a:t>Δ</a:t>
            </a:r>
            <a:r>
              <a:rPr lang="en-US" altLang="zh-CN" sz="2400" smtClean="0">
                <a:latin typeface="宋体" panose="02010600030101010101" pitchFamily="2" charset="-122"/>
                <a:sym typeface="Wingdings" panose="05000000000000000000" pitchFamily="2" charset="2"/>
              </a:rPr>
              <a:t>w</a:t>
            </a:r>
            <a:r>
              <a:rPr lang="en-US" altLang="zh-CN" sz="2400" baseline="-25000" smtClean="0">
                <a:latin typeface="宋体" panose="02010600030101010101" pitchFamily="2" charset="-122"/>
                <a:sym typeface="Wingdings" panose="05000000000000000000" pitchFamily="2" charset="2"/>
              </a:rPr>
              <a:t>ji</a:t>
            </a:r>
            <a:r>
              <a:rPr lang="en-US" altLang="zh-CN" sz="2400" smtClean="0">
                <a:latin typeface="宋体" panose="02010600030101010101" pitchFamily="2" charset="-122"/>
                <a:sym typeface="Wingdings" panose="05000000000000000000" pitchFamily="2" charset="2"/>
              </a:rPr>
              <a:t>; w</a:t>
            </a:r>
            <a:r>
              <a:rPr lang="en-US" altLang="zh-CN" sz="2400" baseline="-25000" smtClean="0">
                <a:latin typeface="宋体" panose="02010600030101010101" pitchFamily="2" charset="-122"/>
                <a:sym typeface="Wingdings" panose="05000000000000000000" pitchFamily="2" charset="2"/>
              </a:rPr>
              <a:t>kj</a:t>
            </a:r>
            <a:r>
              <a:rPr lang="en-US" altLang="zh-CN" sz="2400" smtClean="0">
                <a:latin typeface="宋体" panose="02010600030101010101" pitchFamily="2" charset="-122"/>
                <a:sym typeface="Wingdings" panose="05000000000000000000" pitchFamily="2" charset="2"/>
              </a:rPr>
              <a:t> w</a:t>
            </a:r>
            <a:r>
              <a:rPr lang="en-US" altLang="zh-CN" sz="2400" baseline="-25000" smtClean="0">
                <a:latin typeface="宋体" panose="02010600030101010101" pitchFamily="2" charset="-122"/>
                <a:sym typeface="Wingdings" panose="05000000000000000000" pitchFamily="2" charset="2"/>
              </a:rPr>
              <a:t>kj</a:t>
            </a:r>
            <a:r>
              <a:rPr lang="en-US" altLang="zh-CN" sz="2400" smtClean="0">
                <a:latin typeface="宋体" panose="02010600030101010101" pitchFamily="2" charset="-122"/>
                <a:sym typeface="Wingdings" panose="05000000000000000000" pitchFamily="2" charset="2"/>
              </a:rPr>
              <a:t>+</a:t>
            </a:r>
            <a:r>
              <a:rPr lang="el-GR" altLang="zh-CN" sz="2400" smtClean="0">
                <a:latin typeface="宋体" panose="02010600030101010101" pitchFamily="2" charset="-122"/>
                <a:sym typeface="Wingdings" panose="05000000000000000000" pitchFamily="2" charset="2"/>
              </a:rPr>
              <a:t>Δ</a:t>
            </a:r>
            <a:r>
              <a:rPr lang="en-US" altLang="zh-CN" sz="2400" smtClean="0">
                <a:latin typeface="宋体" panose="02010600030101010101" pitchFamily="2" charset="-122"/>
                <a:sym typeface="Wingdings" panose="05000000000000000000" pitchFamily="2" charset="2"/>
              </a:rPr>
              <a:t>w</a:t>
            </a:r>
            <a:r>
              <a:rPr lang="en-US" altLang="zh-CN" sz="2400" baseline="-25000" smtClean="0">
                <a:latin typeface="宋体" panose="02010600030101010101" pitchFamily="2" charset="-122"/>
                <a:sym typeface="Wingdings" panose="05000000000000000000" pitchFamily="2" charset="2"/>
              </a:rPr>
              <a:t>kj</a:t>
            </a:r>
            <a:endParaRPr lang="en-US" altLang="zh-CN" sz="2400" smtClean="0">
              <a:latin typeface="宋体" panose="02010600030101010101" pitchFamily="2" charset="-122"/>
              <a:sym typeface="Wingdings" panose="05000000000000000000" pitchFamily="2" charset="2"/>
            </a:endParaRPr>
          </a:p>
          <a:p>
            <a:pPr marL="571500" indent="-571500" eaLnBrk="1" hangingPunct="1">
              <a:lnSpc>
                <a:spcPct val="11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400" smtClean="0">
                <a:latin typeface="宋体" panose="02010600030101010101" pitchFamily="2" charset="-122"/>
                <a:sym typeface="Wingdings" panose="05000000000000000000" pitchFamily="2" charset="2"/>
              </a:rPr>
              <a:t>  until ||▽J(w)||&lt;</a:t>
            </a:r>
            <a:r>
              <a:rPr lang="el-GR" altLang="zh-CN" sz="2400" smtClean="0">
                <a:latin typeface="宋体" panose="02010600030101010101" pitchFamily="2" charset="-122"/>
              </a:rPr>
              <a:t>θ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marL="571500" indent="-571500" eaLnBrk="1" hangingPunct="1">
              <a:lnSpc>
                <a:spcPct val="11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400" smtClean="0">
                <a:latin typeface="宋体" panose="02010600030101010101" pitchFamily="2" charset="-122"/>
              </a:rPr>
              <a:t>  return </a:t>
            </a:r>
            <a:r>
              <a:rPr lang="en-US" altLang="zh-CN" sz="2400" smtClean="0">
                <a:latin typeface="宋体" panose="02010600030101010101" pitchFamily="2" charset="-122"/>
                <a:sym typeface="Wingdings" panose="05000000000000000000" pitchFamily="2" charset="2"/>
              </a:rPr>
              <a:t>w</a:t>
            </a:r>
          </a:p>
          <a:p>
            <a:pPr marL="571500" indent="-571500" eaLnBrk="1" hangingPunct="1">
              <a:lnSpc>
                <a:spcPct val="11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400" smtClean="0">
                <a:latin typeface="宋体" panose="02010600030101010101" pitchFamily="2" charset="-122"/>
              </a:rPr>
              <a:t>end</a:t>
            </a:r>
            <a:endParaRPr lang="el-GR" altLang="zh-CN" sz="2400" smtClean="0">
              <a:latin typeface="宋体" panose="02010600030101010101" pitchFamily="2" charset="-122"/>
            </a:endParaRPr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/>
          </a:p>
        </p:txBody>
      </p:sp>
      <p:sp>
        <p:nvSpPr>
          <p:cNvPr id="30725" name="Rectangle 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/>
          </a:p>
        </p:txBody>
      </p:sp>
      <p:sp>
        <p:nvSpPr>
          <p:cNvPr id="3072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BP</a:t>
            </a:r>
            <a:r>
              <a:rPr lang="zh-CN" altLang="en-US" smtClean="0"/>
              <a:t>算法的一些实用技术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341438"/>
            <a:ext cx="8482013" cy="435451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smtClean="0">
                <a:solidFill>
                  <a:srgbClr val="0000FF"/>
                </a:solidFill>
              </a:rPr>
              <a:t>激活函数的选择</a:t>
            </a:r>
            <a:r>
              <a:rPr lang="zh-CN" altLang="en-US" sz="2400" smtClean="0"/>
              <a:t>：一般可以选择双曲型的</a:t>
            </a:r>
            <a:r>
              <a:rPr lang="en-US" altLang="zh-CN" sz="2400" smtClean="0"/>
              <a:t>Sigmoid</a:t>
            </a:r>
            <a:r>
              <a:rPr lang="zh-CN" altLang="en-US" sz="2400" smtClean="0"/>
              <a:t>函数；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smtClean="0">
                <a:solidFill>
                  <a:srgbClr val="0000FF"/>
                </a:solidFill>
              </a:rPr>
              <a:t>目标值</a:t>
            </a:r>
            <a:r>
              <a:rPr lang="zh-CN" altLang="en-US" sz="2400" smtClean="0"/>
              <a:t>：期望输出一般选择</a:t>
            </a:r>
            <a:r>
              <a:rPr lang="en-US" altLang="zh-CN" sz="2400" smtClean="0"/>
              <a:t>(-1,+1)</a:t>
            </a:r>
            <a:r>
              <a:rPr lang="zh-CN" altLang="en-US" sz="2400" smtClean="0"/>
              <a:t>或</a:t>
            </a:r>
            <a:r>
              <a:rPr lang="en-US" altLang="zh-CN" sz="2400" smtClean="0"/>
              <a:t>(0,1)</a:t>
            </a:r>
            <a:r>
              <a:rPr lang="zh-CN" altLang="en-US" sz="2400" smtClean="0"/>
              <a:t>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smtClean="0">
                <a:solidFill>
                  <a:srgbClr val="0000FF"/>
                </a:solidFill>
              </a:rPr>
              <a:t>规格化</a:t>
            </a:r>
            <a:r>
              <a:rPr lang="zh-CN" altLang="en-US" sz="2400" smtClean="0"/>
              <a:t>：训练样本每个特征一般要规格化为</a:t>
            </a:r>
            <a:r>
              <a:rPr lang="en-US" altLang="zh-CN" sz="2400" smtClean="0"/>
              <a:t>0</a:t>
            </a:r>
            <a:r>
              <a:rPr lang="zh-CN" altLang="en-US" sz="2400" smtClean="0"/>
              <a:t>均值和标准差；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smtClean="0">
                <a:solidFill>
                  <a:srgbClr val="0000FF"/>
                </a:solidFill>
              </a:rPr>
              <a:t>权值初始化</a:t>
            </a:r>
            <a:r>
              <a:rPr lang="zh-CN" altLang="en-US" sz="2400" smtClean="0"/>
              <a:t>：期望每个神经元的</a:t>
            </a:r>
            <a:r>
              <a:rPr lang="en-US" altLang="zh-CN" sz="2400" smtClean="0"/>
              <a:t>-1&lt;net&lt;+1</a:t>
            </a:r>
            <a:r>
              <a:rPr lang="zh-CN" altLang="en-US" sz="2400" smtClean="0"/>
              <a:t>，因此权值一般初始化为                                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smtClean="0">
                <a:solidFill>
                  <a:srgbClr val="0000FF"/>
                </a:solidFill>
              </a:rPr>
              <a:t>学习率的选择</a:t>
            </a:r>
            <a:r>
              <a:rPr lang="zh-CN" altLang="en-US" sz="2400" smtClean="0"/>
              <a:t>：太大容易发散，太小则收敛较慢；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smtClean="0">
                <a:solidFill>
                  <a:srgbClr val="0000FF"/>
                </a:solidFill>
              </a:rPr>
              <a:t>冲量项</a:t>
            </a:r>
            <a:r>
              <a:rPr lang="zh-CN" altLang="en-US" sz="2400" smtClean="0"/>
              <a:t>：有助于提高收敛速度。</a:t>
            </a:r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2051050" y="3357563"/>
          <a:ext cx="244792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" name="Equation" r:id="rId3" imgW="3873500" imgH="685800" progId="Equation.DSMT4">
                  <p:embed/>
                </p:oleObj>
              </mc:Choice>
              <mc:Fallback>
                <p:oleObj name="Equation" r:id="rId3" imgW="3873500" imgH="685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357563"/>
                        <a:ext cx="2447925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1331913" y="5414963"/>
          <a:ext cx="67468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" name="Equation" r:id="rId5" imgW="10452100" imgH="698500" progId="Equation.DSMT4">
                  <p:embed/>
                </p:oleObj>
              </mc:Choice>
              <mc:Fallback>
                <p:oleObj name="Equation" r:id="rId5" imgW="10452100" imgH="698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414963"/>
                        <a:ext cx="67468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1150938"/>
          </a:xfrm>
        </p:spPr>
        <p:txBody>
          <a:bodyPr/>
          <a:lstStyle/>
          <a:p>
            <a:pPr eaLnBrk="1" hangingPunct="1"/>
            <a:r>
              <a:rPr lang="en-US" altLang="zh-CN" sz="3500" smtClean="0"/>
              <a:t>6.1</a:t>
            </a:r>
            <a:r>
              <a:rPr lang="zh-CN" altLang="en-US" sz="3500" smtClean="0"/>
              <a:t>多层感知器网络</a:t>
            </a:r>
            <a:br>
              <a:rPr lang="zh-CN" altLang="en-US" sz="3500" smtClean="0"/>
            </a:br>
            <a:r>
              <a:rPr lang="zh-CN" altLang="en-US" sz="3500" smtClean="0"/>
              <a:t>（</a:t>
            </a:r>
            <a:r>
              <a:rPr lang="en-US" altLang="zh-CN" sz="3500" smtClean="0"/>
              <a:t>MLP</a:t>
            </a:r>
            <a:r>
              <a:rPr lang="zh-CN" altLang="en-US" sz="3500" smtClean="0"/>
              <a:t>，</a:t>
            </a:r>
            <a:r>
              <a:rPr lang="en-US" altLang="zh-CN" sz="3500" smtClean="0"/>
              <a:t>Multilayer Perceptron</a:t>
            </a:r>
            <a:r>
              <a:rPr lang="zh-CN" altLang="en-US" sz="3500" smtClean="0"/>
              <a:t>）</a:t>
            </a:r>
          </a:p>
        </p:txBody>
      </p:sp>
      <p:sp>
        <p:nvSpPr>
          <p:cNvPr id="6147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484313"/>
            <a:ext cx="7808913" cy="750887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solidFill>
                  <a:srgbClr val="CC3300"/>
                </a:solidFill>
              </a:rPr>
              <a:t>神经元模型</a:t>
            </a:r>
          </a:p>
        </p:txBody>
      </p:sp>
      <p:graphicFrame>
        <p:nvGraphicFramePr>
          <p:cNvPr id="6148" name="Object 8"/>
          <p:cNvGraphicFramePr>
            <a:graphicFrameLocks noChangeAspect="1"/>
          </p:cNvGraphicFramePr>
          <p:nvPr>
            <p:ph sz="quarter" idx="2"/>
          </p:nvPr>
        </p:nvGraphicFramePr>
        <p:xfrm>
          <a:off x="2058988" y="2005013"/>
          <a:ext cx="5024437" cy="348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Visio" r:id="rId4" imgW="2535079" imgH="1538288" progId="Visio.Drawing.11">
                  <p:embed/>
                </p:oleObj>
              </mc:Choice>
              <mc:Fallback>
                <p:oleObj name="Visio" r:id="rId4" imgW="2535079" imgH="1538288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988" y="2005013"/>
                        <a:ext cx="5024437" cy="348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10"/>
          <p:cNvGraphicFramePr>
            <a:graphicFrameLocks noChangeAspect="1"/>
          </p:cNvGraphicFramePr>
          <p:nvPr>
            <p:ph sz="quarter" idx="3"/>
          </p:nvPr>
        </p:nvGraphicFramePr>
        <p:xfrm>
          <a:off x="990600" y="5445125"/>
          <a:ext cx="4090988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6" imgW="5346700" imgH="1371600" progId="Equation.DSMT4">
                  <p:embed/>
                </p:oleObj>
              </mc:Choice>
              <mc:Fallback>
                <p:oleObj name="Equation" r:id="rId6" imgW="5346700" imgH="1371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445125"/>
                        <a:ext cx="4090988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12"/>
          <p:cNvSpPr txBox="1">
            <a:spLocks noChangeArrowheads="1"/>
          </p:cNvSpPr>
          <p:nvPr/>
        </p:nvSpPr>
        <p:spPr bwMode="auto">
          <a:xfrm>
            <a:off x="5435600" y="5734050"/>
            <a:ext cx="2303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</a:rPr>
              <a:t>f</a:t>
            </a:r>
            <a:r>
              <a:rPr lang="zh-CN" altLang="en-US" sz="2400">
                <a:solidFill>
                  <a:srgbClr val="0000FF"/>
                </a:solidFill>
              </a:rPr>
              <a:t>称为激活函数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6.3 </a:t>
            </a:r>
            <a:r>
              <a:rPr lang="zh-CN" altLang="en-US" smtClean="0"/>
              <a:t>多层感知器网络存在的问题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569325" cy="663575"/>
          </a:xfrm>
        </p:spPr>
        <p:txBody>
          <a:bodyPr/>
          <a:lstStyle/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en-US" altLang="zh-CN" smtClean="0"/>
              <a:t>BP</a:t>
            </a:r>
            <a:r>
              <a:rPr lang="zh-CN" altLang="en-US" smtClean="0"/>
              <a:t>算法的</a:t>
            </a:r>
            <a:r>
              <a:rPr lang="zh-CN" altLang="en-US" i="1" smtClean="0">
                <a:solidFill>
                  <a:srgbClr val="0000FF"/>
                </a:solidFill>
              </a:rPr>
              <a:t>收敛速度</a:t>
            </a:r>
            <a:r>
              <a:rPr lang="zh-CN" altLang="en-US" smtClean="0"/>
              <a:t>一般来说比较慢；</a:t>
            </a:r>
          </a:p>
        </p:txBody>
      </p:sp>
      <p:pic>
        <p:nvPicPr>
          <p:cNvPr id="3379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989138"/>
            <a:ext cx="5256213" cy="457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多层感知器网络存在的问题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569325" cy="1265237"/>
          </a:xfrm>
        </p:spPr>
        <p:txBody>
          <a:bodyPr/>
          <a:lstStyle/>
          <a:p>
            <a:pPr marL="839788" lvl="1" indent="-495300" eaLnBrk="1" hangingPunct="1">
              <a:buClr>
                <a:schemeClr val="tx1"/>
              </a:buClr>
              <a:buFont typeface="Wingdings" panose="05000000000000000000" pitchFamily="2" charset="2"/>
              <a:buAutoNum type="arabicPeriod" startAt="2"/>
            </a:pPr>
            <a:r>
              <a:rPr lang="en-US" altLang="zh-CN" smtClean="0"/>
              <a:t>BP</a:t>
            </a:r>
            <a:r>
              <a:rPr lang="zh-CN" altLang="en-US" smtClean="0"/>
              <a:t>算法只能收敛于</a:t>
            </a:r>
            <a:r>
              <a:rPr lang="zh-CN" altLang="en-US" i="1" smtClean="0">
                <a:solidFill>
                  <a:srgbClr val="0000FF"/>
                </a:solidFill>
              </a:rPr>
              <a:t>局部最优解</a:t>
            </a:r>
            <a:r>
              <a:rPr lang="zh-CN" altLang="en-US" smtClean="0"/>
              <a:t>，不能保证收敛于全局最优解；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708275"/>
            <a:ext cx="5186363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AutoShape 2"/>
          <p:cNvSpPr>
            <a:spLocks noChangeAspec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多层感知器网络存在的问题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569325" cy="1863725"/>
          </a:xfrm>
        </p:spPr>
        <p:txBody>
          <a:bodyPr/>
          <a:lstStyle/>
          <a:p>
            <a:pPr marL="839788" lvl="1" indent="-495300" eaLnBrk="1" hangingPunct="1">
              <a:buClr>
                <a:schemeClr val="tx1"/>
              </a:buClr>
              <a:buFont typeface="Wingdings" panose="05000000000000000000" pitchFamily="2" charset="2"/>
              <a:buAutoNum type="arabicPeriod" startAt="3"/>
            </a:pPr>
            <a:r>
              <a:rPr lang="zh-CN" altLang="en-US" smtClean="0"/>
              <a:t>当隐层元的数量足够多时，网络对训练样本的识别率很高，但对测试样本的识别率有可能很差，即网络的</a:t>
            </a:r>
            <a:r>
              <a:rPr lang="zh-CN" altLang="en-US" i="1" smtClean="0">
                <a:solidFill>
                  <a:srgbClr val="0000FF"/>
                </a:solidFill>
              </a:rPr>
              <a:t>推广能力</a:t>
            </a:r>
            <a:r>
              <a:rPr lang="zh-CN" altLang="en-US" smtClean="0"/>
              <a:t>有可能较差。</a:t>
            </a: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619375"/>
            <a:ext cx="720090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多层感知器网络存在的问题</a:t>
            </a:r>
          </a:p>
        </p:txBody>
      </p:sp>
      <p:graphicFrame>
        <p:nvGraphicFramePr>
          <p:cNvPr id="39939" name="Object 5"/>
          <p:cNvGraphicFramePr>
            <a:graphicFrameLocks noChangeAspect="1"/>
          </p:cNvGraphicFramePr>
          <p:nvPr>
            <p:ph idx="1"/>
          </p:nvPr>
        </p:nvGraphicFramePr>
        <p:xfrm>
          <a:off x="1084263" y="1557338"/>
          <a:ext cx="7199312" cy="503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" name="Image" r:id="rId3" imgW="7555556" imgH="5498413" progId="PhotoshopElements.Image.3">
                  <p:embed/>
                </p:oleObj>
              </mc:Choice>
              <mc:Fallback>
                <p:oleObj name="Image" r:id="rId3" imgW="7555556" imgH="5498413" progId="PhotoshopElements.Image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63" y="1557338"/>
                        <a:ext cx="7199312" cy="503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6.4 </a:t>
            </a:r>
            <a:r>
              <a:rPr lang="zh-CN" altLang="en-US" smtClean="0"/>
              <a:t>提高收敛速度的方法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569325" cy="1350962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一个比较直观的想法是通过</a:t>
            </a:r>
            <a:r>
              <a:rPr lang="zh-CN" altLang="en-US" sz="2800" smtClean="0">
                <a:solidFill>
                  <a:srgbClr val="0000FF"/>
                </a:solidFill>
              </a:rPr>
              <a:t>增大学习率</a:t>
            </a:r>
            <a:r>
              <a:rPr lang="zh-CN" altLang="en-US" sz="2800" smtClean="0"/>
              <a:t>来提高收敛速度，但这样有可能造成</a:t>
            </a:r>
            <a:r>
              <a:rPr lang="zh-CN" altLang="en-US" sz="2800" smtClean="0">
                <a:solidFill>
                  <a:srgbClr val="0000FF"/>
                </a:solidFill>
              </a:rPr>
              <a:t>算法发散</a:t>
            </a:r>
            <a:r>
              <a:rPr lang="zh-CN" altLang="en-US" sz="2800" smtClean="0"/>
              <a:t>。</a:t>
            </a:r>
          </a:p>
        </p:txBody>
      </p:sp>
      <p:graphicFrame>
        <p:nvGraphicFramePr>
          <p:cNvPr id="40964" name="对象 2"/>
          <p:cNvGraphicFramePr>
            <a:graphicFrameLocks noChangeAspect="1"/>
          </p:cNvGraphicFramePr>
          <p:nvPr/>
        </p:nvGraphicFramePr>
        <p:xfrm>
          <a:off x="1692275" y="2692400"/>
          <a:ext cx="5472113" cy="384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" name="Visio" r:id="rId5" imgW="4637708" imgH="3261029" progId="Visio.Drawing.11">
                  <p:embed/>
                </p:oleObj>
              </mc:Choice>
              <mc:Fallback>
                <p:oleObj name="Visio" r:id="rId5" imgW="4637708" imgH="3261029" progId="Visio.Drawing.11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692400"/>
                        <a:ext cx="5472113" cy="3840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二次优化的学习率</a:t>
            </a:r>
          </a:p>
        </p:txBody>
      </p:sp>
      <p:graphicFrame>
        <p:nvGraphicFramePr>
          <p:cNvPr id="43011" name="对象 2"/>
          <p:cNvGraphicFramePr>
            <a:graphicFrameLocks noChangeAspect="1"/>
          </p:cNvGraphicFramePr>
          <p:nvPr/>
        </p:nvGraphicFramePr>
        <p:xfrm>
          <a:off x="1331913" y="1268413"/>
          <a:ext cx="2460625" cy="257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7" name="Visio" r:id="rId5" imgW="4041458" imgH="4221480" progId="Visio.Drawing.11">
                  <p:embed/>
                </p:oleObj>
              </mc:Choice>
              <mc:Fallback>
                <p:oleObj name="Visio" r:id="rId5" imgW="4041458" imgH="4221480" progId="Visio.Drawing.11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268413"/>
                        <a:ext cx="2460625" cy="2570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3013" name="对象 4"/>
          <p:cNvGraphicFramePr>
            <a:graphicFrameLocks noChangeAspect="1"/>
          </p:cNvGraphicFramePr>
          <p:nvPr/>
        </p:nvGraphicFramePr>
        <p:xfrm>
          <a:off x="4859338" y="1268413"/>
          <a:ext cx="2462212" cy="257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8" name="Visio" r:id="rId8" imgW="4041458" imgH="4221480" progId="Visio.Drawing.11">
                  <p:embed/>
                </p:oleObj>
              </mc:Choice>
              <mc:Fallback>
                <p:oleObj name="Visio" r:id="rId8" imgW="4041458" imgH="4221480" progId="Visio.Drawing.11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1268413"/>
                        <a:ext cx="2462212" cy="2570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3015" name="对象 6"/>
          <p:cNvGraphicFramePr>
            <a:graphicFrameLocks noChangeAspect="1"/>
          </p:cNvGraphicFramePr>
          <p:nvPr/>
        </p:nvGraphicFramePr>
        <p:xfrm>
          <a:off x="1331913" y="4221163"/>
          <a:ext cx="2460625" cy="256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9" name="Visio" r:id="rId11" imgW="4041458" imgH="4221480" progId="Visio.Drawing.11">
                  <p:embed/>
                </p:oleObj>
              </mc:Choice>
              <mc:Fallback>
                <p:oleObj name="Visio" r:id="rId11" imgW="4041458" imgH="4221480" progId="Visio.Drawing.11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221163"/>
                        <a:ext cx="2460625" cy="256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对象 9"/>
          <p:cNvGraphicFramePr>
            <a:graphicFrameLocks noChangeAspect="1"/>
          </p:cNvGraphicFramePr>
          <p:nvPr/>
        </p:nvGraphicFramePr>
        <p:xfrm>
          <a:off x="4859338" y="4221163"/>
          <a:ext cx="2462212" cy="256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0" name="Visio" r:id="rId14" imgW="4041458" imgH="4221480" progId="Visio.Drawing.11">
                  <p:embed/>
                </p:oleObj>
              </mc:Choice>
              <mc:Fallback>
                <p:oleObj name="Visio" r:id="rId14" imgW="4041458" imgH="4221480" progId="Visio.Drawing.11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4221163"/>
                        <a:ext cx="2462212" cy="256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梯度下降法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341438"/>
            <a:ext cx="8034338" cy="663575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目标函数的</a:t>
            </a:r>
            <a:r>
              <a:rPr lang="zh-CN" altLang="en-US" sz="2400" smtClean="0">
                <a:solidFill>
                  <a:srgbClr val="0000FF"/>
                </a:solidFill>
              </a:rPr>
              <a:t>一阶泰勒级数展开</a:t>
            </a:r>
            <a:r>
              <a:rPr lang="zh-CN" altLang="en-US" sz="2400" smtClean="0"/>
              <a:t>：</a:t>
            </a:r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1225550" y="1747838"/>
          <a:ext cx="6313488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5" name="Equation" r:id="rId4" imgW="11163300" imgH="1879600" progId="Equation.DSMT4">
                  <p:embed/>
                </p:oleObj>
              </mc:Choice>
              <mc:Fallback>
                <p:oleObj name="Equation" r:id="rId4" imgW="11163300" imgH="1879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1747838"/>
                        <a:ext cx="6313488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2030413" y="5351463"/>
          <a:ext cx="2681287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6" name="Equation" r:id="rId6" imgW="4749800" imgH="1879600" progId="Equation.DSMT4">
                  <p:embed/>
                </p:oleObj>
              </mc:Choice>
              <mc:Fallback>
                <p:oleObj name="Equation" r:id="rId6" imgW="4749800" imgH="1879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0413" y="5351463"/>
                        <a:ext cx="2681287" cy="121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8"/>
          <p:cNvGraphicFramePr>
            <a:graphicFrameLocks noChangeAspect="1"/>
          </p:cNvGraphicFramePr>
          <p:nvPr/>
        </p:nvGraphicFramePr>
        <p:xfrm>
          <a:off x="2132013" y="3506788"/>
          <a:ext cx="366077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7" name="Equation" r:id="rId8" imgW="6896100" imgH="1879600" progId="Equation.DSMT4">
                  <p:embed/>
                </p:oleObj>
              </mc:Choice>
              <mc:Fallback>
                <p:oleObj name="Equation" r:id="rId8" imgW="6896100" imgH="1879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013" y="3506788"/>
                        <a:ext cx="3660775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3" name="Rectangle 9"/>
          <p:cNvSpPr>
            <a:spLocks noChangeArrowheads="1"/>
          </p:cNvSpPr>
          <p:nvPr/>
        </p:nvSpPr>
        <p:spPr bwMode="auto">
          <a:xfrm>
            <a:off x="827088" y="3141663"/>
            <a:ext cx="7715250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目标函数增量：</a:t>
            </a:r>
          </a:p>
        </p:txBody>
      </p:sp>
      <p:sp>
        <p:nvSpPr>
          <p:cNvPr id="45064" name="Rectangle 10"/>
          <p:cNvSpPr>
            <a:spLocks noChangeArrowheads="1"/>
          </p:cNvSpPr>
          <p:nvPr/>
        </p:nvSpPr>
        <p:spPr bwMode="auto">
          <a:xfrm>
            <a:off x="827088" y="4581525"/>
            <a:ext cx="771525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使目标函数下降最大：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牛顿法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341438"/>
            <a:ext cx="7883525" cy="750887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目标函数的</a:t>
            </a:r>
            <a:r>
              <a:rPr lang="zh-CN" altLang="en-US" sz="2400" smtClean="0">
                <a:solidFill>
                  <a:srgbClr val="0000FF"/>
                </a:solidFill>
              </a:rPr>
              <a:t>二阶泰勒级数展开</a:t>
            </a:r>
            <a:r>
              <a:rPr lang="zh-CN" altLang="en-US" sz="2400" smtClean="0"/>
              <a:t>：</a:t>
            </a:r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1331913" y="1989138"/>
          <a:ext cx="6713537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2" name="Equation" r:id="rId4" imgW="12179300" imgH="1828800" progId="Equation.DSMT4">
                  <p:embed/>
                </p:oleObj>
              </mc:Choice>
              <mc:Fallback>
                <p:oleObj name="Equation" r:id="rId4" imgW="12179300" imgH="1828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989138"/>
                        <a:ext cx="6713537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1619250" y="4076700"/>
          <a:ext cx="4573588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3" name="Equation" r:id="rId6" imgW="9029700" imgH="1727200" progId="Equation.DSMT4">
                  <p:embed/>
                </p:oleObj>
              </mc:Choice>
              <mc:Fallback>
                <p:oleObj name="Equation" r:id="rId6" imgW="9029700" imgH="172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076700"/>
                        <a:ext cx="4573588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8"/>
          <p:cNvGraphicFramePr>
            <a:graphicFrameLocks noChangeAspect="1"/>
          </p:cNvGraphicFramePr>
          <p:nvPr/>
        </p:nvGraphicFramePr>
        <p:xfrm>
          <a:off x="1619250" y="5229225"/>
          <a:ext cx="36734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4" name="Equation" r:id="rId8" imgW="5562600" imgH="1803400" progId="Equation.DSMT4">
                  <p:embed/>
                </p:oleObj>
              </mc:Choice>
              <mc:Fallback>
                <p:oleObj name="Equation" r:id="rId8" imgW="5562600" imgH="1803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229225"/>
                        <a:ext cx="3673475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Rectangle 9"/>
          <p:cNvSpPr>
            <a:spLocks noChangeArrowheads="1"/>
          </p:cNvSpPr>
          <p:nvPr/>
        </p:nvSpPr>
        <p:spPr bwMode="auto">
          <a:xfrm>
            <a:off x="755650" y="3284538"/>
            <a:ext cx="757078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H</a:t>
            </a:r>
            <a:r>
              <a:rPr lang="zh-CN" altLang="en-US" sz="2400"/>
              <a:t>是</a:t>
            </a:r>
            <a:r>
              <a:rPr lang="en-US" altLang="zh-CN" sz="2400"/>
              <a:t>Hessian</a:t>
            </a:r>
            <a:r>
              <a:rPr lang="zh-CN" altLang="en-US" sz="2400"/>
              <a:t>矩阵，求取目标函数增量的极大值：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Quickprop</a:t>
            </a:r>
            <a:r>
              <a:rPr lang="zh-CN" altLang="en-US" smtClean="0"/>
              <a:t>算法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341438"/>
            <a:ext cx="4205288" cy="1522412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分别对每个参数进行优化，权值增量由上一步的增量迭代计算：</a:t>
            </a:r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395288" y="3357563"/>
          <a:ext cx="4138612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8" name="Equation" r:id="rId4" imgW="6959600" imgH="2692400" progId="Equation.DSMT4">
                  <p:embed/>
                </p:oleObj>
              </mc:Choice>
              <mc:Fallback>
                <p:oleObj name="Equation" r:id="rId4" imgW="6959600" imgH="269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357563"/>
                        <a:ext cx="4138612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15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916113"/>
            <a:ext cx="4464050" cy="407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共轭梯度法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700213"/>
            <a:ext cx="4138613" cy="12779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600" smtClean="0"/>
              <a:t>满足如下条件的两个方向</a:t>
            </a:r>
            <a:r>
              <a:rPr lang="el-GR" altLang="zh-CN" sz="2600" smtClean="0">
                <a:latin typeface="宋体" panose="02010600030101010101" pitchFamily="2" charset="-122"/>
              </a:rPr>
              <a:t>α</a:t>
            </a:r>
            <a:r>
              <a:rPr lang="zh-CN" altLang="el-GR" sz="2600" smtClean="0">
                <a:latin typeface="宋体" panose="02010600030101010101" pitchFamily="2" charset="-122"/>
              </a:rPr>
              <a:t>和</a:t>
            </a:r>
            <a:r>
              <a:rPr lang="el-GR" altLang="zh-CN" sz="2600" smtClean="0">
                <a:latin typeface="宋体" panose="02010600030101010101" pitchFamily="2" charset="-122"/>
              </a:rPr>
              <a:t>β</a:t>
            </a:r>
            <a:r>
              <a:rPr lang="zh-CN" altLang="en-US" sz="2600" smtClean="0"/>
              <a:t>称为关于矩阵</a:t>
            </a:r>
            <a:r>
              <a:rPr lang="en-US" altLang="zh-CN" sz="2600" smtClean="0"/>
              <a:t>H</a:t>
            </a:r>
            <a:r>
              <a:rPr lang="zh-CN" altLang="en-US" sz="2600" smtClean="0"/>
              <a:t>互为</a:t>
            </a:r>
            <a:r>
              <a:rPr lang="zh-CN" altLang="en-US" sz="2600" smtClean="0">
                <a:solidFill>
                  <a:srgbClr val="0000FF"/>
                </a:solidFill>
              </a:rPr>
              <a:t>共轭方向</a:t>
            </a:r>
            <a:r>
              <a:rPr lang="zh-CN" altLang="en-US" sz="2600" smtClean="0"/>
              <a:t>：</a:t>
            </a:r>
          </a:p>
        </p:txBody>
      </p:sp>
      <p:graphicFrame>
        <p:nvGraphicFramePr>
          <p:cNvPr id="51204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1309688" y="2949575"/>
          <a:ext cx="1798637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7" name="Equation" r:id="rId3" imgW="596900" imgH="228600" progId="Equation.DSMT4">
                  <p:embed/>
                </p:oleObj>
              </mc:Choice>
              <mc:Fallback>
                <p:oleObj name="Equation" r:id="rId3" imgW="5969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688" y="2949575"/>
                        <a:ext cx="1798637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Rectangle 7"/>
          <p:cNvSpPr>
            <a:spLocks noChangeArrowheads="1"/>
          </p:cNvSpPr>
          <p:nvPr/>
        </p:nvSpPr>
        <p:spPr bwMode="auto">
          <a:xfrm>
            <a:off x="250825" y="3789363"/>
            <a:ext cx="4321175" cy="273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l-GR" sz="2600">
                <a:cs typeface="Arial" panose="020B0604020202020204" pitchFamily="34" charset="0"/>
              </a:rPr>
              <a:t>对于二次优化函数，权值沿着任意一个初始方向移动到最小点，然后再沿着该方向关于</a:t>
            </a:r>
            <a:r>
              <a:rPr lang="en-US" altLang="zh-CN" sz="2600">
                <a:cs typeface="Arial" panose="020B0604020202020204" pitchFamily="34" charset="0"/>
              </a:rPr>
              <a:t>H</a:t>
            </a:r>
            <a:r>
              <a:rPr lang="zh-CN" altLang="en-US" sz="2600">
                <a:cs typeface="Arial" panose="020B0604020202020204" pitchFamily="34" charset="0"/>
              </a:rPr>
              <a:t>的共轭方向移动到最小点即可达到全局最小点。</a:t>
            </a:r>
            <a:endParaRPr lang="zh-CN" altLang="en-US" sz="2600"/>
          </a:p>
        </p:txBody>
      </p:sp>
      <p:pic>
        <p:nvPicPr>
          <p:cNvPr id="5120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1557338"/>
            <a:ext cx="4787900" cy="46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8137525" cy="1006475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解决异或问题的多层感知器</a:t>
            </a:r>
          </a:p>
        </p:txBody>
      </p:sp>
      <p:sp>
        <p:nvSpPr>
          <p:cNvPr id="717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7172" name="对象 3"/>
          <p:cNvGraphicFramePr>
            <a:graphicFrameLocks noChangeAspect="1"/>
          </p:cNvGraphicFramePr>
          <p:nvPr/>
        </p:nvGraphicFramePr>
        <p:xfrm>
          <a:off x="1331913" y="1628775"/>
          <a:ext cx="6911975" cy="473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Visio" r:id="rId5" imgW="5989303" imgH="4099560" progId="Visio.Drawing.11">
                  <p:embed/>
                </p:oleObj>
              </mc:Choice>
              <mc:Fallback>
                <p:oleObj name="Visio" r:id="rId5" imgW="5989303" imgH="4099560" progId="Visio.Drawing.11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628775"/>
                        <a:ext cx="6911975" cy="473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共轭梯度法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5613" y="1719263"/>
            <a:ext cx="8366125" cy="1925637"/>
          </a:xfrm>
        </p:spPr>
        <p:txBody>
          <a:bodyPr/>
          <a:lstStyle/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400" smtClean="0"/>
              <a:t>在第一个梯度方向上移动，寻找到这个方向上的局部极小点；</a:t>
            </a: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400" smtClean="0"/>
              <a:t>在共轭方向上计算第二个搜索方向：</a:t>
            </a:r>
          </a:p>
        </p:txBody>
      </p:sp>
      <p:graphicFrame>
        <p:nvGraphicFramePr>
          <p:cNvPr id="52228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2411413" y="3357563"/>
          <a:ext cx="420528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1" name="Equation" r:id="rId4" imgW="7734300" imgH="762000" progId="Equation.DSMT4">
                  <p:embed/>
                </p:oleObj>
              </mc:Choice>
              <mc:Fallback>
                <p:oleObj name="Equation" r:id="rId4" imgW="7734300" imgH="762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357563"/>
                        <a:ext cx="4205287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Rectangle 6"/>
          <p:cNvSpPr>
            <a:spLocks noChangeArrowheads="1"/>
          </p:cNvSpPr>
          <p:nvPr/>
        </p:nvSpPr>
        <p:spPr bwMode="auto">
          <a:xfrm>
            <a:off x="468313" y="4149725"/>
            <a:ext cx="7570787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1500" indent="-5715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AutoNum type="arabicPeriod" startAt="3"/>
            </a:pPr>
            <a:r>
              <a:rPr lang="zh-CN" altLang="en-US" sz="2400"/>
              <a:t>如算法未收敛，则继续在共轭方向上计算下一个搜索方向。</a:t>
            </a:r>
          </a:p>
        </p:txBody>
      </p:sp>
      <p:graphicFrame>
        <p:nvGraphicFramePr>
          <p:cNvPr id="52230" name="Object 7"/>
          <p:cNvGraphicFramePr>
            <a:graphicFrameLocks noChangeAspect="1"/>
          </p:cNvGraphicFramePr>
          <p:nvPr>
            <p:ph sz="quarter" idx="3"/>
          </p:nvPr>
        </p:nvGraphicFramePr>
        <p:xfrm>
          <a:off x="1835150" y="5157788"/>
          <a:ext cx="6072188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2" name="Equation" r:id="rId6" imgW="3136900" imgH="609600" progId="Equation.DSMT4">
                  <p:embed/>
                </p:oleObj>
              </mc:Choice>
              <mc:Fallback>
                <p:oleObj name="Equation" r:id="rId6" imgW="3136900" imgH="609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157788"/>
                        <a:ext cx="6072188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Levenberg-Marquardt</a:t>
            </a:r>
            <a:r>
              <a:rPr lang="zh-CN" altLang="en-US" smtClean="0"/>
              <a:t>算法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4963" y="1498600"/>
            <a:ext cx="7583487" cy="611188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定义：</a:t>
            </a:r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2339975" y="1484313"/>
          <a:ext cx="172561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1" name="Equation" r:id="rId4" imgW="2438400" imgH="685800" progId="Equation.DSMT4">
                  <p:embed/>
                </p:oleObj>
              </mc:Choice>
              <mc:Fallback>
                <p:oleObj name="Equation" r:id="rId4" imgW="2438400" imgH="685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484313"/>
                        <a:ext cx="1725613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1835150" y="2817813"/>
          <a:ext cx="6505575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2" name="Equation" r:id="rId6" imgW="10096500" imgH="914400" progId="Equation.DSMT4">
                  <p:embed/>
                </p:oleObj>
              </mc:Choice>
              <mc:Fallback>
                <p:oleObj name="Equation" r:id="rId6" imgW="10096500" imgH="914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817813"/>
                        <a:ext cx="6505575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Object 8"/>
          <p:cNvGraphicFramePr>
            <a:graphicFrameLocks noChangeAspect="1"/>
          </p:cNvGraphicFramePr>
          <p:nvPr/>
        </p:nvGraphicFramePr>
        <p:xfrm>
          <a:off x="2370138" y="4092575"/>
          <a:ext cx="4006850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3" name="Equation" r:id="rId8" imgW="9156700" imgH="5334000" progId="Equation.DSMT4">
                  <p:embed/>
                </p:oleObj>
              </mc:Choice>
              <mc:Fallback>
                <p:oleObj name="Equation" r:id="rId8" imgW="9156700" imgH="5334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0138" y="4092575"/>
                        <a:ext cx="4006850" cy="233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9" name="Rectangle 9"/>
          <p:cNvSpPr>
            <a:spLocks noChangeArrowheads="1"/>
          </p:cNvSpPr>
          <p:nvPr/>
        </p:nvSpPr>
        <p:spPr bwMode="auto">
          <a:xfrm>
            <a:off x="827088" y="2420938"/>
            <a:ext cx="72834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权值增量：</a:t>
            </a:r>
          </a:p>
        </p:txBody>
      </p:sp>
      <p:sp>
        <p:nvSpPr>
          <p:cNvPr id="54280" name="Rectangle 10"/>
          <p:cNvSpPr>
            <a:spLocks noChangeArrowheads="1"/>
          </p:cNvSpPr>
          <p:nvPr/>
        </p:nvSpPr>
        <p:spPr bwMode="auto">
          <a:xfrm>
            <a:off x="900113" y="3500438"/>
            <a:ext cx="7283450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其中</a:t>
            </a:r>
            <a:r>
              <a:rPr lang="en-US" altLang="zh-CN" sz="2400"/>
              <a:t>I</a:t>
            </a:r>
            <a:r>
              <a:rPr lang="zh-CN" altLang="en-US" sz="2400"/>
              <a:t>为单位矩阵，</a:t>
            </a:r>
            <a:r>
              <a:rPr lang="el-GR" altLang="zh-CN" sz="2400">
                <a:latin typeface="宋体" panose="02010600030101010101" pitchFamily="2" charset="-122"/>
              </a:rPr>
              <a:t>μ</a:t>
            </a:r>
            <a:r>
              <a:rPr lang="en-US" altLang="zh-CN" sz="2400" baseline="-25000">
                <a:latin typeface="宋体" panose="02010600030101010101" pitchFamily="2" charset="-122"/>
              </a:rPr>
              <a:t>k</a:t>
            </a:r>
            <a:r>
              <a:rPr lang="zh-CN" altLang="en-US" sz="2400">
                <a:latin typeface="宋体" panose="02010600030101010101" pitchFamily="2" charset="-122"/>
              </a:rPr>
              <a:t>为参数，</a:t>
            </a:r>
            <a:r>
              <a:rPr lang="en-US" altLang="zh-CN" sz="2400">
                <a:latin typeface="宋体" panose="02010600030101010101" pitchFamily="2" charset="-122"/>
              </a:rPr>
              <a:t>J</a:t>
            </a:r>
            <a:r>
              <a:rPr lang="zh-CN" altLang="en-US" sz="2400">
                <a:latin typeface="宋体" panose="02010600030101010101" pitchFamily="2" charset="-122"/>
              </a:rPr>
              <a:t>为</a:t>
            </a:r>
            <a:r>
              <a:rPr lang="en-US" altLang="zh-CN" sz="2400">
                <a:latin typeface="宋体" panose="02010600030101010101" pitchFamily="2" charset="-122"/>
              </a:rPr>
              <a:t>Jacobi</a:t>
            </a:r>
            <a:r>
              <a:rPr lang="zh-CN" altLang="en-US" sz="2400">
                <a:latin typeface="宋体" panose="02010600030101010101" pitchFamily="2" charset="-122"/>
              </a:rPr>
              <a:t>矩阵：</a:t>
            </a:r>
            <a:endParaRPr lang="zh-CN" altLang="el-GR" sz="24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多层感知器的</a:t>
            </a:r>
            <a:r>
              <a:rPr lang="en-US" altLang="zh-CN" smtClean="0"/>
              <a:t>Matlab</a:t>
            </a:r>
            <a:r>
              <a:rPr lang="zh-CN" altLang="en-US" smtClean="0"/>
              <a:t>实现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341438"/>
            <a:ext cx="8569325" cy="5256212"/>
          </a:xfrm>
        </p:spPr>
        <p:txBody>
          <a:bodyPr/>
          <a:lstStyle/>
          <a:p>
            <a:pPr>
              <a:defRPr/>
            </a:pPr>
            <a:r>
              <a:rPr lang="zh-CN" altLang="en-US" sz="2800" dirty="0" smtClean="0"/>
              <a:t>初始化函数：</a:t>
            </a:r>
            <a:endParaRPr lang="en-US" altLang="zh-CN" sz="2800" dirty="0" smtClean="0"/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zh-CN" sz="2400" b="0" dirty="0" smtClean="0"/>
              <a:t>net </a:t>
            </a:r>
            <a:r>
              <a:rPr lang="en-US" altLang="zh-CN" sz="2400" b="0" dirty="0"/>
              <a:t>= </a:t>
            </a:r>
            <a:r>
              <a:rPr lang="en-US" altLang="zh-CN" sz="2400" dirty="0" err="1"/>
              <a:t>feedforwardnet</a:t>
            </a:r>
            <a:r>
              <a:rPr lang="en-US" altLang="zh-CN" sz="2400" b="0" dirty="0"/>
              <a:t>( </a:t>
            </a:r>
            <a:r>
              <a:rPr lang="en-US" altLang="zh-CN" sz="2400" b="0" dirty="0" err="1" smtClean="0"/>
              <a:t>hiddenSizes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trainFcn</a:t>
            </a:r>
            <a:r>
              <a:rPr lang="en-US" altLang="zh-CN" sz="2400" b="0" dirty="0"/>
              <a:t> </a:t>
            </a:r>
            <a:r>
              <a:rPr lang="en-US" altLang="zh-CN" sz="2400" b="0" dirty="0" smtClean="0"/>
              <a:t>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800" dirty="0"/>
              <a:t>	</a:t>
            </a:r>
            <a:r>
              <a:rPr lang="en-US" altLang="zh-CN" sz="2000" b="0" dirty="0" err="1" smtClean="0"/>
              <a:t>hiddenSizes</a:t>
            </a:r>
            <a:r>
              <a:rPr lang="en-US" altLang="zh-CN" sz="2000" b="0" dirty="0" smtClean="0"/>
              <a:t> </a:t>
            </a:r>
            <a:r>
              <a:rPr lang="en-US" altLang="zh-CN" sz="2000" b="0" dirty="0"/>
              <a:t>– n</a:t>
            </a:r>
            <a:r>
              <a:rPr lang="zh-CN" altLang="zh-CN" sz="2000" b="0" dirty="0"/>
              <a:t>×</a:t>
            </a:r>
            <a:r>
              <a:rPr lang="en-US" altLang="zh-CN" sz="2000" b="0" dirty="0"/>
              <a:t>1</a:t>
            </a:r>
            <a:r>
              <a:rPr lang="zh-CN" altLang="zh-CN" sz="2000" b="0" dirty="0"/>
              <a:t>矩阵</a:t>
            </a:r>
            <a:r>
              <a:rPr lang="zh-CN" altLang="zh-CN" sz="2000" b="0" dirty="0" smtClean="0"/>
              <a:t>，</a:t>
            </a:r>
            <a:r>
              <a:rPr lang="en-US" altLang="zh-CN" sz="2000" b="0" dirty="0" smtClean="0"/>
              <a:t>n</a:t>
            </a:r>
            <a:r>
              <a:rPr lang="zh-CN" altLang="zh-CN" sz="2000" b="0" dirty="0"/>
              <a:t>为隐含层的</a:t>
            </a:r>
            <a:r>
              <a:rPr lang="zh-CN" altLang="zh-CN" sz="2000" b="0" dirty="0" smtClean="0"/>
              <a:t>数量</a:t>
            </a:r>
            <a:endParaRPr lang="en-US" altLang="zh-CN" sz="2000" b="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b="0" dirty="0"/>
              <a:t>	</a:t>
            </a:r>
            <a:r>
              <a:rPr lang="en-US" altLang="zh-CN" sz="2000" b="0" dirty="0" err="1"/>
              <a:t>trainFcn</a:t>
            </a:r>
            <a:r>
              <a:rPr lang="en-US" altLang="zh-CN" sz="2000" b="0" dirty="0"/>
              <a:t> – </a:t>
            </a:r>
            <a:r>
              <a:rPr lang="zh-CN" altLang="zh-CN" sz="2000" b="0" dirty="0"/>
              <a:t>使用的学习算法</a:t>
            </a:r>
            <a:endParaRPr lang="en-US" altLang="zh-CN" sz="2000" b="0" dirty="0"/>
          </a:p>
          <a:p>
            <a:pPr>
              <a:defRPr/>
            </a:pPr>
            <a:r>
              <a:rPr lang="zh-CN" altLang="en-US" sz="2800" dirty="0" smtClean="0"/>
              <a:t>训练</a:t>
            </a:r>
            <a:r>
              <a:rPr lang="zh-CN" altLang="en-US" sz="2800" dirty="0"/>
              <a:t>函数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zh-CN" sz="2400" b="0" dirty="0"/>
              <a:t>net = </a:t>
            </a:r>
            <a:r>
              <a:rPr lang="en-US" altLang="zh-CN" sz="2400" dirty="0"/>
              <a:t>train</a:t>
            </a:r>
            <a:r>
              <a:rPr lang="en-US" altLang="zh-CN" sz="2400" b="0" dirty="0"/>
              <a:t>( net, X, T </a:t>
            </a:r>
            <a:r>
              <a:rPr lang="en-US" altLang="zh-CN" sz="2400" b="0" dirty="0" smtClean="0"/>
              <a:t>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	</a:t>
            </a:r>
            <a:r>
              <a:rPr lang="en-US" altLang="zh-CN" sz="2000" b="0" dirty="0" smtClean="0"/>
              <a:t>net </a:t>
            </a:r>
            <a:r>
              <a:rPr lang="en-US" altLang="zh-CN" sz="2000" b="0" dirty="0"/>
              <a:t>– </a:t>
            </a:r>
            <a:r>
              <a:rPr lang="zh-CN" altLang="zh-CN" sz="2000" b="0" dirty="0"/>
              <a:t>多层感知器网络结构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b="0" dirty="0" smtClean="0"/>
              <a:t>	X </a:t>
            </a:r>
            <a:r>
              <a:rPr lang="en-US" altLang="zh-CN" sz="2000" b="0" dirty="0"/>
              <a:t>– n</a:t>
            </a:r>
            <a:r>
              <a:rPr lang="zh-CN" altLang="zh-CN" sz="2000" b="0" dirty="0"/>
              <a:t>×</a:t>
            </a:r>
            <a:r>
              <a:rPr lang="en-US" altLang="zh-CN" sz="2000" b="0" dirty="0"/>
              <a:t>d</a:t>
            </a:r>
            <a:r>
              <a:rPr lang="zh-CN" altLang="zh-CN" sz="2000" b="0" dirty="0"/>
              <a:t>矩阵，训练样本矩阵，</a:t>
            </a:r>
            <a:r>
              <a:rPr lang="en-US" altLang="zh-CN" sz="2000" b="0" dirty="0"/>
              <a:t>n</a:t>
            </a:r>
            <a:r>
              <a:rPr lang="zh-CN" altLang="zh-CN" sz="2000" b="0" dirty="0"/>
              <a:t>为样本数，</a:t>
            </a:r>
            <a:r>
              <a:rPr lang="en-US" altLang="zh-CN" sz="2000" b="0" dirty="0"/>
              <a:t>d</a:t>
            </a:r>
            <a:r>
              <a:rPr lang="zh-CN" altLang="zh-CN" sz="2000" b="0" dirty="0"/>
              <a:t>为特征数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b="0" dirty="0"/>
              <a:t>	</a:t>
            </a:r>
            <a:r>
              <a:rPr lang="en-US" altLang="zh-CN" sz="2000" b="0" dirty="0" smtClean="0"/>
              <a:t>T </a:t>
            </a:r>
            <a:r>
              <a:rPr lang="en-US" altLang="zh-CN" sz="2000" b="0" dirty="0"/>
              <a:t>– n</a:t>
            </a:r>
            <a:r>
              <a:rPr lang="zh-CN" altLang="zh-CN" sz="2000" b="0" dirty="0"/>
              <a:t>×</a:t>
            </a:r>
            <a:r>
              <a:rPr lang="en-US" altLang="zh-CN" sz="2000" b="0" dirty="0"/>
              <a:t>L</a:t>
            </a:r>
            <a:r>
              <a:rPr lang="zh-CN" altLang="zh-CN" sz="2000" b="0" dirty="0"/>
              <a:t>矩阵，目标矢量矩阵，</a:t>
            </a:r>
            <a:r>
              <a:rPr lang="en-US" altLang="zh-CN" sz="2000" b="0" dirty="0"/>
              <a:t>L</a:t>
            </a:r>
            <a:r>
              <a:rPr lang="zh-CN" altLang="zh-CN" sz="2000" b="0" dirty="0"/>
              <a:t>为输出层神经元</a:t>
            </a:r>
            <a:r>
              <a:rPr lang="zh-CN" altLang="zh-CN" sz="2000" b="0" dirty="0" smtClean="0"/>
              <a:t>数</a:t>
            </a:r>
            <a:endParaRPr lang="en-US" altLang="zh-CN" sz="2000" b="0" dirty="0" smtClean="0"/>
          </a:p>
          <a:p>
            <a:pPr>
              <a:defRPr/>
            </a:pPr>
            <a:r>
              <a:rPr lang="zh-CN" altLang="en-US" sz="2800" dirty="0"/>
              <a:t>识别</a:t>
            </a:r>
            <a:r>
              <a:rPr lang="zh-CN" altLang="en-US" sz="2800" dirty="0" smtClean="0"/>
              <a:t>函数</a:t>
            </a:r>
            <a:endParaRPr lang="en-US" altLang="zh-CN" sz="2800" dirty="0" smtClean="0"/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zh-CN" sz="2400" b="0" dirty="0"/>
              <a:t>y = </a:t>
            </a:r>
            <a:r>
              <a:rPr lang="en-US" altLang="zh-CN" sz="2400" dirty="0" err="1"/>
              <a:t>sim</a:t>
            </a:r>
            <a:r>
              <a:rPr lang="en-US" altLang="zh-CN" sz="2400" b="0" dirty="0"/>
              <a:t>( net, X )</a:t>
            </a:r>
            <a:endParaRPr lang="zh-CN" altLang="zh-CN" sz="2400" b="0" dirty="0"/>
          </a:p>
          <a:p>
            <a:pPr lvl="1">
              <a:buFont typeface="Wingdings" panose="05000000000000000000" pitchFamily="2" charset="2"/>
              <a:buChar char="Ø"/>
              <a:defRPr/>
            </a:pPr>
            <a:endParaRPr lang="zh-CN" altLang="en-US" sz="24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多层感知器的</a:t>
            </a:r>
            <a:r>
              <a:rPr lang="en-US" altLang="zh-CN" smtClean="0"/>
              <a:t>Matlab</a:t>
            </a:r>
            <a:r>
              <a:rPr lang="zh-CN" altLang="en-US" smtClean="0"/>
              <a:t>实现</a:t>
            </a:r>
          </a:p>
        </p:txBody>
      </p:sp>
      <p:sp>
        <p:nvSpPr>
          <p:cNvPr id="57347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341438"/>
            <a:ext cx="8569325" cy="52562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学习函数</a:t>
            </a:r>
            <a:endParaRPr lang="en-US" altLang="zh-CN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mtClean="0"/>
              <a:t>BP</a:t>
            </a:r>
            <a:r>
              <a:rPr lang="zh-CN" altLang="en-US" smtClean="0"/>
              <a:t>算法：</a:t>
            </a:r>
            <a:r>
              <a:rPr lang="en-US" altLang="zh-CN" smtClean="0"/>
              <a:t>traingd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mtClean="0"/>
              <a:t>冲量项：</a:t>
            </a:r>
            <a:r>
              <a:rPr lang="en-US" altLang="zh-CN" smtClean="0"/>
              <a:t>traingdm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mtClean="0"/>
              <a:t>自适应学习率：</a:t>
            </a:r>
            <a:r>
              <a:rPr lang="en-US" altLang="zh-CN" smtClean="0"/>
              <a:t>traingda</a:t>
            </a:r>
            <a:r>
              <a:rPr lang="zh-CN" altLang="en-US" smtClean="0"/>
              <a:t>，</a:t>
            </a:r>
            <a:r>
              <a:rPr lang="en-US" altLang="zh-CN" smtClean="0"/>
              <a:t>traingdx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mtClean="0"/>
              <a:t>拟牛顿法：</a:t>
            </a:r>
            <a:r>
              <a:rPr lang="en-US" altLang="zh-CN" smtClean="0"/>
              <a:t>trainbfg</a:t>
            </a:r>
            <a:r>
              <a:rPr lang="zh-CN" altLang="en-US" smtClean="0"/>
              <a:t>，</a:t>
            </a:r>
            <a:r>
              <a:rPr lang="en-US" altLang="zh-CN" smtClean="0"/>
              <a:t>trainoss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mtClean="0"/>
              <a:t>共轭梯度法：</a:t>
            </a:r>
            <a:r>
              <a:rPr lang="en-US" altLang="zh-CN" smtClean="0"/>
              <a:t>traincgb</a:t>
            </a:r>
            <a:r>
              <a:rPr lang="zh-CN" altLang="en-US" smtClean="0"/>
              <a:t>，</a:t>
            </a:r>
            <a:r>
              <a:rPr lang="en-US" altLang="zh-CN" smtClean="0"/>
              <a:t>traincgf</a:t>
            </a:r>
            <a:r>
              <a:rPr lang="zh-CN" altLang="en-US" smtClean="0"/>
              <a:t>，</a:t>
            </a:r>
            <a:r>
              <a:rPr lang="en-US" altLang="zh-CN" smtClean="0"/>
              <a:t>traincgp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mtClean="0"/>
              <a:t>LM</a:t>
            </a:r>
            <a:r>
              <a:rPr lang="zh-CN" altLang="zh-CN" smtClean="0"/>
              <a:t>算法</a:t>
            </a:r>
            <a:r>
              <a:rPr lang="zh-CN" altLang="en-US" smtClean="0"/>
              <a:t>：</a:t>
            </a:r>
            <a:r>
              <a:rPr lang="en-US" altLang="zh-CN" smtClean="0"/>
              <a:t>trainlm</a:t>
            </a:r>
            <a:endParaRPr lang="zh-CN" altLang="en-US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6.4 </a:t>
            </a:r>
            <a:r>
              <a:rPr lang="zh-CN" altLang="en-US" smtClean="0"/>
              <a:t>寻找全局最优点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/>
            <a:r>
              <a:rPr lang="zh-CN" altLang="en-US" smtClean="0"/>
              <a:t>全局最优点的搜索一般采用随机方法：</a:t>
            </a:r>
          </a:p>
          <a:p>
            <a:pPr marL="571500" indent="-571500" eaLnBrk="1" hangingPunct="1"/>
            <a:endParaRPr lang="zh-CN" altLang="en-US" smtClean="0"/>
          </a:p>
          <a:p>
            <a:pPr marL="839788" lvl="1" indent="-495300" eaLnBrk="1" hangingPunct="1">
              <a:buFont typeface="Wingdings" panose="05000000000000000000" pitchFamily="2" charset="2"/>
              <a:buAutoNum type="arabicPeriod"/>
            </a:pPr>
            <a:r>
              <a:rPr lang="zh-CN" altLang="en-US" smtClean="0"/>
              <a:t>模拟退火算法</a:t>
            </a:r>
          </a:p>
          <a:p>
            <a:pPr marL="839788" lvl="1" indent="-495300" eaLnBrk="1" hangingPunct="1">
              <a:buFont typeface="Wingdings" panose="05000000000000000000" pitchFamily="2" charset="2"/>
              <a:buAutoNum type="arabicPeriod"/>
            </a:pPr>
            <a:endParaRPr lang="zh-CN" altLang="en-US" smtClean="0"/>
          </a:p>
          <a:p>
            <a:pPr marL="839788" lvl="1" indent="-495300" eaLnBrk="1" hangingPunct="1">
              <a:buFont typeface="Wingdings" panose="05000000000000000000" pitchFamily="2" charset="2"/>
              <a:buAutoNum type="arabicPeriod"/>
            </a:pPr>
            <a:r>
              <a:rPr lang="zh-CN" altLang="en-US" smtClean="0"/>
              <a:t>模拟进化计算 </a:t>
            </a:r>
            <a:r>
              <a:rPr lang="en-US" altLang="zh-CN" smtClean="0"/>
              <a:t>– </a:t>
            </a:r>
            <a:r>
              <a:rPr lang="zh-CN" altLang="en-US" smtClean="0"/>
              <a:t>遗传算法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模拟退火思想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341438"/>
            <a:ext cx="8107363" cy="3322637"/>
          </a:xfrm>
        </p:spPr>
        <p:txBody>
          <a:bodyPr/>
          <a:lstStyle/>
          <a:p>
            <a:pPr eaLnBrk="1" hangingPunct="1"/>
            <a:r>
              <a:rPr lang="zh-CN" altLang="en-US" sz="2600" smtClean="0">
                <a:solidFill>
                  <a:srgbClr val="CC3300"/>
                </a:solidFill>
              </a:rPr>
              <a:t>模拟退火算法</a:t>
            </a:r>
            <a:r>
              <a:rPr lang="zh-CN" altLang="en-US" sz="2600" smtClean="0"/>
              <a:t>是由</a:t>
            </a:r>
            <a:r>
              <a:rPr lang="en-US" altLang="zh-CN" sz="2600" smtClean="0"/>
              <a:t>Kirkpatrick</a:t>
            </a:r>
            <a:r>
              <a:rPr lang="zh-CN" altLang="en-US" sz="2600" smtClean="0"/>
              <a:t>于</a:t>
            </a:r>
            <a:r>
              <a:rPr lang="en-US" altLang="zh-CN" sz="2600" smtClean="0"/>
              <a:t>1983</a:t>
            </a:r>
            <a:r>
              <a:rPr lang="zh-CN" altLang="en-US" sz="2600" smtClean="0"/>
              <a:t>年提出的，它的基本思想是将优化问题与统计热力学中的热平衡问题进行类比；</a:t>
            </a:r>
          </a:p>
          <a:p>
            <a:pPr eaLnBrk="1" hangingPunct="1"/>
            <a:endParaRPr lang="zh-CN" altLang="en-US" sz="2600" smtClean="0"/>
          </a:p>
          <a:p>
            <a:pPr eaLnBrk="1" hangingPunct="1"/>
            <a:r>
              <a:rPr lang="zh-CN" altLang="en-US" sz="2600" smtClean="0"/>
              <a:t>固体在降温退火过程中，处于能量状态</a:t>
            </a:r>
            <a:r>
              <a:rPr lang="en-US" altLang="zh-CN" sz="2600" smtClean="0"/>
              <a:t>E</a:t>
            </a:r>
            <a:r>
              <a:rPr lang="zh-CN" altLang="en-US" sz="2600" smtClean="0"/>
              <a:t>的概率</a:t>
            </a:r>
            <a:r>
              <a:rPr lang="en-US" altLang="zh-CN" sz="2600" smtClean="0"/>
              <a:t>P(E)</a:t>
            </a:r>
            <a:r>
              <a:rPr lang="zh-CN" altLang="en-US" sz="2600" smtClean="0"/>
              <a:t>服从</a:t>
            </a:r>
            <a:r>
              <a:rPr lang="en-US" altLang="zh-CN" sz="2600" smtClean="0"/>
              <a:t>Boltzmann</a:t>
            </a:r>
            <a:r>
              <a:rPr lang="zh-CN" altLang="en-US" sz="2600" smtClean="0"/>
              <a:t>分布：</a:t>
            </a:r>
          </a:p>
        </p:txBody>
      </p:sp>
      <p:graphicFrame>
        <p:nvGraphicFramePr>
          <p:cNvPr id="60420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627313" y="4292600"/>
          <a:ext cx="3224212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2" name="Equation" r:id="rId4" imgW="4419600" imgH="685800" progId="Equation.DSMT4">
                  <p:embed/>
                </p:oleObj>
              </mc:Choice>
              <mc:Fallback>
                <p:oleObj name="Equation" r:id="rId4" imgW="4419600" imgH="685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292600"/>
                        <a:ext cx="3224212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1" name="Rectangle 6"/>
          <p:cNvSpPr>
            <a:spLocks noChangeArrowheads="1"/>
          </p:cNvSpPr>
          <p:nvPr/>
        </p:nvSpPr>
        <p:spPr bwMode="auto">
          <a:xfrm>
            <a:off x="755650" y="5157788"/>
            <a:ext cx="7848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600"/>
              <a:t>其中</a:t>
            </a:r>
            <a:r>
              <a:rPr lang="en-US" altLang="zh-CN" sz="2600"/>
              <a:t>T</a:t>
            </a:r>
            <a:r>
              <a:rPr lang="zh-CN" altLang="en-US" sz="2600"/>
              <a:t>是固体的温度，</a:t>
            </a:r>
            <a:r>
              <a:rPr lang="en-US" altLang="zh-CN" sz="2600"/>
              <a:t>k</a:t>
            </a:r>
            <a:r>
              <a:rPr lang="zh-CN" altLang="en-US" sz="2600"/>
              <a:t>为</a:t>
            </a:r>
            <a:r>
              <a:rPr lang="en-US" altLang="zh-CN" sz="2600"/>
              <a:t>Boltzmann</a:t>
            </a:r>
            <a:r>
              <a:rPr lang="zh-CN" altLang="en-US" sz="2600"/>
              <a:t>常数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波尔兹曼分布</a:t>
            </a:r>
          </a:p>
        </p:txBody>
      </p:sp>
      <p:graphicFrame>
        <p:nvGraphicFramePr>
          <p:cNvPr id="62467" name="Object 7"/>
          <p:cNvGraphicFramePr>
            <a:graphicFrameLocks noChangeAspect="1"/>
          </p:cNvGraphicFramePr>
          <p:nvPr>
            <p:ph idx="1"/>
          </p:nvPr>
        </p:nvGraphicFramePr>
        <p:xfrm>
          <a:off x="1009650" y="1628775"/>
          <a:ext cx="6823075" cy="463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8" name="Image" r:id="rId4" imgW="8241270" imgH="5993651" progId="Photoshop.Image.7">
                  <p:embed/>
                </p:oleObj>
              </mc:Choice>
              <mc:Fallback>
                <p:oleObj name="Image" r:id="rId4" imgW="8241270" imgH="5993651" progId="Photoshop.Image.7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1628775"/>
                        <a:ext cx="6823075" cy="463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04813"/>
            <a:ext cx="8569325" cy="1157287"/>
          </a:xfrm>
        </p:spPr>
        <p:txBody>
          <a:bodyPr/>
          <a:lstStyle/>
          <a:p>
            <a:pPr eaLnBrk="1" hangingPunct="1"/>
            <a:r>
              <a:rPr lang="zh-CN" altLang="en-US" smtClean="0"/>
              <a:t>模拟退火算法</a:t>
            </a:r>
            <a:br>
              <a:rPr lang="zh-CN" altLang="en-US" smtClean="0"/>
            </a:br>
            <a:r>
              <a:rPr lang="zh-CN" altLang="en-US" smtClean="0"/>
              <a:t>（</a:t>
            </a:r>
            <a:r>
              <a:rPr lang="en-US" altLang="zh-CN" smtClean="0"/>
              <a:t>SA, Simulated Annealing</a:t>
            </a:r>
            <a:r>
              <a:rPr lang="zh-CN" altLang="en-US" smtClean="0"/>
              <a:t>）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719263"/>
            <a:ext cx="8107363" cy="4733925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模拟退火算法可以用来优化能量函数</a:t>
            </a:r>
            <a:r>
              <a:rPr lang="en-US" altLang="zh-CN" sz="2400" smtClean="0"/>
              <a:t>E(w)</a:t>
            </a:r>
            <a:r>
              <a:rPr lang="zh-CN" altLang="en-US" sz="2400" smtClean="0"/>
              <a:t>，其中</a:t>
            </a:r>
            <a:r>
              <a:rPr lang="en-US" altLang="zh-CN" sz="2400" smtClean="0"/>
              <a:t>w</a:t>
            </a:r>
            <a:r>
              <a:rPr lang="zh-CN" altLang="en-US" sz="2400" smtClean="0"/>
              <a:t>为参数；</a:t>
            </a:r>
          </a:p>
          <a:p>
            <a:pPr eaLnBrk="1" hangingPunct="1"/>
            <a:r>
              <a:rPr lang="zh-CN" altLang="en-US" sz="2400" smtClean="0"/>
              <a:t>首先设定一个较高的温度</a:t>
            </a:r>
            <a:r>
              <a:rPr lang="en-US" altLang="zh-CN" sz="2400" smtClean="0"/>
              <a:t>T(1)</a:t>
            </a:r>
            <a:r>
              <a:rPr lang="zh-CN" altLang="en-US" sz="2400" smtClean="0"/>
              <a:t>，随机初始化参数</a:t>
            </a:r>
            <a:r>
              <a:rPr lang="en-US" altLang="zh-CN" sz="2400" smtClean="0"/>
              <a:t>w</a:t>
            </a:r>
            <a:r>
              <a:rPr lang="en-US" altLang="zh-CN" sz="2400" baseline="-25000" smtClean="0"/>
              <a:t>1</a:t>
            </a:r>
            <a:r>
              <a:rPr lang="zh-CN" altLang="en-US" sz="2400" smtClean="0"/>
              <a:t>，计算能量</a:t>
            </a:r>
            <a:r>
              <a:rPr lang="en-US" altLang="zh-CN" sz="2400" smtClean="0"/>
              <a:t>E(w</a:t>
            </a:r>
            <a:r>
              <a:rPr lang="en-US" altLang="zh-CN" sz="2400" baseline="-25000" smtClean="0"/>
              <a:t>1</a:t>
            </a:r>
            <a:r>
              <a:rPr lang="en-US" altLang="zh-CN" sz="2400" smtClean="0"/>
              <a:t>)</a:t>
            </a:r>
            <a:r>
              <a:rPr lang="zh-CN" altLang="en-US" sz="2400" smtClean="0"/>
              <a:t>；</a:t>
            </a:r>
          </a:p>
          <a:p>
            <a:pPr eaLnBrk="1" hangingPunct="1"/>
            <a:r>
              <a:rPr lang="zh-CN" altLang="en-US" sz="2400" smtClean="0"/>
              <a:t>对参数给予一个随机扰动</a:t>
            </a:r>
            <a:r>
              <a:rPr lang="zh-CN" altLang="en-US" sz="2400" smtClean="0">
                <a:latin typeface="宋体" panose="02010600030101010101" pitchFamily="2" charset="-122"/>
              </a:rPr>
              <a:t>△</a:t>
            </a:r>
            <a:r>
              <a:rPr lang="en-US" altLang="zh-CN" sz="2400" smtClean="0"/>
              <a:t>w</a:t>
            </a:r>
            <a:r>
              <a:rPr lang="zh-CN" altLang="en-US" sz="2400" smtClean="0"/>
              <a:t>，</a:t>
            </a:r>
            <a:r>
              <a:rPr lang="en-US" altLang="zh-CN" sz="2400" smtClean="0"/>
              <a:t>w</a:t>
            </a:r>
            <a:r>
              <a:rPr lang="en-US" altLang="zh-CN" sz="2400" baseline="-25000" smtClean="0"/>
              <a:t>2 </a:t>
            </a:r>
            <a:r>
              <a:rPr lang="en-US" altLang="zh-CN" sz="2400" smtClean="0"/>
              <a:t>= w</a:t>
            </a:r>
            <a:r>
              <a:rPr lang="en-US" altLang="zh-CN" sz="2400" baseline="-25000" smtClean="0"/>
              <a:t>1 </a:t>
            </a:r>
            <a:r>
              <a:rPr lang="en-US" altLang="zh-CN" sz="2400" smtClean="0"/>
              <a:t>+ </a:t>
            </a:r>
            <a:r>
              <a:rPr lang="en-US" altLang="zh-CN" sz="2400" smtClean="0">
                <a:latin typeface="宋体" panose="02010600030101010101" pitchFamily="2" charset="-122"/>
              </a:rPr>
              <a:t>△</a:t>
            </a:r>
            <a:r>
              <a:rPr lang="en-US" altLang="zh-CN" sz="2400" smtClean="0"/>
              <a:t>w</a:t>
            </a:r>
            <a:r>
              <a:rPr lang="zh-CN" altLang="en-US" sz="2400" smtClean="0"/>
              <a:t>，计算能量</a:t>
            </a:r>
            <a:r>
              <a:rPr lang="en-US" altLang="zh-CN" sz="2400" smtClean="0"/>
              <a:t>E(w</a:t>
            </a:r>
            <a:r>
              <a:rPr lang="en-US" altLang="zh-CN" sz="2400" baseline="-25000" smtClean="0"/>
              <a:t>2</a:t>
            </a:r>
            <a:r>
              <a:rPr lang="en-US" altLang="zh-CN" sz="2400" smtClean="0"/>
              <a:t>)</a:t>
            </a:r>
            <a:r>
              <a:rPr lang="zh-CN" altLang="en-US" sz="2400" smtClean="0"/>
              <a:t>；</a:t>
            </a:r>
          </a:p>
          <a:p>
            <a:pPr eaLnBrk="1" hangingPunct="1"/>
            <a:r>
              <a:rPr lang="zh-CN" altLang="en-US" sz="2400" smtClean="0"/>
              <a:t>如果</a:t>
            </a:r>
            <a:r>
              <a:rPr lang="en-US" altLang="zh-CN" sz="2400" smtClean="0"/>
              <a:t>E(w</a:t>
            </a:r>
            <a:r>
              <a:rPr lang="en-US" altLang="zh-CN" sz="2400" baseline="-25000" smtClean="0"/>
              <a:t>2</a:t>
            </a:r>
            <a:r>
              <a:rPr lang="en-US" altLang="zh-CN" sz="2400" smtClean="0"/>
              <a:t>) &lt; E(w</a:t>
            </a:r>
            <a:r>
              <a:rPr lang="en-US" altLang="zh-CN" sz="2400" baseline="-25000" smtClean="0"/>
              <a:t>1</a:t>
            </a:r>
            <a:r>
              <a:rPr lang="en-US" altLang="zh-CN" sz="2400" smtClean="0"/>
              <a:t>)</a:t>
            </a:r>
            <a:r>
              <a:rPr lang="zh-CN" altLang="en-US" sz="2400" smtClean="0"/>
              <a:t>，则接受改变，否则按照如下概率接受改变：</a:t>
            </a:r>
          </a:p>
          <a:p>
            <a:pPr eaLnBrk="1" hangingPunct="1"/>
            <a:endParaRPr lang="zh-CN" altLang="en-US" sz="2400" smtClean="0"/>
          </a:p>
          <a:p>
            <a:pPr eaLnBrk="1" hangingPunct="1"/>
            <a:r>
              <a:rPr lang="zh-CN" altLang="en-US" sz="2400" smtClean="0"/>
              <a:t>逐渐降低温度</a:t>
            </a:r>
            <a:r>
              <a:rPr lang="en-US" altLang="zh-CN" sz="2400" smtClean="0"/>
              <a:t>T(k)</a:t>
            </a:r>
            <a:r>
              <a:rPr lang="zh-CN" altLang="en-US" sz="2400" smtClean="0"/>
              <a:t>，直到</a:t>
            </a:r>
            <a:r>
              <a:rPr lang="en-US" altLang="zh-CN" sz="2400" smtClean="0"/>
              <a:t>0</a:t>
            </a:r>
            <a:r>
              <a:rPr lang="zh-CN" altLang="en-US" sz="2400" smtClean="0"/>
              <a:t>为止。</a:t>
            </a:r>
          </a:p>
        </p:txBody>
      </p:sp>
      <p:graphicFrame>
        <p:nvGraphicFramePr>
          <p:cNvPr id="6451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843213" y="4797425"/>
          <a:ext cx="3046412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7" name="Equation" r:id="rId3" imgW="4343400" imgH="762000" progId="Equation.DSMT4">
                  <p:embed/>
                </p:oleObj>
              </mc:Choice>
              <mc:Fallback>
                <p:oleObj name="Equation" r:id="rId3" imgW="4343400" imgH="762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797425"/>
                        <a:ext cx="3046412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模拟退火算法应用于</a:t>
            </a:r>
            <a:r>
              <a:rPr lang="en-US" altLang="zh-CN" smtClean="0"/>
              <a:t>MLP</a:t>
            </a:r>
            <a:r>
              <a:rPr lang="zh-CN" altLang="en-US" smtClean="0"/>
              <a:t>的训练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785225" cy="5111750"/>
          </a:xfrm>
        </p:spPr>
        <p:txBody>
          <a:bodyPr/>
          <a:lstStyle/>
          <a:p>
            <a:pPr marL="571500" indent="-571500" eaLnBrk="1" hangingPunct="1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400" smtClean="0"/>
              <a:t>初始化温度</a:t>
            </a:r>
            <a:r>
              <a:rPr lang="en-US" altLang="zh-CN" sz="2400" smtClean="0"/>
              <a:t>T(0)</a:t>
            </a:r>
            <a:r>
              <a:rPr lang="zh-CN" altLang="en-US" sz="2400" smtClean="0"/>
              <a:t>，</a:t>
            </a:r>
            <a:r>
              <a:rPr lang="en-US" altLang="zh-CN" sz="2400" smtClean="0"/>
              <a:t>t</a:t>
            </a:r>
            <a:r>
              <a:rPr lang="en-US" altLang="zh-CN" sz="2400" smtClean="0">
                <a:sym typeface="Wingdings" panose="05000000000000000000" pitchFamily="2" charset="2"/>
              </a:rPr>
              <a:t>0</a:t>
            </a:r>
            <a:r>
              <a:rPr lang="zh-CN" altLang="en-US" sz="2400" smtClean="0">
                <a:sym typeface="Wingdings" panose="05000000000000000000" pitchFamily="2" charset="2"/>
              </a:rPr>
              <a:t>，随机初始化权值</a:t>
            </a:r>
            <a:r>
              <a:rPr lang="en-US" altLang="zh-CN" sz="2400" smtClean="0">
                <a:sym typeface="Wingdings" panose="05000000000000000000" pitchFamily="2" charset="2"/>
              </a:rPr>
              <a:t>w</a:t>
            </a:r>
            <a:r>
              <a:rPr lang="en-US" altLang="zh-CN" sz="2400" baseline="-25000" smtClean="0">
                <a:sym typeface="Wingdings" panose="05000000000000000000" pitchFamily="2" charset="2"/>
              </a:rPr>
              <a:t>0</a:t>
            </a:r>
            <a:r>
              <a:rPr lang="zh-CN" altLang="en-US" sz="2400" smtClean="0">
                <a:sym typeface="Wingdings" panose="05000000000000000000" pitchFamily="2" charset="2"/>
              </a:rPr>
              <a:t>；</a:t>
            </a:r>
          </a:p>
          <a:p>
            <a:pPr marL="571500" indent="-571500" eaLnBrk="1" hangingPunct="1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400" smtClean="0">
                <a:sym typeface="Wingdings" panose="05000000000000000000" pitchFamily="2" charset="2"/>
              </a:rPr>
              <a:t>应用</a:t>
            </a:r>
            <a:r>
              <a:rPr lang="en-US" altLang="zh-CN" sz="2400" smtClean="0">
                <a:sym typeface="Wingdings" panose="05000000000000000000" pitchFamily="2" charset="2"/>
              </a:rPr>
              <a:t>BP</a:t>
            </a:r>
            <a:r>
              <a:rPr lang="zh-CN" altLang="en-US" sz="2400" smtClean="0">
                <a:sym typeface="Wingdings" panose="05000000000000000000" pitchFamily="2" charset="2"/>
              </a:rPr>
              <a:t>算法搜索局部最优解</a:t>
            </a:r>
            <a:r>
              <a:rPr lang="en-US" altLang="zh-CN" sz="2400" smtClean="0">
                <a:sym typeface="Wingdings" panose="05000000000000000000" pitchFamily="2" charset="2"/>
              </a:rPr>
              <a:t>w(t)</a:t>
            </a:r>
            <a:r>
              <a:rPr lang="zh-CN" altLang="en-US" sz="2400" smtClean="0">
                <a:sym typeface="Wingdings" panose="05000000000000000000" pitchFamily="2" charset="2"/>
              </a:rPr>
              <a:t>，计算局部最优解目标函数值</a:t>
            </a:r>
            <a:r>
              <a:rPr lang="en-US" altLang="zh-CN" sz="2400" smtClean="0">
                <a:sym typeface="Wingdings" panose="05000000000000000000" pitchFamily="2" charset="2"/>
              </a:rPr>
              <a:t>E(t)</a:t>
            </a:r>
            <a:r>
              <a:rPr lang="zh-CN" altLang="en-US" sz="2400" smtClean="0">
                <a:sym typeface="Wingdings" panose="05000000000000000000" pitchFamily="2" charset="2"/>
              </a:rPr>
              <a:t>；</a:t>
            </a:r>
          </a:p>
          <a:p>
            <a:pPr marL="571500" indent="-571500" eaLnBrk="1" hangingPunct="1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400" smtClean="0">
                <a:sym typeface="Wingdings" panose="05000000000000000000" pitchFamily="2" charset="2"/>
              </a:rPr>
              <a:t>随机修正权值</a:t>
            </a:r>
            <a:r>
              <a:rPr lang="en-US" altLang="zh-CN" sz="2400" smtClean="0">
                <a:sym typeface="Wingdings" panose="05000000000000000000" pitchFamily="2" charset="2"/>
              </a:rPr>
              <a:t>w’(t) = w(t) + </a:t>
            </a:r>
            <a:r>
              <a:rPr lang="en-US" altLang="zh-CN" sz="2800" smtClean="0">
                <a:latin typeface="宋体" panose="02010600030101010101" pitchFamily="2" charset="-122"/>
              </a:rPr>
              <a:t>△</a:t>
            </a:r>
            <a:r>
              <a:rPr lang="en-US" altLang="zh-CN" sz="2400" smtClean="0">
                <a:sym typeface="Wingdings" panose="05000000000000000000" pitchFamily="2" charset="2"/>
              </a:rPr>
              <a:t>w</a:t>
            </a:r>
            <a:r>
              <a:rPr lang="zh-CN" altLang="en-US" sz="2400" smtClean="0">
                <a:sym typeface="Wingdings" panose="05000000000000000000" pitchFamily="2" charset="2"/>
              </a:rPr>
              <a:t>，计算修正后的目标函数值</a:t>
            </a:r>
            <a:r>
              <a:rPr lang="en-US" altLang="zh-CN" sz="2400" smtClean="0">
                <a:sym typeface="Wingdings" panose="05000000000000000000" pitchFamily="2" charset="2"/>
              </a:rPr>
              <a:t>E’(t)</a:t>
            </a:r>
            <a:r>
              <a:rPr lang="zh-CN" altLang="en-US" sz="2400" smtClean="0">
                <a:sym typeface="Wingdings" panose="05000000000000000000" pitchFamily="2" charset="2"/>
              </a:rPr>
              <a:t>；</a:t>
            </a:r>
          </a:p>
          <a:p>
            <a:pPr marL="571500" indent="-571500" eaLnBrk="1" hangingPunct="1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400" smtClean="0">
                <a:sym typeface="Wingdings" panose="05000000000000000000" pitchFamily="2" charset="2"/>
              </a:rPr>
              <a:t>若</a:t>
            </a:r>
            <a:r>
              <a:rPr lang="en-US" altLang="zh-CN" sz="2400" smtClean="0">
                <a:sym typeface="Wingdings" panose="05000000000000000000" pitchFamily="2" charset="2"/>
              </a:rPr>
              <a:t>E’(t)&lt; E(t)</a:t>
            </a:r>
            <a:r>
              <a:rPr lang="zh-CN" altLang="en-US" sz="2400" smtClean="0">
                <a:sym typeface="Wingdings" panose="05000000000000000000" pitchFamily="2" charset="2"/>
              </a:rPr>
              <a:t>，则确认修改，</a:t>
            </a:r>
            <a:r>
              <a:rPr lang="en-US" altLang="zh-CN" sz="2400" smtClean="0">
                <a:sym typeface="Wingdings" panose="05000000000000000000" pitchFamily="2" charset="2"/>
              </a:rPr>
              <a:t>w(t)=w’(t)</a:t>
            </a:r>
            <a:r>
              <a:rPr lang="zh-CN" altLang="en-US" sz="2400" smtClean="0">
                <a:sym typeface="Wingdings" panose="05000000000000000000" pitchFamily="2" charset="2"/>
              </a:rPr>
              <a:t>，</a:t>
            </a:r>
            <a:r>
              <a:rPr lang="en-US" altLang="zh-CN" sz="2400" smtClean="0">
                <a:sym typeface="Wingdings" panose="05000000000000000000" pitchFamily="2" charset="2"/>
              </a:rPr>
              <a:t>E(t)=E’(t)</a:t>
            </a:r>
            <a:r>
              <a:rPr lang="zh-CN" altLang="en-US" sz="2400" smtClean="0">
                <a:sym typeface="Wingdings" panose="05000000000000000000" pitchFamily="2" charset="2"/>
              </a:rPr>
              <a:t>；</a:t>
            </a:r>
          </a:p>
          <a:p>
            <a:pPr marL="571500" indent="-571500" eaLnBrk="1" hangingPunct="1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400" smtClean="0">
                <a:sym typeface="Wingdings" panose="05000000000000000000" pitchFamily="2" charset="2"/>
              </a:rPr>
              <a:t>否则依据概率</a:t>
            </a:r>
            <a:r>
              <a:rPr lang="en-US" altLang="zh-CN" sz="2400" smtClean="0">
                <a:sym typeface="Wingdings" panose="05000000000000000000" pitchFamily="2" charset="2"/>
              </a:rPr>
              <a:t>P = exp(-E’(t)/T(t))</a:t>
            </a:r>
            <a:r>
              <a:rPr lang="zh-CN" altLang="en-US" sz="2400" smtClean="0">
                <a:sym typeface="Wingdings" panose="05000000000000000000" pitchFamily="2" charset="2"/>
              </a:rPr>
              <a:t>确认修改；</a:t>
            </a:r>
          </a:p>
          <a:p>
            <a:pPr marL="571500" indent="-571500" eaLnBrk="1" hangingPunct="1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400" smtClean="0">
                <a:sym typeface="Wingdings" panose="05000000000000000000" pitchFamily="2" charset="2"/>
              </a:rPr>
              <a:t>温度下降：</a:t>
            </a:r>
            <a:r>
              <a:rPr lang="en-US" altLang="zh-CN" sz="2400" smtClean="0">
                <a:sym typeface="Wingdings" panose="05000000000000000000" pitchFamily="2" charset="2"/>
              </a:rPr>
              <a:t>T(t) = T(0)/[1+ln(t+100)]</a:t>
            </a:r>
            <a:r>
              <a:rPr lang="zh-CN" altLang="en-US" sz="2400" smtClean="0">
                <a:sym typeface="Wingdings" panose="05000000000000000000" pitchFamily="2" charset="2"/>
              </a:rPr>
              <a:t>，如</a:t>
            </a:r>
            <a:r>
              <a:rPr lang="en-US" altLang="zh-CN" sz="2400" smtClean="0">
                <a:sym typeface="Wingdings" panose="05000000000000000000" pitchFamily="2" charset="2"/>
              </a:rPr>
              <a:t>4</a:t>
            </a:r>
            <a:r>
              <a:rPr lang="zh-CN" altLang="en-US" sz="2400" smtClean="0">
                <a:sym typeface="Wingdings" panose="05000000000000000000" pitchFamily="2" charset="2"/>
              </a:rPr>
              <a:t>，</a:t>
            </a:r>
            <a:r>
              <a:rPr lang="en-US" altLang="zh-CN" sz="2400" smtClean="0">
                <a:sym typeface="Wingdings" panose="05000000000000000000" pitchFamily="2" charset="2"/>
              </a:rPr>
              <a:t>5</a:t>
            </a:r>
            <a:r>
              <a:rPr lang="zh-CN" altLang="en-US" sz="2400" smtClean="0">
                <a:sym typeface="Wingdings" panose="05000000000000000000" pitchFamily="2" charset="2"/>
              </a:rPr>
              <a:t>步确认修改，转移到</a:t>
            </a:r>
            <a:r>
              <a:rPr lang="en-US" altLang="zh-CN" sz="2400" smtClean="0">
                <a:sym typeface="Wingdings" panose="05000000000000000000" pitchFamily="2" charset="2"/>
              </a:rPr>
              <a:t>2</a:t>
            </a:r>
            <a:r>
              <a:rPr lang="zh-CN" altLang="en-US" sz="2400" smtClean="0">
                <a:sym typeface="Wingdings" panose="05000000000000000000" pitchFamily="2" charset="2"/>
              </a:rPr>
              <a:t>，否则转移到</a:t>
            </a:r>
            <a:r>
              <a:rPr lang="en-US" altLang="zh-CN" sz="2400" smtClean="0">
                <a:sym typeface="Wingdings" panose="05000000000000000000" pitchFamily="2" charset="2"/>
              </a:rPr>
              <a:t>3</a:t>
            </a:r>
            <a:r>
              <a:rPr lang="zh-CN" altLang="en-US" sz="2400" smtClean="0">
                <a:sym typeface="Wingdings" panose="05000000000000000000" pitchFamily="2" charset="2"/>
              </a:rPr>
              <a:t>，直到温度下降到一定阈值为止；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模拟退火算法示例</a:t>
            </a:r>
          </a:p>
        </p:txBody>
      </p:sp>
      <p:sp>
        <p:nvSpPr>
          <p:cNvPr id="67587" name="Text Box 7"/>
          <p:cNvSpPr txBox="1">
            <a:spLocks noChangeArrowheads="1"/>
          </p:cNvSpPr>
          <p:nvPr/>
        </p:nvSpPr>
        <p:spPr bwMode="auto">
          <a:xfrm>
            <a:off x="684213" y="2276475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800" b="0"/>
              <a:t>E</a:t>
            </a:r>
          </a:p>
        </p:txBody>
      </p:sp>
      <p:sp>
        <p:nvSpPr>
          <p:cNvPr id="67588" name="Text Box 8"/>
          <p:cNvSpPr txBox="1">
            <a:spLocks noChangeArrowheads="1"/>
          </p:cNvSpPr>
          <p:nvPr/>
        </p:nvSpPr>
        <p:spPr bwMode="auto">
          <a:xfrm>
            <a:off x="8101013" y="5589588"/>
            <a:ext cx="504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800" b="0"/>
              <a:t>w</a:t>
            </a:r>
          </a:p>
        </p:txBody>
      </p:sp>
      <p:graphicFrame>
        <p:nvGraphicFramePr>
          <p:cNvPr id="67589" name="Object 10"/>
          <p:cNvGraphicFramePr>
            <a:graphicFrameLocks noChangeAspect="1"/>
          </p:cNvGraphicFramePr>
          <p:nvPr>
            <p:ph idx="1"/>
          </p:nvPr>
        </p:nvGraphicFramePr>
        <p:xfrm>
          <a:off x="709613" y="1919288"/>
          <a:ext cx="7983537" cy="422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0" name="Visio" r:id="rId3" imgW="6693065" imgH="3093301" progId="Visio.Drawing.11">
                  <p:embed/>
                </p:oleObj>
              </mc:Choice>
              <mc:Fallback>
                <p:oleObj name="Visio" r:id="rId3" imgW="6693065" imgH="3093301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1919288"/>
                        <a:ext cx="7983537" cy="422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多层感知器的分类原理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719263"/>
            <a:ext cx="7821613" cy="1349375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olidFill>
                  <a:srgbClr val="0000FF"/>
                </a:solidFill>
              </a:rPr>
              <a:t>隐含层</a:t>
            </a:r>
            <a:r>
              <a:rPr lang="zh-CN" altLang="en-US" sz="2400" smtClean="0"/>
              <a:t>实现对输入空间的非线性映射，</a:t>
            </a:r>
            <a:r>
              <a:rPr lang="zh-CN" altLang="en-US" sz="2400" smtClean="0">
                <a:solidFill>
                  <a:srgbClr val="0000FF"/>
                </a:solidFill>
              </a:rPr>
              <a:t>输出层</a:t>
            </a:r>
            <a:r>
              <a:rPr lang="zh-CN" altLang="en-US" sz="2400" smtClean="0"/>
              <a:t>实现线性分类；</a:t>
            </a:r>
          </a:p>
          <a:p>
            <a:pPr eaLnBrk="1" hangingPunct="1"/>
            <a:r>
              <a:rPr lang="zh-CN" altLang="en-US" sz="2400" smtClean="0"/>
              <a:t>非线性映射方式和线性判别函数可以同时学习。</a:t>
            </a:r>
          </a:p>
        </p:txBody>
      </p:sp>
      <p:graphicFrame>
        <p:nvGraphicFramePr>
          <p:cNvPr id="9220" name="对象 3"/>
          <p:cNvGraphicFramePr>
            <a:graphicFrameLocks noChangeAspect="1"/>
          </p:cNvGraphicFramePr>
          <p:nvPr/>
        </p:nvGraphicFramePr>
        <p:xfrm>
          <a:off x="1692275" y="3429000"/>
          <a:ext cx="5937250" cy="287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Visio" r:id="rId4" imgW="5081111" imgH="2464118" progId="Visio.Drawing.11">
                  <p:embed/>
                </p:oleObj>
              </mc:Choice>
              <mc:Fallback>
                <p:oleObj name="Visio" r:id="rId4" imgW="5081111" imgH="2464118" progId="Visio.Drawing.11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429000"/>
                        <a:ext cx="5937250" cy="287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模拟退火算法示例</a:t>
            </a:r>
          </a:p>
        </p:txBody>
      </p:sp>
      <p:pic>
        <p:nvPicPr>
          <p:cNvPr id="686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420938"/>
            <a:ext cx="882015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569325" cy="1228725"/>
          </a:xfrm>
        </p:spPr>
        <p:txBody>
          <a:bodyPr/>
          <a:lstStyle/>
          <a:p>
            <a:pPr eaLnBrk="1" hangingPunct="1"/>
            <a:r>
              <a:rPr lang="zh-CN" altLang="en-US" smtClean="0"/>
              <a:t>遗传算法</a:t>
            </a:r>
            <a:br>
              <a:rPr lang="zh-CN" altLang="en-US" smtClean="0"/>
            </a:br>
            <a:r>
              <a:rPr lang="zh-CN" altLang="en-US" smtClean="0"/>
              <a:t>（</a:t>
            </a:r>
            <a:r>
              <a:rPr lang="en-US" altLang="zh-CN" smtClean="0"/>
              <a:t>GA</a:t>
            </a:r>
            <a:r>
              <a:rPr lang="zh-CN" altLang="en-US" smtClean="0"/>
              <a:t>，</a:t>
            </a:r>
            <a:r>
              <a:rPr lang="en-US" altLang="zh-CN" smtClean="0"/>
              <a:t>Genetic Algorithm</a:t>
            </a:r>
            <a:r>
              <a:rPr lang="zh-CN" altLang="en-US" smtClean="0"/>
              <a:t>）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601788"/>
            <a:ext cx="8569325" cy="4706937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CC3300"/>
                </a:solidFill>
              </a:rPr>
              <a:t>遗传算法</a:t>
            </a:r>
            <a:r>
              <a:rPr lang="zh-CN" altLang="en-US" smtClean="0"/>
              <a:t>是由</a:t>
            </a:r>
            <a:r>
              <a:rPr lang="en-US" altLang="zh-CN" smtClean="0"/>
              <a:t>Holland</a:t>
            </a:r>
            <a:r>
              <a:rPr lang="zh-CN" altLang="en-US" smtClean="0"/>
              <a:t>于</a:t>
            </a:r>
            <a:r>
              <a:rPr lang="en-US" altLang="zh-CN" smtClean="0"/>
              <a:t>1975</a:t>
            </a:r>
            <a:r>
              <a:rPr lang="zh-CN" altLang="en-US" smtClean="0"/>
              <a:t>年提出的，它主要模拟自然界生物“适者生存，优胜劣汰”的进化规则；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遗传算法主要是应用于各种</a:t>
            </a:r>
            <a:r>
              <a:rPr lang="zh-CN" altLang="en-US" smtClean="0">
                <a:solidFill>
                  <a:srgbClr val="0000FF"/>
                </a:solidFill>
              </a:rPr>
              <a:t>组合最优问题</a:t>
            </a:r>
            <a:r>
              <a:rPr lang="zh-CN" altLang="en-US" smtClean="0"/>
              <a:t>的求解，经过一定的改进之后，也可以应用于</a:t>
            </a:r>
            <a:r>
              <a:rPr lang="en-US" altLang="zh-CN" smtClean="0"/>
              <a:t>MLP</a:t>
            </a:r>
            <a:r>
              <a:rPr lang="zh-CN" altLang="en-US" smtClean="0"/>
              <a:t>的权值学习。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基本名词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smtClean="0">
                <a:solidFill>
                  <a:srgbClr val="0000FF"/>
                </a:solidFill>
              </a:rPr>
              <a:t>染色体</a:t>
            </a:r>
            <a:r>
              <a:rPr lang="zh-CN" altLang="en-US" sz="2800" smtClean="0"/>
              <a:t>：用一个二进制串表示；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>
                <a:solidFill>
                  <a:srgbClr val="0000FF"/>
                </a:solidFill>
              </a:rPr>
              <a:t>种群</a:t>
            </a:r>
            <a:r>
              <a:rPr lang="zh-CN" altLang="en-US" sz="2800" smtClean="0"/>
              <a:t>：多个染色体构成一个种群；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>
                <a:solidFill>
                  <a:srgbClr val="0000FF"/>
                </a:solidFill>
              </a:rPr>
              <a:t>适应度</a:t>
            </a:r>
            <a:r>
              <a:rPr lang="zh-CN" altLang="en-US" sz="2800" smtClean="0"/>
              <a:t>：对每个染色体的评价，这是一个被优化的函数；</a:t>
            </a:r>
          </a:p>
          <a:p>
            <a:pPr eaLnBrk="1" hangingPunct="1">
              <a:lnSpc>
                <a:spcPct val="90000"/>
              </a:lnSpc>
            </a:pPr>
            <a:endParaRPr lang="zh-CN" altLang="en-US" sz="280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>
                <a:solidFill>
                  <a:srgbClr val="0000FF"/>
                </a:solidFill>
              </a:rPr>
              <a:t>复制</a:t>
            </a:r>
            <a:r>
              <a:rPr lang="zh-CN" altLang="en-US" sz="2800" smtClean="0"/>
              <a:t>：上一代的染色体不发生任何改变，直接复制到下一代的种群中；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>
                <a:solidFill>
                  <a:srgbClr val="0000FF"/>
                </a:solidFill>
              </a:rPr>
              <a:t>交叉</a:t>
            </a:r>
            <a:r>
              <a:rPr lang="zh-CN" altLang="en-US" sz="2800" smtClean="0"/>
              <a:t>：两条染色体混合，产生两条新的染色体，交叉发生的概率：</a:t>
            </a:r>
            <a:r>
              <a:rPr lang="en-US" altLang="zh-CN" sz="2800" smtClean="0"/>
              <a:t>P</a:t>
            </a:r>
            <a:r>
              <a:rPr lang="en-US" altLang="zh-CN" sz="2800" baseline="-25000" smtClean="0"/>
              <a:t>co</a:t>
            </a:r>
            <a:r>
              <a:rPr lang="zh-CN" altLang="en-US" sz="2800" smtClean="0"/>
              <a:t>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>
                <a:solidFill>
                  <a:srgbClr val="0000FF"/>
                </a:solidFill>
              </a:rPr>
              <a:t>变异</a:t>
            </a:r>
            <a:r>
              <a:rPr lang="zh-CN" altLang="en-US" sz="2800" smtClean="0"/>
              <a:t>：一条染色体在某些位改变自身，</a:t>
            </a:r>
            <a:r>
              <a:rPr lang="en-US" altLang="zh-CN" sz="2800" smtClean="0"/>
              <a:t>0</a:t>
            </a:r>
            <a:r>
              <a:rPr lang="en-US" altLang="zh-CN" sz="2800" smtClean="0">
                <a:sym typeface="Wingdings" panose="05000000000000000000" pitchFamily="2" charset="2"/>
              </a:rPr>
              <a:t>1</a:t>
            </a:r>
            <a:r>
              <a:rPr lang="zh-CN" altLang="en-US" sz="2800" smtClean="0">
                <a:sym typeface="Wingdings" panose="05000000000000000000" pitchFamily="2" charset="2"/>
              </a:rPr>
              <a:t>或</a:t>
            </a:r>
            <a:r>
              <a:rPr lang="en-US" altLang="zh-CN" sz="2800" smtClean="0">
                <a:sym typeface="Wingdings" panose="05000000000000000000" pitchFamily="2" charset="2"/>
              </a:rPr>
              <a:t>10</a:t>
            </a:r>
            <a:r>
              <a:rPr lang="zh-CN" altLang="en-US" sz="2800" smtClean="0">
                <a:sym typeface="Wingdings" panose="05000000000000000000" pitchFamily="2" charset="2"/>
              </a:rPr>
              <a:t>，</a:t>
            </a:r>
            <a:r>
              <a:rPr lang="zh-CN" altLang="en-US" sz="2800" smtClean="0"/>
              <a:t>染色体在每一位上发生变异的概率：</a:t>
            </a:r>
            <a:r>
              <a:rPr lang="en-US" altLang="zh-CN" sz="2800" smtClean="0"/>
              <a:t>P</a:t>
            </a:r>
            <a:r>
              <a:rPr lang="en-US" altLang="zh-CN" sz="2800" baseline="-25000" smtClean="0"/>
              <a:t>mut</a:t>
            </a:r>
            <a:r>
              <a:rPr lang="zh-CN" altLang="en-US" sz="2800" smtClean="0"/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基本遗传算法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400" smtClean="0"/>
              <a:t>begin initialize P</a:t>
            </a:r>
            <a:r>
              <a:rPr lang="en-US" altLang="zh-CN" sz="2400" baseline="-25000" smtClean="0"/>
              <a:t>co</a:t>
            </a:r>
            <a:r>
              <a:rPr lang="en-US" altLang="zh-CN" sz="2400" smtClean="0"/>
              <a:t>, P</a:t>
            </a:r>
            <a:r>
              <a:rPr lang="en-US" altLang="zh-CN" sz="2400" baseline="-25000" smtClean="0"/>
              <a:t>mut</a:t>
            </a:r>
            <a:r>
              <a:rPr lang="zh-CN" altLang="en-US" sz="2400" smtClean="0"/>
              <a:t>，随机初始化</a:t>
            </a:r>
            <a:r>
              <a:rPr lang="en-US" altLang="zh-CN" sz="2400" smtClean="0"/>
              <a:t>L</a:t>
            </a:r>
            <a:r>
              <a:rPr lang="zh-CN" altLang="en-US" sz="2400" smtClean="0"/>
              <a:t>个染色体作为初始种群；</a:t>
            </a:r>
          </a:p>
          <a:p>
            <a:pPr marL="571500" indent="-571500" eaLnBrk="1" hangingPunct="1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400" smtClean="0"/>
              <a:t>    </a:t>
            </a:r>
            <a:r>
              <a:rPr lang="en-US" altLang="zh-CN" sz="2400" smtClean="0"/>
              <a:t>do </a:t>
            </a:r>
            <a:r>
              <a:rPr lang="zh-CN" altLang="en-US" sz="2400" smtClean="0"/>
              <a:t>计算种群中每个染色体的适应度</a:t>
            </a:r>
            <a:r>
              <a:rPr lang="en-US" altLang="zh-CN" sz="2400" smtClean="0"/>
              <a:t>f</a:t>
            </a:r>
            <a:r>
              <a:rPr lang="en-US" altLang="zh-CN" sz="2400" baseline="-25000" smtClean="0"/>
              <a:t>i</a:t>
            </a:r>
            <a:r>
              <a:rPr lang="zh-CN" altLang="en-US" sz="2400" smtClean="0"/>
              <a:t>，</a:t>
            </a:r>
            <a:r>
              <a:rPr lang="en-US" altLang="zh-CN" sz="2400" smtClean="0"/>
              <a:t>i=1,…,L</a:t>
            </a:r>
            <a:r>
              <a:rPr lang="zh-CN" altLang="en-US" sz="2400" smtClean="0"/>
              <a:t>；</a:t>
            </a:r>
          </a:p>
          <a:p>
            <a:pPr marL="571500" indent="-571500" eaLnBrk="1" hangingPunct="1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400" smtClean="0"/>
              <a:t>          按照适应度对种群中的染色体排序；</a:t>
            </a:r>
          </a:p>
          <a:p>
            <a:pPr marL="571500" indent="-571500" eaLnBrk="1" hangingPunct="1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400" smtClean="0"/>
              <a:t>          从前向后选择染色体，按照概率</a:t>
            </a:r>
            <a:r>
              <a:rPr lang="en-US" altLang="zh-CN" sz="2400" smtClean="0"/>
              <a:t>P</a:t>
            </a:r>
            <a:r>
              <a:rPr lang="en-US" altLang="zh-CN" sz="2400" baseline="-25000" smtClean="0"/>
              <a:t>co</a:t>
            </a:r>
            <a:r>
              <a:rPr lang="zh-CN" altLang="en-US" sz="2400" smtClean="0"/>
              <a:t>进行交叉，</a:t>
            </a:r>
          </a:p>
          <a:p>
            <a:pPr marL="571500" indent="-571500" eaLnBrk="1" hangingPunct="1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400" smtClean="0"/>
              <a:t>                                              按照概率</a:t>
            </a:r>
            <a:r>
              <a:rPr lang="en-US" altLang="zh-CN" sz="2400" smtClean="0"/>
              <a:t>P</a:t>
            </a:r>
            <a:r>
              <a:rPr lang="en-US" altLang="zh-CN" sz="2400" baseline="-25000" smtClean="0"/>
              <a:t>mut</a:t>
            </a:r>
            <a:r>
              <a:rPr lang="zh-CN" altLang="en-US" sz="2400" smtClean="0"/>
              <a:t>进行变异；</a:t>
            </a:r>
          </a:p>
          <a:p>
            <a:pPr marL="571500" indent="-571500" eaLnBrk="1" hangingPunct="1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400" smtClean="0"/>
              <a:t>         生成</a:t>
            </a:r>
            <a:r>
              <a:rPr lang="en-US" altLang="zh-CN" sz="2400" smtClean="0"/>
              <a:t>N</a:t>
            </a:r>
            <a:r>
              <a:rPr lang="zh-CN" altLang="en-US" sz="2400" smtClean="0"/>
              <a:t>个新的染色体，同原种群中的染色体构成</a:t>
            </a:r>
          </a:p>
          <a:p>
            <a:pPr marL="571500" indent="-5715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               一个新的种群，淘汰掉适应度最差的</a:t>
            </a:r>
            <a:r>
              <a:rPr lang="en-US" altLang="zh-CN" sz="2400" smtClean="0"/>
              <a:t>N</a:t>
            </a:r>
            <a:r>
              <a:rPr lang="zh-CN" altLang="en-US" sz="2400" smtClean="0"/>
              <a:t>个染色体；</a:t>
            </a:r>
          </a:p>
          <a:p>
            <a:pPr marL="571500" indent="-571500" eaLnBrk="1" hangingPunct="1">
              <a:lnSpc>
                <a:spcPct val="120000"/>
              </a:lnSpc>
              <a:buFont typeface="Wingdings" panose="05000000000000000000" pitchFamily="2" charset="2"/>
              <a:buAutoNum type="arabicPeriod" startAt="7"/>
            </a:pPr>
            <a:r>
              <a:rPr lang="zh-CN" altLang="en-US" sz="2400" smtClean="0"/>
              <a:t>    </a:t>
            </a:r>
            <a:r>
              <a:rPr lang="en-US" altLang="zh-CN" sz="2400" smtClean="0"/>
              <a:t>until </a:t>
            </a:r>
            <a:r>
              <a:rPr lang="zh-CN" altLang="en-US" sz="2400" smtClean="0"/>
              <a:t>达到一定的进化代数为止；</a:t>
            </a:r>
          </a:p>
          <a:p>
            <a:pPr marL="571500" indent="-571500" eaLnBrk="1" hangingPunct="1">
              <a:lnSpc>
                <a:spcPct val="120000"/>
              </a:lnSpc>
              <a:buFont typeface="Wingdings" panose="05000000000000000000" pitchFamily="2" charset="2"/>
              <a:buAutoNum type="arabicPeriod" startAt="7"/>
            </a:pPr>
            <a:r>
              <a:rPr lang="en-US" altLang="zh-CN" sz="2400" smtClean="0"/>
              <a:t>return </a:t>
            </a:r>
            <a:r>
              <a:rPr lang="zh-CN" altLang="en-US" sz="2400" smtClean="0"/>
              <a:t>适应度最高的染色体。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GA</a:t>
            </a:r>
            <a:r>
              <a:rPr lang="zh-CN" altLang="en-US" smtClean="0"/>
              <a:t>应用于</a:t>
            </a:r>
            <a:r>
              <a:rPr lang="en-US" altLang="zh-CN" smtClean="0"/>
              <a:t>MLP</a:t>
            </a:r>
            <a:r>
              <a:rPr lang="zh-CN" altLang="en-US" smtClean="0"/>
              <a:t>权值学习</a:t>
            </a:r>
          </a:p>
        </p:txBody>
      </p:sp>
      <p:sp>
        <p:nvSpPr>
          <p:cNvPr id="76803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835150"/>
            <a:ext cx="4203700" cy="2724150"/>
          </a:xfrm>
        </p:spPr>
        <p:txBody>
          <a:bodyPr/>
          <a:lstStyle/>
          <a:p>
            <a:pPr eaLnBrk="1" hangingPunct="1"/>
            <a:r>
              <a:rPr lang="zh-CN" altLang="en-US" sz="2600" smtClean="0">
                <a:solidFill>
                  <a:srgbClr val="CC3300"/>
                </a:solidFill>
              </a:rPr>
              <a:t>染色体表达</a:t>
            </a:r>
            <a:r>
              <a:rPr lang="zh-CN" altLang="en-US" sz="2600" smtClean="0"/>
              <a:t>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600" smtClean="0"/>
              <a:t>	直接采用神经元的权值作为基因片段，而不转化为二进制串。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600" smtClean="0"/>
              <a:t>	</a:t>
            </a:r>
          </a:p>
        </p:txBody>
      </p:sp>
      <p:graphicFrame>
        <p:nvGraphicFramePr>
          <p:cNvPr id="76804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4965700" y="1916113"/>
          <a:ext cx="3708400" cy="277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6" name="Visio" r:id="rId4" imgW="2138974" imgH="1585642" progId="Visio.Drawing.11">
                  <p:embed/>
                </p:oleObj>
              </mc:Choice>
              <mc:Fallback>
                <p:oleObj name="Visio" r:id="rId4" imgW="2138974" imgH="1585642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700" y="1916113"/>
                        <a:ext cx="3708400" cy="277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5" name="Text Box 9"/>
          <p:cNvSpPr txBox="1">
            <a:spLocks noChangeArrowheads="1"/>
          </p:cNvSpPr>
          <p:nvPr/>
        </p:nvSpPr>
        <p:spPr bwMode="auto">
          <a:xfrm>
            <a:off x="1619250" y="5084763"/>
            <a:ext cx="6480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/>
              <a:t>g = {w</a:t>
            </a:r>
            <a:r>
              <a:rPr lang="en-US" altLang="zh-CN" sz="2400" baseline="-25000"/>
              <a:t>11</a:t>
            </a:r>
            <a:r>
              <a:rPr lang="en-US" altLang="zh-CN" sz="2400"/>
              <a:t>,w</a:t>
            </a:r>
            <a:r>
              <a:rPr lang="en-US" altLang="zh-CN" sz="2400" baseline="-25000"/>
              <a:t>12</a:t>
            </a:r>
            <a:r>
              <a:rPr lang="en-US" altLang="zh-CN" sz="2400"/>
              <a:t>, w</a:t>
            </a:r>
            <a:r>
              <a:rPr lang="en-US" altLang="zh-CN" sz="2400" baseline="-25000"/>
              <a:t>13</a:t>
            </a:r>
            <a:r>
              <a:rPr lang="en-US" altLang="zh-CN" sz="2400"/>
              <a:t>; w</a:t>
            </a:r>
            <a:r>
              <a:rPr lang="en-US" altLang="zh-CN" sz="2400" baseline="-25000"/>
              <a:t>21</a:t>
            </a:r>
            <a:r>
              <a:rPr lang="en-US" altLang="zh-CN" sz="2400"/>
              <a:t>,w</a:t>
            </a:r>
            <a:r>
              <a:rPr lang="en-US" altLang="zh-CN" sz="2400" baseline="-25000"/>
              <a:t>22</a:t>
            </a:r>
            <a:r>
              <a:rPr lang="en-US" altLang="zh-CN" sz="2400"/>
              <a:t>, w</a:t>
            </a:r>
            <a:r>
              <a:rPr lang="en-US" altLang="zh-CN" sz="2400" baseline="-25000"/>
              <a:t>23</a:t>
            </a:r>
            <a:r>
              <a:rPr lang="en-US" altLang="zh-CN" sz="2400"/>
              <a:t>; w</a:t>
            </a:r>
            <a:r>
              <a:rPr lang="en-US" altLang="zh-CN" sz="2400" baseline="-25000"/>
              <a:t>31</a:t>
            </a:r>
            <a:r>
              <a:rPr lang="en-US" altLang="zh-CN" sz="2400"/>
              <a:t>,w</a:t>
            </a:r>
            <a:r>
              <a:rPr lang="en-US" altLang="zh-CN" sz="2400" baseline="-25000"/>
              <a:t>32</a:t>
            </a:r>
            <a:r>
              <a:rPr lang="en-US" altLang="zh-CN" sz="2400"/>
              <a:t>, w</a:t>
            </a:r>
            <a:r>
              <a:rPr lang="en-US" altLang="zh-CN" sz="2400" baseline="-25000"/>
              <a:t>33</a:t>
            </a:r>
            <a:r>
              <a:rPr lang="en-US" altLang="zh-CN" sz="24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遗传算子定义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341438"/>
            <a:ext cx="4205288" cy="5256212"/>
          </a:xfrm>
        </p:spPr>
        <p:txBody>
          <a:bodyPr/>
          <a:lstStyle/>
          <a:p>
            <a:pPr marL="571500" indent="-571500" eaLnBrk="1" hangingPunct="1"/>
            <a:r>
              <a:rPr lang="zh-CN" altLang="en-US" sz="2800" smtClean="0">
                <a:solidFill>
                  <a:srgbClr val="CC3300"/>
                </a:solidFill>
              </a:rPr>
              <a:t>交叉</a:t>
            </a:r>
            <a:r>
              <a:rPr lang="zh-CN" altLang="en-US" sz="2800" smtClean="0"/>
              <a:t>：</a:t>
            </a:r>
          </a:p>
          <a:p>
            <a:pPr marL="839788" lvl="1" indent="-495300" eaLnBrk="1" hangingPunct="1"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sz="2400" smtClean="0">
                <a:solidFill>
                  <a:srgbClr val="0000FF"/>
                </a:solidFill>
              </a:rPr>
              <a:t>位置交叉</a:t>
            </a:r>
            <a:r>
              <a:rPr lang="zh-CN" altLang="en-US" sz="2400" smtClean="0"/>
              <a:t>：</a:t>
            </a:r>
          </a:p>
          <a:p>
            <a:pPr marL="839788" lvl="1" indent="-495300" eaLnBrk="1" hangingPunct="1">
              <a:buFont typeface="Wingdings" panose="05000000000000000000" pitchFamily="2" charset="2"/>
              <a:buNone/>
            </a:pPr>
            <a:endParaRPr lang="zh-CN" altLang="en-US" sz="2000" smtClean="0"/>
          </a:p>
          <a:p>
            <a:pPr marL="839788" lvl="1" indent="-495300" eaLnBrk="1" hangingPunct="1">
              <a:buFont typeface="Wingdings" panose="05000000000000000000" pitchFamily="2" charset="2"/>
              <a:buNone/>
            </a:pPr>
            <a:endParaRPr lang="zh-CN" altLang="en-US" sz="2000" smtClean="0"/>
          </a:p>
          <a:p>
            <a:pPr marL="839788" lvl="1" indent="-495300" eaLnBrk="1" hangingPunct="1">
              <a:buFont typeface="Wingdings" panose="05000000000000000000" pitchFamily="2" charset="2"/>
              <a:buNone/>
            </a:pPr>
            <a:endParaRPr lang="zh-CN" altLang="en-US" sz="2000" smtClean="0"/>
          </a:p>
          <a:p>
            <a:pPr marL="839788" lvl="1" indent="-495300" eaLnBrk="1" hangingPunct="1">
              <a:buFont typeface="Wingdings" panose="05000000000000000000" pitchFamily="2" charset="2"/>
              <a:buNone/>
            </a:pPr>
            <a:endParaRPr lang="zh-CN" altLang="en-US" sz="2000" smtClean="0"/>
          </a:p>
          <a:p>
            <a:pPr marL="839788" lvl="1" indent="-495300" eaLnBrk="1" hangingPunct="1">
              <a:buClr>
                <a:schemeClr val="tx1"/>
              </a:buClr>
              <a:buFont typeface="Wingdings" panose="05000000000000000000" pitchFamily="2" charset="2"/>
              <a:buAutoNum type="arabicPeriod" startAt="2"/>
            </a:pPr>
            <a:r>
              <a:rPr lang="zh-CN" altLang="en-US" sz="2400" smtClean="0">
                <a:solidFill>
                  <a:srgbClr val="0000FF"/>
                </a:solidFill>
              </a:rPr>
              <a:t>线性插值交叉</a:t>
            </a:r>
            <a:r>
              <a:rPr lang="zh-CN" altLang="en-US" sz="2400" smtClean="0"/>
              <a:t>：</a:t>
            </a:r>
          </a:p>
        </p:txBody>
      </p:sp>
      <p:grpSp>
        <p:nvGrpSpPr>
          <p:cNvPr id="78852" name="Group 11"/>
          <p:cNvGrpSpPr>
            <a:grpSpLocks/>
          </p:cNvGrpSpPr>
          <p:nvPr/>
        </p:nvGrpSpPr>
        <p:grpSpPr bwMode="auto">
          <a:xfrm>
            <a:off x="1692275" y="2349500"/>
            <a:ext cx="6280150" cy="1260475"/>
            <a:chOff x="1247" y="1570"/>
            <a:chExt cx="3765" cy="678"/>
          </a:xfrm>
        </p:grpSpPr>
        <p:graphicFrame>
          <p:nvGraphicFramePr>
            <p:cNvPr id="78859" name="Object 4"/>
            <p:cNvGraphicFramePr>
              <a:graphicFrameLocks noChangeAspect="1"/>
            </p:cNvGraphicFramePr>
            <p:nvPr/>
          </p:nvGraphicFramePr>
          <p:xfrm>
            <a:off x="1247" y="1616"/>
            <a:ext cx="1542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64" name="Equation" r:id="rId3" imgW="1307532" imgH="253890" progId="Equation.DSMT4">
                    <p:embed/>
                  </p:oleObj>
                </mc:Choice>
                <mc:Fallback>
                  <p:oleObj name="Equation" r:id="rId3" imgW="1307532" imgH="25389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1616"/>
                          <a:ext cx="1542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60" name="Object 6"/>
            <p:cNvGraphicFramePr>
              <a:graphicFrameLocks noChangeAspect="1"/>
            </p:cNvGraphicFramePr>
            <p:nvPr/>
          </p:nvGraphicFramePr>
          <p:xfrm>
            <a:off x="1247" y="1933"/>
            <a:ext cx="1588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65" name="Equation" r:id="rId5" imgW="1282700" imgH="254000" progId="Equation.DSMT4">
                    <p:embed/>
                  </p:oleObj>
                </mc:Choice>
                <mc:Fallback>
                  <p:oleObj name="Equation" r:id="rId5" imgW="1282700" imgH="2540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1933"/>
                          <a:ext cx="1588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61" name="Object 8"/>
            <p:cNvGraphicFramePr>
              <a:graphicFrameLocks noChangeAspect="1"/>
            </p:cNvGraphicFramePr>
            <p:nvPr/>
          </p:nvGraphicFramePr>
          <p:xfrm>
            <a:off x="3016" y="1797"/>
            <a:ext cx="272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66" name="Equation" r:id="rId7" imgW="190417" imgH="152334" progId="Equation.DSMT4">
                    <p:embed/>
                  </p:oleObj>
                </mc:Choice>
                <mc:Fallback>
                  <p:oleObj name="Equation" r:id="rId7" imgW="190417" imgH="152334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1797"/>
                          <a:ext cx="272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62" name="Object 9"/>
            <p:cNvGraphicFramePr>
              <a:graphicFrameLocks noChangeAspect="1"/>
            </p:cNvGraphicFramePr>
            <p:nvPr/>
          </p:nvGraphicFramePr>
          <p:xfrm>
            <a:off x="3470" y="1570"/>
            <a:ext cx="1497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67" name="Equation" r:id="rId9" imgW="1269449" imgH="253890" progId="Equation.DSMT4">
                    <p:embed/>
                  </p:oleObj>
                </mc:Choice>
                <mc:Fallback>
                  <p:oleObj name="Equation" r:id="rId9" imgW="1269449" imgH="25389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1570"/>
                          <a:ext cx="1497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63" name="Object 10"/>
            <p:cNvGraphicFramePr>
              <a:graphicFrameLocks noChangeAspect="1"/>
            </p:cNvGraphicFramePr>
            <p:nvPr/>
          </p:nvGraphicFramePr>
          <p:xfrm>
            <a:off x="3470" y="1933"/>
            <a:ext cx="154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68" name="Equation" r:id="rId11" imgW="1320227" imgH="253890" progId="Equation.DSMT4">
                    <p:embed/>
                  </p:oleObj>
                </mc:Choice>
                <mc:Fallback>
                  <p:oleObj name="Equation" r:id="rId11" imgW="1320227" imgH="25389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1933"/>
                          <a:ext cx="154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8853" name="Group 17"/>
          <p:cNvGrpSpPr>
            <a:grpSpLocks/>
          </p:cNvGrpSpPr>
          <p:nvPr/>
        </p:nvGrpSpPr>
        <p:grpSpPr bwMode="auto">
          <a:xfrm>
            <a:off x="1258888" y="4508500"/>
            <a:ext cx="7416800" cy="1943100"/>
            <a:chOff x="1247" y="2614"/>
            <a:chExt cx="4400" cy="988"/>
          </a:xfrm>
        </p:grpSpPr>
        <p:graphicFrame>
          <p:nvGraphicFramePr>
            <p:cNvPr id="78854" name="Object 12"/>
            <p:cNvGraphicFramePr>
              <a:graphicFrameLocks noChangeAspect="1"/>
            </p:cNvGraphicFramePr>
            <p:nvPr/>
          </p:nvGraphicFramePr>
          <p:xfrm>
            <a:off x="1247" y="2750"/>
            <a:ext cx="1633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69" name="Equation" r:id="rId13" imgW="1307532" imgH="253890" progId="Equation.DSMT4">
                    <p:embed/>
                  </p:oleObj>
                </mc:Choice>
                <mc:Fallback>
                  <p:oleObj name="Equation" r:id="rId13" imgW="1307532" imgH="25389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2750"/>
                          <a:ext cx="1633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55" name="Object 13"/>
            <p:cNvGraphicFramePr>
              <a:graphicFrameLocks noChangeAspect="1"/>
            </p:cNvGraphicFramePr>
            <p:nvPr/>
          </p:nvGraphicFramePr>
          <p:xfrm>
            <a:off x="1247" y="3158"/>
            <a:ext cx="1678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70" name="Equation" r:id="rId15" imgW="1282700" imgH="254000" progId="Equation.DSMT4">
                    <p:embed/>
                  </p:oleObj>
                </mc:Choice>
                <mc:Fallback>
                  <p:oleObj name="Equation" r:id="rId15" imgW="1282700" imgH="2540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3158"/>
                          <a:ext cx="1678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56" name="Object 14"/>
            <p:cNvGraphicFramePr>
              <a:graphicFrameLocks noChangeAspect="1"/>
            </p:cNvGraphicFramePr>
            <p:nvPr/>
          </p:nvGraphicFramePr>
          <p:xfrm>
            <a:off x="2971" y="2976"/>
            <a:ext cx="272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71" name="Equation" r:id="rId17" imgW="190417" imgH="152334" progId="Equation.DSMT4">
                    <p:embed/>
                  </p:oleObj>
                </mc:Choice>
                <mc:Fallback>
                  <p:oleObj name="Equation" r:id="rId17" imgW="190417" imgH="152334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2976"/>
                          <a:ext cx="272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57" name="Object 15"/>
            <p:cNvGraphicFramePr>
              <a:graphicFrameLocks noChangeAspect="1"/>
            </p:cNvGraphicFramePr>
            <p:nvPr/>
          </p:nvGraphicFramePr>
          <p:xfrm>
            <a:off x="3288" y="2614"/>
            <a:ext cx="2336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72" name="Equation" r:id="rId19" imgW="2578100" imgH="431800" progId="Equation.DSMT4">
                    <p:embed/>
                  </p:oleObj>
                </mc:Choice>
                <mc:Fallback>
                  <p:oleObj name="Equation" r:id="rId19" imgW="2578100" imgH="4318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2614"/>
                          <a:ext cx="2336" cy="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58" name="Object 16"/>
            <p:cNvGraphicFramePr>
              <a:graphicFrameLocks noChangeAspect="1"/>
            </p:cNvGraphicFramePr>
            <p:nvPr/>
          </p:nvGraphicFramePr>
          <p:xfrm>
            <a:off x="3288" y="3203"/>
            <a:ext cx="2359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73" name="Equation" r:id="rId21" imgW="2552700" imgH="431800" progId="Equation.DSMT4">
                    <p:embed/>
                  </p:oleObj>
                </mc:Choice>
                <mc:Fallback>
                  <p:oleObj name="Equation" r:id="rId21" imgW="2552700" imgH="4318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3203"/>
                          <a:ext cx="2359" cy="3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遗传算子定义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700213"/>
            <a:ext cx="8259763" cy="1435100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olidFill>
                  <a:srgbClr val="CC3300"/>
                </a:solidFill>
              </a:rPr>
              <a:t>变异</a:t>
            </a:r>
            <a:r>
              <a:rPr lang="zh-CN" altLang="en-US" sz="2400" smtClean="0"/>
              <a:t>：在染色体的每个位置上随机产生一个小的扰动，产生出新的染色体。</a:t>
            </a:r>
          </a:p>
        </p:txBody>
      </p:sp>
      <p:graphicFrame>
        <p:nvGraphicFramePr>
          <p:cNvPr id="7987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466725" y="3213100"/>
          <a:ext cx="835501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7" name="Equation" r:id="rId3" imgW="3911600" imgH="254000" progId="Equation.DSMT4">
                  <p:embed/>
                </p:oleObj>
              </mc:Choice>
              <mc:Fallback>
                <p:oleObj name="Equation" r:id="rId3" imgW="3911600" imgH="254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3213100"/>
                        <a:ext cx="8355013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6.5 </a:t>
            </a:r>
            <a:r>
              <a:rPr lang="zh-CN" altLang="en-US" smtClean="0"/>
              <a:t>卷积神经网络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>
              <a:lnSpc>
                <a:spcPct val="150000"/>
              </a:lnSpc>
            </a:pPr>
            <a:r>
              <a:rPr lang="zh-CN" altLang="en-US" smtClean="0"/>
              <a:t>神经元称为一个“卷积核”；</a:t>
            </a:r>
            <a:endParaRPr lang="en-US" altLang="zh-CN" smtClean="0"/>
          </a:p>
          <a:p>
            <a:pPr marL="571500" indent="-571500" eaLnBrk="1" hangingPunct="1">
              <a:lnSpc>
                <a:spcPct val="150000"/>
              </a:lnSpc>
            </a:pPr>
            <a:r>
              <a:rPr lang="zh-CN" altLang="en-US" smtClean="0"/>
              <a:t>同样的“卷积核”在时间上或空间上扫描</a:t>
            </a:r>
            <a:r>
              <a:rPr lang="en-US" altLang="zh-CN" smtClean="0"/>
              <a:t>1</a:t>
            </a:r>
            <a:r>
              <a:rPr lang="zh-CN" altLang="en-US" smtClean="0"/>
              <a:t>维信号或</a:t>
            </a:r>
            <a:r>
              <a:rPr lang="en-US" altLang="zh-CN" smtClean="0"/>
              <a:t>2</a:t>
            </a:r>
            <a:r>
              <a:rPr lang="zh-CN" altLang="en-US" smtClean="0"/>
              <a:t>维图像，类似于卷积；</a:t>
            </a:r>
            <a:endParaRPr lang="en-US" altLang="zh-CN" smtClean="0"/>
          </a:p>
          <a:p>
            <a:pPr marL="571500" indent="-571500" eaLnBrk="1" hangingPunct="1">
              <a:lnSpc>
                <a:spcPct val="150000"/>
              </a:lnSpc>
            </a:pPr>
            <a:r>
              <a:rPr lang="zh-CN" altLang="en-US" smtClean="0"/>
              <a:t>低层神经元提取局部特征，高层神经元提取全局特征。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TDNN</a:t>
            </a:r>
            <a:r>
              <a:rPr lang="zh-CN" altLang="en-US" smtClean="0"/>
              <a:t>：时延神经网络</a:t>
            </a:r>
          </a:p>
        </p:txBody>
      </p:sp>
      <p:graphicFrame>
        <p:nvGraphicFramePr>
          <p:cNvPr id="82947" name="对象 3"/>
          <p:cNvGraphicFramePr>
            <a:graphicFrameLocks noChangeAspect="1"/>
          </p:cNvGraphicFramePr>
          <p:nvPr/>
        </p:nvGraphicFramePr>
        <p:xfrm>
          <a:off x="176213" y="2205038"/>
          <a:ext cx="8864600" cy="352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8" name="Visio" r:id="rId4" imgW="6835201" imgH="2720479" progId="Visio.Drawing.15">
                  <p:embed/>
                </p:oleObj>
              </mc:Choice>
              <mc:Fallback>
                <p:oleObj name="Visio" r:id="rId4" imgW="6835201" imgH="2720479" progId="Visio.Drawing.15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3" y="2205038"/>
                        <a:ext cx="8864600" cy="352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CNN</a:t>
            </a:r>
            <a:r>
              <a:rPr lang="zh-CN" altLang="en-US" smtClean="0"/>
              <a:t>：卷积神经网络</a:t>
            </a:r>
          </a:p>
        </p:txBody>
      </p:sp>
      <p:pic>
        <p:nvPicPr>
          <p:cNvPr id="83971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628775"/>
            <a:ext cx="8013700" cy="226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2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168775"/>
            <a:ext cx="2674938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3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4787900"/>
            <a:ext cx="4643438" cy="188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4" name="文本框 6"/>
          <p:cNvSpPr txBox="1">
            <a:spLocks noChangeArrowheads="1"/>
          </p:cNvSpPr>
          <p:nvPr/>
        </p:nvSpPr>
        <p:spPr bwMode="auto">
          <a:xfrm>
            <a:off x="6300788" y="1268413"/>
            <a:ext cx="23145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0000FF"/>
                </a:solidFill>
              </a:rPr>
              <a:t>学习参数</a:t>
            </a:r>
            <a:r>
              <a:rPr lang="zh-CN" altLang="en-US">
                <a:solidFill>
                  <a:srgbClr val="0000FF"/>
                </a:solidFill>
              </a:rPr>
              <a:t>：</a:t>
            </a:r>
            <a:r>
              <a:rPr lang="en-US" altLang="zh-CN">
                <a:solidFill>
                  <a:srgbClr val="0000FF"/>
                </a:solidFill>
              </a:rPr>
              <a:t>60850</a:t>
            </a:r>
          </a:p>
          <a:p>
            <a:r>
              <a:rPr lang="zh-CN" altLang="en-US" b="1">
                <a:solidFill>
                  <a:srgbClr val="0000FF"/>
                </a:solidFill>
              </a:rPr>
              <a:t>网络连接</a:t>
            </a:r>
            <a:r>
              <a:rPr lang="zh-CN" altLang="en-US">
                <a:solidFill>
                  <a:srgbClr val="0000FF"/>
                </a:solidFill>
              </a:rPr>
              <a:t>：</a:t>
            </a:r>
            <a:r>
              <a:rPr lang="en-US" altLang="zh-CN">
                <a:solidFill>
                  <a:srgbClr val="0000FF"/>
                </a:solidFill>
              </a:rPr>
              <a:t>345318</a:t>
            </a:r>
            <a:endParaRPr lang="zh-CN" altLang="en-US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激活函数</a:t>
            </a:r>
            <a:r>
              <a:rPr lang="en-US" altLang="zh-CN" smtClean="0"/>
              <a:t>—</a:t>
            </a:r>
            <a:r>
              <a:rPr lang="zh-CN" altLang="en-US" smtClean="0"/>
              <a:t>阈值函数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/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3044825" y="5589588"/>
          <a:ext cx="2838450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4" imgW="1231900" imgH="457200" progId="Equation.DSMT4">
                  <p:embed/>
                </p:oleObj>
              </mc:Choice>
              <mc:Fallback>
                <p:oleObj name="Equation" r:id="rId4" imgW="12319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4825" y="5589588"/>
                        <a:ext cx="2838450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11"/>
          <p:cNvGraphicFramePr>
            <a:graphicFrameLocks noChangeAspect="1"/>
          </p:cNvGraphicFramePr>
          <p:nvPr>
            <p:ph idx="1"/>
          </p:nvPr>
        </p:nvGraphicFramePr>
        <p:xfrm>
          <a:off x="2124075" y="1325563"/>
          <a:ext cx="5327650" cy="415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Visio" r:id="rId6" imgW="2613584" imgH="2037855" progId="Visio.Drawing.11">
                  <p:embed/>
                </p:oleObj>
              </mc:Choice>
              <mc:Fallback>
                <p:oleObj name="Visio" r:id="rId6" imgW="2613584" imgH="2037855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325563"/>
                        <a:ext cx="5327650" cy="415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激活函数</a:t>
            </a:r>
            <a:r>
              <a:rPr lang="en-US" altLang="zh-CN" smtClean="0"/>
              <a:t>—</a:t>
            </a:r>
            <a:r>
              <a:rPr lang="zh-CN" altLang="en-US" smtClean="0"/>
              <a:t>线性函数</a:t>
            </a:r>
          </a:p>
        </p:txBody>
      </p:sp>
      <p:graphicFrame>
        <p:nvGraphicFramePr>
          <p:cNvPr id="12291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1979613" y="1268413"/>
          <a:ext cx="4824412" cy="399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Visio" r:id="rId3" imgW="2373211" imgH="1965503" progId="Visio.Drawing.11">
                  <p:embed/>
                </p:oleObj>
              </mc:Choice>
              <mc:Fallback>
                <p:oleObj name="Visio" r:id="rId3" imgW="2373211" imgH="1965503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268413"/>
                        <a:ext cx="4824412" cy="3995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3333750" y="5589588"/>
          <a:ext cx="1930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5" imgW="1854200" imgH="685800" progId="Equation.DSMT4">
                  <p:embed/>
                </p:oleObj>
              </mc:Choice>
              <mc:Fallback>
                <p:oleObj name="Equation" r:id="rId5" imgW="1854200" imgH="685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0" y="5589588"/>
                        <a:ext cx="1930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激活函数</a:t>
            </a:r>
            <a:r>
              <a:rPr lang="en-US" altLang="zh-CN" smtClean="0"/>
              <a:t>—</a:t>
            </a:r>
            <a:r>
              <a:rPr lang="zh-CN" altLang="en-US" smtClean="0"/>
              <a:t>对数</a:t>
            </a:r>
            <a:r>
              <a:rPr lang="en-US" altLang="zh-CN" smtClean="0"/>
              <a:t>Sigmoid</a:t>
            </a:r>
            <a:r>
              <a:rPr lang="zh-CN" altLang="en-US" smtClean="0"/>
              <a:t>函数</a:t>
            </a:r>
          </a:p>
        </p:txBody>
      </p:sp>
      <p:graphicFrame>
        <p:nvGraphicFramePr>
          <p:cNvPr id="13315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933450" y="1419225"/>
          <a:ext cx="6586538" cy="459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Visio" r:id="rId4" imgW="3993413" imgH="2641016" progId="Visio.Drawing.11">
                  <p:embed/>
                </p:oleObj>
              </mc:Choice>
              <mc:Fallback>
                <p:oleObj name="Visio" r:id="rId4" imgW="3993413" imgH="2641016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1419225"/>
                        <a:ext cx="6586538" cy="459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7"/>
          <p:cNvGraphicFramePr>
            <a:graphicFrameLocks noChangeAspect="1"/>
          </p:cNvGraphicFramePr>
          <p:nvPr>
            <p:ph sz="half" idx="2"/>
          </p:nvPr>
        </p:nvGraphicFramePr>
        <p:xfrm>
          <a:off x="3260725" y="5589588"/>
          <a:ext cx="1873250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6" imgW="914400" imgH="393700" progId="Equation.DSMT4">
                  <p:embed/>
                </p:oleObj>
              </mc:Choice>
              <mc:Fallback>
                <p:oleObj name="Equation" r:id="rId6" imgW="914400" imgH="393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0725" y="5589588"/>
                        <a:ext cx="1873250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激活函数</a:t>
            </a:r>
            <a:r>
              <a:rPr lang="en-US" altLang="zh-CN" sz="3600" smtClean="0"/>
              <a:t>—</a:t>
            </a:r>
            <a:r>
              <a:rPr lang="zh-CN" altLang="en-US" sz="3600" smtClean="0"/>
              <a:t>双曲正切</a:t>
            </a:r>
            <a:r>
              <a:rPr lang="en-US" altLang="zh-CN" sz="3600" smtClean="0"/>
              <a:t>Sigmoid</a:t>
            </a:r>
            <a:r>
              <a:rPr lang="zh-CN" altLang="en-US" sz="3600" smtClean="0"/>
              <a:t>函数</a:t>
            </a:r>
          </a:p>
        </p:txBody>
      </p:sp>
      <p:graphicFrame>
        <p:nvGraphicFramePr>
          <p:cNvPr id="15363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1235075" y="1419225"/>
          <a:ext cx="6372225" cy="404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Visio" r:id="rId4" imgW="4381233" imgH="2638616" progId="Visio.Drawing.11">
                  <p:embed/>
                </p:oleObj>
              </mc:Choice>
              <mc:Fallback>
                <p:oleObj name="Visio" r:id="rId4" imgW="4381233" imgH="2638616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75" y="1419225"/>
                        <a:ext cx="6372225" cy="404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7"/>
          <p:cNvGraphicFramePr>
            <a:graphicFrameLocks noChangeAspect="1"/>
          </p:cNvGraphicFramePr>
          <p:nvPr>
            <p:ph sz="half" idx="2"/>
          </p:nvPr>
        </p:nvGraphicFramePr>
        <p:xfrm>
          <a:off x="2209800" y="5373688"/>
          <a:ext cx="420528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6" imgW="5219700" imgH="1231900" progId="Equation.DSMT4">
                  <p:embed/>
                </p:oleObj>
              </mc:Choice>
              <mc:Fallback>
                <p:oleObj name="Equation" r:id="rId6" imgW="5219700" imgH="1231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373688"/>
                        <a:ext cx="4205288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标准的三层感知器网络</a:t>
            </a:r>
          </a:p>
        </p:txBody>
      </p:sp>
      <p:sp>
        <p:nvSpPr>
          <p:cNvPr id="17411" name="Rectangle 5"/>
          <p:cNvSpPr>
            <a:spLocks noChangeArrowheads="1"/>
          </p:cNvSpPr>
          <p:nvPr/>
        </p:nvSpPr>
        <p:spPr bwMode="auto">
          <a:xfrm>
            <a:off x="0" y="2586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/>
          </a:p>
        </p:txBody>
      </p:sp>
      <p:graphicFrame>
        <p:nvGraphicFramePr>
          <p:cNvPr id="17412" name="对象 2"/>
          <p:cNvGraphicFramePr>
            <a:graphicFrameLocks noChangeAspect="1"/>
          </p:cNvGraphicFramePr>
          <p:nvPr/>
        </p:nvGraphicFramePr>
        <p:xfrm>
          <a:off x="1908175" y="1844675"/>
          <a:ext cx="5111750" cy="433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Visio" r:id="rId4" imgW="6376940" imgH="5394602" progId="Visio.Drawing.11">
                  <p:embed/>
                </p:oleObj>
              </mc:Choice>
              <mc:Fallback>
                <p:oleObj name="Visio" r:id="rId4" imgW="6376940" imgH="5394602" progId="Visio.Drawing.11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844675"/>
                        <a:ext cx="5111750" cy="433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2301</TotalTime>
  <Words>2316</Words>
  <Application>Microsoft Office PowerPoint</Application>
  <PresentationFormat>全屏显示(4:3)</PresentationFormat>
  <Paragraphs>250</Paragraphs>
  <Slides>49</Slides>
  <Notes>30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49</vt:i4>
      </vt:variant>
    </vt:vector>
  </HeadingPairs>
  <TitlesOfParts>
    <vt:vector size="62" baseType="lpstr">
      <vt:lpstr>Arial</vt:lpstr>
      <vt:lpstr>宋体</vt:lpstr>
      <vt:lpstr>Wingdings</vt:lpstr>
      <vt:lpstr>Verdana</vt:lpstr>
      <vt:lpstr>微软雅黑</vt:lpstr>
      <vt:lpstr>Network</vt:lpstr>
      <vt:lpstr>Microsoft Visio Drawing</vt:lpstr>
      <vt:lpstr>MathType 5.0 Equation</vt:lpstr>
      <vt:lpstr>Microsoft Visio 2003-2010 绘图</vt:lpstr>
      <vt:lpstr>MathType 6.0 Equation</vt:lpstr>
      <vt:lpstr>Microsoft Visio 绘图</vt:lpstr>
      <vt:lpstr>Adobe Photoshop Elements Image</vt:lpstr>
      <vt:lpstr>Adobe Photoshop 图像</vt:lpstr>
      <vt:lpstr>第六章 多层神经网络</vt:lpstr>
      <vt:lpstr>6.1多层感知器网络 （MLP，Multilayer Perceptron）</vt:lpstr>
      <vt:lpstr>解决异或问题的多层感知器</vt:lpstr>
      <vt:lpstr>多层感知器的分类原理</vt:lpstr>
      <vt:lpstr>激活函数—阈值函数</vt:lpstr>
      <vt:lpstr>激活函数—线性函数</vt:lpstr>
      <vt:lpstr>激活函数—对数Sigmoid函数</vt:lpstr>
      <vt:lpstr>激活函数—双曲正切Sigmoid函数</vt:lpstr>
      <vt:lpstr>标准的三层感知器网络</vt:lpstr>
      <vt:lpstr>多层感知器网络的设计</vt:lpstr>
      <vt:lpstr>三层网络的判别函数形式</vt:lpstr>
      <vt:lpstr>6.2 MLP的训练--误差反向传播算法 （BP，Backpropagation algorithm）</vt:lpstr>
      <vt:lpstr>输出层</vt:lpstr>
      <vt:lpstr>隐含层</vt:lpstr>
      <vt:lpstr>隐含层</vt:lpstr>
      <vt:lpstr>迭代公式</vt:lpstr>
      <vt:lpstr>误差反向传播</vt:lpstr>
      <vt:lpstr>BP算法—批量修改</vt:lpstr>
      <vt:lpstr>BP算法的一些实用技术</vt:lpstr>
      <vt:lpstr>6.3 多层感知器网络存在的问题</vt:lpstr>
      <vt:lpstr>多层感知器网络存在的问题</vt:lpstr>
      <vt:lpstr>多层感知器网络存在的问题</vt:lpstr>
      <vt:lpstr>多层感知器网络存在的问题</vt:lpstr>
      <vt:lpstr>6.4 提高收敛速度的方法</vt:lpstr>
      <vt:lpstr>二次优化的学习率</vt:lpstr>
      <vt:lpstr>梯度下降法</vt:lpstr>
      <vt:lpstr>牛顿法</vt:lpstr>
      <vt:lpstr>Quickprop算法</vt:lpstr>
      <vt:lpstr>共轭梯度法</vt:lpstr>
      <vt:lpstr>共轭梯度法</vt:lpstr>
      <vt:lpstr>Levenberg-Marquardt算法</vt:lpstr>
      <vt:lpstr>多层感知器的Matlab实现</vt:lpstr>
      <vt:lpstr>多层感知器的Matlab实现</vt:lpstr>
      <vt:lpstr>6.4 寻找全局最优点</vt:lpstr>
      <vt:lpstr>模拟退火思想</vt:lpstr>
      <vt:lpstr>波尔兹曼分布</vt:lpstr>
      <vt:lpstr>模拟退火算法 （SA, Simulated Annealing）</vt:lpstr>
      <vt:lpstr>模拟退火算法应用于MLP的训练</vt:lpstr>
      <vt:lpstr>模拟退火算法示例</vt:lpstr>
      <vt:lpstr>模拟退火算法示例</vt:lpstr>
      <vt:lpstr>遗传算法 （GA，Genetic Algorithm）</vt:lpstr>
      <vt:lpstr>基本名词</vt:lpstr>
      <vt:lpstr>基本遗传算法</vt:lpstr>
      <vt:lpstr>GA应用于MLP权值学习</vt:lpstr>
      <vt:lpstr>遗传算子定义</vt:lpstr>
      <vt:lpstr>遗传算子定义</vt:lpstr>
      <vt:lpstr>6.5 卷积神经网络</vt:lpstr>
      <vt:lpstr>TDNN：时延神经网络</vt:lpstr>
      <vt:lpstr>CNN：卷积神经网络</vt:lpstr>
    </vt:vector>
  </TitlesOfParts>
  <Company>PR&amp;AI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神经网络在模式识别中的应用</dc:title>
  <dc:creator>jeffery</dc:creator>
  <cp:lastModifiedBy>liu jeffery</cp:lastModifiedBy>
  <cp:revision>798</cp:revision>
  <dcterms:created xsi:type="dcterms:W3CDTF">2003-05-25T04:17:10Z</dcterms:created>
  <dcterms:modified xsi:type="dcterms:W3CDTF">2016-09-06T03:44:12Z</dcterms:modified>
</cp:coreProperties>
</file>