
<file path=[Content_Types].xml><?xml version="1.0" encoding="utf-8"?>
<Types xmlns="http://schemas.openxmlformats.org/package/2006/content-types">
  <Default Extension="bin" ContentType="application/vnd.openxmlformats-officedocument.oleObject"/>
  <Default Extension="vsd" ContentType="application/vnd.visio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94" autoAdjust="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573486-C0CC-4772-B2AF-4E9DB5E137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9598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CDCA9F-1F9C-4A88-B3D2-DCEBFCC02438}" type="slidenum">
              <a:rPr lang="en-US" altLang="zh-CN"/>
              <a:pPr eaLnBrk="1" hangingPunct="1"/>
              <a:t>1</a:t>
            </a:fld>
            <a:endParaRPr lang="en-US" altLang="zh-CN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</a:rPr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2920249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C3AC55-336B-4822-99A9-9F319CF40F10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看第</a:t>
            </a:r>
            <a:r>
              <a:rPr lang="en-US" altLang="zh-CN" smtClean="0">
                <a:latin typeface="Arial" panose="020B0604020202020204" pitchFamily="34" charset="0"/>
              </a:rPr>
              <a:t>5</a:t>
            </a:r>
            <a:r>
              <a:rPr lang="zh-CN" altLang="en-US" smtClean="0">
                <a:latin typeface="Arial" panose="020B0604020202020204" pitchFamily="34" charset="0"/>
              </a:rPr>
              <a:t>章的第</a:t>
            </a:r>
            <a:r>
              <a:rPr lang="en-US" altLang="zh-CN" smtClean="0">
                <a:latin typeface="Arial" panose="020B0604020202020204" pitchFamily="34" charset="0"/>
              </a:rPr>
              <a:t>38</a:t>
            </a:r>
            <a:r>
              <a:rPr lang="zh-CN" altLang="en-US" smtClean="0">
                <a:latin typeface="Arial" panose="020B0604020202020204" pitchFamily="34" charset="0"/>
              </a:rPr>
              <a:t>页，</a:t>
            </a:r>
            <a:r>
              <a:rPr lang="en-US" altLang="zh-CN" smtClean="0">
                <a:latin typeface="Arial" panose="020B0604020202020204" pitchFamily="34" charset="0"/>
              </a:rPr>
              <a:t>SVM</a:t>
            </a:r>
            <a:r>
              <a:rPr lang="zh-CN" altLang="en-US" smtClean="0">
                <a:latin typeface="Arial" panose="020B0604020202020204" pitchFamily="34" charset="0"/>
              </a:rPr>
              <a:t>的准则函数。同时注意线性函数的</a:t>
            </a:r>
            <a:r>
              <a:rPr lang="en-US" altLang="zh-CN" smtClean="0">
                <a:latin typeface="Arial" panose="020B0604020202020204" pitchFamily="34" charset="0"/>
              </a:rPr>
              <a:t>VC</a:t>
            </a:r>
            <a:r>
              <a:rPr lang="zh-CN" altLang="en-US" smtClean="0">
                <a:latin typeface="Arial" panose="020B0604020202020204" pitchFamily="34" charset="0"/>
              </a:rPr>
              <a:t>维与样本空间的维数</a:t>
            </a:r>
            <a:r>
              <a:rPr lang="en-US" altLang="zh-CN" smtClean="0">
                <a:latin typeface="Arial" panose="020B0604020202020204" pitchFamily="34" charset="0"/>
              </a:rPr>
              <a:t>d</a:t>
            </a:r>
            <a:r>
              <a:rPr lang="zh-CN" altLang="en-US" smtClean="0">
                <a:latin typeface="Arial" panose="020B0604020202020204" pitchFamily="34" charset="0"/>
              </a:rPr>
              <a:t>无关，这就为核函数的使用打下了基础。</a:t>
            </a:r>
          </a:p>
        </p:txBody>
      </p:sp>
    </p:spTree>
    <p:extLst>
      <p:ext uri="{BB962C8B-B14F-4D97-AF65-F5344CB8AC3E}">
        <p14:creationId xmlns:p14="http://schemas.microsoft.com/office/powerpoint/2010/main" val="3689872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A68CB0-6C9A-47C6-A0B0-77C69D4DE752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以</a:t>
            </a:r>
            <a:r>
              <a:rPr lang="en-US" altLang="zh-CN" smtClean="0">
                <a:latin typeface="Arial" panose="020B0604020202020204" pitchFamily="34" charset="0"/>
              </a:rPr>
              <a:t>MLP</a:t>
            </a:r>
            <a:r>
              <a:rPr lang="zh-CN" altLang="en-US" smtClean="0">
                <a:latin typeface="Arial" panose="020B0604020202020204" pitchFamily="34" charset="0"/>
              </a:rPr>
              <a:t>为例说明，包括隐层元的个数，以及训练的回合数。验证技术也不能保证对测试样本风险最小。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优化参数时此技术也称为“提前停止”，也适用于</a:t>
            </a:r>
            <a:r>
              <a:rPr lang="en-US" altLang="zh-CN" smtClean="0">
                <a:latin typeface="Arial" panose="020B0604020202020204" pitchFamily="34" charset="0"/>
              </a:rPr>
              <a:t>GMM</a:t>
            </a:r>
            <a:r>
              <a:rPr lang="zh-CN" altLang="en-US" smtClean="0">
                <a:latin typeface="Arial" panose="020B0604020202020204" pitchFamily="34" charset="0"/>
              </a:rPr>
              <a:t>和</a:t>
            </a:r>
            <a:r>
              <a:rPr lang="en-US" altLang="zh-CN" smtClean="0">
                <a:latin typeface="Arial" panose="020B0604020202020204" pitchFamily="34" charset="0"/>
              </a:rPr>
              <a:t>HMM</a:t>
            </a:r>
            <a:r>
              <a:rPr lang="zh-CN" altLang="en-US" smtClean="0">
                <a:latin typeface="Arial" panose="020B0604020202020204" pitchFamily="34" charset="0"/>
              </a:rPr>
              <a:t>的训练过程。</a:t>
            </a:r>
          </a:p>
        </p:txBody>
      </p:sp>
    </p:spTree>
    <p:extLst>
      <p:ext uri="{BB962C8B-B14F-4D97-AF65-F5344CB8AC3E}">
        <p14:creationId xmlns:p14="http://schemas.microsoft.com/office/powerpoint/2010/main" val="435615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A59D2A-9920-4A7B-AE8E-34EBB3F5372E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极限情况：训练结束后某个权值非常小，则可以去掉此连接，如果某个神经元的输入权值都很小，则可以删除此神经元。</a:t>
            </a:r>
          </a:p>
        </p:txBody>
      </p:sp>
    </p:spTree>
    <p:extLst>
      <p:ext uri="{BB962C8B-B14F-4D97-AF65-F5344CB8AC3E}">
        <p14:creationId xmlns:p14="http://schemas.microsoft.com/office/powerpoint/2010/main" val="198603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C14F10-3BB1-42E5-A3D8-D4FDC1C417F0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似然函数可以看作</a:t>
            </a:r>
            <a:r>
              <a:rPr lang="en-US" altLang="zh-CN" smtClean="0">
                <a:latin typeface="Arial" panose="020B0604020202020204" pitchFamily="34" charset="0"/>
              </a:rPr>
              <a:t>y=1,f(x,w)=p(x,w), L(1,f(x,w))=ln(1/p(x,w))=-lnp(x,w)</a:t>
            </a:r>
          </a:p>
        </p:txBody>
      </p:sp>
    </p:spTree>
    <p:extLst>
      <p:ext uri="{BB962C8B-B14F-4D97-AF65-F5344CB8AC3E}">
        <p14:creationId xmlns:p14="http://schemas.microsoft.com/office/powerpoint/2010/main" val="312299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89BD2E-12AE-4989-8A4F-CDFB2D88EF85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需要介绍一下</a:t>
            </a:r>
            <a:r>
              <a:rPr lang="en-US" altLang="zh-CN" smtClean="0">
                <a:latin typeface="Arial" panose="020B0604020202020204" pitchFamily="34" charset="0"/>
              </a:rPr>
              <a:t>Stieltjes</a:t>
            </a:r>
            <a:r>
              <a:rPr lang="zh-CN" altLang="en-US" smtClean="0">
                <a:latin typeface="Arial" panose="020B0604020202020204" pitchFamily="34" charset="0"/>
              </a:rPr>
              <a:t>积分</a:t>
            </a:r>
          </a:p>
        </p:txBody>
      </p:sp>
    </p:spTree>
    <p:extLst>
      <p:ext uri="{BB962C8B-B14F-4D97-AF65-F5344CB8AC3E}">
        <p14:creationId xmlns:p14="http://schemas.microsoft.com/office/powerpoint/2010/main" val="4181784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47CA10-AD03-417B-AC80-5DAB1D2B7FEB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例如一致估计</a:t>
            </a:r>
          </a:p>
        </p:txBody>
      </p:sp>
    </p:spTree>
    <p:extLst>
      <p:ext uri="{BB962C8B-B14F-4D97-AF65-F5344CB8AC3E}">
        <p14:creationId xmlns:p14="http://schemas.microsoft.com/office/powerpoint/2010/main" val="1396266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2C9929-AAE1-4792-BC46-9C69C33A445C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这是造成统计模型推广能力差的根本原因。</a:t>
            </a:r>
          </a:p>
        </p:txBody>
      </p:sp>
    </p:spTree>
    <p:extLst>
      <p:ext uri="{BB962C8B-B14F-4D97-AF65-F5344CB8AC3E}">
        <p14:creationId xmlns:p14="http://schemas.microsoft.com/office/powerpoint/2010/main" val="152141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6938D5-3CEF-4FCB-B2F7-C94093E26DC5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用</a:t>
            </a:r>
            <a:r>
              <a:rPr lang="en-US" altLang="zh-CN" smtClean="0">
                <a:latin typeface="Arial" panose="020B0604020202020204" pitchFamily="34" charset="0"/>
              </a:rPr>
              <a:t>{sin(wx)}</a:t>
            </a:r>
            <a:r>
              <a:rPr lang="zh-CN" altLang="en-US" smtClean="0">
                <a:latin typeface="Arial" panose="020B0604020202020204" pitchFamily="34" charset="0"/>
              </a:rPr>
              <a:t>来学习</a:t>
            </a:r>
          </a:p>
        </p:txBody>
      </p:sp>
    </p:spTree>
    <p:extLst>
      <p:ext uri="{BB962C8B-B14F-4D97-AF65-F5344CB8AC3E}">
        <p14:creationId xmlns:p14="http://schemas.microsoft.com/office/powerpoint/2010/main" val="382843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D3F0D4-3A85-46D8-81DC-F141F6EBDD35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VC</a:t>
            </a:r>
            <a:r>
              <a:rPr lang="zh-CN" altLang="en-US" smtClean="0">
                <a:latin typeface="Arial" panose="020B0604020202020204" pitchFamily="34" charset="0"/>
              </a:rPr>
              <a:t>维有多种定义，这里给出的是直观定义。这里样本集中的样本处于“一般位置”，不共线或共面。</a:t>
            </a:r>
          </a:p>
        </p:txBody>
      </p:sp>
    </p:spTree>
    <p:extLst>
      <p:ext uri="{BB962C8B-B14F-4D97-AF65-F5344CB8AC3E}">
        <p14:creationId xmlns:p14="http://schemas.microsoft.com/office/powerpoint/2010/main" val="4007269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D2A401-3716-4207-AD60-3F811D7E5430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这里不能一味的追求小的</a:t>
            </a:r>
            <a:r>
              <a:rPr lang="en-US" altLang="zh-CN" smtClean="0">
                <a:latin typeface="Arial" panose="020B0604020202020204" pitchFamily="34" charset="0"/>
              </a:rPr>
              <a:t>VC</a:t>
            </a:r>
            <a:r>
              <a:rPr lang="zh-CN" altLang="en-US" smtClean="0">
                <a:latin typeface="Arial" panose="020B0604020202020204" pitchFamily="34" charset="0"/>
              </a:rPr>
              <a:t>维，因为小的</a:t>
            </a:r>
            <a:r>
              <a:rPr lang="en-US" altLang="zh-CN" smtClean="0">
                <a:latin typeface="Arial" panose="020B0604020202020204" pitchFamily="34" charset="0"/>
              </a:rPr>
              <a:t>VC</a:t>
            </a:r>
            <a:r>
              <a:rPr lang="zh-CN" altLang="en-US" smtClean="0">
                <a:latin typeface="Arial" panose="020B0604020202020204" pitchFamily="34" charset="0"/>
              </a:rPr>
              <a:t>维往往使得经验风险较大，必须综合考虑。</a:t>
            </a:r>
          </a:p>
        </p:txBody>
      </p:sp>
    </p:spTree>
    <p:extLst>
      <p:ext uri="{BB962C8B-B14F-4D97-AF65-F5344CB8AC3E}">
        <p14:creationId xmlns:p14="http://schemas.microsoft.com/office/powerpoint/2010/main" val="3093260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7B3547-9E70-443D-9A2B-4E7D376798B4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这里我们并不一定能够得到一个</a:t>
            </a:r>
            <a:r>
              <a:rPr lang="en-US" altLang="zh-CN" smtClean="0">
                <a:latin typeface="Arial" panose="020B0604020202020204" pitchFamily="34" charset="0"/>
              </a:rPr>
              <a:t>h</a:t>
            </a:r>
            <a:r>
              <a:rPr lang="zh-CN" altLang="en-US" smtClean="0">
                <a:latin typeface="Arial" panose="020B0604020202020204" pitchFamily="34" charset="0"/>
              </a:rPr>
              <a:t>的连续函数。可以举</a:t>
            </a:r>
            <a:r>
              <a:rPr lang="en-US" altLang="zh-CN" smtClean="0">
                <a:latin typeface="Arial" panose="020B0604020202020204" pitchFamily="34" charset="0"/>
              </a:rPr>
              <a:t>GMM</a:t>
            </a:r>
            <a:r>
              <a:rPr lang="zh-CN" altLang="en-US" smtClean="0">
                <a:latin typeface="Arial" panose="020B0604020202020204" pitchFamily="34" charset="0"/>
              </a:rPr>
              <a:t>的例子来说明，</a:t>
            </a:r>
            <a:r>
              <a:rPr lang="en-US" altLang="zh-CN" smtClean="0">
                <a:latin typeface="Arial" panose="020B0604020202020204" pitchFamily="34" charset="0"/>
              </a:rPr>
              <a:t>h&lt;2M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M</a:t>
            </a:r>
            <a:r>
              <a:rPr lang="zh-CN" altLang="en-US" smtClean="0">
                <a:latin typeface="Arial" panose="020B0604020202020204" pitchFamily="34" charset="0"/>
              </a:rPr>
              <a:t>为高斯数。</a:t>
            </a:r>
          </a:p>
        </p:txBody>
      </p:sp>
    </p:spTree>
    <p:extLst>
      <p:ext uri="{BB962C8B-B14F-4D97-AF65-F5344CB8AC3E}">
        <p14:creationId xmlns:p14="http://schemas.microsoft.com/office/powerpoint/2010/main" val="2959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Text Box 22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模式识别 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120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统计学习理论的本质</a:t>
            </a:r>
          </a:p>
        </p:txBody>
      </p: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971550" y="1844675"/>
            <a:ext cx="7200900" cy="22098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E537CFF3-3E2F-4E40-A29A-7E0E6015AC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3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2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333375"/>
            <a:ext cx="2141537" cy="63357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333375"/>
            <a:ext cx="6275388" cy="63357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96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569325" cy="115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628775"/>
            <a:ext cx="4208463" cy="504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628775"/>
            <a:ext cx="4208462" cy="2443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4713" y="4224338"/>
            <a:ext cx="4208462" cy="2444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716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569325" cy="115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628775"/>
            <a:ext cx="4208463" cy="504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628775"/>
            <a:ext cx="4208462" cy="504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981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569325" cy="115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628775"/>
            <a:ext cx="4208463" cy="504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628775"/>
            <a:ext cx="4208462" cy="2443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4713" y="4224338"/>
            <a:ext cx="4208462" cy="2444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002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569325" cy="115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628775"/>
            <a:ext cx="8569325" cy="2443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23850" y="4224338"/>
            <a:ext cx="8569325" cy="2444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04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7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564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628775"/>
            <a:ext cx="4208463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628775"/>
            <a:ext cx="4208462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0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1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0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78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605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094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85693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628775"/>
            <a:ext cx="8569325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Text Box 18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模式识别 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120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统计学习理论的本质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Microsoft_Visio_2003-2010___1.vsd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第七章 统计学习理论的本质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推广性的界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628775"/>
            <a:ext cx="8408988" cy="42672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函数集合的</a:t>
            </a:r>
            <a:r>
              <a:rPr lang="en-US" altLang="zh-CN" sz="2800" smtClean="0"/>
              <a:t>VC</a:t>
            </a:r>
            <a:r>
              <a:rPr lang="zh-CN" altLang="en-US" sz="2800" smtClean="0"/>
              <a:t>维描述了函数的复杂程度，利用</a:t>
            </a:r>
            <a:r>
              <a:rPr lang="en-US" altLang="zh-CN" sz="2800" smtClean="0"/>
              <a:t>VC</a:t>
            </a:r>
            <a:r>
              <a:rPr lang="zh-CN" altLang="en-US" sz="2800" smtClean="0"/>
              <a:t>维可以确定</a:t>
            </a:r>
            <a:r>
              <a:rPr lang="zh-CN" altLang="en-US" sz="2800" smtClean="0">
                <a:solidFill>
                  <a:srgbClr val="CC3300"/>
                </a:solidFill>
              </a:rPr>
              <a:t>推广性的界</a:t>
            </a:r>
            <a:r>
              <a:rPr lang="zh-CN" altLang="en-US" sz="2800" smtClean="0"/>
              <a:t>，下列不等式右半部分至少以概率</a:t>
            </a:r>
            <a:r>
              <a:rPr lang="en-US" altLang="zh-CN" sz="2800" smtClean="0"/>
              <a:t>1-</a:t>
            </a:r>
            <a:r>
              <a:rPr lang="el-GR" altLang="zh-CN" sz="2800" smtClean="0">
                <a:cs typeface="Arial" panose="020B0604020202020204" pitchFamily="34" charset="0"/>
              </a:rPr>
              <a:t>η</a:t>
            </a:r>
            <a:r>
              <a:rPr lang="zh-CN" altLang="en-US" sz="2800" smtClean="0">
                <a:cs typeface="Arial" panose="020B0604020202020204" pitchFamily="34" charset="0"/>
              </a:rPr>
              <a:t>成立：</a:t>
            </a:r>
          </a:p>
          <a:p>
            <a:pPr eaLnBrk="1" hangingPunct="1"/>
            <a:endParaRPr lang="zh-CN" altLang="en-US" sz="2800" smtClean="0">
              <a:cs typeface="Arial" panose="020B0604020202020204" pitchFamily="34" charset="0"/>
            </a:endParaRPr>
          </a:p>
          <a:p>
            <a:pPr eaLnBrk="1" hangingPunct="1"/>
            <a:endParaRPr lang="zh-CN" altLang="en-US" sz="2800" smtClean="0"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cs typeface="Arial" panose="020B0604020202020204" pitchFamily="34" charset="0"/>
              </a:rPr>
              <a:t>	其中</a:t>
            </a:r>
            <a:r>
              <a:rPr lang="en-US" altLang="zh-CN" sz="2800" smtClean="0">
                <a:cs typeface="Arial" panose="020B0604020202020204" pitchFamily="34" charset="0"/>
              </a:rPr>
              <a:t>h</a:t>
            </a:r>
            <a:r>
              <a:rPr lang="zh-CN" altLang="en-US" sz="2800" smtClean="0">
                <a:cs typeface="Arial" panose="020B0604020202020204" pitchFamily="34" charset="0"/>
              </a:rPr>
              <a:t>为函数集合的</a:t>
            </a:r>
            <a:r>
              <a:rPr lang="en-US" altLang="zh-CN" sz="2800" smtClean="0">
                <a:cs typeface="Arial" panose="020B0604020202020204" pitchFamily="34" charset="0"/>
              </a:rPr>
              <a:t>VC</a:t>
            </a:r>
            <a:r>
              <a:rPr lang="zh-CN" altLang="en-US" sz="2800" smtClean="0">
                <a:cs typeface="Arial" panose="020B0604020202020204" pitchFamily="34" charset="0"/>
              </a:rPr>
              <a:t>维，</a:t>
            </a:r>
            <a:r>
              <a:rPr lang="en-US" altLang="zh-CN" sz="2800" smtClean="0">
                <a:cs typeface="Arial" panose="020B0604020202020204" pitchFamily="34" charset="0"/>
              </a:rPr>
              <a:t>n</a:t>
            </a:r>
            <a:r>
              <a:rPr lang="zh-CN" altLang="en-US" sz="2800" smtClean="0">
                <a:cs typeface="Arial" panose="020B0604020202020204" pitchFamily="34" charset="0"/>
              </a:rPr>
              <a:t>为训练样本数。</a:t>
            </a:r>
          </a:p>
          <a:p>
            <a:pPr eaLnBrk="1" hangingPunct="1"/>
            <a:r>
              <a:rPr lang="zh-CN" altLang="el-GR" sz="2800" smtClean="0">
                <a:cs typeface="Arial" panose="020B0604020202020204" pitchFamily="34" charset="0"/>
              </a:rPr>
              <a:t>当</a:t>
            </a:r>
            <a:r>
              <a:rPr lang="en-US" altLang="zh-CN" sz="2800" smtClean="0">
                <a:cs typeface="Arial" panose="020B0604020202020204" pitchFamily="34" charset="0"/>
              </a:rPr>
              <a:t>n/h</a:t>
            </a:r>
            <a:r>
              <a:rPr lang="zh-CN" altLang="en-US" sz="2800" smtClean="0">
                <a:cs typeface="Arial" panose="020B0604020202020204" pitchFamily="34" charset="0"/>
              </a:rPr>
              <a:t>较小时，置信范围较大；</a:t>
            </a:r>
            <a:r>
              <a:rPr lang="en-US" altLang="zh-CN" sz="2800" smtClean="0">
                <a:cs typeface="Arial" panose="020B0604020202020204" pitchFamily="34" charset="0"/>
              </a:rPr>
              <a:t>n/h</a:t>
            </a:r>
            <a:r>
              <a:rPr lang="zh-CN" altLang="en-US" sz="2800" smtClean="0">
                <a:cs typeface="Arial" panose="020B0604020202020204" pitchFamily="34" charset="0"/>
              </a:rPr>
              <a:t>较大时，置信范围较小：</a:t>
            </a:r>
            <a:endParaRPr lang="el-GR" altLang="zh-CN" sz="2800" smtClean="0">
              <a:cs typeface="Arial" panose="020B0604020202020204" pitchFamily="34" charset="0"/>
            </a:endParaRP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116013" y="2852738"/>
          <a:ext cx="7497762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3556000" imgH="495300" progId="Equation.DSMT4">
                  <p:embed/>
                </p:oleObj>
              </mc:Choice>
              <mc:Fallback>
                <p:oleObj name="Equation" r:id="rId3" imgW="35560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52738"/>
                        <a:ext cx="7497762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484438" y="5445125"/>
          <a:ext cx="47228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5" imgW="2247900" imgH="431800" progId="Equation.DSMT4">
                  <p:embed/>
                </p:oleObj>
              </mc:Choice>
              <mc:Fallback>
                <p:oleObj name="Equation" r:id="rId5" imgW="22479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445125"/>
                        <a:ext cx="472281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7.3 </a:t>
            </a:r>
            <a:r>
              <a:rPr lang="zh-CN" altLang="en-US" smtClean="0"/>
              <a:t>提高推广能力的方法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628775"/>
            <a:ext cx="8347075" cy="1160463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提高推广能力的本质方法是由原来只优化经验风险         变为优化期望风险的上界                       ：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011863" y="2133600"/>
          <a:ext cx="18716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4" imgW="3721100" imgH="698500" progId="Equation.DSMT4">
                  <p:embed/>
                </p:oleObj>
              </mc:Choice>
              <mc:Fallback>
                <p:oleObj name="Equation" r:id="rId4" imgW="3721100" imgH="698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133600"/>
                        <a:ext cx="18716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1116013" y="2133600"/>
          <a:ext cx="8636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6" imgW="1701800" imgH="698500" progId="Equation.DSMT4">
                  <p:embed/>
                </p:oleObj>
              </mc:Choice>
              <mc:Fallback>
                <p:oleObj name="Equation" r:id="rId6" imgW="1701800" imgH="698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133600"/>
                        <a:ext cx="8636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9"/>
          <p:cNvGraphicFramePr>
            <a:graphicFrameLocks noChangeAspect="1"/>
          </p:cNvGraphicFramePr>
          <p:nvPr/>
        </p:nvGraphicFramePr>
        <p:xfrm>
          <a:off x="1331913" y="2565400"/>
          <a:ext cx="6626225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Image" r:id="rId8" imgW="12101587" imgH="8749206" progId="PhotoshopElements.Image.3">
                  <p:embed/>
                </p:oleObj>
              </mc:Choice>
              <mc:Fallback>
                <p:oleObj name="Image" r:id="rId8" imgW="12101587" imgH="8749206" progId="PhotoshopElements.Image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565400"/>
                        <a:ext cx="6626225" cy="414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Line 10"/>
          <p:cNvSpPr>
            <a:spLocks noChangeShapeType="1"/>
          </p:cNvSpPr>
          <p:nvPr/>
        </p:nvSpPr>
        <p:spPr bwMode="auto">
          <a:xfrm>
            <a:off x="2411413" y="3068638"/>
            <a:ext cx="374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Text Box 11"/>
          <p:cNvSpPr txBox="1">
            <a:spLocks noChangeArrowheads="1"/>
          </p:cNvSpPr>
          <p:nvPr/>
        </p:nvSpPr>
        <p:spPr bwMode="auto">
          <a:xfrm>
            <a:off x="6084888" y="3141663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过学习</a:t>
            </a: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2051050" y="3141663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欠学习</a:t>
            </a:r>
          </a:p>
        </p:txBody>
      </p:sp>
      <p:graphicFrame>
        <p:nvGraphicFramePr>
          <p:cNvPr id="13322" name="Object 13"/>
          <p:cNvGraphicFramePr>
            <a:graphicFrameLocks noChangeAspect="1"/>
          </p:cNvGraphicFramePr>
          <p:nvPr/>
        </p:nvGraphicFramePr>
        <p:xfrm>
          <a:off x="7380288" y="6021388"/>
          <a:ext cx="8651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10" imgW="558558" imgH="253890" progId="Equation.DSMT4">
                  <p:embed/>
                </p:oleObj>
              </mc:Choice>
              <mc:Fallback>
                <p:oleObj name="Equation" r:id="rId10" imgW="558558" imgH="25389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6021388"/>
                        <a:ext cx="8651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4"/>
          <p:cNvGraphicFramePr>
            <a:graphicFrameLocks noChangeAspect="1"/>
          </p:cNvGraphicFramePr>
          <p:nvPr/>
        </p:nvGraphicFramePr>
        <p:xfrm>
          <a:off x="2484438" y="4365625"/>
          <a:ext cx="18732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12" imgW="1079032" imgH="431613" progId="Equation.DSMT4">
                  <p:embed/>
                </p:oleObj>
              </mc:Choice>
              <mc:Fallback>
                <p:oleObj name="Equation" r:id="rId12" imgW="1079032" imgH="431613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365625"/>
                        <a:ext cx="18732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结构风险最小化原则</a:t>
            </a:r>
            <a:br>
              <a:rPr lang="zh-CN" altLang="en-US" sz="4000" smtClean="0"/>
            </a:br>
            <a:r>
              <a:rPr lang="zh-CN" altLang="en-US" sz="3200" smtClean="0"/>
              <a:t>（</a:t>
            </a:r>
            <a:r>
              <a:rPr lang="en-US" altLang="zh-CN" sz="3200" smtClean="0"/>
              <a:t>SRM</a:t>
            </a:r>
            <a:r>
              <a:rPr lang="zh-CN" altLang="en-US" sz="3200" smtClean="0"/>
              <a:t>，</a:t>
            </a:r>
            <a:r>
              <a:rPr lang="en-US" altLang="zh-CN" sz="3200" smtClean="0"/>
              <a:t>Structural Risk Minimization</a:t>
            </a:r>
            <a:r>
              <a:rPr lang="zh-CN" altLang="en-US" sz="3200" smtClean="0"/>
              <a:t>）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628775"/>
            <a:ext cx="8258175" cy="449897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首先把函数集                             分解为一个函数子集序列：</a:t>
            </a:r>
          </a:p>
          <a:p>
            <a:pPr eaLnBrk="1" hangingPunct="1"/>
            <a:endParaRPr lang="zh-CN" altLang="en-US" sz="2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/>
              <a:t> 	各个子集按照</a:t>
            </a:r>
            <a:r>
              <a:rPr lang="en-US" altLang="zh-CN" sz="2800" smtClean="0"/>
              <a:t>VC</a:t>
            </a:r>
            <a:r>
              <a:rPr lang="zh-CN" altLang="en-US" sz="2800" smtClean="0"/>
              <a:t>维的大小排序：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/>
              <a:t>	在子集序列中寻找经验风险与置信范围之和最小的子集，这个子集中使经验风险最小的函数就是所求的最优函数。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132138" y="1628775"/>
          <a:ext cx="25209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4" imgW="4318000" imgH="762000" progId="Equation.DSMT4">
                  <p:embed/>
                </p:oleObj>
              </mc:Choice>
              <mc:Fallback>
                <p:oleObj name="Equation" r:id="rId4" imgW="4318000" imgH="762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628775"/>
                        <a:ext cx="25209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2411413" y="2565400"/>
          <a:ext cx="37449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6" imgW="5105400" imgH="584200" progId="Equation.DSMT4">
                  <p:embed/>
                </p:oleObj>
              </mc:Choice>
              <mc:Fallback>
                <p:oleObj name="Equation" r:id="rId6" imgW="5105400" imgH="584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565400"/>
                        <a:ext cx="37449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1"/>
          <p:cNvGraphicFramePr>
            <a:graphicFrameLocks noChangeAspect="1"/>
          </p:cNvGraphicFramePr>
          <p:nvPr/>
        </p:nvGraphicFramePr>
        <p:xfrm>
          <a:off x="2484438" y="3716338"/>
          <a:ext cx="31686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8" imgW="4241800" imgH="584200" progId="Equation.DSMT4">
                  <p:embed/>
                </p:oleObj>
              </mc:Choice>
              <mc:Fallback>
                <p:oleObj name="Equation" r:id="rId8" imgW="4241800" imgH="584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16338"/>
                        <a:ext cx="31686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SRM</a:t>
            </a:r>
            <a:r>
              <a:rPr lang="zh-CN" altLang="en-US" sz="3600" smtClean="0"/>
              <a:t>在线性分类器上的应用（</a:t>
            </a:r>
            <a:r>
              <a:rPr lang="en-US" altLang="zh-CN" sz="3600" smtClean="0"/>
              <a:t>SVM</a:t>
            </a:r>
            <a:r>
              <a:rPr lang="zh-CN" altLang="en-US" sz="3600" smtClean="0"/>
              <a:t>）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628775"/>
            <a:ext cx="8496300" cy="504031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d</a:t>
            </a:r>
            <a:r>
              <a:rPr lang="zh-CN" altLang="en-US" sz="2800" smtClean="0"/>
              <a:t>维空间中的线性函数的</a:t>
            </a:r>
            <a:r>
              <a:rPr lang="en-US" altLang="zh-CN" sz="2800" smtClean="0"/>
              <a:t>VC</a:t>
            </a:r>
            <a:r>
              <a:rPr lang="zh-CN" altLang="en-US" sz="2800" smtClean="0"/>
              <a:t>维为</a:t>
            </a:r>
            <a:r>
              <a:rPr lang="en-US" altLang="zh-CN" sz="2800" smtClean="0"/>
              <a:t>d+1</a:t>
            </a:r>
            <a:r>
              <a:rPr lang="zh-CN" altLang="en-US" sz="2800" smtClean="0"/>
              <a:t>，但当限制判别界面的分类间隔时，其</a:t>
            </a:r>
            <a:r>
              <a:rPr lang="en-US" altLang="zh-CN" sz="2800" smtClean="0"/>
              <a:t>VC</a:t>
            </a:r>
            <a:r>
              <a:rPr lang="zh-CN" altLang="en-US" sz="2800" smtClean="0"/>
              <a:t>有可能更小。</a:t>
            </a:r>
          </a:p>
          <a:p>
            <a:pPr eaLnBrk="1" hangingPunct="1"/>
            <a:r>
              <a:rPr lang="zh-CN" altLang="en-US" sz="2800" i="1" smtClean="0">
                <a:solidFill>
                  <a:srgbClr val="0000FF"/>
                </a:solidFill>
              </a:rPr>
              <a:t>定理</a:t>
            </a:r>
            <a:r>
              <a:rPr lang="zh-CN" altLang="en-US" sz="2800" smtClean="0"/>
              <a:t>：在</a:t>
            </a:r>
            <a:r>
              <a:rPr lang="en-US" altLang="zh-CN" sz="2800" smtClean="0"/>
              <a:t>d</a:t>
            </a:r>
            <a:r>
              <a:rPr lang="zh-CN" altLang="en-US" sz="2800" smtClean="0"/>
              <a:t>维空间中，设所有</a:t>
            </a:r>
            <a:r>
              <a:rPr lang="en-US" altLang="zh-CN" sz="2800" smtClean="0"/>
              <a:t>n</a:t>
            </a:r>
            <a:r>
              <a:rPr lang="zh-CN" altLang="en-US" sz="2800" smtClean="0"/>
              <a:t>个样本都在一个超球范围之内，超球的半径为</a:t>
            </a:r>
            <a:r>
              <a:rPr lang="en-US" altLang="zh-CN" sz="2800" smtClean="0"/>
              <a:t>R</a:t>
            </a:r>
            <a:r>
              <a:rPr lang="zh-CN" altLang="en-US" sz="2800" smtClean="0"/>
              <a:t>，那么</a:t>
            </a:r>
            <a:r>
              <a:rPr lang="el-GR" altLang="zh-CN" sz="2800" smtClean="0">
                <a:latin typeface="宋体" panose="02010600030101010101" pitchFamily="2" charset="-122"/>
              </a:rPr>
              <a:t>γ</a:t>
            </a:r>
            <a:r>
              <a:rPr lang="en-US" altLang="zh-CN" sz="2800" smtClean="0">
                <a:latin typeface="宋体" panose="02010600030101010101" pitchFamily="2" charset="-122"/>
              </a:rPr>
              <a:t>-</a:t>
            </a:r>
            <a:r>
              <a:rPr lang="zh-CN" altLang="en-US" sz="2800" smtClean="0">
                <a:latin typeface="宋体" panose="02010600030101010101" pitchFamily="2" charset="-122"/>
              </a:rPr>
              <a:t>间隔分类超平面集合的</a:t>
            </a:r>
            <a:r>
              <a:rPr lang="en-US" altLang="zh-CN" sz="2800" smtClean="0">
                <a:latin typeface="Times New Roman" panose="02020603050405020304" pitchFamily="18" charset="0"/>
              </a:rPr>
              <a:t>VC</a:t>
            </a:r>
            <a:r>
              <a:rPr lang="zh-CN" altLang="en-US" sz="2800" smtClean="0">
                <a:latin typeface="宋体" panose="02010600030101010101" pitchFamily="2" charset="-122"/>
              </a:rPr>
              <a:t>维</a:t>
            </a:r>
            <a:r>
              <a:rPr lang="en-US" altLang="zh-CN" sz="2800" smtClean="0">
                <a:latin typeface="宋体" panose="02010600030101010101" pitchFamily="2" charset="-122"/>
              </a:rPr>
              <a:t>h</a:t>
            </a:r>
            <a:r>
              <a:rPr lang="zh-CN" altLang="en-US" sz="2800" smtClean="0">
                <a:latin typeface="宋体" panose="02010600030101010101" pitchFamily="2" charset="-122"/>
              </a:rPr>
              <a:t>满足如下不等式：</a:t>
            </a:r>
          </a:p>
          <a:p>
            <a:pPr eaLnBrk="1" hangingPunct="1"/>
            <a:endParaRPr lang="zh-CN" altLang="en-US" sz="2800" smtClean="0">
              <a:latin typeface="宋体" panose="02010600030101010101" pitchFamily="2" charset="-122"/>
            </a:endParaRPr>
          </a:p>
          <a:p>
            <a:pPr eaLnBrk="1" hangingPunct="1"/>
            <a:endParaRPr lang="zh-CN" altLang="en-US" sz="2800" smtClean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smtClean="0">
                <a:latin typeface="宋体" panose="02010600030101010101" pitchFamily="2" charset="-122"/>
              </a:rPr>
              <a:t>而间隔        ，因此根据</a:t>
            </a:r>
            <a:r>
              <a:rPr lang="en-US" altLang="zh-CN" sz="2800" smtClean="0">
                <a:latin typeface="Times New Roman" panose="02020603050405020304" pitchFamily="18" charset="0"/>
              </a:rPr>
              <a:t>SRM</a:t>
            </a:r>
            <a:r>
              <a:rPr lang="zh-CN" altLang="en-US" sz="2800" smtClean="0">
                <a:latin typeface="Times New Roman" panose="02020603050405020304" pitchFamily="18" charset="0"/>
              </a:rPr>
              <a:t>的原则，只需在保证经验风险为</a:t>
            </a:r>
            <a:r>
              <a:rPr lang="en-US" altLang="zh-CN" sz="2800" smtClean="0">
                <a:latin typeface="Times New Roman" panose="02020603050405020304" pitchFamily="18" charset="0"/>
              </a:rPr>
              <a:t>0</a:t>
            </a:r>
            <a:r>
              <a:rPr lang="zh-CN" altLang="en-US" sz="2800" smtClean="0">
                <a:latin typeface="Times New Roman" panose="02020603050405020304" pitchFamily="18" charset="0"/>
              </a:rPr>
              <a:t>的条件下（超平面能够正确分类全部训练样本），最小化权值矢量的长度        。</a:t>
            </a:r>
            <a:endParaRPr lang="zh-CN" altLang="en-US" sz="2800" smtClean="0">
              <a:latin typeface="宋体" panose="02010600030101010101" pitchFamily="2" charset="-122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059113" y="4032250"/>
          <a:ext cx="224948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4" imgW="4394200" imgH="1524000" progId="Equation.DSMT4">
                  <p:embed/>
                </p:oleObj>
              </mc:Choice>
              <mc:Fallback>
                <p:oleObj name="Equation" r:id="rId4" imgW="4394200" imgH="152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032250"/>
                        <a:ext cx="2249487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1979613" y="5054600"/>
          <a:ext cx="11525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6" imgW="1879600" imgH="660400" progId="Equation.DSMT4">
                  <p:embed/>
                </p:oleObj>
              </mc:Choice>
              <mc:Fallback>
                <p:oleObj name="Equation" r:id="rId6" imgW="1879600" imgH="660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054600"/>
                        <a:ext cx="11525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8"/>
          <p:cNvGraphicFramePr>
            <a:graphicFrameLocks noChangeAspect="1"/>
          </p:cNvGraphicFramePr>
          <p:nvPr/>
        </p:nvGraphicFramePr>
        <p:xfrm>
          <a:off x="6948488" y="5876925"/>
          <a:ext cx="43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8" imgW="723586" imgH="660113" progId="Equation.DSMT4">
                  <p:embed/>
                </p:oleObj>
              </mc:Choice>
              <mc:Fallback>
                <p:oleObj name="Equation" r:id="rId8" imgW="723586" imgH="6601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5876925"/>
                        <a:ext cx="431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验证技术（</a:t>
            </a:r>
            <a:r>
              <a:rPr lang="en-US" altLang="zh-CN" smtClean="0"/>
              <a:t>Validation</a:t>
            </a:r>
            <a:r>
              <a:rPr lang="zh-CN" altLang="en-US" smtClean="0"/>
              <a:t>）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557338"/>
            <a:ext cx="8713787" cy="15113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当无法计算函数集的</a:t>
            </a:r>
            <a:r>
              <a:rPr lang="en-US" altLang="zh-CN" sz="2400" smtClean="0"/>
              <a:t>VC</a:t>
            </a:r>
            <a:r>
              <a:rPr lang="zh-CN" altLang="en-US" sz="2400" smtClean="0"/>
              <a:t>维时，可以采用验证技术。将样本集分为训练集和验证集，用训练集的样本训练网络，用验证集的样本测试网络，寻找一个验证集风险最小的模型和参数。</a:t>
            </a:r>
          </a:p>
        </p:txBody>
      </p:sp>
      <p:graphicFrame>
        <p:nvGraphicFramePr>
          <p:cNvPr id="16388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331913" y="2727325"/>
          <a:ext cx="6335712" cy="409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Image" r:id="rId4" imgW="5930159" imgH="4330159" progId="PhotoshopElements.Image.3">
                  <p:embed/>
                </p:oleObj>
              </mc:Choice>
              <mc:Fallback>
                <p:oleObj name="Image" r:id="rId4" imgW="5930159" imgH="4330159" progId="PhotoshopElements.Image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27325"/>
                        <a:ext cx="6335712" cy="409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权值衰减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628775"/>
            <a:ext cx="8183563" cy="486727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实验表明，多层感知器网络中比较小的权值往往能够提高系统的推广能力，因此在训练过程中可以有意地衰减权值：</a:t>
            </a:r>
          </a:p>
          <a:p>
            <a:pPr eaLnBrk="1" hangingPunct="1"/>
            <a:endParaRPr lang="zh-CN" altLang="en-US" sz="2800" smtClean="0"/>
          </a:p>
          <a:p>
            <a:pPr eaLnBrk="1" hangingPunct="1"/>
            <a:endParaRPr lang="zh-CN" altLang="en-US" sz="2800" smtClean="0"/>
          </a:p>
          <a:p>
            <a:pPr eaLnBrk="1" hangingPunct="1"/>
            <a:r>
              <a:rPr lang="zh-CN" altLang="en-US" sz="2800" smtClean="0"/>
              <a:t>或者采用一个等价的目标函数：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843213" y="3141663"/>
          <a:ext cx="31496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4" imgW="3632200" imgH="698500" progId="Equation.DSMT4">
                  <p:embed/>
                </p:oleObj>
              </mc:Choice>
              <mc:Fallback>
                <p:oleObj name="Equation" r:id="rId4" imgW="3632200" imgH="698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141663"/>
                        <a:ext cx="314960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846388" y="4872038"/>
          <a:ext cx="32924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6" imgW="4318000" imgH="1270000" progId="Equation.DSMT4">
                  <p:embed/>
                </p:oleObj>
              </mc:Choice>
              <mc:Fallback>
                <p:oleObj name="Equation" r:id="rId6" imgW="4318000" imgH="1270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4872038"/>
                        <a:ext cx="32924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7.1 </a:t>
            </a:r>
            <a:r>
              <a:rPr lang="zh-CN" altLang="en-US" smtClean="0"/>
              <a:t>统计学习的本质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362950" cy="20955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CC3300"/>
                </a:solidFill>
              </a:rPr>
              <a:t>学习的过程</a:t>
            </a:r>
            <a:r>
              <a:rPr lang="zh-CN" altLang="en-US" sz="2800" smtClean="0"/>
              <a:t>：系统</a:t>
            </a:r>
            <a:r>
              <a:rPr lang="en-US" altLang="zh-CN" sz="2800" smtClean="0"/>
              <a:t>S</a:t>
            </a:r>
            <a:r>
              <a:rPr lang="zh-CN" altLang="en-US" sz="2800" smtClean="0"/>
              <a:t>为研究对象，通过一系列的观测样本来求得学习机</a:t>
            </a:r>
            <a:r>
              <a:rPr lang="en-US" altLang="zh-CN" sz="2800" smtClean="0"/>
              <a:t>LM</a:t>
            </a:r>
            <a:r>
              <a:rPr lang="zh-CN" altLang="en-US" sz="2800" smtClean="0"/>
              <a:t>，使得</a:t>
            </a:r>
            <a:r>
              <a:rPr lang="en-US" altLang="zh-CN" sz="2800" smtClean="0"/>
              <a:t>LM</a:t>
            </a:r>
            <a:r>
              <a:rPr lang="zh-CN" altLang="en-US" sz="2800" smtClean="0"/>
              <a:t>的输出   能够尽量准确的预测</a:t>
            </a:r>
            <a:r>
              <a:rPr lang="en-US" altLang="zh-CN" sz="2800" smtClean="0"/>
              <a:t>S</a:t>
            </a:r>
            <a:r>
              <a:rPr lang="zh-CN" altLang="en-US" sz="2800" smtClean="0"/>
              <a:t>的输出</a:t>
            </a:r>
            <a:r>
              <a:rPr lang="en-US" altLang="zh-CN" sz="2800" smtClean="0"/>
              <a:t>y</a:t>
            </a:r>
            <a:r>
              <a:rPr lang="zh-CN" altLang="en-US" sz="2800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/>
              <a:t>		           </a:t>
            </a:r>
            <a:r>
              <a:rPr lang="en-US" altLang="zh-CN" sz="2800" smtClean="0"/>
              <a:t>(x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,y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)</a:t>
            </a:r>
            <a:r>
              <a:rPr lang="zh-CN" altLang="en-US" sz="2800" smtClean="0"/>
              <a:t>，</a:t>
            </a:r>
            <a:r>
              <a:rPr lang="en-US" altLang="zh-CN" sz="2800" smtClean="0"/>
              <a:t>(x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,y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)</a:t>
            </a:r>
            <a:r>
              <a:rPr lang="zh-CN" altLang="en-US" sz="2800" smtClean="0"/>
              <a:t>，</a:t>
            </a:r>
            <a:r>
              <a:rPr lang="en-US" altLang="zh-CN" sz="2800" smtClean="0"/>
              <a:t>…</a:t>
            </a:r>
            <a:r>
              <a:rPr lang="zh-CN" altLang="en-US" sz="2800" smtClean="0"/>
              <a:t>，</a:t>
            </a:r>
            <a:r>
              <a:rPr lang="en-US" altLang="zh-CN" sz="2800" smtClean="0"/>
              <a:t>(x</a:t>
            </a:r>
            <a:r>
              <a:rPr lang="en-US" altLang="zh-CN" sz="2800" baseline="-25000" smtClean="0"/>
              <a:t>n</a:t>
            </a:r>
            <a:r>
              <a:rPr lang="en-US" altLang="zh-CN" sz="2800" smtClean="0"/>
              <a:t>,y</a:t>
            </a:r>
            <a:r>
              <a:rPr lang="en-US" altLang="zh-CN" sz="2800" baseline="-25000" smtClean="0"/>
              <a:t>n</a:t>
            </a:r>
            <a:r>
              <a:rPr lang="en-US" altLang="zh-CN" sz="2800" smtClean="0"/>
              <a:t>)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062163" y="4113213"/>
          <a:ext cx="524192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4" imgW="3812508" imgH="1666770" progId="Visio.Drawing.11">
                  <p:embed/>
                </p:oleObj>
              </mc:Choice>
              <mc:Fallback>
                <p:oleObj name="Visio" r:id="rId4" imgW="3812508" imgH="166677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4113213"/>
                        <a:ext cx="524192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7235825" y="2420938"/>
          <a:ext cx="2778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6" imgW="139639" imgH="203112" progId="Equation.DSMT4">
                  <p:embed/>
                </p:oleObj>
              </mc:Choice>
              <mc:Fallback>
                <p:oleObj name="Equation" r:id="rId6" imgW="139639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2420938"/>
                        <a:ext cx="2778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风险</a:t>
            </a:r>
          </a:p>
        </p:txBody>
      </p:sp>
      <p:sp>
        <p:nvSpPr>
          <p:cNvPr id="5123" name="Rectangle 2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28775"/>
            <a:ext cx="8362950" cy="5113338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学习机</a:t>
            </a:r>
            <a:r>
              <a:rPr lang="en-US" altLang="zh-CN" sz="2800" smtClean="0"/>
              <a:t>LM</a:t>
            </a:r>
            <a:r>
              <a:rPr lang="zh-CN" altLang="en-US" sz="2800" smtClean="0"/>
              <a:t>的输出   与输入</a:t>
            </a:r>
            <a:r>
              <a:rPr lang="en-US" altLang="zh-CN" sz="2800" smtClean="0"/>
              <a:t>x</a:t>
            </a:r>
            <a:r>
              <a:rPr lang="zh-CN" altLang="en-US" sz="2800" smtClean="0"/>
              <a:t>之间可以看作是一个</a:t>
            </a:r>
            <a:r>
              <a:rPr lang="zh-CN" altLang="en-US" sz="2800" smtClean="0">
                <a:solidFill>
                  <a:srgbClr val="0000FF"/>
                </a:solidFill>
              </a:rPr>
              <a:t>函数关系</a:t>
            </a:r>
            <a:r>
              <a:rPr lang="zh-CN" altLang="en-US" sz="2800" smtClean="0"/>
              <a:t>：</a:t>
            </a:r>
          </a:p>
          <a:p>
            <a:pPr eaLnBrk="1" hangingPunct="1"/>
            <a:endParaRPr lang="zh-CN" altLang="en-US" sz="2800" smtClean="0"/>
          </a:p>
          <a:p>
            <a:pPr eaLnBrk="1" hangingPunct="1"/>
            <a:r>
              <a:rPr lang="zh-CN" altLang="en-US" sz="2800" smtClean="0"/>
              <a:t>一般需要将函数       限定在特定的一组函数        中求取。</a:t>
            </a:r>
          </a:p>
          <a:p>
            <a:pPr eaLnBrk="1" hangingPunct="1"/>
            <a:r>
              <a:rPr lang="zh-CN" altLang="en-US" sz="2800" smtClean="0"/>
              <a:t>定义</a:t>
            </a:r>
            <a:r>
              <a:rPr lang="zh-CN" altLang="en-US" sz="2800" smtClean="0">
                <a:solidFill>
                  <a:srgbClr val="CC3300"/>
                </a:solidFill>
              </a:rPr>
              <a:t>风险</a:t>
            </a:r>
            <a:r>
              <a:rPr lang="zh-CN" altLang="en-US" sz="2800" smtClean="0"/>
              <a:t>：</a:t>
            </a:r>
          </a:p>
          <a:p>
            <a:pPr lvl="1" eaLnBrk="1" hangingPunct="1"/>
            <a:endParaRPr lang="zh-CN" altLang="en-US" sz="2400" smtClean="0"/>
          </a:p>
          <a:p>
            <a:pPr lvl="1" eaLnBrk="1" hangingPunct="1"/>
            <a:r>
              <a:rPr lang="zh-CN" altLang="en-US" sz="2400" smtClean="0">
                <a:solidFill>
                  <a:srgbClr val="0000FF"/>
                </a:solidFill>
              </a:rPr>
              <a:t>均方误差</a:t>
            </a:r>
            <a:r>
              <a:rPr lang="zh-CN" altLang="en-US" sz="2400" smtClean="0"/>
              <a:t>：</a:t>
            </a:r>
          </a:p>
          <a:p>
            <a:pPr lvl="1" eaLnBrk="1" hangingPunct="1"/>
            <a:endParaRPr lang="zh-CN" altLang="en-US" sz="2400" smtClean="0"/>
          </a:p>
          <a:p>
            <a:pPr lvl="1" eaLnBrk="1" hangingPunct="1"/>
            <a:r>
              <a:rPr lang="zh-CN" altLang="en-US" sz="2400" smtClean="0">
                <a:solidFill>
                  <a:srgbClr val="0000FF"/>
                </a:solidFill>
              </a:rPr>
              <a:t>似然函数</a:t>
            </a:r>
            <a:r>
              <a:rPr lang="zh-CN" altLang="en-US" sz="2400" smtClean="0"/>
              <a:t>：</a:t>
            </a:r>
          </a:p>
        </p:txBody>
      </p:sp>
      <p:graphicFrame>
        <p:nvGraphicFramePr>
          <p:cNvPr id="5124" name="Object 22"/>
          <p:cNvGraphicFramePr>
            <a:graphicFrameLocks noChangeAspect="1"/>
          </p:cNvGraphicFramePr>
          <p:nvPr>
            <p:ph sz="quarter" idx="2"/>
          </p:nvPr>
        </p:nvGraphicFramePr>
        <p:xfrm>
          <a:off x="3563938" y="1700213"/>
          <a:ext cx="285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4" imgW="139639" imgH="203112" progId="Equation.DSMT4">
                  <p:embed/>
                </p:oleObj>
              </mc:Choice>
              <mc:Fallback>
                <p:oleObj name="Equation" r:id="rId4" imgW="139639" imgH="203112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700213"/>
                        <a:ext cx="2857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24"/>
          <p:cNvGraphicFramePr>
            <a:graphicFrameLocks noChangeAspect="1"/>
          </p:cNvGraphicFramePr>
          <p:nvPr>
            <p:ph sz="quarter" idx="3"/>
          </p:nvPr>
        </p:nvGraphicFramePr>
        <p:xfrm>
          <a:off x="3203575" y="2420938"/>
          <a:ext cx="134937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6" imgW="609336" imgH="253890" progId="Equation.DSMT4">
                  <p:embed/>
                </p:oleObj>
              </mc:Choice>
              <mc:Fallback>
                <p:oleObj name="Equation" r:id="rId6" imgW="609336" imgH="25389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420938"/>
                        <a:ext cx="1349375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26"/>
          <p:cNvGraphicFramePr>
            <a:graphicFrameLocks noChangeAspect="1"/>
          </p:cNvGraphicFramePr>
          <p:nvPr/>
        </p:nvGraphicFramePr>
        <p:xfrm>
          <a:off x="3348038" y="3141663"/>
          <a:ext cx="71913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8" imgW="368140" imgH="253890" progId="Equation.DSMT4">
                  <p:embed/>
                </p:oleObj>
              </mc:Choice>
              <mc:Fallback>
                <p:oleObj name="Equation" r:id="rId8" imgW="368140" imgH="25389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141663"/>
                        <a:ext cx="719137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27"/>
          <p:cNvGraphicFramePr>
            <a:graphicFrameLocks noChangeAspect="1"/>
          </p:cNvGraphicFramePr>
          <p:nvPr/>
        </p:nvGraphicFramePr>
        <p:xfrm>
          <a:off x="7748588" y="3068638"/>
          <a:ext cx="13954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10" imgW="660113" imgH="253890" progId="Equation.DSMT4">
                  <p:embed/>
                </p:oleObj>
              </mc:Choice>
              <mc:Fallback>
                <p:oleObj name="Equation" r:id="rId10" imgW="660113" imgH="25389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8588" y="3068638"/>
                        <a:ext cx="139541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28"/>
          <p:cNvGraphicFramePr>
            <a:graphicFrameLocks noChangeAspect="1"/>
          </p:cNvGraphicFramePr>
          <p:nvPr/>
        </p:nvGraphicFramePr>
        <p:xfrm>
          <a:off x="2987675" y="4005263"/>
          <a:ext cx="21907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12" imgW="914400" imgH="253800" progId="Equation.DSMT4">
                  <p:embed/>
                </p:oleObj>
              </mc:Choice>
              <mc:Fallback>
                <p:oleObj name="Equation" r:id="rId12" imgW="914400" imgH="2538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005263"/>
                        <a:ext cx="219075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29"/>
          <p:cNvGraphicFramePr>
            <a:graphicFrameLocks noChangeAspect="1"/>
          </p:cNvGraphicFramePr>
          <p:nvPr/>
        </p:nvGraphicFramePr>
        <p:xfrm>
          <a:off x="2987675" y="4868863"/>
          <a:ext cx="36480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14" imgW="1943100" imgH="292100" progId="Equation.DSMT4">
                  <p:embed/>
                </p:oleObj>
              </mc:Choice>
              <mc:Fallback>
                <p:oleObj name="Equation" r:id="rId14" imgW="1943100" imgH="2921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868863"/>
                        <a:ext cx="36480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30"/>
          <p:cNvGraphicFramePr>
            <a:graphicFrameLocks noChangeAspect="1"/>
          </p:cNvGraphicFramePr>
          <p:nvPr/>
        </p:nvGraphicFramePr>
        <p:xfrm>
          <a:off x="2987675" y="5805488"/>
          <a:ext cx="314483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16" imgW="1637589" imgH="253890" progId="Equation.DSMT4">
                  <p:embed/>
                </p:oleObj>
              </mc:Choice>
              <mc:Fallback>
                <p:oleObj name="Equation" r:id="rId16" imgW="1637589" imgH="25389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805488"/>
                        <a:ext cx="314483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期望风险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628775"/>
            <a:ext cx="8258175" cy="4652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y</a:t>
            </a:r>
            <a:r>
              <a:rPr lang="zh-CN" altLang="en-US" sz="2800" smtClean="0"/>
              <a:t>与</a:t>
            </a:r>
            <a:r>
              <a:rPr lang="en-US" altLang="zh-CN" sz="2800" smtClean="0"/>
              <a:t>x</a:t>
            </a:r>
            <a:r>
              <a:rPr lang="zh-CN" altLang="en-US" sz="2800" smtClean="0"/>
              <a:t>之间存在一定的依赖关系，可以用一个未知的联合概率</a:t>
            </a:r>
            <a:r>
              <a:rPr lang="en-US" altLang="zh-CN" sz="2800" smtClean="0"/>
              <a:t>F(x,y)</a:t>
            </a:r>
            <a:r>
              <a:rPr lang="zh-CN" altLang="en-US" sz="2800" smtClean="0"/>
              <a:t>描述。</a:t>
            </a:r>
          </a:p>
          <a:p>
            <a:pPr eaLnBrk="1" hangingPunct="1"/>
            <a:endParaRPr lang="zh-CN" altLang="en-US" sz="2800" smtClean="0"/>
          </a:p>
          <a:p>
            <a:pPr eaLnBrk="1" hangingPunct="1"/>
            <a:r>
              <a:rPr lang="zh-CN" altLang="en-US" sz="2800" smtClean="0">
                <a:solidFill>
                  <a:srgbClr val="CC3300"/>
                </a:solidFill>
              </a:rPr>
              <a:t>期望风险</a:t>
            </a:r>
            <a:r>
              <a:rPr lang="zh-CN" altLang="en-US" sz="2800" smtClean="0"/>
              <a:t>定义为：</a:t>
            </a:r>
          </a:p>
          <a:p>
            <a:pPr eaLnBrk="1" hangingPunct="1"/>
            <a:endParaRPr lang="zh-CN" altLang="en-US" sz="2800" smtClean="0"/>
          </a:p>
          <a:p>
            <a:pPr eaLnBrk="1" hangingPunct="1"/>
            <a:endParaRPr lang="zh-CN" altLang="en-US" sz="2800" smtClean="0"/>
          </a:p>
          <a:p>
            <a:pPr eaLnBrk="1" hangingPunct="1"/>
            <a:r>
              <a:rPr lang="zh-CN" altLang="en-US" sz="2800" smtClean="0"/>
              <a:t>统计学习的目的就是要寻找到一个最优的函数</a:t>
            </a:r>
            <a:r>
              <a:rPr lang="en-US" altLang="zh-CN" sz="2800" smtClean="0"/>
              <a:t>f(x,w*)</a:t>
            </a:r>
            <a:r>
              <a:rPr lang="zh-CN" altLang="en-US" sz="2800" smtClean="0"/>
              <a:t>，使得</a:t>
            </a:r>
            <a:r>
              <a:rPr lang="en-US" altLang="zh-CN" sz="2800" smtClean="0"/>
              <a:t>R(w*)</a:t>
            </a:r>
            <a:r>
              <a:rPr lang="zh-CN" altLang="en-US" sz="2800" smtClean="0"/>
              <a:t>最小。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908175" y="3716338"/>
          <a:ext cx="49498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4" imgW="2070100" imgH="279400" progId="Equation.DSMT4">
                  <p:embed/>
                </p:oleObj>
              </mc:Choice>
              <mc:Fallback>
                <p:oleObj name="Equation" r:id="rId4" imgW="20701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716338"/>
                        <a:ext cx="494982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经验风险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628775"/>
            <a:ext cx="8258175" cy="4772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期望风险一般来说无法计算，在工程上转而计算</a:t>
            </a:r>
            <a:r>
              <a:rPr lang="zh-CN" altLang="en-US" sz="2800" smtClean="0">
                <a:solidFill>
                  <a:srgbClr val="CC3300"/>
                </a:solidFill>
              </a:rPr>
              <a:t>经验风险</a:t>
            </a:r>
            <a:r>
              <a:rPr lang="zh-CN" altLang="en-US" sz="2800" smtClean="0"/>
              <a:t>：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smtClean="0"/>
          </a:p>
          <a:p>
            <a:pPr eaLnBrk="1" hangingPunct="1">
              <a:lnSpc>
                <a:spcPct val="90000"/>
              </a:lnSpc>
            </a:pPr>
            <a:endParaRPr lang="zh-CN" altLang="en-US" sz="2800" smtClean="0"/>
          </a:p>
          <a:p>
            <a:pPr eaLnBrk="1" hangingPunct="1">
              <a:lnSpc>
                <a:spcPct val="90000"/>
              </a:lnSpc>
            </a:pPr>
            <a:endParaRPr lang="zh-CN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求取最优参数</a:t>
            </a:r>
            <a:r>
              <a:rPr lang="en-US" altLang="zh-CN" sz="2800" smtClean="0"/>
              <a:t>w*</a:t>
            </a:r>
            <a:r>
              <a:rPr lang="zh-CN" altLang="en-US" sz="2800" smtClean="0"/>
              <a:t>，使得经验风险</a:t>
            </a:r>
            <a:r>
              <a:rPr lang="en-US" altLang="zh-CN" sz="2800" smtClean="0"/>
              <a:t>R</a:t>
            </a:r>
            <a:r>
              <a:rPr lang="en-US" altLang="zh-CN" sz="2800" baseline="-25000" smtClean="0"/>
              <a:t>emp</a:t>
            </a:r>
            <a:r>
              <a:rPr lang="en-US" altLang="zh-CN" sz="2800" smtClean="0"/>
              <a:t>(w*)</a:t>
            </a:r>
            <a:r>
              <a:rPr lang="zh-CN" altLang="en-US" sz="2800" smtClean="0"/>
              <a:t>最小。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当学习过程具有一致性时，统计学有如下关系：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124075" y="2420938"/>
          <a:ext cx="4875213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4" imgW="1955800" imgH="431800" progId="Equation.DSMT4">
                  <p:embed/>
                </p:oleObj>
              </mc:Choice>
              <mc:Fallback>
                <p:oleObj name="Equation" r:id="rId4" imgW="19558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420938"/>
                        <a:ext cx="4875213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1331913" y="5084763"/>
          <a:ext cx="674687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6" imgW="2705100" imgH="406400" progId="Equation.DSMT4">
                  <p:embed/>
                </p:oleObj>
              </mc:Choice>
              <mc:Fallback>
                <p:oleObj name="Equation" r:id="rId6" imgW="2705100" imgH="40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084763"/>
                        <a:ext cx="6746875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期望风险与经验风险的关系</a:t>
            </a:r>
          </a:p>
        </p:txBody>
      </p:sp>
      <p:graphicFrame>
        <p:nvGraphicFramePr>
          <p:cNvPr id="8195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2105025" y="1557338"/>
          <a:ext cx="4860925" cy="425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4" imgW="2820655" imgH="2470912" progId="Visio.Drawing.11">
                  <p:embed/>
                </p:oleObj>
              </mc:Choice>
              <mc:Fallback>
                <p:oleObj name="Visio" r:id="rId4" imgW="2820655" imgH="247091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1557338"/>
                        <a:ext cx="4860925" cy="425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3559175" y="5597525"/>
          <a:ext cx="247491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6" imgW="1066337" imgH="253890" progId="Equation.DSMT4">
                  <p:embed/>
                </p:oleObj>
              </mc:Choice>
              <mc:Fallback>
                <p:oleObj name="Equation" r:id="rId6" imgW="1066337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5597525"/>
                        <a:ext cx="247491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7.2 </a:t>
            </a:r>
            <a:r>
              <a:rPr lang="zh-CN" altLang="en-US" smtClean="0"/>
              <a:t>函数集的</a:t>
            </a:r>
            <a:r>
              <a:rPr lang="en-US" altLang="zh-CN" smtClean="0"/>
              <a:t>VC</a:t>
            </a:r>
            <a:r>
              <a:rPr lang="zh-CN" altLang="en-US" smtClean="0"/>
              <a:t>维与推广性的界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统计学习的</a:t>
            </a:r>
            <a:r>
              <a:rPr lang="zh-CN" altLang="en-US" sz="2800" smtClean="0">
                <a:solidFill>
                  <a:srgbClr val="CC3300"/>
                </a:solidFill>
              </a:rPr>
              <a:t>推广能力</a:t>
            </a:r>
            <a:r>
              <a:rPr lang="zh-CN" altLang="en-US" sz="2800" smtClean="0"/>
              <a:t>不仅同</a:t>
            </a:r>
            <a:r>
              <a:rPr lang="zh-CN" altLang="en-US" sz="2800" smtClean="0">
                <a:solidFill>
                  <a:srgbClr val="0000FF"/>
                </a:solidFill>
              </a:rPr>
              <a:t>训练样本数</a:t>
            </a:r>
            <a:r>
              <a:rPr lang="en-US" altLang="zh-CN" sz="2800" smtClean="0"/>
              <a:t>n</a:t>
            </a:r>
            <a:r>
              <a:rPr lang="zh-CN" altLang="en-US" sz="2800" smtClean="0"/>
              <a:t>有关系，而且同学习机的</a:t>
            </a:r>
            <a:r>
              <a:rPr lang="zh-CN" altLang="en-US" sz="2800" smtClean="0">
                <a:solidFill>
                  <a:srgbClr val="0000FF"/>
                </a:solidFill>
              </a:rPr>
              <a:t>函数集选择</a:t>
            </a:r>
            <a:r>
              <a:rPr lang="zh-CN" altLang="en-US" sz="2800" smtClean="0"/>
              <a:t>有关系，“简单”的函数集合推广能力强，“复杂”的函数集合推广能力差。</a:t>
            </a:r>
          </a:p>
          <a:p>
            <a:pPr eaLnBrk="1" hangingPunct="1"/>
            <a:endParaRPr lang="zh-CN" altLang="en-US" sz="2800" smtClean="0"/>
          </a:p>
          <a:p>
            <a:pPr eaLnBrk="1" hangingPunct="1"/>
            <a:r>
              <a:rPr lang="zh-CN" altLang="en-US" sz="2800" smtClean="0"/>
              <a:t>当函数集过于“复杂”时，很容易产生“过学习”现象：对于训练样本风险很小，而对非训练样本风险却很大。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过学习</a:t>
            </a:r>
          </a:p>
        </p:txBody>
      </p:sp>
      <p:graphicFrame>
        <p:nvGraphicFramePr>
          <p:cNvPr id="10243" name="Object 17"/>
          <p:cNvGraphicFramePr>
            <a:graphicFrameLocks noChangeAspect="1"/>
          </p:cNvGraphicFramePr>
          <p:nvPr>
            <p:ph sz="half" idx="1"/>
          </p:nvPr>
        </p:nvGraphicFramePr>
        <p:xfrm>
          <a:off x="858838" y="1798638"/>
          <a:ext cx="6745287" cy="485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Image" r:id="rId4" imgW="7111111" imgH="5333333" progId="Photoshop.Image.7">
                  <p:embed/>
                </p:oleObj>
              </mc:Choice>
              <mc:Fallback>
                <p:oleObj name="Image" r:id="rId4" imgW="7111111" imgH="5333333" progId="Photoshop.Image.7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798638"/>
                        <a:ext cx="6745287" cy="485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Object 20"/>
          <p:cNvGraphicFramePr>
            <a:graphicFrameLocks noChangeAspect="1"/>
          </p:cNvGraphicFramePr>
          <p:nvPr>
            <p:ph sz="quarter" idx="2"/>
          </p:nvPr>
        </p:nvGraphicFramePr>
        <p:xfrm>
          <a:off x="858838" y="1798638"/>
          <a:ext cx="6745287" cy="485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Image" r:id="rId6" imgW="7111111" imgH="5333333" progId="Photoshop.Image.7">
                  <p:embed/>
                </p:oleObj>
              </mc:Choice>
              <mc:Fallback>
                <p:oleObj name="Image" r:id="rId6" imgW="7111111" imgH="5333333" progId="Photoshop.Image.7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798638"/>
                        <a:ext cx="6745287" cy="485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9" name="Object 23"/>
          <p:cNvGraphicFramePr>
            <a:graphicFrameLocks noChangeAspect="1"/>
          </p:cNvGraphicFramePr>
          <p:nvPr>
            <p:ph sz="quarter" idx="3"/>
          </p:nvPr>
        </p:nvGraphicFramePr>
        <p:xfrm>
          <a:off x="858838" y="1798638"/>
          <a:ext cx="6745287" cy="485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Image" r:id="rId8" imgW="7111111" imgH="5333333" progId="PhotoshopElements.Image.3">
                  <p:embed/>
                </p:oleObj>
              </mc:Choice>
              <mc:Fallback>
                <p:oleObj name="Image" r:id="rId8" imgW="7111111" imgH="5333333" progId="PhotoshopElements.Image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798638"/>
                        <a:ext cx="6745287" cy="485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VC</a:t>
            </a:r>
            <a:r>
              <a:rPr lang="zh-CN" altLang="en-US" smtClean="0"/>
              <a:t>维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13787" cy="504031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FF"/>
                </a:solidFill>
              </a:rPr>
              <a:t>打散</a:t>
            </a:r>
            <a:r>
              <a:rPr lang="zh-CN" altLang="en-US" smtClean="0"/>
              <a:t>：如果存在一个有</a:t>
            </a:r>
            <a:r>
              <a:rPr lang="en-US" altLang="zh-CN" smtClean="0"/>
              <a:t>h</a:t>
            </a:r>
            <a:r>
              <a:rPr lang="zh-CN" altLang="en-US" smtClean="0"/>
              <a:t>个样本的样本集能够被一个函数集中的函数按照所有可能的</a:t>
            </a:r>
            <a:r>
              <a:rPr lang="en-US" altLang="zh-CN" smtClean="0"/>
              <a:t>2</a:t>
            </a:r>
            <a:r>
              <a:rPr lang="en-US" altLang="zh-CN" baseline="30000" smtClean="0"/>
              <a:t>h</a:t>
            </a:r>
            <a:r>
              <a:rPr lang="zh-CN" altLang="en-US" smtClean="0"/>
              <a:t>种形式分为两类，则称函数集能够将样本数为</a:t>
            </a:r>
            <a:r>
              <a:rPr lang="en-US" altLang="zh-CN" smtClean="0"/>
              <a:t>h</a:t>
            </a:r>
            <a:r>
              <a:rPr lang="zh-CN" altLang="en-US" smtClean="0"/>
              <a:t>的样本集打散；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zh-CN" altLang="en-US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CC3300"/>
                </a:solidFill>
              </a:rPr>
              <a:t>VC</a:t>
            </a:r>
            <a:r>
              <a:rPr lang="zh-CN" altLang="en-US" smtClean="0">
                <a:solidFill>
                  <a:srgbClr val="CC3300"/>
                </a:solidFill>
              </a:rPr>
              <a:t>维</a:t>
            </a:r>
            <a:r>
              <a:rPr lang="zh-CN" altLang="en-US" smtClean="0"/>
              <a:t>：如果函数集能够打散</a:t>
            </a:r>
            <a:r>
              <a:rPr lang="en-US" altLang="zh-CN" smtClean="0"/>
              <a:t>h</a:t>
            </a:r>
            <a:r>
              <a:rPr lang="zh-CN" altLang="en-US" smtClean="0"/>
              <a:t>个样本的样本集，而不能打散</a:t>
            </a:r>
            <a:r>
              <a:rPr lang="en-US" altLang="zh-CN" smtClean="0"/>
              <a:t>h+1</a:t>
            </a:r>
            <a:r>
              <a:rPr lang="zh-CN" altLang="en-US" smtClean="0"/>
              <a:t>个样本的样本集，则称函数集的</a:t>
            </a:r>
            <a:r>
              <a:rPr lang="en-US" altLang="zh-CN" smtClean="0"/>
              <a:t>VC</a:t>
            </a:r>
            <a:r>
              <a:rPr lang="zh-CN" altLang="en-US" smtClean="0"/>
              <a:t>维为</a:t>
            </a:r>
            <a:r>
              <a:rPr lang="en-US" altLang="zh-CN" smtClean="0"/>
              <a:t>h</a:t>
            </a:r>
            <a:r>
              <a:rPr lang="zh-CN" altLang="en-US" smtClean="0"/>
              <a:t>。</a:t>
            </a:r>
            <a:endParaRPr lang="zh-CN" altLang="en-US" sz="3600" smtClean="0"/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/>
              <a:t>d</a:t>
            </a:r>
            <a:r>
              <a:rPr lang="zh-CN" altLang="en-US" smtClean="0"/>
              <a:t>维空间中线性函数的</a:t>
            </a:r>
            <a:r>
              <a:rPr lang="en-US" altLang="zh-CN" smtClean="0"/>
              <a:t>VC</a:t>
            </a:r>
            <a:r>
              <a:rPr lang="zh-CN" altLang="en-US" smtClean="0"/>
              <a:t>维：</a:t>
            </a:r>
            <a:r>
              <a:rPr lang="en-US" altLang="zh-CN" smtClean="0"/>
              <a:t>h = d+1</a:t>
            </a:r>
            <a:r>
              <a:rPr lang="zh-CN" altLang="en-US" smtClean="0"/>
              <a:t>；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mtClean="0"/>
              <a:t>正弦函数集合</a:t>
            </a:r>
            <a:r>
              <a:rPr lang="en-US" altLang="zh-CN" smtClean="0"/>
              <a:t>{sin(wx)}</a:t>
            </a:r>
            <a:r>
              <a:rPr lang="zh-CN" altLang="en-US" smtClean="0"/>
              <a:t>的</a:t>
            </a:r>
            <a:r>
              <a:rPr lang="en-US" altLang="zh-CN" smtClean="0"/>
              <a:t>VC</a:t>
            </a:r>
            <a:r>
              <a:rPr lang="zh-CN" altLang="en-US" smtClean="0"/>
              <a:t>维：</a:t>
            </a:r>
            <a:r>
              <a:rPr lang="en-US" altLang="zh-CN" smtClean="0"/>
              <a:t>h = </a:t>
            </a:r>
            <a:r>
              <a:rPr lang="en-US" altLang="zh-CN" smtClean="0">
                <a:cs typeface="Arial" panose="020B0604020202020204" pitchFamily="34" charset="0"/>
              </a:rPr>
              <a:t>∞</a:t>
            </a:r>
            <a:r>
              <a:rPr lang="zh-CN" altLang="en-US" smtClean="0">
                <a:cs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587</TotalTime>
  <Words>915</Words>
  <Application>Microsoft Office PowerPoint</Application>
  <PresentationFormat>全屏显示(4:3)</PresentationFormat>
  <Paragraphs>93</Paragraphs>
  <Slides>15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Verdana</vt:lpstr>
      <vt:lpstr>微软雅黑</vt:lpstr>
      <vt:lpstr>Arial Black</vt:lpstr>
      <vt:lpstr>Times New Roman</vt:lpstr>
      <vt:lpstr>Pixel</vt:lpstr>
      <vt:lpstr>Microsoft Visio Drawing</vt:lpstr>
      <vt:lpstr>MathType 5.0 Equation</vt:lpstr>
      <vt:lpstr>Microsoft Visio 绘图</vt:lpstr>
      <vt:lpstr>Adobe Photoshop 图像</vt:lpstr>
      <vt:lpstr>Adobe Photoshop Elements Image</vt:lpstr>
      <vt:lpstr>MathType 6.0 Equation</vt:lpstr>
      <vt:lpstr>第七章 统计学习理论的本质</vt:lpstr>
      <vt:lpstr>7.1 统计学习的本质</vt:lpstr>
      <vt:lpstr>风险</vt:lpstr>
      <vt:lpstr>期望风险</vt:lpstr>
      <vt:lpstr>经验风险</vt:lpstr>
      <vt:lpstr>期望风险与经验风险的关系</vt:lpstr>
      <vt:lpstr>7.2 函数集的VC维与推广性的界</vt:lpstr>
      <vt:lpstr>过学习</vt:lpstr>
      <vt:lpstr>VC维</vt:lpstr>
      <vt:lpstr>推广性的界</vt:lpstr>
      <vt:lpstr>7.3 提高推广能力的方法</vt:lpstr>
      <vt:lpstr>结构风险最小化原则 （SRM，Structural Risk Minimization）</vt:lpstr>
      <vt:lpstr>SRM在线性分类器上的应用（SVM）</vt:lpstr>
      <vt:lpstr>验证技术（Validation）</vt:lpstr>
      <vt:lpstr>权值衰减</vt:lpstr>
    </vt:vector>
  </TitlesOfParts>
  <Company>PR&amp;AI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统计学习理论的本质</dc:title>
  <dc:creator>Jeffery</dc:creator>
  <cp:lastModifiedBy>liu jeffery</cp:lastModifiedBy>
  <cp:revision>247</cp:revision>
  <dcterms:created xsi:type="dcterms:W3CDTF">2004-07-23T00:01:36Z</dcterms:created>
  <dcterms:modified xsi:type="dcterms:W3CDTF">2016-09-06T03:44:27Z</dcterms:modified>
</cp:coreProperties>
</file>