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54" autoAdjust="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e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482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9CA49D94-0399-4EB9-B734-94DE3E6325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841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3BB188-C928-4FE8-9F6B-86D71E3E250F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75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学时</a:t>
            </a:r>
          </a:p>
        </p:txBody>
      </p:sp>
    </p:spTree>
    <p:extLst>
      <p:ext uri="{BB962C8B-B14F-4D97-AF65-F5344CB8AC3E}">
        <p14:creationId xmlns:p14="http://schemas.microsoft.com/office/powerpoint/2010/main" val="4087464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3BBEA7-44EB-46D0-81FF-6DBBE546352D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8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西瓜，苹果，葡萄，柚子，柠檬，香蕉，樱桃</a:t>
            </a:r>
          </a:p>
        </p:txBody>
      </p:sp>
    </p:spTree>
    <p:extLst>
      <p:ext uri="{BB962C8B-B14F-4D97-AF65-F5344CB8AC3E}">
        <p14:creationId xmlns:p14="http://schemas.microsoft.com/office/powerpoint/2010/main" val="3319471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37D26-CF6A-466D-B9D5-30677E2D0D90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58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William Occam 1302</a:t>
            </a:r>
            <a:r>
              <a:rPr lang="zh-CN" altLang="en-US"/>
              <a:t>年</a:t>
            </a:r>
          </a:p>
          <a:p>
            <a:r>
              <a:rPr lang="zh-CN" altLang="en-US"/>
              <a:t>简单的判定树：层次少，叶节点少</a:t>
            </a:r>
          </a:p>
        </p:txBody>
      </p:sp>
    </p:spTree>
    <p:extLst>
      <p:ext uri="{BB962C8B-B14F-4D97-AF65-F5344CB8AC3E}">
        <p14:creationId xmlns:p14="http://schemas.microsoft.com/office/powerpoint/2010/main" val="428624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E83F9F-4208-419B-ADF3-B93EE8AAF3F5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78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Example</a:t>
            </a:r>
            <a:r>
              <a:rPr lang="zh-CN" altLang="en-US"/>
              <a:t>：样本集合</a:t>
            </a:r>
          </a:p>
          <a:p>
            <a:r>
              <a:rPr lang="en-US" altLang="zh-CN"/>
              <a:t>Quinlan 1986</a:t>
            </a:r>
            <a:r>
              <a:rPr lang="zh-CN" altLang="en-US"/>
              <a:t>年提出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763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A5C81-E549-4F66-9B93-AD5B832702FD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57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Quinlan 1993</a:t>
            </a:r>
            <a:r>
              <a:rPr lang="zh-CN" altLang="en-US"/>
              <a:t>年提出</a:t>
            </a:r>
          </a:p>
        </p:txBody>
      </p:sp>
    </p:spTree>
    <p:extLst>
      <p:ext uri="{BB962C8B-B14F-4D97-AF65-F5344CB8AC3E}">
        <p14:creationId xmlns:p14="http://schemas.microsoft.com/office/powerpoint/2010/main" val="3087189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AFD7DA-4A91-4B5A-94BC-B001EDC440EB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665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离散阈值的选择：可以将所有样本的某一维特征从小到大排列，选取相邻两数的中间值作为阈值的候选，计算各候选值得信息增益，选取最大值。</a:t>
            </a:r>
          </a:p>
          <a:p>
            <a:r>
              <a:rPr lang="zh-CN" altLang="en-US"/>
              <a:t>分段线性分类器的第</a:t>
            </a:r>
            <a:r>
              <a:rPr lang="en-US" altLang="zh-CN"/>
              <a:t>2</a:t>
            </a:r>
            <a:r>
              <a:rPr lang="zh-CN" altLang="en-US"/>
              <a:t>各方案是这种方法的一个推广，见第</a:t>
            </a:r>
            <a:r>
              <a:rPr lang="en-US" altLang="zh-CN"/>
              <a:t>5</a:t>
            </a:r>
            <a:r>
              <a:rPr lang="zh-CN" altLang="en-US"/>
              <a:t>章</a:t>
            </a:r>
            <a:r>
              <a:rPr lang="en-US" altLang="zh-CN"/>
              <a:t>57</a:t>
            </a:r>
            <a:r>
              <a:rPr lang="zh-CN" altLang="en-US"/>
              <a:t>页。</a:t>
            </a:r>
          </a:p>
        </p:txBody>
      </p:sp>
    </p:spTree>
    <p:extLst>
      <p:ext uri="{BB962C8B-B14F-4D97-AF65-F5344CB8AC3E}">
        <p14:creationId xmlns:p14="http://schemas.microsoft.com/office/powerpoint/2010/main" val="2831008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58888" y="22050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253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253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altLang="zh-CN"/>
          </a:p>
        </p:txBody>
      </p:sp>
      <p:sp>
        <p:nvSpPr>
          <p:cNvPr id="2253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1D7888-C928-4994-B615-2AB58EF0331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2539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260350"/>
          </a:xfrm>
          <a:prstGeom prst="rect">
            <a:avLst/>
          </a:prstGeom>
          <a:gradFill rotWithShape="1">
            <a:gsLst>
              <a:gs pos="0">
                <a:srgbClr val="0000FF">
                  <a:gamma/>
                  <a:shade val="46275"/>
                  <a:invGamma/>
                </a:srgbClr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0" name="Text Box 12"/>
          <p:cNvSpPr txBox="1">
            <a:spLocks noChangeArrowheads="1"/>
          </p:cNvSpPr>
          <p:nvPr userDrawn="1"/>
        </p:nvSpPr>
        <p:spPr bwMode="auto">
          <a:xfrm>
            <a:off x="0" y="0"/>
            <a:ext cx="3276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solidFill>
                  <a:schemeClr val="bg1"/>
                </a:solidFill>
                <a:ea typeface="微软雅黑" panose="020B0503020204020204" pitchFamily="34" charset="-122"/>
              </a:rPr>
              <a:t>模式识别 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120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1200">
                <a:solidFill>
                  <a:schemeClr val="bg1"/>
                </a:solidFill>
                <a:ea typeface="微软雅黑" panose="020B0503020204020204" pitchFamily="34" charset="-122"/>
              </a:rPr>
              <a:t>非度量方法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19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6563" y="274638"/>
            <a:ext cx="2178050" cy="6323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274638"/>
            <a:ext cx="6383338" cy="63230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678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274638"/>
            <a:ext cx="8713788" cy="809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341438"/>
            <a:ext cx="8642350" cy="2551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0825" y="4044950"/>
            <a:ext cx="8642350" cy="2552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99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274638"/>
            <a:ext cx="8713788" cy="809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50825" y="1341438"/>
            <a:ext cx="8642350" cy="5256212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543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274638"/>
            <a:ext cx="8713788" cy="809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341438"/>
            <a:ext cx="4244975" cy="5256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41438"/>
            <a:ext cx="4244975" cy="2551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44950"/>
            <a:ext cx="4244975" cy="2552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061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250825" y="274638"/>
            <a:ext cx="8713788" cy="809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0825" y="1341438"/>
            <a:ext cx="4244975" cy="2551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41438"/>
            <a:ext cx="4244975" cy="2551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250825" y="4044950"/>
            <a:ext cx="4244975" cy="2552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044950"/>
            <a:ext cx="4244975" cy="2552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1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94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6220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341438"/>
            <a:ext cx="4244975" cy="5256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244975" cy="5256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62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52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56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68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12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4286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74638"/>
            <a:ext cx="8713788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341438"/>
            <a:ext cx="8642350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515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260350"/>
          </a:xfrm>
          <a:prstGeom prst="rect">
            <a:avLst/>
          </a:prstGeom>
          <a:gradFill rotWithShape="1">
            <a:gsLst>
              <a:gs pos="0">
                <a:srgbClr val="0000FF">
                  <a:gamma/>
                  <a:shade val="46275"/>
                  <a:invGamma/>
                </a:srgbClr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6" name="Text Box 12"/>
          <p:cNvSpPr txBox="1">
            <a:spLocks noChangeArrowheads="1"/>
          </p:cNvSpPr>
          <p:nvPr userDrawn="1"/>
        </p:nvSpPr>
        <p:spPr bwMode="auto">
          <a:xfrm>
            <a:off x="0" y="0"/>
            <a:ext cx="3276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solidFill>
                  <a:schemeClr val="bg1"/>
                </a:solidFill>
                <a:ea typeface="微软雅黑" panose="020B0503020204020204" pitchFamily="34" charset="-122"/>
              </a:rPr>
              <a:t>模式识别 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120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1200">
                <a:solidFill>
                  <a:schemeClr val="bg1"/>
                </a:solidFill>
                <a:ea typeface="微软雅黑" panose="020B0503020204020204" pitchFamily="34" charset="-122"/>
              </a:rPr>
              <a:t>非度量方法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¡"/>
        <a:defRPr sz="29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l"/>
        <a:defRPr sz="25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¡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l"/>
        <a:defRPr sz="19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¡"/>
        <a:defRPr sz="19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1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2205038"/>
            <a:ext cx="7239000" cy="1444625"/>
          </a:xfrm>
        </p:spPr>
        <p:txBody>
          <a:bodyPr/>
          <a:lstStyle/>
          <a:p>
            <a:pPr algn="ctr"/>
            <a:r>
              <a:rPr lang="zh-CN" altLang="en-US"/>
              <a:t>第九章 非度量方法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节点分支数的确定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采用</a:t>
            </a:r>
            <a:r>
              <a:rPr lang="en-US" altLang="zh-CN"/>
              <a:t>2</a:t>
            </a:r>
            <a:r>
              <a:rPr lang="zh-CN" altLang="en-US"/>
              <a:t>分支和多分支均可。</a:t>
            </a:r>
            <a:r>
              <a:rPr lang="en-US" altLang="zh-CN">
                <a:solidFill>
                  <a:srgbClr val="0000FF"/>
                </a:solidFill>
              </a:rPr>
              <a:t>(1)</a:t>
            </a: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16113"/>
            <a:ext cx="727710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叶节点的标定和属性丢失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8785225" cy="4968875"/>
          </a:xfrm>
        </p:spPr>
        <p:txBody>
          <a:bodyPr/>
          <a:lstStyle/>
          <a:p>
            <a:r>
              <a:rPr lang="zh-CN" altLang="en-US"/>
              <a:t>如果叶节点仍不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zh-CN" altLang="en-US"/>
              <a:t>纯</a:t>
            </a:r>
            <a:r>
              <a:rPr lang="zh-CN" altLang="en-US">
                <a:latin typeface="Arial" panose="020B0604020202020204" pitchFamily="34" charset="0"/>
              </a:rPr>
              <a:t>”</a:t>
            </a:r>
            <a:r>
              <a:rPr lang="zh-CN" altLang="en-US"/>
              <a:t>，即包含多个类别的样本时，可以将此叶节点标记为占优势的样本类别；</a:t>
            </a:r>
            <a:r>
              <a:rPr lang="en-US" altLang="zh-CN">
                <a:solidFill>
                  <a:srgbClr val="0000FF"/>
                </a:solidFill>
              </a:rPr>
              <a:t>(5)</a:t>
            </a:r>
          </a:p>
          <a:p>
            <a:endParaRPr lang="en-US" altLang="zh-CN"/>
          </a:p>
          <a:p>
            <a:r>
              <a:rPr lang="zh-CN" altLang="en-US"/>
              <a:t>如果待识别的样本某些属性丢失，当在某节点需要检测此属性时，可在每个分支上均向下判别。</a:t>
            </a:r>
            <a:r>
              <a:rPr lang="en-US" altLang="zh-CN">
                <a:solidFill>
                  <a:srgbClr val="0000FF"/>
                </a:solidFill>
              </a:rPr>
              <a:t>(6)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ID3</a:t>
            </a:r>
            <a:r>
              <a:rPr lang="zh-CN" altLang="en-US"/>
              <a:t>算法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143875" cy="5327650"/>
          </a:xfrm>
        </p:spPr>
        <p:txBody>
          <a:bodyPr/>
          <a:lstStyle/>
          <a:p>
            <a:r>
              <a:rPr lang="en-US" altLang="zh-CN" sz="2800">
                <a:solidFill>
                  <a:srgbClr val="FF3300"/>
                </a:solidFill>
              </a:rPr>
              <a:t>ID3</a:t>
            </a:r>
            <a:r>
              <a:rPr lang="zh-CN" altLang="en-US" sz="2800">
                <a:solidFill>
                  <a:srgbClr val="FF3300"/>
                </a:solidFill>
              </a:rPr>
              <a:t>算法</a:t>
            </a:r>
            <a:r>
              <a:rPr lang="zh-CN" altLang="en-US" sz="2800"/>
              <a:t>是由</a:t>
            </a:r>
            <a:r>
              <a:rPr lang="en-US" altLang="zh-CN" sz="2800"/>
              <a:t>Quinlan</a:t>
            </a:r>
            <a:r>
              <a:rPr lang="zh-CN" altLang="en-US" sz="2800"/>
              <a:t>于</a:t>
            </a:r>
            <a:r>
              <a:rPr lang="en-US" altLang="zh-CN" sz="2800"/>
              <a:t>1986</a:t>
            </a:r>
            <a:r>
              <a:rPr lang="zh-CN" altLang="en-US" sz="2800"/>
              <a:t>年提出的；</a:t>
            </a:r>
          </a:p>
          <a:p>
            <a:endParaRPr lang="zh-CN" altLang="en-US" sz="2800"/>
          </a:p>
          <a:p>
            <a:r>
              <a:rPr lang="en-US" altLang="zh-CN" sz="2800"/>
              <a:t>CART</a:t>
            </a:r>
            <a:r>
              <a:rPr lang="zh-CN" altLang="en-US" sz="2800"/>
              <a:t>中提出的</a:t>
            </a:r>
            <a:r>
              <a:rPr lang="en-US" altLang="zh-CN" sz="2800">
                <a:solidFill>
                  <a:srgbClr val="0000FF"/>
                </a:solidFill>
              </a:rPr>
              <a:t>(2)(3)(4)</a:t>
            </a:r>
            <a:r>
              <a:rPr lang="zh-CN" altLang="en-US" sz="2800"/>
              <a:t>三个问题都可以归结为如何构造一个</a:t>
            </a:r>
            <a:r>
              <a:rPr lang="zh-CN" altLang="en-US" sz="2800">
                <a:latin typeface="Arial" panose="020B0604020202020204" pitchFamily="34" charset="0"/>
              </a:rPr>
              <a:t>“</a:t>
            </a:r>
            <a:r>
              <a:rPr lang="zh-CN" altLang="en-US" sz="2800"/>
              <a:t>好的</a:t>
            </a:r>
            <a:r>
              <a:rPr lang="zh-CN" altLang="en-US" sz="2800">
                <a:latin typeface="Arial" panose="020B0604020202020204" pitchFamily="34" charset="0"/>
              </a:rPr>
              <a:t>”</a:t>
            </a:r>
            <a:r>
              <a:rPr lang="zh-CN" altLang="en-US" sz="2800"/>
              <a:t>判别树的问题；</a:t>
            </a:r>
          </a:p>
          <a:p>
            <a:endParaRPr lang="zh-CN" altLang="en-US" sz="2800"/>
          </a:p>
          <a:p>
            <a:r>
              <a:rPr lang="zh-CN" altLang="en-US" sz="2800"/>
              <a:t>奥坎姆剃刀原理</a:t>
            </a:r>
            <a:r>
              <a:rPr lang="en-US" altLang="zh-CN" sz="2800"/>
              <a:t>(Occam</a:t>
            </a:r>
            <a:r>
              <a:rPr lang="en-US" altLang="zh-CN" sz="2800">
                <a:latin typeface="Arial" panose="020B0604020202020204" pitchFamily="34" charset="0"/>
              </a:rPr>
              <a:t>’</a:t>
            </a:r>
            <a:r>
              <a:rPr lang="en-US" altLang="zh-CN" sz="2800"/>
              <a:t>s Razor)</a:t>
            </a:r>
            <a:r>
              <a:rPr lang="zh-CN" altLang="en-US" sz="2800"/>
              <a:t>：能够达到同样目的的模型，最简单的往往是最好的；</a:t>
            </a:r>
          </a:p>
          <a:p>
            <a:endParaRPr lang="zh-CN" altLang="en-US" sz="2800"/>
          </a:p>
          <a:p>
            <a:r>
              <a:rPr lang="zh-CN" altLang="en-US" sz="2800"/>
              <a:t>简单的模型往往对应着较强的推广能力。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ID3</a:t>
            </a:r>
            <a:r>
              <a:rPr lang="zh-CN" altLang="en-US"/>
              <a:t>算法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497887" cy="5543550"/>
          </a:xfrm>
        </p:spPr>
        <p:txBody>
          <a:bodyPr/>
          <a:lstStyle/>
          <a:p>
            <a:pPr marL="552450" indent="-552450">
              <a:buFont typeface="Wingdings" panose="05000000000000000000" pitchFamily="2" charset="2"/>
              <a:buNone/>
            </a:pPr>
            <a:r>
              <a:rPr lang="en-US" altLang="zh-CN" sz="2000"/>
              <a:t>ID3( Examples, Attributes )</a:t>
            </a:r>
          </a:p>
          <a:p>
            <a:pPr marL="552450" indent="-552450">
              <a:buFont typeface="Wingdings" panose="05000000000000000000" pitchFamily="2" charset="2"/>
              <a:buNone/>
            </a:pPr>
            <a:r>
              <a:rPr lang="en-US" altLang="zh-CN" sz="2000"/>
              <a:t>	</a:t>
            </a:r>
            <a:r>
              <a:rPr lang="en-US" altLang="zh-CN" sz="2000" i="1"/>
              <a:t>Examples:</a:t>
            </a:r>
            <a:r>
              <a:rPr lang="zh-CN" altLang="en-US" sz="2000" i="1"/>
              <a:t>样本集合，</a:t>
            </a:r>
            <a:r>
              <a:rPr lang="en-US" altLang="zh-CN" sz="2000" i="1"/>
              <a:t>Attributes:</a:t>
            </a:r>
            <a:r>
              <a:rPr lang="zh-CN" altLang="en-US" sz="2000" i="1"/>
              <a:t>样本属性集合</a:t>
            </a:r>
          </a:p>
          <a:p>
            <a:pPr marL="552450" indent="-552450">
              <a:buFont typeface="Wingdings" panose="05000000000000000000" pitchFamily="2" charset="2"/>
              <a:buAutoNum type="arabicPeriod"/>
            </a:pPr>
            <a:r>
              <a:rPr lang="zh-CN" altLang="en-US" sz="2000"/>
              <a:t>创建根节点</a:t>
            </a:r>
            <a:r>
              <a:rPr lang="en-US" altLang="zh-CN" sz="2000"/>
              <a:t>Root</a:t>
            </a:r>
            <a:r>
              <a:rPr lang="zh-CN" altLang="en-US" sz="2000"/>
              <a:t>；</a:t>
            </a:r>
          </a:p>
          <a:p>
            <a:pPr marL="552450" indent="-552450">
              <a:buFont typeface="Wingdings" panose="05000000000000000000" pitchFamily="2" charset="2"/>
              <a:buAutoNum type="arabicPeriod"/>
            </a:pPr>
            <a:r>
              <a:rPr lang="zh-CN" altLang="en-US" sz="2000"/>
              <a:t>如果</a:t>
            </a:r>
            <a:r>
              <a:rPr lang="en-US" altLang="zh-CN" sz="2000"/>
              <a:t>Examples</a:t>
            </a:r>
            <a:r>
              <a:rPr lang="zh-CN" altLang="en-US" sz="2000"/>
              <a:t>中的元素类别相同，则为单节点树，标记为该类别标号，返回</a:t>
            </a:r>
            <a:r>
              <a:rPr lang="en-US" altLang="zh-CN" sz="2000"/>
              <a:t>Root</a:t>
            </a:r>
            <a:r>
              <a:rPr lang="zh-CN" altLang="en-US" sz="2000"/>
              <a:t>；</a:t>
            </a:r>
          </a:p>
          <a:p>
            <a:pPr marL="552450" indent="-552450">
              <a:buFont typeface="Wingdings" panose="05000000000000000000" pitchFamily="2" charset="2"/>
              <a:buAutoNum type="arabicPeriod"/>
            </a:pPr>
            <a:r>
              <a:rPr lang="zh-CN" altLang="en-US" sz="2000"/>
              <a:t>如果</a:t>
            </a:r>
            <a:r>
              <a:rPr lang="en-US" altLang="zh-CN" sz="2000"/>
              <a:t>Attributes</a:t>
            </a:r>
            <a:r>
              <a:rPr lang="zh-CN" altLang="en-US" sz="2000"/>
              <a:t>为空，则为单节点树，标记为</a:t>
            </a:r>
            <a:r>
              <a:rPr lang="en-US" altLang="zh-CN" sz="2000"/>
              <a:t>Examples</a:t>
            </a:r>
            <a:r>
              <a:rPr lang="zh-CN" altLang="en-US" sz="2000"/>
              <a:t>中最普遍的类别标号，返回</a:t>
            </a:r>
            <a:r>
              <a:rPr lang="en-US" altLang="zh-CN" sz="2000"/>
              <a:t>Root</a:t>
            </a:r>
            <a:r>
              <a:rPr lang="zh-CN" altLang="en-US" sz="2000"/>
              <a:t>；</a:t>
            </a:r>
          </a:p>
          <a:p>
            <a:pPr marL="552450" indent="-552450">
              <a:buFont typeface="Wingdings" panose="05000000000000000000" pitchFamily="2" charset="2"/>
              <a:buAutoNum type="arabicPeriod"/>
            </a:pPr>
            <a:r>
              <a:rPr lang="en-US" altLang="zh-CN" sz="2000"/>
              <a:t>A</a:t>
            </a:r>
            <a:r>
              <a:rPr lang="en-US" altLang="zh-CN" sz="2000">
                <a:sym typeface="Wingdings" panose="05000000000000000000" pitchFamily="2" charset="2"/>
              </a:rPr>
              <a:t>Attributes</a:t>
            </a:r>
            <a:r>
              <a:rPr lang="zh-CN" altLang="en-US" sz="2000">
                <a:sym typeface="Wingdings" panose="05000000000000000000" pitchFamily="2" charset="2"/>
              </a:rPr>
              <a:t>中</a:t>
            </a:r>
            <a:r>
              <a:rPr lang="zh-CN" altLang="en-US" sz="2000">
                <a:solidFill>
                  <a:srgbClr val="0000FF"/>
                </a:solidFill>
                <a:sym typeface="Wingdings" panose="05000000000000000000" pitchFamily="2" charset="2"/>
              </a:rPr>
              <a:t>分类能力最强的属性</a:t>
            </a:r>
            <a:r>
              <a:rPr lang="zh-CN" altLang="en-US" sz="2000">
                <a:sym typeface="Wingdings" panose="05000000000000000000" pitchFamily="2" charset="2"/>
              </a:rPr>
              <a:t>；</a:t>
            </a:r>
          </a:p>
          <a:p>
            <a:pPr marL="552450" indent="-552450">
              <a:buFont typeface="Wingdings" panose="05000000000000000000" pitchFamily="2" charset="2"/>
              <a:buAutoNum type="arabicPeriod"/>
            </a:pPr>
            <a:r>
              <a:rPr lang="en-US" altLang="zh-CN" sz="2000">
                <a:sym typeface="Wingdings" panose="05000000000000000000" pitchFamily="2" charset="2"/>
              </a:rPr>
              <a:t>Root</a:t>
            </a:r>
            <a:r>
              <a:rPr lang="zh-CN" altLang="en-US" sz="2000">
                <a:sym typeface="Wingdings" panose="05000000000000000000" pitchFamily="2" charset="2"/>
              </a:rPr>
              <a:t>的决策属性</a:t>
            </a:r>
            <a:r>
              <a:rPr lang="en-US" altLang="zh-CN" sz="2000">
                <a:sym typeface="Wingdings" panose="05000000000000000000" pitchFamily="2" charset="2"/>
              </a:rPr>
              <a:t>A</a:t>
            </a:r>
            <a:r>
              <a:rPr lang="zh-CN" altLang="en-US" sz="2000">
                <a:sym typeface="Wingdings" panose="05000000000000000000" pitchFamily="2" charset="2"/>
              </a:rPr>
              <a:t>；</a:t>
            </a:r>
          </a:p>
          <a:p>
            <a:pPr marL="552450" indent="-552450">
              <a:buFont typeface="Wingdings" panose="05000000000000000000" pitchFamily="2" charset="2"/>
              <a:buAutoNum type="arabicPeriod"/>
            </a:pPr>
            <a:r>
              <a:rPr lang="zh-CN" altLang="en-US" sz="2000">
                <a:sym typeface="Wingdings" panose="05000000000000000000" pitchFamily="2" charset="2"/>
              </a:rPr>
              <a:t>将</a:t>
            </a:r>
            <a:r>
              <a:rPr lang="en-US" altLang="zh-CN" sz="2000">
                <a:sym typeface="Wingdings" panose="05000000000000000000" pitchFamily="2" charset="2"/>
              </a:rPr>
              <a:t>Examples</a:t>
            </a:r>
            <a:r>
              <a:rPr lang="zh-CN" altLang="en-US" sz="2000">
                <a:sym typeface="Wingdings" panose="05000000000000000000" pitchFamily="2" charset="2"/>
              </a:rPr>
              <a:t>中的元素根据</a:t>
            </a:r>
            <a:r>
              <a:rPr lang="en-US" altLang="zh-CN" sz="2000">
                <a:sym typeface="Wingdings" panose="05000000000000000000" pitchFamily="2" charset="2"/>
              </a:rPr>
              <a:t>A</a:t>
            </a:r>
            <a:r>
              <a:rPr lang="zh-CN" altLang="en-US" sz="2000">
                <a:sym typeface="Wingdings" panose="05000000000000000000" pitchFamily="2" charset="2"/>
              </a:rPr>
              <a:t>的属性分成若干子集，令</a:t>
            </a:r>
            <a:r>
              <a:rPr lang="en-US" altLang="zh-CN" sz="2000">
                <a:sym typeface="Wingdings" panose="05000000000000000000" pitchFamily="2" charset="2"/>
              </a:rPr>
              <a:t>Example</a:t>
            </a:r>
            <a:r>
              <a:rPr lang="en-US" altLang="zh-CN" sz="2000" baseline="-25000">
                <a:sym typeface="Wingdings" panose="05000000000000000000" pitchFamily="2" charset="2"/>
              </a:rPr>
              <a:t>i</a:t>
            </a:r>
            <a:r>
              <a:rPr lang="zh-CN" altLang="en-US" sz="2000">
                <a:sym typeface="Wingdings" panose="05000000000000000000" pitchFamily="2" charset="2"/>
              </a:rPr>
              <a:t>为属性为</a:t>
            </a:r>
            <a:r>
              <a:rPr lang="en-US" altLang="zh-CN" sz="2000">
                <a:sym typeface="Wingdings" panose="05000000000000000000" pitchFamily="2" charset="2"/>
              </a:rPr>
              <a:t>i</a:t>
            </a:r>
            <a:r>
              <a:rPr lang="zh-CN" altLang="en-US" sz="2000">
                <a:sym typeface="Wingdings" panose="05000000000000000000" pitchFamily="2" charset="2"/>
              </a:rPr>
              <a:t>的子集；</a:t>
            </a:r>
          </a:p>
          <a:p>
            <a:pPr marL="552450" indent="-552450">
              <a:buFont typeface="Wingdings" panose="05000000000000000000" pitchFamily="2" charset="2"/>
              <a:buAutoNum type="arabicPeriod"/>
            </a:pPr>
            <a:r>
              <a:rPr lang="zh-CN" altLang="en-US" sz="2000">
                <a:sym typeface="Wingdings" panose="05000000000000000000" pitchFamily="2" charset="2"/>
              </a:rPr>
              <a:t>若</a:t>
            </a:r>
            <a:r>
              <a:rPr lang="en-US" altLang="zh-CN" sz="2000">
                <a:sym typeface="Wingdings" panose="05000000000000000000" pitchFamily="2" charset="2"/>
              </a:rPr>
              <a:t>Example</a:t>
            </a:r>
            <a:r>
              <a:rPr lang="en-US" altLang="zh-CN" sz="2000" baseline="-25000">
                <a:sym typeface="Wingdings" panose="05000000000000000000" pitchFamily="2" charset="2"/>
              </a:rPr>
              <a:t>i</a:t>
            </a:r>
            <a:r>
              <a:rPr lang="zh-CN" altLang="en-US" sz="2000">
                <a:sym typeface="Wingdings" panose="05000000000000000000" pitchFamily="2" charset="2"/>
              </a:rPr>
              <a:t>为空，则在新分支下加入一个叶节点，属性标记为</a:t>
            </a:r>
            <a:r>
              <a:rPr lang="en-US" altLang="zh-CN" sz="2000">
                <a:sym typeface="Wingdings" panose="05000000000000000000" pitchFamily="2" charset="2"/>
              </a:rPr>
              <a:t>Examples</a:t>
            </a:r>
            <a:r>
              <a:rPr lang="zh-CN" altLang="en-US" sz="2000">
                <a:sym typeface="Wingdings" panose="05000000000000000000" pitchFamily="2" charset="2"/>
              </a:rPr>
              <a:t>中最普遍的类别；</a:t>
            </a:r>
          </a:p>
          <a:p>
            <a:pPr marL="552450" indent="-552450">
              <a:buFont typeface="Wingdings" panose="05000000000000000000" pitchFamily="2" charset="2"/>
              <a:buAutoNum type="arabicPeriod"/>
            </a:pPr>
            <a:r>
              <a:rPr lang="zh-CN" altLang="en-US" sz="2000">
                <a:sym typeface="Wingdings" panose="05000000000000000000" pitchFamily="2" charset="2"/>
              </a:rPr>
              <a:t>否则在这个分支下加入一个子节点</a:t>
            </a:r>
            <a:r>
              <a:rPr lang="en-US" altLang="zh-CN" sz="2000">
                <a:sym typeface="Wingdings" panose="05000000000000000000" pitchFamily="2" charset="2"/>
              </a:rPr>
              <a:t>ID3(Example</a:t>
            </a:r>
            <a:r>
              <a:rPr lang="en-US" altLang="zh-CN" sz="2000" baseline="-25000">
                <a:sym typeface="Wingdings" panose="05000000000000000000" pitchFamily="2" charset="2"/>
              </a:rPr>
              <a:t>i</a:t>
            </a:r>
            <a:r>
              <a:rPr lang="en-US" altLang="zh-CN" sz="2000">
                <a:sym typeface="Wingdings" panose="05000000000000000000" pitchFamily="2" charset="2"/>
              </a:rPr>
              <a:t>, Attributes-{A} );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用信息增益定义属性的分类能力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41438"/>
            <a:ext cx="8416925" cy="5111750"/>
          </a:xfrm>
        </p:spPr>
        <p:txBody>
          <a:bodyPr/>
          <a:lstStyle/>
          <a:p>
            <a:r>
              <a:rPr lang="zh-CN" altLang="en-US" sz="2400"/>
              <a:t>节点</a:t>
            </a:r>
            <a:r>
              <a:rPr lang="en-US" altLang="zh-CN" sz="2400"/>
              <a:t>N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FF3300"/>
                </a:solidFill>
              </a:rPr>
              <a:t>熵</a:t>
            </a:r>
            <a:r>
              <a:rPr lang="zh-CN" altLang="en-US" sz="2400"/>
              <a:t>不纯度：</a:t>
            </a:r>
          </a:p>
          <a:p>
            <a:endParaRPr lang="zh-CN" altLang="en-US" sz="2400"/>
          </a:p>
          <a:p>
            <a:endParaRPr lang="zh-CN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	其中       为节点</a:t>
            </a:r>
            <a:r>
              <a:rPr lang="en-US" altLang="zh-CN" sz="2400"/>
              <a:t>N</a:t>
            </a:r>
            <a:r>
              <a:rPr lang="zh-CN" altLang="en-US" sz="2400"/>
              <a:t>处属于    类样本数占总样本数的频度；</a:t>
            </a:r>
          </a:p>
          <a:p>
            <a:r>
              <a:rPr lang="zh-CN" altLang="en-US" sz="2400"/>
              <a:t>节点</a:t>
            </a:r>
            <a:r>
              <a:rPr lang="en-US" altLang="zh-CN" sz="2400"/>
              <a:t>N</a:t>
            </a:r>
            <a:r>
              <a:rPr lang="zh-CN" altLang="en-US" sz="2400"/>
              <a:t>处属性</a:t>
            </a:r>
            <a:r>
              <a:rPr lang="en-US" altLang="zh-CN" sz="2400"/>
              <a:t>A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FF3300"/>
                </a:solidFill>
              </a:rPr>
              <a:t>信息增益</a:t>
            </a:r>
            <a:r>
              <a:rPr lang="zh-CN" altLang="en-US" sz="2400"/>
              <a:t>：</a:t>
            </a:r>
          </a:p>
          <a:p>
            <a:endParaRPr lang="zh-CN" altLang="en-US" sz="2400"/>
          </a:p>
          <a:p>
            <a:endParaRPr lang="zh-CN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	其中，          为属性</a:t>
            </a:r>
            <a:r>
              <a:rPr lang="en-US" altLang="zh-CN" sz="2400"/>
              <a:t>A</a:t>
            </a:r>
            <a:r>
              <a:rPr lang="zh-CN" altLang="en-US" sz="2400"/>
              <a:t>的所有可能值的集合， 为</a:t>
            </a:r>
            <a:r>
              <a:rPr lang="en-US" altLang="zh-CN" sz="2400"/>
              <a:t>N</a:t>
            </a:r>
            <a:r>
              <a:rPr lang="zh-CN" altLang="en-US" sz="2400"/>
              <a:t>中属性值为</a:t>
            </a:r>
            <a:r>
              <a:rPr lang="en-US" altLang="zh-CN" sz="2400"/>
              <a:t>v</a:t>
            </a:r>
            <a:r>
              <a:rPr lang="zh-CN" altLang="en-US" sz="2400"/>
              <a:t>的子集，   为集合</a:t>
            </a:r>
            <a:r>
              <a:rPr lang="en-US" altLang="zh-CN" sz="2400"/>
              <a:t>N</a:t>
            </a:r>
            <a:r>
              <a:rPr lang="zh-CN" altLang="en-US" sz="2400"/>
              <a:t>中元素的个数。</a:t>
            </a: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246313" y="1998663"/>
          <a:ext cx="408463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Equation" r:id="rId3" imgW="1866600" imgH="368280" progId="Equation.DSMT4">
                  <p:embed/>
                </p:oleObj>
              </mc:Choice>
              <mc:Fallback>
                <p:oleObj name="Equation" r:id="rId3" imgW="1866600" imgH="368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1998663"/>
                        <a:ext cx="4084637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1476375" y="2636838"/>
          <a:ext cx="8493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Equation" r:id="rId5" imgW="444240" imgH="279360" progId="Equation.DSMT4">
                  <p:embed/>
                </p:oleObj>
              </mc:Choice>
              <mc:Fallback>
                <p:oleObj name="Equation" r:id="rId5" imgW="444240" imgH="279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636838"/>
                        <a:ext cx="84931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4356100" y="2636838"/>
          <a:ext cx="3984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Equation" r:id="rId7" imgW="190440" imgH="241200" progId="Equation.DSMT4">
                  <p:embed/>
                </p:oleObj>
              </mc:Choice>
              <mc:Fallback>
                <p:oleObj name="Equation" r:id="rId7" imgW="19044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636838"/>
                        <a:ext cx="39846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2700338" y="3573463"/>
          <a:ext cx="381635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Equation" r:id="rId9" imgW="2171520" imgH="469800" progId="Equation.DSMT4">
                  <p:embed/>
                </p:oleObj>
              </mc:Choice>
              <mc:Fallback>
                <p:oleObj name="Equation" r:id="rId9" imgW="2171520" imgH="469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573463"/>
                        <a:ext cx="381635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/>
          <p:cNvGraphicFramePr>
            <a:graphicFrameLocks noChangeAspect="1"/>
          </p:cNvGraphicFramePr>
          <p:nvPr/>
        </p:nvGraphicFramePr>
        <p:xfrm>
          <a:off x="1763713" y="4365625"/>
          <a:ext cx="10810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Equation" r:id="rId11" imgW="380880" imgH="164880" progId="Equation.DSMT4">
                  <p:embed/>
                </p:oleObj>
              </mc:Choice>
              <mc:Fallback>
                <p:oleObj name="Equation" r:id="rId11" imgW="380880" imgH="1648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365625"/>
                        <a:ext cx="108108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6948488" y="4508500"/>
          <a:ext cx="3206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Equation" r:id="rId13" imgW="203040" imgH="228600" progId="Equation.DSMT4">
                  <p:embed/>
                </p:oleObj>
              </mc:Choice>
              <mc:Fallback>
                <p:oleObj name="Equation" r:id="rId13" imgW="20304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4508500"/>
                        <a:ext cx="3206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12"/>
          <p:cNvGraphicFramePr>
            <a:graphicFrameLocks noChangeAspect="1"/>
          </p:cNvGraphicFramePr>
          <p:nvPr/>
        </p:nvGraphicFramePr>
        <p:xfrm>
          <a:off x="2843213" y="4797425"/>
          <a:ext cx="3889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name="Equation" r:id="rId15" imgW="228600" imgH="253800" progId="Equation.DSMT4">
                  <p:embed/>
                </p:oleObj>
              </mc:Choice>
              <mc:Fallback>
                <p:oleObj name="Equation" r:id="rId15" imgW="228600" imgH="253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797425"/>
                        <a:ext cx="3889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/>
              <a:t>信息增益的计算</a:t>
            </a:r>
          </a:p>
        </p:txBody>
      </p:sp>
      <p:graphicFrame>
        <p:nvGraphicFramePr>
          <p:cNvPr id="44042" name="Object 10"/>
          <p:cNvGraphicFramePr>
            <a:graphicFrameLocks noChangeAspect="1"/>
          </p:cNvGraphicFramePr>
          <p:nvPr>
            <p:ph sz="quarter" idx="1"/>
          </p:nvPr>
        </p:nvGraphicFramePr>
        <p:xfrm>
          <a:off x="768350" y="4467225"/>
          <a:ext cx="494347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0" name="Equation" r:id="rId3" imgW="2641320" imgH="393480" progId="Equation.DSMT4">
                  <p:embed/>
                </p:oleObj>
              </mc:Choice>
              <mc:Fallback>
                <p:oleObj name="Equation" r:id="rId3" imgW="2641320" imgH="393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4467225"/>
                        <a:ext cx="4943475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11188" y="1341438"/>
          <a:ext cx="7637462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1" name="Visio" r:id="rId5" imgW="4978908" imgH="1581455" progId="Visio.Drawing.11">
                  <p:embed/>
                </p:oleObj>
              </mc:Choice>
              <mc:Fallback>
                <p:oleObj name="Visio" r:id="rId5" imgW="4978908" imgH="1581455" progId="Visio.Drawing.11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341438"/>
                        <a:ext cx="7637462" cy="270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4" name="Object 22"/>
          <p:cNvGraphicFramePr>
            <a:graphicFrameLocks noChangeAspect="1"/>
          </p:cNvGraphicFramePr>
          <p:nvPr>
            <p:ph sz="quarter" idx="3"/>
          </p:nvPr>
        </p:nvGraphicFramePr>
        <p:xfrm>
          <a:off x="827088" y="5157788"/>
          <a:ext cx="79565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2" name="Equation" r:id="rId7" imgW="4673520" imgH="431640" progId="Equation.DSMT4">
                  <p:embed/>
                </p:oleObj>
              </mc:Choice>
              <mc:Fallback>
                <p:oleObj name="Equation" r:id="rId7" imgW="4673520" imgH="4316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157788"/>
                        <a:ext cx="795655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508625" y="1412875"/>
            <a:ext cx="2665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节点</a:t>
            </a:r>
            <a:r>
              <a:rPr lang="en-US" altLang="zh-CN" sz="2000" b="1"/>
              <a:t>N</a:t>
            </a:r>
            <a:r>
              <a:rPr lang="zh-CN" altLang="en-US" sz="2000" b="1"/>
              <a:t>，属性</a:t>
            </a:r>
            <a:r>
              <a:rPr lang="en-US" altLang="zh-CN" sz="2000" b="1"/>
              <a:t>A=</a:t>
            </a:r>
            <a:r>
              <a:rPr lang="zh-CN" altLang="en-US" sz="2000" b="1"/>
              <a:t>天气</a:t>
            </a:r>
          </a:p>
        </p:txBody>
      </p:sp>
      <p:graphicFrame>
        <p:nvGraphicFramePr>
          <p:cNvPr id="44058" name="Object 26"/>
          <p:cNvGraphicFramePr>
            <a:graphicFrameLocks noChangeAspect="1"/>
          </p:cNvGraphicFramePr>
          <p:nvPr>
            <p:ph sz="quarter" idx="4"/>
          </p:nvPr>
        </p:nvGraphicFramePr>
        <p:xfrm>
          <a:off x="1908175" y="5876925"/>
          <a:ext cx="395922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3" name="Equation" r:id="rId9" imgW="2298600" imgH="431640" progId="Equation.DSMT4">
                  <p:embed/>
                </p:oleObj>
              </mc:Choice>
              <mc:Fallback>
                <p:oleObj name="Equation" r:id="rId9" imgW="2298600" imgH="4316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876925"/>
                        <a:ext cx="3959225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测试属性的选择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341438"/>
            <a:ext cx="8280400" cy="5327650"/>
          </a:xfrm>
        </p:spPr>
        <p:txBody>
          <a:bodyPr/>
          <a:lstStyle/>
          <a:p>
            <a:r>
              <a:rPr lang="zh-CN" altLang="en-US" sz="2500"/>
              <a:t>在节点</a:t>
            </a:r>
            <a:r>
              <a:rPr lang="en-US" altLang="zh-CN" sz="2500"/>
              <a:t>N</a:t>
            </a:r>
            <a:r>
              <a:rPr lang="zh-CN" altLang="en-US" sz="2500"/>
              <a:t>处以信息增益最大的原则选择测试属性；</a:t>
            </a:r>
            <a:r>
              <a:rPr lang="en-US" altLang="zh-CN" sz="2500"/>
              <a:t>(2)</a:t>
            </a:r>
          </a:p>
          <a:p>
            <a:endParaRPr lang="en-US" altLang="zh-CN" sz="2500"/>
          </a:p>
          <a:p>
            <a:endParaRPr lang="en-US" altLang="zh-CN" sz="2500"/>
          </a:p>
          <a:p>
            <a:endParaRPr lang="en-US" altLang="zh-CN" sz="2500"/>
          </a:p>
          <a:p>
            <a:endParaRPr lang="en-US" altLang="zh-CN" sz="2500"/>
          </a:p>
          <a:p>
            <a:endParaRPr lang="en-US" altLang="zh-CN" sz="2500"/>
          </a:p>
          <a:p>
            <a:endParaRPr lang="en-US" altLang="zh-CN" sz="2500"/>
          </a:p>
          <a:p>
            <a:endParaRPr lang="en-US" altLang="zh-CN" sz="2500"/>
          </a:p>
          <a:p>
            <a:endParaRPr lang="en-US" altLang="zh-CN" sz="2500"/>
          </a:p>
          <a:p>
            <a:r>
              <a:rPr lang="en-US" altLang="zh-CN" sz="2500"/>
              <a:t>ID3</a:t>
            </a:r>
            <a:r>
              <a:rPr lang="zh-CN" altLang="en-US" sz="2500"/>
              <a:t>算法是最优判定树构造的</a:t>
            </a:r>
            <a:r>
              <a:rPr lang="zh-CN" altLang="en-US" sz="2500">
                <a:latin typeface="Arial" panose="020B0604020202020204" pitchFamily="34" charset="0"/>
              </a:rPr>
              <a:t>“</a:t>
            </a:r>
            <a:r>
              <a:rPr lang="zh-CN" altLang="en-US" sz="2500"/>
              <a:t>贪心算法</a:t>
            </a:r>
            <a:r>
              <a:rPr lang="zh-CN" altLang="en-US" sz="2500">
                <a:latin typeface="Arial" panose="020B0604020202020204" pitchFamily="34" charset="0"/>
              </a:rPr>
              <a:t>”</a:t>
            </a:r>
            <a:r>
              <a:rPr lang="zh-CN" altLang="en-US" sz="2500"/>
              <a:t>。</a:t>
            </a: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339975" y="2060575"/>
          <a:ext cx="29781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Equation" r:id="rId3" imgW="1130040" imgH="253800" progId="Equation.DSMT4">
                  <p:embed/>
                </p:oleObj>
              </mc:Choice>
              <mc:Fallback>
                <p:oleObj name="Equation" r:id="rId3" imgW="113004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060575"/>
                        <a:ext cx="29781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2339975" y="2781300"/>
          <a:ext cx="29781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" name="Equation" r:id="rId5" imgW="1117440" imgH="253800" progId="Equation.DSMT4">
                  <p:embed/>
                </p:oleObj>
              </mc:Choice>
              <mc:Fallback>
                <p:oleObj name="Equation" r:id="rId5" imgW="111744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781300"/>
                        <a:ext cx="297815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2339975" y="3573463"/>
          <a:ext cx="259238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0" name="Equation" r:id="rId7" imgW="1117440" imgH="253800" progId="Equation.DSMT4">
                  <p:embed/>
                </p:oleObj>
              </mc:Choice>
              <mc:Fallback>
                <p:oleObj name="Equation" r:id="rId7" imgW="1117440" imgH="253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573463"/>
                        <a:ext cx="2592388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2339975" y="4437063"/>
          <a:ext cx="25209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1" name="Equation" r:id="rId9" imgW="1130040" imgH="253800" progId="Equation.DSMT4">
                  <p:embed/>
                </p:oleObj>
              </mc:Choice>
              <mc:Fallback>
                <p:oleObj name="Equation" r:id="rId9" imgW="1130040" imgH="253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437063"/>
                        <a:ext cx="25209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9.5 C4.5</a:t>
            </a:r>
            <a:r>
              <a:rPr lang="zh-CN" altLang="en-US"/>
              <a:t>算法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ID3</a:t>
            </a:r>
            <a:r>
              <a:rPr lang="zh-CN" altLang="en-US" sz="2800"/>
              <a:t>算法没有</a:t>
            </a:r>
            <a:r>
              <a:rPr lang="zh-CN" altLang="en-US" sz="2800">
                <a:latin typeface="Arial" panose="020B0604020202020204" pitchFamily="34" charset="0"/>
              </a:rPr>
              <a:t>“</a:t>
            </a:r>
            <a:r>
              <a:rPr lang="zh-CN" altLang="en-US" sz="2800"/>
              <a:t>停止</a:t>
            </a:r>
            <a:r>
              <a:rPr lang="zh-CN" altLang="en-US" sz="2800">
                <a:latin typeface="Arial" panose="020B0604020202020204" pitchFamily="34" charset="0"/>
              </a:rPr>
              <a:t>”</a:t>
            </a:r>
            <a:r>
              <a:rPr lang="zh-CN" altLang="en-US" sz="2800"/>
              <a:t>和</a:t>
            </a:r>
            <a:r>
              <a:rPr lang="zh-CN" altLang="en-US" sz="2800">
                <a:latin typeface="Arial" panose="020B0604020202020204" pitchFamily="34" charset="0"/>
              </a:rPr>
              <a:t>“</a:t>
            </a:r>
            <a:r>
              <a:rPr lang="zh-CN" altLang="en-US" sz="2800"/>
              <a:t>剪枝</a:t>
            </a:r>
            <a:r>
              <a:rPr lang="zh-CN" altLang="en-US" sz="2800">
                <a:latin typeface="Arial" panose="020B0604020202020204" pitchFamily="34" charset="0"/>
              </a:rPr>
              <a:t>”</a:t>
            </a:r>
            <a:r>
              <a:rPr lang="zh-CN" altLang="en-US" sz="2800"/>
              <a:t>技术，当生成的判别树的规模比较大时，非常容易造成对数据的过度拟合；</a:t>
            </a:r>
          </a:p>
          <a:p>
            <a:endParaRPr lang="zh-CN" altLang="en-US" sz="2800"/>
          </a:p>
          <a:p>
            <a:r>
              <a:rPr lang="en-US" altLang="zh-CN" sz="2800"/>
              <a:t>1993</a:t>
            </a:r>
            <a:r>
              <a:rPr lang="zh-CN" altLang="en-US" sz="2800"/>
              <a:t>年</a:t>
            </a:r>
            <a:r>
              <a:rPr lang="en-US" altLang="zh-CN" sz="2800"/>
              <a:t>Quinlan</a:t>
            </a:r>
            <a:r>
              <a:rPr lang="zh-CN" altLang="en-US" sz="2800"/>
              <a:t>在</a:t>
            </a:r>
            <a:r>
              <a:rPr lang="en-US" altLang="zh-CN" sz="2800"/>
              <a:t>ID3</a:t>
            </a:r>
            <a:r>
              <a:rPr lang="zh-CN" altLang="en-US" sz="2800"/>
              <a:t>算法的基础之上增加了</a:t>
            </a:r>
            <a:r>
              <a:rPr lang="zh-CN" altLang="en-US" sz="2800">
                <a:latin typeface="Arial" panose="020B0604020202020204" pitchFamily="34" charset="0"/>
              </a:rPr>
              <a:t>“</a:t>
            </a:r>
            <a:r>
              <a:rPr lang="zh-CN" altLang="en-US" sz="2800"/>
              <a:t>停止</a:t>
            </a:r>
            <a:r>
              <a:rPr lang="zh-CN" altLang="en-US" sz="2800">
                <a:latin typeface="Arial" panose="020B0604020202020204" pitchFamily="34" charset="0"/>
              </a:rPr>
              <a:t>”</a:t>
            </a:r>
            <a:r>
              <a:rPr lang="zh-CN" altLang="en-US" sz="2800"/>
              <a:t>和</a:t>
            </a:r>
            <a:r>
              <a:rPr lang="zh-CN" altLang="en-US" sz="2800">
                <a:latin typeface="Arial" panose="020B0604020202020204" pitchFamily="34" charset="0"/>
              </a:rPr>
              <a:t>“</a:t>
            </a:r>
            <a:r>
              <a:rPr lang="zh-CN" altLang="en-US" sz="2800"/>
              <a:t>剪枝</a:t>
            </a:r>
            <a:r>
              <a:rPr lang="zh-CN" altLang="en-US" sz="2800">
                <a:latin typeface="Arial" panose="020B0604020202020204" pitchFamily="34" charset="0"/>
              </a:rPr>
              <a:t>”</a:t>
            </a:r>
            <a:r>
              <a:rPr lang="zh-CN" altLang="en-US" sz="2800"/>
              <a:t>技术，提出了</a:t>
            </a:r>
            <a:r>
              <a:rPr lang="en-US" altLang="zh-CN" sz="2800">
                <a:solidFill>
                  <a:srgbClr val="FF3300"/>
                </a:solidFill>
              </a:rPr>
              <a:t>C4.5</a:t>
            </a:r>
            <a:r>
              <a:rPr lang="zh-CN" altLang="en-US" sz="2800">
                <a:solidFill>
                  <a:srgbClr val="FF3300"/>
                </a:solidFill>
              </a:rPr>
              <a:t>算法</a:t>
            </a:r>
            <a:r>
              <a:rPr lang="zh-CN" altLang="en-US" sz="2800"/>
              <a:t>，避免对数据的过度拟合。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分支停止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341438"/>
            <a:ext cx="8064500" cy="5183187"/>
          </a:xfrm>
        </p:spPr>
        <p:txBody>
          <a:bodyPr/>
          <a:lstStyle/>
          <a:p>
            <a:r>
              <a:rPr lang="zh-CN" altLang="en-US" sz="2500">
                <a:solidFill>
                  <a:srgbClr val="0000FF"/>
                </a:solidFill>
              </a:rPr>
              <a:t>验证技术</a:t>
            </a:r>
            <a:r>
              <a:rPr lang="zh-CN" altLang="en-US" sz="2500"/>
              <a:t>：用部分训练样本作为验证集，持续节点分支，直到对于验证集的分类误差最小为止；</a:t>
            </a:r>
          </a:p>
          <a:p>
            <a:endParaRPr lang="zh-CN" altLang="en-US" sz="2500"/>
          </a:p>
          <a:p>
            <a:r>
              <a:rPr lang="zh-CN" altLang="en-US" sz="2500">
                <a:solidFill>
                  <a:srgbClr val="0000FF"/>
                </a:solidFill>
              </a:rPr>
              <a:t>信息增益阈值</a:t>
            </a:r>
            <a:r>
              <a:rPr lang="zh-CN" altLang="en-US" sz="2500"/>
              <a:t>：设定阈值</a:t>
            </a:r>
            <a:r>
              <a:rPr lang="el-GR" altLang="zh-CN" sz="2500">
                <a:latin typeface="宋体" panose="02010600030101010101" pitchFamily="2" charset="-122"/>
              </a:rPr>
              <a:t>β</a:t>
            </a:r>
            <a:r>
              <a:rPr lang="zh-CN" altLang="el-GR" sz="2500">
                <a:latin typeface="宋体" panose="02010600030101010101" pitchFamily="2" charset="-122"/>
              </a:rPr>
              <a:t>，当信息增益小于阈值时停止分支，</a:t>
            </a:r>
            <a:r>
              <a:rPr lang="zh-CN" altLang="en-US" sz="2500">
                <a:latin typeface="宋体" panose="02010600030101010101" pitchFamily="2" charset="-122"/>
              </a:rPr>
              <a:t>            ；</a:t>
            </a:r>
          </a:p>
          <a:p>
            <a:endParaRPr lang="zh-CN" altLang="en-US" sz="2500">
              <a:latin typeface="宋体" panose="02010600030101010101" pitchFamily="2" charset="-122"/>
            </a:endParaRPr>
          </a:p>
          <a:p>
            <a:r>
              <a:rPr lang="zh-CN" altLang="en-US" sz="2500">
                <a:solidFill>
                  <a:srgbClr val="0000FF"/>
                </a:solidFill>
                <a:latin typeface="宋体" panose="02010600030101010101" pitchFamily="2" charset="-122"/>
              </a:rPr>
              <a:t>最小化全局目标</a:t>
            </a:r>
            <a:r>
              <a:rPr lang="zh-CN" altLang="en-US" sz="2500">
                <a:latin typeface="宋体" panose="02010600030101010101" pitchFamily="2" charset="-122"/>
              </a:rPr>
              <a:t>：               ，</a:t>
            </a:r>
            <a:r>
              <a:rPr lang="en-US" altLang="zh-CN" sz="2500">
                <a:latin typeface="Times New Roman" panose="02020603050405020304" pitchFamily="18" charset="0"/>
              </a:rPr>
              <a:t>size</a:t>
            </a:r>
            <a:r>
              <a:rPr lang="zh-CN" altLang="en-US" sz="2500">
                <a:latin typeface="Times New Roman" panose="02020603050405020304" pitchFamily="18" charset="0"/>
              </a:rPr>
              <a:t>用于衡量判别树的复杂程度；</a:t>
            </a:r>
          </a:p>
          <a:p>
            <a:endParaRPr lang="zh-CN" altLang="en-US" sz="250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l-GR" sz="2500">
              <a:latin typeface="Times New Roman" panose="02020603050405020304" pitchFamily="18" charset="0"/>
            </a:endParaRPr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627313" y="3068638"/>
          <a:ext cx="20161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6" name="Equation" r:id="rId3" imgW="1015920" imgH="253800" progId="Equation.DSMT4">
                  <p:embed/>
                </p:oleObj>
              </mc:Choice>
              <mc:Fallback>
                <p:oleObj name="Equation" r:id="rId3" imgW="101592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068638"/>
                        <a:ext cx="20161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3635375" y="3933825"/>
          <a:ext cx="24479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7" name="Equation" r:id="rId5" imgW="1155600" imgH="342720" progId="Equation.DSMT4">
                  <p:embed/>
                </p:oleObj>
              </mc:Choice>
              <mc:Fallback>
                <p:oleObj name="Equation" r:id="rId5" imgW="1155600" imgH="3427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933825"/>
                        <a:ext cx="244792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剪枝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52450" indent="-552450"/>
            <a:r>
              <a:rPr lang="zh-CN" altLang="en-US" sz="2800"/>
              <a:t>判别树首先充分生长，直到叶节点都有最小的不纯度为止，然后对所有具有公共父节点的叶节点，考虑是否可以合并。</a:t>
            </a:r>
          </a:p>
          <a:p>
            <a:pPr marL="552450" indent="-552450"/>
            <a:endParaRPr lang="zh-CN" altLang="en-US" sz="2800"/>
          </a:p>
          <a:p>
            <a:pPr marL="933450" lvl="1" indent="-476250">
              <a:buFont typeface="Wingdings" panose="05000000000000000000" pitchFamily="2" charset="2"/>
              <a:buAutoNum type="arabicPeriod"/>
            </a:pPr>
            <a:r>
              <a:rPr lang="zh-CN" altLang="en-US" sz="2400">
                <a:solidFill>
                  <a:srgbClr val="0000FF"/>
                </a:solidFill>
              </a:rPr>
              <a:t>合并规则</a:t>
            </a:r>
            <a:r>
              <a:rPr lang="zh-CN" altLang="en-US" sz="2400"/>
              <a:t>：如果合并叶节点只引起很小的不纯度增加，则进行合并；</a:t>
            </a:r>
          </a:p>
          <a:p>
            <a:pPr marL="933450" lvl="1" indent="-476250">
              <a:buFont typeface="Wingdings" panose="05000000000000000000" pitchFamily="2" charset="2"/>
              <a:buAutoNum type="arabicPeriod"/>
            </a:pPr>
            <a:endParaRPr lang="zh-CN" altLang="en-US" sz="2400"/>
          </a:p>
          <a:p>
            <a:pPr marL="933450" lvl="1" indent="-476250">
              <a:buFont typeface="Wingdings" panose="05000000000000000000" pitchFamily="2" charset="2"/>
              <a:buAutoNum type="arabicPeriod"/>
            </a:pPr>
            <a:r>
              <a:rPr lang="zh-CN" altLang="en-US" sz="2400">
                <a:solidFill>
                  <a:srgbClr val="0000FF"/>
                </a:solidFill>
              </a:rPr>
              <a:t>规则修剪</a:t>
            </a:r>
            <a:r>
              <a:rPr lang="zh-CN" altLang="en-US" sz="2400"/>
              <a:t>：先将判别树转化为相应的判别规则，然后在规则集合上进行修剪。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8.1 </a:t>
            </a:r>
            <a:r>
              <a:rPr lang="zh-CN" altLang="en-US"/>
              <a:t>度量方法与非度量方法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497887" cy="5256212"/>
          </a:xfrm>
        </p:spPr>
        <p:txBody>
          <a:bodyPr/>
          <a:lstStyle/>
          <a:p>
            <a:pPr marL="552450" indent="-5524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3300"/>
                </a:solidFill>
              </a:rPr>
              <a:t>度量方法</a:t>
            </a:r>
            <a:r>
              <a:rPr lang="zh-CN" altLang="en-US"/>
              <a:t>：</a:t>
            </a:r>
          </a:p>
          <a:p>
            <a:pPr marL="933450" lvl="1" indent="-476250">
              <a:buFont typeface="Wingdings" panose="05000000000000000000" pitchFamily="2" charset="2"/>
              <a:buAutoNum type="arabicPeriod"/>
            </a:pPr>
            <a:r>
              <a:rPr lang="zh-CN" altLang="en-US"/>
              <a:t>特征以连续或离散数值的方式描述；</a:t>
            </a:r>
          </a:p>
          <a:p>
            <a:pPr marL="933450" lvl="1" indent="-476250">
              <a:buFont typeface="Wingdings" panose="05000000000000000000" pitchFamily="2" charset="2"/>
              <a:buAutoNum type="arabicPeriod"/>
            </a:pPr>
            <a:r>
              <a:rPr lang="zh-CN" altLang="en-US"/>
              <a:t>样本可以看作是度量空间</a:t>
            </a:r>
            <a:r>
              <a:rPr lang="en-US" altLang="zh-CN"/>
              <a:t>(</a:t>
            </a:r>
            <a:r>
              <a:rPr lang="zh-CN" altLang="en-US"/>
              <a:t>距离空间</a:t>
            </a:r>
            <a:r>
              <a:rPr lang="en-US" altLang="zh-CN"/>
              <a:t>)</a:t>
            </a:r>
            <a:r>
              <a:rPr lang="zh-CN" altLang="en-US"/>
              <a:t>中的点；</a:t>
            </a:r>
          </a:p>
          <a:p>
            <a:pPr marL="933450" lvl="1" indent="-476250">
              <a:buFont typeface="Wingdings" panose="05000000000000000000" pitchFamily="2" charset="2"/>
              <a:buAutoNum type="arabicPeriod"/>
            </a:pPr>
            <a:r>
              <a:rPr lang="zh-CN" altLang="en-US"/>
              <a:t>样本之间的距离可以作为相似性的度量；</a:t>
            </a:r>
          </a:p>
          <a:p>
            <a:pPr marL="933450" lvl="1" indent="-476250">
              <a:buFont typeface="Wingdings" panose="05000000000000000000" pitchFamily="2" charset="2"/>
              <a:buAutoNum type="arabicPeriod"/>
            </a:pPr>
            <a:r>
              <a:rPr lang="zh-CN" altLang="en-US"/>
              <a:t>采用统计学的方法构造识别器。</a:t>
            </a:r>
          </a:p>
          <a:p>
            <a:pPr marL="933450" lvl="1" indent="-476250">
              <a:buFont typeface="Wingdings" panose="05000000000000000000" pitchFamily="2" charset="2"/>
              <a:buAutoNum type="arabicPeriod"/>
            </a:pPr>
            <a:endParaRPr lang="zh-CN" altLang="en-US"/>
          </a:p>
          <a:p>
            <a:pPr marL="552450" indent="-5524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3300"/>
                </a:solidFill>
              </a:rPr>
              <a:t>非度量方法</a:t>
            </a:r>
          </a:p>
          <a:p>
            <a:pPr marL="933450" lvl="1" indent="-476250">
              <a:buFont typeface="Wingdings" panose="05000000000000000000" pitchFamily="2" charset="2"/>
              <a:buAutoNum type="arabicPeriod"/>
            </a:pPr>
            <a:r>
              <a:rPr lang="zh-CN" altLang="en-US"/>
              <a:t>特征</a:t>
            </a:r>
            <a:r>
              <a:rPr lang="en-US" altLang="zh-CN"/>
              <a:t>(</a:t>
            </a:r>
            <a:r>
              <a:rPr lang="zh-CN" altLang="en-US"/>
              <a:t>属性</a:t>
            </a:r>
            <a:r>
              <a:rPr lang="en-US" altLang="zh-CN"/>
              <a:t>)</a:t>
            </a:r>
            <a:r>
              <a:rPr lang="zh-CN" altLang="en-US"/>
              <a:t>可以是数值，也可以是符号；</a:t>
            </a:r>
          </a:p>
          <a:p>
            <a:pPr marL="933450" lvl="1" indent="-476250">
              <a:buFont typeface="Wingdings" panose="05000000000000000000" pitchFamily="2" charset="2"/>
              <a:buAutoNum type="arabicPeriod"/>
            </a:pPr>
            <a:r>
              <a:rPr lang="zh-CN" altLang="en-US"/>
              <a:t>很难定义距离来衡量属性之间的相似程度；</a:t>
            </a:r>
          </a:p>
          <a:p>
            <a:pPr marL="933450" lvl="1" indent="-476250">
              <a:buFont typeface="Wingdings" panose="05000000000000000000" pitchFamily="2" charset="2"/>
              <a:buAutoNum type="arabicPeriod"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9.6 </a:t>
            </a:r>
            <a:r>
              <a:rPr lang="zh-CN" altLang="en-US"/>
              <a:t>连续值属性</a:t>
            </a:r>
          </a:p>
        </p:txBody>
      </p:sp>
      <p:graphicFrame>
        <p:nvGraphicFramePr>
          <p:cNvPr id="62511" name="Group 47"/>
          <p:cNvGraphicFramePr>
            <a:graphicFrameLocks noGrp="1"/>
          </p:cNvGraphicFramePr>
          <p:nvPr>
            <p:ph type="tbl" idx="1"/>
          </p:nvPr>
        </p:nvGraphicFramePr>
        <p:xfrm>
          <a:off x="755650" y="1628775"/>
          <a:ext cx="7494588" cy="4600575"/>
        </p:xfrm>
        <a:graphic>
          <a:graphicData uri="http://schemas.openxmlformats.org/drawingml/2006/table">
            <a:tbl>
              <a:tblPr/>
              <a:tblGrid>
                <a:gridCol w="3748088"/>
                <a:gridCol w="3746500"/>
              </a:tblGrid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l-GR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ω</a:t>
                      </a:r>
                      <a:r>
                        <a:rPr kumimoji="0" lang="en-US" altLang="zh-CN" sz="25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el-GR" altLang="zh-CN" sz="25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l-GR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ω</a:t>
                      </a:r>
                      <a:r>
                        <a:rPr kumimoji="0" lang="en-US" altLang="zh-CN" sz="25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(0.15, 0.83)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(0.10, 0.20)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(0.09, 0.55)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(0.08, 0.15)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(0.29, 0.35)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(0.23, 0.16)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(0.38, 0.70)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(0.70, 0.19)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(0.52, 0.48)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(0.62, 0.47)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(0.57, 0.73)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(0.91, 0.27)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(0.73, 0.75)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(0.65, 0.90)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(0.47, 0.08)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(0.75, 0.36)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连续值属性判别树</a:t>
            </a:r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>
            <p:ph idx="1"/>
          </p:nvPr>
        </p:nvGraphicFramePr>
        <p:xfrm>
          <a:off x="1042988" y="1700213"/>
          <a:ext cx="7818437" cy="404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8" name="Image" r:id="rId4" imgW="7822222" imgH="4050794" progId="Photoshop.Image.7">
                  <p:embed/>
                </p:oleObj>
              </mc:Choice>
              <mc:Fallback>
                <p:oleObj name="Image" r:id="rId4" imgW="7822222" imgH="4050794" progId="Photoshop.Image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700213"/>
                        <a:ext cx="7818437" cy="404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常用的非度量方法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341438"/>
            <a:ext cx="7850187" cy="5256212"/>
          </a:xfrm>
        </p:spPr>
        <p:txBody>
          <a:bodyPr/>
          <a:lstStyle/>
          <a:p>
            <a:r>
              <a:rPr lang="zh-CN" altLang="en-US"/>
              <a:t>判定树</a:t>
            </a:r>
          </a:p>
          <a:p>
            <a:endParaRPr lang="zh-CN" altLang="en-US"/>
          </a:p>
          <a:p>
            <a:r>
              <a:rPr lang="zh-CN" altLang="en-US"/>
              <a:t>串匹配</a:t>
            </a:r>
          </a:p>
          <a:p>
            <a:endParaRPr lang="zh-CN" altLang="en-US"/>
          </a:p>
          <a:p>
            <a:r>
              <a:rPr lang="zh-CN" altLang="en-US"/>
              <a:t>文法方法（结构模式识别）</a:t>
            </a:r>
          </a:p>
          <a:p>
            <a:endParaRPr lang="zh-CN" altLang="en-US"/>
          </a:p>
          <a:p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9.2 </a:t>
            </a:r>
            <a:r>
              <a:rPr lang="zh-CN" altLang="en-US"/>
              <a:t>判定树的概念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341438"/>
            <a:ext cx="8497887" cy="2057400"/>
          </a:xfrm>
        </p:spPr>
        <p:txBody>
          <a:bodyPr/>
          <a:lstStyle/>
          <a:p>
            <a:r>
              <a:rPr lang="zh-CN" altLang="en-US" sz="2500"/>
              <a:t>水果的属性描述：</a:t>
            </a:r>
            <a:r>
              <a:rPr lang="en-US" altLang="zh-CN" sz="2500"/>
              <a:t>(</a:t>
            </a:r>
            <a:r>
              <a:rPr lang="zh-CN" altLang="en-US" sz="2500"/>
              <a:t>颜色</a:t>
            </a:r>
            <a:r>
              <a:rPr lang="en-US" altLang="zh-CN" sz="2500"/>
              <a:t>, </a:t>
            </a:r>
            <a:r>
              <a:rPr lang="zh-CN" altLang="en-US" sz="2500"/>
              <a:t>尺寸</a:t>
            </a:r>
            <a:r>
              <a:rPr lang="en-US" altLang="zh-CN" sz="2500"/>
              <a:t>, </a:t>
            </a:r>
            <a:r>
              <a:rPr lang="zh-CN" altLang="en-US" sz="2500"/>
              <a:t>形状</a:t>
            </a:r>
            <a:r>
              <a:rPr lang="en-US" altLang="zh-CN" sz="2500"/>
              <a:t>, </a:t>
            </a:r>
            <a:r>
              <a:rPr lang="zh-CN" altLang="en-US" sz="2500"/>
              <a:t>味道</a:t>
            </a:r>
            <a:r>
              <a:rPr lang="en-US" altLang="zh-CN" sz="2500"/>
              <a:t>)</a:t>
            </a:r>
          </a:p>
          <a:p>
            <a:r>
              <a:rPr lang="zh-CN" altLang="en-US" sz="2500"/>
              <a:t>判定规则</a:t>
            </a:r>
            <a:r>
              <a:rPr lang="en-US" altLang="zh-CN" sz="2500"/>
              <a:t>:</a:t>
            </a:r>
          </a:p>
          <a:p>
            <a:pPr lvl="1"/>
            <a:r>
              <a:rPr lang="zh-CN" altLang="en-US" sz="2100"/>
              <a:t>西瓜 </a:t>
            </a:r>
            <a:r>
              <a:rPr lang="en-US" altLang="zh-CN" sz="2100"/>
              <a:t>= </a:t>
            </a:r>
            <a:r>
              <a:rPr lang="zh-CN" altLang="en-US" sz="2100"/>
              <a:t>绿色</a:t>
            </a:r>
            <a:r>
              <a:rPr lang="zh-CN" altLang="en-US" sz="2100">
                <a:latin typeface="宋体" panose="02010600030101010101" pitchFamily="2" charset="-122"/>
              </a:rPr>
              <a:t>∧大</a:t>
            </a:r>
          </a:p>
          <a:p>
            <a:pPr lvl="1"/>
            <a:r>
              <a:rPr lang="zh-CN" altLang="en-US" sz="2100">
                <a:latin typeface="宋体" panose="02010600030101010101" pitchFamily="2" charset="-122"/>
              </a:rPr>
              <a:t>苹果 </a:t>
            </a:r>
            <a:r>
              <a:rPr lang="en-US" altLang="zh-CN" sz="2100">
                <a:latin typeface="宋体" panose="02010600030101010101" pitchFamily="2" charset="-122"/>
              </a:rPr>
              <a:t>= (</a:t>
            </a:r>
            <a:r>
              <a:rPr lang="zh-CN" altLang="en-US" sz="2100">
                <a:latin typeface="宋体" panose="02010600030101010101" pitchFamily="2" charset="-122"/>
              </a:rPr>
              <a:t>绿色∧中等大小</a:t>
            </a:r>
            <a:r>
              <a:rPr lang="en-US" altLang="zh-CN" sz="2100">
                <a:latin typeface="宋体" panose="02010600030101010101" pitchFamily="2" charset="-122"/>
              </a:rPr>
              <a:t>)∨(</a:t>
            </a:r>
            <a:r>
              <a:rPr lang="zh-CN" altLang="en-US" sz="2100">
                <a:latin typeface="宋体" panose="02010600030101010101" pitchFamily="2" charset="-122"/>
              </a:rPr>
              <a:t>红色∧中等大小</a:t>
            </a:r>
            <a:r>
              <a:rPr lang="en-US" altLang="zh-CN" sz="2100">
                <a:latin typeface="宋体" panose="02010600030101010101" pitchFamily="2" charset="-122"/>
              </a:rPr>
              <a:t>)</a:t>
            </a: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038475"/>
            <a:ext cx="74485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判定树的特点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353425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FF3300"/>
                </a:solidFill>
              </a:rPr>
              <a:t>中间节点</a:t>
            </a:r>
            <a:r>
              <a:rPr lang="zh-CN" altLang="en-US"/>
              <a:t>：对应一个属性，节点下的分支为该属性的可能值；</a:t>
            </a:r>
          </a:p>
          <a:p>
            <a:pPr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FF3300"/>
                </a:solidFill>
              </a:rPr>
              <a:t>叶节点</a:t>
            </a:r>
            <a:r>
              <a:rPr lang="zh-CN" altLang="en-US"/>
              <a:t>：都有一个类别标记，每个叶结点对应一个判别规则；</a:t>
            </a:r>
          </a:p>
          <a:p>
            <a:pPr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FF3300"/>
                </a:solidFill>
              </a:rPr>
              <a:t>判定树</a:t>
            </a:r>
            <a:r>
              <a:rPr lang="zh-CN" altLang="en-US"/>
              <a:t>：可以产生合取式规则，也可以产生析取式规则；</a:t>
            </a:r>
          </a:p>
          <a:p>
            <a:pPr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判定树产生的</a:t>
            </a:r>
            <a:r>
              <a:rPr lang="zh-CN" altLang="en-US">
                <a:solidFill>
                  <a:srgbClr val="0000FF"/>
                </a:solidFill>
              </a:rPr>
              <a:t>规则是完备</a:t>
            </a:r>
            <a:r>
              <a:rPr lang="zh-CN" altLang="en-US"/>
              <a:t>的，对于任何可分的问题，均可构造相应的判定树对其进行分类。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9.3 </a:t>
            </a:r>
            <a:r>
              <a:rPr lang="zh-CN" altLang="en-US"/>
              <a:t>通用的判定树生成算法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3300"/>
                </a:solidFill>
              </a:rPr>
              <a:t>CART</a:t>
            </a:r>
            <a:r>
              <a:rPr lang="zh-CN" altLang="en-US"/>
              <a:t>：</a:t>
            </a:r>
            <a:r>
              <a:rPr lang="en-US" altLang="zh-CN"/>
              <a:t>Classification and Regression Tree</a:t>
            </a:r>
          </a:p>
          <a:p>
            <a:endParaRPr lang="en-US" altLang="zh-CN"/>
          </a:p>
          <a:p>
            <a:r>
              <a:rPr lang="zh-CN" altLang="en-US"/>
              <a:t>已知示例集合（样本集合），生成判别树，能够对示例中的样本分类，也要能够对未来的样本进行分类。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313613" cy="823912"/>
          </a:xfrm>
        </p:spPr>
        <p:txBody>
          <a:bodyPr/>
          <a:lstStyle/>
          <a:p>
            <a:r>
              <a:rPr lang="zh-CN" altLang="en-US" i="1"/>
              <a:t>例</a:t>
            </a:r>
            <a:r>
              <a:rPr lang="en-US" altLang="zh-CN" i="1"/>
              <a:t>9.1</a:t>
            </a:r>
          </a:p>
        </p:txBody>
      </p:sp>
      <p:graphicFrame>
        <p:nvGraphicFramePr>
          <p:cNvPr id="28880" name="Group 208"/>
          <p:cNvGraphicFramePr>
            <a:graphicFrameLocks noGrp="1"/>
          </p:cNvGraphicFramePr>
          <p:nvPr>
            <p:ph type="tbl" idx="1"/>
          </p:nvPr>
        </p:nvGraphicFramePr>
        <p:xfrm>
          <a:off x="539750" y="1484313"/>
          <a:ext cx="8064500" cy="5024437"/>
        </p:xfrm>
        <a:graphic>
          <a:graphicData uri="http://schemas.openxmlformats.org/drawingml/2006/table">
            <a:tbl>
              <a:tblPr/>
              <a:tblGrid>
                <a:gridCol w="1223963"/>
                <a:gridCol w="1655762"/>
                <a:gridCol w="1079500"/>
                <a:gridCol w="1465263"/>
                <a:gridCol w="1319212"/>
                <a:gridCol w="1320800"/>
              </a:tblGrid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示例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天气</a:t>
                      </a:r>
                    </a:p>
                  </a:txBody>
                  <a:tcPr marL="90000" marR="9000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温度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湿度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风力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打网球</a:t>
                      </a:r>
                    </a:p>
                  </a:txBody>
                  <a:tcPr marL="90000" marR="9000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Sunny</a:t>
                      </a:r>
                    </a:p>
                  </a:txBody>
                  <a:tcPr marL="90000" marR="9000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Hot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High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Weak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No</a:t>
                      </a:r>
                    </a:p>
                  </a:txBody>
                  <a:tcPr marL="90000" marR="9000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Sunny</a:t>
                      </a:r>
                    </a:p>
                  </a:txBody>
                  <a:tcPr marL="90000" marR="9000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Hot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High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Strong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No</a:t>
                      </a:r>
                    </a:p>
                  </a:txBody>
                  <a:tcPr marL="90000" marR="9000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Overcast</a:t>
                      </a:r>
                    </a:p>
                  </a:txBody>
                  <a:tcPr marL="90000" marR="9000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Hot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High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Weak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marL="90000" marR="9000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Rain</a:t>
                      </a:r>
                    </a:p>
                  </a:txBody>
                  <a:tcPr marL="90000" marR="9000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Mild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High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Weak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marL="90000" marR="9000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Rain</a:t>
                      </a:r>
                    </a:p>
                  </a:txBody>
                  <a:tcPr marL="90000" marR="9000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Cool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Normal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Weak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marL="90000" marR="9000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Rain</a:t>
                      </a:r>
                    </a:p>
                  </a:txBody>
                  <a:tcPr marL="90000" marR="9000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Cool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Normal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Strong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No</a:t>
                      </a:r>
                    </a:p>
                  </a:txBody>
                  <a:tcPr marL="90000" marR="9000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Overcast</a:t>
                      </a:r>
                    </a:p>
                  </a:txBody>
                  <a:tcPr marL="90000" marR="9000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Cool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Normal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Strong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marL="90000" marR="9000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Sunny</a:t>
                      </a:r>
                    </a:p>
                  </a:txBody>
                  <a:tcPr marL="90000" marR="9000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Mild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High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Weak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No</a:t>
                      </a:r>
                    </a:p>
                  </a:txBody>
                  <a:tcPr marL="90000" marR="9000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Sunny</a:t>
                      </a:r>
                    </a:p>
                  </a:txBody>
                  <a:tcPr marL="90000" marR="9000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Cool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Normal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Weak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marL="90000" marR="9000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Rain</a:t>
                      </a:r>
                    </a:p>
                  </a:txBody>
                  <a:tcPr marL="90000" marR="9000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Mild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Normal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Weak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marL="90000" marR="9000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Sunny</a:t>
                      </a:r>
                    </a:p>
                  </a:txBody>
                  <a:tcPr marL="90000" marR="9000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Mild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Normal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Strong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marL="90000" marR="9000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Overcast</a:t>
                      </a:r>
                    </a:p>
                  </a:txBody>
                  <a:tcPr marL="90000" marR="9000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Mild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High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Strong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marL="90000" marR="9000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Overcast</a:t>
                      </a:r>
                    </a:p>
                  </a:txBody>
                  <a:tcPr marL="90000" marR="9000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Hot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Normal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Weak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marL="90000" marR="9000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Rain</a:t>
                      </a:r>
                    </a:p>
                  </a:txBody>
                  <a:tcPr marL="90000" marR="9000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Mild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High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Strong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5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1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Wingdings" panose="05000000000000000000" pitchFamily="2" charset="2"/>
                        <a:defRPr sz="17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No</a:t>
                      </a:r>
                    </a:p>
                  </a:txBody>
                  <a:tcPr marL="90000" marR="9000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构造的判定树</a:t>
            </a:r>
          </a:p>
        </p:txBody>
      </p:sp>
      <p:graphicFrame>
        <p:nvGraphicFramePr>
          <p:cNvPr id="39944" name="Object 8"/>
          <p:cNvGraphicFramePr>
            <a:graphicFrameLocks noChangeAspect="1"/>
          </p:cNvGraphicFramePr>
          <p:nvPr>
            <p:ph idx="1"/>
          </p:nvPr>
        </p:nvGraphicFramePr>
        <p:xfrm>
          <a:off x="539750" y="2043113"/>
          <a:ext cx="8353425" cy="355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Visio" r:id="rId3" imgW="5771007" imgH="2458936" progId="Visio.Drawing.11">
                  <p:embed/>
                </p:oleObj>
              </mc:Choice>
              <mc:Fallback>
                <p:oleObj name="Visio" r:id="rId3" imgW="5771007" imgH="2458936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043113"/>
                        <a:ext cx="8353425" cy="355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学习判定树须解决的问题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52450" indent="-552450">
              <a:spcBef>
                <a:spcPct val="60000"/>
              </a:spcBef>
              <a:buFont typeface="Wingdings" panose="05000000000000000000" pitchFamily="2" charset="2"/>
              <a:buAutoNum type="arabicPeriod"/>
            </a:pPr>
            <a:r>
              <a:rPr lang="zh-CN" altLang="en-US"/>
              <a:t>节点处的分支数应该是几？</a:t>
            </a:r>
          </a:p>
          <a:p>
            <a:pPr marL="552450" indent="-552450">
              <a:spcBef>
                <a:spcPct val="60000"/>
              </a:spcBef>
              <a:buFont typeface="Wingdings" panose="05000000000000000000" pitchFamily="2" charset="2"/>
              <a:buAutoNum type="arabicPeriod"/>
            </a:pPr>
            <a:r>
              <a:rPr lang="zh-CN" altLang="en-US"/>
              <a:t>如何确定某节点处应该测试哪个属性？</a:t>
            </a:r>
          </a:p>
          <a:p>
            <a:pPr marL="552450" indent="-552450">
              <a:spcBef>
                <a:spcPct val="60000"/>
              </a:spcBef>
              <a:buFont typeface="Wingdings" panose="05000000000000000000" pitchFamily="2" charset="2"/>
              <a:buAutoNum type="arabicPeriod"/>
            </a:pPr>
            <a:r>
              <a:rPr lang="zh-CN" altLang="en-US"/>
              <a:t>何时可以令某节点成为叶节点？</a:t>
            </a:r>
          </a:p>
          <a:p>
            <a:pPr marL="552450" indent="-552450">
              <a:spcBef>
                <a:spcPct val="60000"/>
              </a:spcBef>
              <a:buFont typeface="Wingdings" panose="05000000000000000000" pitchFamily="2" charset="2"/>
              <a:buAutoNum type="arabicPeriod"/>
            </a:pPr>
            <a:r>
              <a:rPr lang="zh-CN" altLang="en-US"/>
              <a:t>如何使一个过大的树变小，如何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zh-CN" altLang="en-US"/>
              <a:t>剪枝</a:t>
            </a:r>
            <a:r>
              <a:rPr lang="zh-CN" altLang="en-US">
                <a:latin typeface="Arial" panose="020B0604020202020204" pitchFamily="34" charset="0"/>
              </a:rPr>
              <a:t>”</a:t>
            </a:r>
            <a:r>
              <a:rPr lang="zh-CN" altLang="en-US"/>
              <a:t>？</a:t>
            </a:r>
          </a:p>
          <a:p>
            <a:pPr marL="552450" indent="-552450">
              <a:spcBef>
                <a:spcPct val="60000"/>
              </a:spcBef>
              <a:buFont typeface="Wingdings" panose="05000000000000000000" pitchFamily="2" charset="2"/>
              <a:buAutoNum type="arabicPeriod"/>
            </a:pPr>
            <a:r>
              <a:rPr lang="zh-CN" altLang="en-US"/>
              <a:t>如果叶节点仍不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zh-CN" altLang="en-US"/>
              <a:t>纯</a:t>
            </a:r>
            <a:r>
              <a:rPr lang="zh-CN" altLang="en-US">
                <a:latin typeface="Arial" panose="020B0604020202020204" pitchFamily="34" charset="0"/>
              </a:rPr>
              <a:t>”</a:t>
            </a:r>
            <a:r>
              <a:rPr lang="zh-CN" altLang="en-US"/>
              <a:t>，如何给它赋类别标记？</a:t>
            </a:r>
          </a:p>
          <a:p>
            <a:pPr marL="552450" indent="-552450">
              <a:spcBef>
                <a:spcPct val="60000"/>
              </a:spcBef>
              <a:buFont typeface="Wingdings" panose="05000000000000000000" pitchFamily="2" charset="2"/>
              <a:buAutoNum type="arabicPeriod"/>
            </a:pPr>
            <a:r>
              <a:rPr lang="zh-CN" altLang="en-US"/>
              <a:t>缺损的数据如何处理？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496</TotalTime>
  <Words>1061</Words>
  <Application>Microsoft Office PowerPoint</Application>
  <PresentationFormat>全屏显示(4:3)</PresentationFormat>
  <Paragraphs>233</Paragraphs>
  <Slides>21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Times New Roman</vt:lpstr>
      <vt:lpstr>Verdana</vt:lpstr>
      <vt:lpstr>Wingdings</vt:lpstr>
      <vt:lpstr>微软雅黑</vt:lpstr>
      <vt:lpstr>Eclipse</vt:lpstr>
      <vt:lpstr>Microsoft Visio 绘图</vt:lpstr>
      <vt:lpstr>MathType 5.0 Equation</vt:lpstr>
      <vt:lpstr>Adobe Photoshop 图像</vt:lpstr>
      <vt:lpstr>第九章 非度量方法</vt:lpstr>
      <vt:lpstr>8.1 度量方法与非度量方法</vt:lpstr>
      <vt:lpstr>常用的非度量方法</vt:lpstr>
      <vt:lpstr>9.2 判定树的概念</vt:lpstr>
      <vt:lpstr>判定树的特点</vt:lpstr>
      <vt:lpstr>9.3 通用的判定树生成算法</vt:lpstr>
      <vt:lpstr>例9.1</vt:lpstr>
      <vt:lpstr>构造的判定树</vt:lpstr>
      <vt:lpstr>学习判定树须解决的问题</vt:lpstr>
      <vt:lpstr>节点分支数的确定</vt:lpstr>
      <vt:lpstr>叶节点的标定和属性丢失</vt:lpstr>
      <vt:lpstr>9.4 ID3算法</vt:lpstr>
      <vt:lpstr>ID3算法</vt:lpstr>
      <vt:lpstr>用信息增益定义属性的分类能力</vt:lpstr>
      <vt:lpstr>信息增益的计算</vt:lpstr>
      <vt:lpstr>测试属性的选择</vt:lpstr>
      <vt:lpstr>9.5 C4.5算法</vt:lpstr>
      <vt:lpstr>分支停止</vt:lpstr>
      <vt:lpstr>剪枝</vt:lpstr>
      <vt:lpstr>9.6 连续值属性</vt:lpstr>
      <vt:lpstr>连续值属性判别树</vt:lpstr>
    </vt:vector>
  </TitlesOfParts>
  <Company>PR&amp;AI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非度量方法</dc:title>
  <dc:creator>Jeffery</dc:creator>
  <cp:lastModifiedBy>liu jeffery</cp:lastModifiedBy>
  <cp:revision>296</cp:revision>
  <dcterms:created xsi:type="dcterms:W3CDTF">2004-08-01T01:58:05Z</dcterms:created>
  <dcterms:modified xsi:type="dcterms:W3CDTF">2016-09-06T03:44:54Z</dcterms:modified>
</cp:coreProperties>
</file>