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04" r:id="rId11"/>
    <p:sldId id="264" r:id="rId12"/>
    <p:sldId id="287" r:id="rId13"/>
    <p:sldId id="265" r:id="rId14"/>
    <p:sldId id="278" r:id="rId15"/>
    <p:sldId id="280" r:id="rId16"/>
    <p:sldId id="297" r:id="rId17"/>
    <p:sldId id="291" r:id="rId18"/>
    <p:sldId id="292" r:id="rId19"/>
    <p:sldId id="294" r:id="rId20"/>
    <p:sldId id="295" r:id="rId21"/>
    <p:sldId id="296" r:id="rId22"/>
    <p:sldId id="298" r:id="rId23"/>
    <p:sldId id="288" r:id="rId24"/>
    <p:sldId id="300" r:id="rId25"/>
    <p:sldId id="269" r:id="rId26"/>
    <p:sldId id="301" r:id="rId27"/>
    <p:sldId id="302" r:id="rId28"/>
    <p:sldId id="273" r:id="rId29"/>
    <p:sldId id="271" r:id="rId30"/>
    <p:sldId id="272" r:id="rId31"/>
    <p:sldId id="274" r:id="rId32"/>
    <p:sldId id="270" r:id="rId33"/>
    <p:sldId id="276" r:id="rId34"/>
    <p:sldId id="275" r:id="rId35"/>
    <p:sldId id="277" r:id="rId36"/>
    <p:sldId id="303" r:id="rId37"/>
    <p:sldId id="281" r:id="rId38"/>
    <p:sldId id="284" r:id="rId39"/>
    <p:sldId id="285" r:id="rId40"/>
    <p:sldId id="286" r:id="rId41"/>
    <p:sldId id="283" r:id="rId42"/>
    <p:sldId id="299" r:id="rId43"/>
    <p:sldId id="306" r:id="rId44"/>
    <p:sldId id="305" r:id="rId45"/>
    <p:sldId id="307" r:id="rId46"/>
    <p:sldId id="308" r:id="rId47"/>
    <p:sldId id="309" r:id="rId48"/>
    <p:sldId id="310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6FEA-C08D-4E8F-BDBD-600D269E1575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5DE-FAE4-4000-8AA5-A1053957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6FEA-C08D-4E8F-BDBD-600D269E1575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5DE-FAE4-4000-8AA5-A1053957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1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6FEA-C08D-4E8F-BDBD-600D269E1575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5DE-FAE4-4000-8AA5-A1053957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4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3D7F54-9D01-4A31-81D9-F9A09FA92483}" type="datetime1">
              <a:rPr lang="zh-CN" altLang="en-US">
                <a:solidFill>
                  <a:srgbClr val="000000"/>
                </a:solidFill>
              </a:rPr>
              <a:pPr/>
              <a:t>2015/12/10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BF348-23F8-42E3-AF14-7586C8926B9C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69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39DF1E-7D62-424E-8115-C992D9A4D878}" type="datetime1">
              <a:rPr lang="zh-CN" altLang="en-US">
                <a:solidFill>
                  <a:srgbClr val="000000"/>
                </a:solidFill>
              </a:rPr>
              <a:pPr/>
              <a:t>2015/12/10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6939A-D9A8-457E-8305-3C717A0C55D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15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9C0ED9-9C94-4337-AB58-B44F9EB55A75}" type="datetime1">
              <a:rPr lang="zh-CN" altLang="en-US">
                <a:solidFill>
                  <a:srgbClr val="000000"/>
                </a:solidFill>
              </a:rPr>
              <a:pPr/>
              <a:t>2015/12/10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978D2-1B99-46CA-B660-CB4557182CC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1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A69A2-C960-4AB5-B805-F2AE657E8D13}" type="datetime1">
              <a:rPr lang="zh-CN" altLang="en-US">
                <a:solidFill>
                  <a:srgbClr val="000000"/>
                </a:solidFill>
              </a:rPr>
              <a:pPr/>
              <a:t>2015/12/10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958C9-DDCB-4F4D-852B-A2C98A9588B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50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19BA1-ACFC-4B9B-A737-4F4CEE67707E}" type="datetime1">
              <a:rPr lang="zh-CN" altLang="en-US">
                <a:solidFill>
                  <a:srgbClr val="000000"/>
                </a:solidFill>
              </a:rPr>
              <a:pPr/>
              <a:t>2015/12/10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EBC05-33FB-4270-A51E-E3371151333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38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A27EE9-209B-4EDA-BD4F-75AD8D25866E}" type="datetime1">
              <a:rPr lang="zh-CN" altLang="en-US">
                <a:solidFill>
                  <a:srgbClr val="000000"/>
                </a:solidFill>
              </a:rPr>
              <a:pPr/>
              <a:t>2015/12/10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59B9BC-7CDA-4785-97CE-4A63DF507C4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82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B321A1-2C7B-4605-8787-48CFD428231C}" type="datetime1">
              <a:rPr lang="zh-CN" altLang="en-US">
                <a:solidFill>
                  <a:srgbClr val="000000"/>
                </a:solidFill>
              </a:rPr>
              <a:pPr/>
              <a:t>2015/12/10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3DD94-9259-4696-AEE4-EE4F0D3AC8F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65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DDACB9-7FC1-4690-B7ED-EC09675CF01D}" type="datetime1">
              <a:rPr lang="zh-CN" altLang="en-US">
                <a:solidFill>
                  <a:srgbClr val="000000"/>
                </a:solidFill>
              </a:rPr>
              <a:pPr/>
              <a:t>2015/12/10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3F4A1-0214-4886-A134-164004C6A8F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7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6FEA-C08D-4E8F-BDBD-600D269E1575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5DE-FAE4-4000-8AA5-A1053957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38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A2D054-12E1-489C-BC79-981C35E9102F}" type="datetime1">
              <a:rPr lang="zh-CN" altLang="en-US">
                <a:solidFill>
                  <a:srgbClr val="000000"/>
                </a:solidFill>
              </a:rPr>
              <a:pPr/>
              <a:t>2015/12/10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9C4C1-76D2-4A5C-A52D-9799D3B00AA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8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553B77-4F26-4E66-9037-9EF21F0EB78A}" type="datetime1">
              <a:rPr lang="zh-CN" altLang="en-US">
                <a:solidFill>
                  <a:srgbClr val="000000"/>
                </a:solidFill>
              </a:rPr>
              <a:pPr/>
              <a:t>2015/12/10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37920-834C-487C-83A3-9F23D7C5D92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82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42FF6A-62F2-45AA-8F8B-78191CF9A2E4}" type="datetime1">
              <a:rPr lang="zh-CN" altLang="en-US">
                <a:solidFill>
                  <a:srgbClr val="000000"/>
                </a:solidFill>
              </a:rPr>
              <a:pPr/>
              <a:t>2015/12/10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C0F72-FCD5-47E9-9E38-A1BB80B409F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9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6FEA-C08D-4E8F-BDBD-600D269E1575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5DE-FAE4-4000-8AA5-A1053957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3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6FEA-C08D-4E8F-BDBD-600D269E1575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5DE-FAE4-4000-8AA5-A1053957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0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6FEA-C08D-4E8F-BDBD-600D269E1575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5DE-FAE4-4000-8AA5-A1053957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6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6FEA-C08D-4E8F-BDBD-600D269E1575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5DE-FAE4-4000-8AA5-A1053957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90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6FEA-C08D-4E8F-BDBD-600D269E1575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5DE-FAE4-4000-8AA5-A1053957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1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6FEA-C08D-4E8F-BDBD-600D269E1575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5DE-FAE4-4000-8AA5-A1053957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4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6FEA-C08D-4E8F-BDBD-600D269E1575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5DE-FAE4-4000-8AA5-A1053957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6FEA-C08D-4E8F-BDBD-600D269E1575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E5DE-FAE4-4000-8AA5-A1053957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3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A4B9D6EB-B53C-45F4-969B-3B4BFA2E8CDE}" type="datetime1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2015/12/10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C834ED9-16EC-4A5A-B55D-6F0F9607E6E4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70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ust.edu.cn/vjudge/contest/view.action?cid=65109#overview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5940" y="1504534"/>
            <a:ext cx="11346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1</a:t>
            </a:r>
            <a:r>
              <a:rPr lang="en-US" altLang="zh-CN" sz="9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9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级新生ACM</a:t>
            </a:r>
            <a:endParaRPr lang="en-US" altLang="zh-CN" sz="9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9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第一次入门讲座</a:t>
            </a:r>
            <a:endParaRPr lang="zh-CN" altLang="en-US" sz="9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43953" y="4961965"/>
            <a:ext cx="8969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BUPTACMer</a:t>
            </a:r>
            <a:r>
              <a:rPr lang="en-US" altLang="zh-CN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周素平 </a:t>
            </a:r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王浩</a:t>
            </a:r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楠 唐天晓 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9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23" y="846138"/>
            <a:ext cx="11097677" cy="471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166"/>
            <a:ext cx="12021671" cy="62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到图书馆借了</a:t>
            </a:r>
            <a:r>
              <a:rPr lang="en-US" altLang="zh-CN" dirty="0" smtClean="0"/>
              <a:t>18</a:t>
            </a:r>
            <a:r>
              <a:rPr lang="zh-CN" altLang="en-US" dirty="0" smtClean="0"/>
              <a:t>本书，其中有一本忘记登记了，请以最快的速度确定哪一本没有登记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二分思想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3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471" y="2076544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为什么要有算法？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-----</a:t>
            </a:r>
            <a:r>
              <a:rPr lang="zh-CN" altLang="en-US" dirty="0" smtClean="0"/>
              <a:t>资源有限、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降低时间复杂度和空间复杂度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18</a:t>
            </a:r>
            <a:r>
              <a:rPr lang="zh-CN" altLang="en-US" dirty="0" smtClean="0"/>
              <a:t>次  </a:t>
            </a:r>
            <a:r>
              <a:rPr lang="en-US" altLang="zh-CN" dirty="0" smtClean="0"/>
              <a:t>-&gt;&gt;&gt;  5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6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时间复杂度算法性能的定量描述</a:t>
            </a:r>
          </a:p>
          <a:p>
            <a:r>
              <a:rPr lang="zh-CN" altLang="en-US" dirty="0" smtClean="0"/>
              <a:t>算法性能是指算法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程序执行的快慢，对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资源的占用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5400" dirty="0" smtClean="0">
                <a:solidFill>
                  <a:srgbClr val="FF0000"/>
                </a:solidFill>
              </a:rPr>
              <a:t>程序执行的快慢</a:t>
            </a:r>
            <a:endParaRPr lang="en-US" altLang="zh-CN" sz="54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8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如何计算时间复杂度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 </a:t>
            </a:r>
            <a:r>
              <a:rPr lang="zh-CN" altLang="en-US" dirty="0" smtClean="0"/>
              <a:t>指的是</a:t>
            </a:r>
            <a:r>
              <a:rPr lang="en-US" altLang="zh-CN" dirty="0" smtClean="0"/>
              <a:t>log2</a:t>
            </a:r>
          </a:p>
          <a:p>
            <a:r>
              <a:rPr lang="en-US" altLang="zh-CN" dirty="0" smtClean="0"/>
              <a:t>2^10 = 1024</a:t>
            </a:r>
          </a:p>
          <a:p>
            <a:r>
              <a:rPr lang="en-US" altLang="zh-CN" dirty="0" smtClean="0"/>
              <a:t>log(1000) ~ 10</a:t>
            </a:r>
          </a:p>
          <a:p>
            <a:r>
              <a:rPr lang="en-US" altLang="zh-CN" dirty="0" smtClean="0"/>
              <a:t>log(10^6) ~ 20</a:t>
            </a:r>
          </a:p>
          <a:p>
            <a:r>
              <a:rPr lang="en-US" altLang="zh-CN" dirty="0" smtClean="0"/>
              <a:t>log(10^9) ~ 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0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计算时间复杂度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00201"/>
            <a:ext cx="8117541" cy="4195481"/>
          </a:xfrm>
        </p:spPr>
        <p:txBody>
          <a:bodyPr/>
          <a:lstStyle/>
          <a:p>
            <a:r>
              <a:rPr lang="zh-CN" altLang="en-US" dirty="0" smtClean="0"/>
              <a:t>求解</a:t>
            </a:r>
            <a:r>
              <a:rPr lang="en-US" altLang="zh-CN" dirty="0" smtClean="0"/>
              <a:t>3^18</a:t>
            </a:r>
          </a:p>
          <a:p>
            <a:r>
              <a:rPr lang="zh-CN" altLang="en-US" dirty="0"/>
              <a:t>快速</a:t>
            </a:r>
            <a:r>
              <a:rPr lang="zh-CN" altLang="en-US" dirty="0" smtClean="0"/>
              <a:t>幂算法</a:t>
            </a:r>
            <a:endParaRPr lang="en-US" altLang="zh-CN" dirty="0" smtClean="0"/>
          </a:p>
          <a:p>
            <a:r>
              <a:rPr lang="en-US" altLang="zh-CN" dirty="0" smtClean="0"/>
              <a:t>18</a:t>
            </a:r>
            <a:r>
              <a:rPr lang="zh-CN" altLang="en-US" dirty="0" smtClean="0"/>
              <a:t>的二进制表示</a:t>
            </a:r>
            <a:endParaRPr lang="en-US" altLang="zh-CN" dirty="0" smtClean="0"/>
          </a:p>
          <a:p>
            <a:r>
              <a:rPr lang="en-US" altLang="zh-CN" dirty="0" smtClean="0"/>
              <a:t>10010</a:t>
            </a:r>
          </a:p>
          <a:p>
            <a:r>
              <a:rPr lang="en-US" altLang="zh-CN" dirty="0" smtClean="0"/>
              <a:t>3^16 * 3^2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4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916" y="3259885"/>
            <a:ext cx="11358283" cy="1143000"/>
          </a:xfrm>
        </p:spPr>
        <p:txBody>
          <a:bodyPr/>
          <a:lstStyle/>
          <a:p>
            <a:pPr algn="l"/>
            <a:r>
              <a:rPr lang="en-US" altLang="zh-CN" sz="2800" dirty="0" smtClean="0"/>
              <a:t>//</a:t>
            </a:r>
            <a:r>
              <a:rPr lang="zh-CN" altLang="en-US" sz="2800" dirty="0" smtClean="0"/>
              <a:t>下面是 </a:t>
            </a:r>
            <a:r>
              <a:rPr lang="en-US" altLang="zh-CN" sz="2800" dirty="0" err="1" smtClean="0"/>
              <a:t>m^n%k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的快速幂：</a:t>
            </a:r>
            <a:br>
              <a:rPr lang="zh-CN" altLang="en-US" sz="2800" dirty="0" smtClean="0"/>
            </a:b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quickpow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m,int</a:t>
            </a:r>
            <a:r>
              <a:rPr lang="en-US" altLang="zh-CN" sz="2800" dirty="0" smtClean="0"/>
              <a:t> n)</a:t>
            </a:r>
            <a:br>
              <a:rPr lang="en-US" altLang="zh-CN" sz="2800" dirty="0" smtClean="0"/>
            </a:br>
            <a:r>
              <a:rPr lang="en-US" altLang="zh-CN" sz="2800" dirty="0" smtClean="0"/>
              <a:t>{</a:t>
            </a:r>
            <a:br>
              <a:rPr lang="en-US" altLang="zh-CN" sz="2800" dirty="0" smtClean="0"/>
            </a:b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b = 1;</a:t>
            </a:r>
            <a:br>
              <a:rPr lang="en-US" altLang="zh-CN" sz="2800" dirty="0" smtClean="0"/>
            </a:br>
            <a:r>
              <a:rPr lang="en-US" altLang="zh-CN" sz="2800" dirty="0" smtClean="0"/>
              <a:t>    while (n &gt; 0)</a:t>
            </a:r>
            <a:br>
              <a:rPr lang="en-US" altLang="zh-CN" sz="2800" dirty="0" smtClean="0"/>
            </a:br>
            <a:r>
              <a:rPr lang="en-US" altLang="zh-CN" sz="2800" dirty="0" smtClean="0"/>
              <a:t>    {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if (n &amp; 1)//</a:t>
            </a:r>
            <a:r>
              <a:rPr lang="zh-CN" altLang="en-US" sz="2800" dirty="0" smtClean="0"/>
              <a:t>按位与运算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可以判断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的二进制最后一位是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还是</a:t>
            </a:r>
            <a:r>
              <a:rPr lang="en-US" altLang="zh-CN" sz="2800" dirty="0" smtClean="0"/>
              <a:t>0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b = (b*m)%k;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//</a:t>
            </a:r>
            <a:r>
              <a:rPr lang="zh-CN" altLang="en-US" sz="2800" dirty="0" smtClean="0"/>
              <a:t>显然如果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的二进制末尾是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就要归入计算，末尾不是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就不计算</a:t>
            </a:r>
            <a:br>
              <a:rPr lang="zh-CN" altLang="en-US" sz="2800" dirty="0" smtClean="0"/>
            </a:br>
            <a:r>
              <a:rPr lang="zh-CN" altLang="en-US" sz="2800" dirty="0" smtClean="0"/>
              <a:t>          </a:t>
            </a:r>
            <a:r>
              <a:rPr lang="en-US" altLang="zh-CN" sz="2800" dirty="0" smtClean="0"/>
              <a:t>n = n &gt;&gt; 1 ;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m = (m*m)%k;</a:t>
            </a:r>
            <a:br>
              <a:rPr lang="en-US" altLang="zh-CN" sz="2800" dirty="0" smtClean="0"/>
            </a:br>
            <a:r>
              <a:rPr lang="en-US" altLang="zh-CN" sz="2800" dirty="0" smtClean="0"/>
              <a:t>    }</a:t>
            </a:r>
            <a:br>
              <a:rPr lang="en-US" altLang="zh-CN" sz="2800" dirty="0" smtClean="0"/>
            </a:br>
            <a:r>
              <a:rPr lang="en-US" altLang="zh-CN" sz="2800" dirty="0" smtClean="0"/>
              <a:t>    return b;</a:t>
            </a:r>
            <a:br>
              <a:rPr lang="en-US" altLang="zh-CN" sz="2800" dirty="0" smtClean="0"/>
            </a:br>
            <a:r>
              <a:rPr lang="en-US" altLang="zh-CN" sz="2800" dirty="0" smtClean="0"/>
              <a:t>} </a:t>
            </a:r>
            <a:br>
              <a:rPr lang="en-US" altLang="zh-CN" sz="2800" dirty="0" smtClean="0"/>
            </a:b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08057" y="134473"/>
            <a:ext cx="6087035" cy="227255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求解</a:t>
            </a:r>
            <a:r>
              <a:rPr lang="en-US" altLang="zh-CN" dirty="0" smtClean="0">
                <a:solidFill>
                  <a:srgbClr val="FF0000"/>
                </a:solidFill>
              </a:rPr>
              <a:t>3^18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18</a:t>
            </a:r>
            <a:r>
              <a:rPr lang="zh-CN" altLang="en-US" dirty="0" smtClean="0">
                <a:solidFill>
                  <a:srgbClr val="FF0000"/>
                </a:solidFill>
              </a:rPr>
              <a:t>的二进制表示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10010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3^16 * 3^2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归并排序和冒泡排序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zh-CN" altLang="en-US" dirty="0" smtClean="0"/>
              <a:t>一个无序的序列将其排成有序</a:t>
            </a:r>
            <a:endParaRPr lang="en-US" altLang="zh-CN" dirty="0" smtClean="0"/>
          </a:p>
          <a:p>
            <a:r>
              <a:rPr lang="en-US" altLang="zh-CN" dirty="0" smtClean="0"/>
              <a:t>2 7 3 6 5 9 1</a:t>
            </a:r>
          </a:p>
          <a:p>
            <a:r>
              <a:rPr lang="en-US" altLang="zh-CN" dirty="0" smtClean="0"/>
              <a:t>1 7 3 6 5 9 2</a:t>
            </a:r>
          </a:p>
          <a:p>
            <a:r>
              <a:rPr lang="en-US" altLang="zh-CN" dirty="0" smtClean="0"/>
              <a:t>1 2 3 6 5 9 7</a:t>
            </a:r>
          </a:p>
          <a:p>
            <a:r>
              <a:rPr lang="en-US" altLang="zh-CN" dirty="0" smtClean="0"/>
              <a:t>1 2 3 6 5 9 7</a:t>
            </a:r>
          </a:p>
          <a:p>
            <a:r>
              <a:rPr lang="en-US" altLang="zh-CN" dirty="0" smtClean="0"/>
              <a:t>1 2 3 5 6 9 7</a:t>
            </a:r>
          </a:p>
          <a:p>
            <a:r>
              <a:rPr lang="en-US" altLang="zh-CN" dirty="0" smtClean="0"/>
              <a:t>1 2 3 5 6 9 7</a:t>
            </a:r>
          </a:p>
          <a:p>
            <a:r>
              <a:rPr lang="en-US" altLang="zh-CN" dirty="0" smtClean="0"/>
              <a:t>1 2 3 5 6 7 9</a:t>
            </a:r>
          </a:p>
          <a:p>
            <a:r>
              <a:rPr lang="en-US" altLang="zh-CN" dirty="0" smtClean="0"/>
              <a:t>1 2 3 5 6 7 9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22576" y="2796706"/>
            <a:ext cx="48947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冒泡排序</a:t>
            </a:r>
            <a:endParaRPr lang="en-US" altLang="zh-CN" sz="4400" dirty="0" smtClean="0"/>
          </a:p>
          <a:p>
            <a:r>
              <a:rPr lang="en-US" altLang="zh-CN" sz="4400" dirty="0" smtClean="0"/>
              <a:t>n*(n-1)/2</a:t>
            </a:r>
            <a:endParaRPr lang="en-US" altLang="zh-CN" sz="4400" dirty="0"/>
          </a:p>
          <a:p>
            <a:r>
              <a:rPr lang="zh-CN" altLang="en-US" sz="4400" dirty="0"/>
              <a:t>复杂度</a:t>
            </a:r>
            <a:r>
              <a:rPr lang="en-US" altLang="zh-CN" sz="4400" dirty="0" smtClean="0"/>
              <a:t>O</a:t>
            </a:r>
            <a:r>
              <a:rPr lang="zh-CN" altLang="en-US" sz="4400" dirty="0" smtClean="0"/>
              <a:t>（</a:t>
            </a:r>
            <a:r>
              <a:rPr lang="en-US" altLang="zh-CN" sz="4400" dirty="0" smtClean="0"/>
              <a:t>n^2)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819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047" y="86795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623" y="1133311"/>
            <a:ext cx="10972800" cy="4525963"/>
          </a:xfrm>
        </p:spPr>
        <p:txBody>
          <a:bodyPr/>
          <a:lstStyle/>
          <a:p>
            <a:r>
              <a:rPr lang="zh-CN" altLang="en-US" dirty="0" smtClean="0"/>
              <a:t>假如两个分别有序的序列要合并成一个有序序列</a:t>
            </a:r>
            <a:endParaRPr lang="en-US" altLang="zh-CN" dirty="0" smtClean="0"/>
          </a:p>
          <a:p>
            <a:r>
              <a:rPr lang="en-US" altLang="zh-CN" dirty="0" smtClean="0"/>
              <a:t>1 3 4 </a:t>
            </a:r>
          </a:p>
          <a:p>
            <a:r>
              <a:rPr lang="en-US" altLang="zh-CN" dirty="0" smtClean="0"/>
              <a:t>2 5 7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3 4 </a:t>
            </a:r>
          </a:p>
          <a:p>
            <a:r>
              <a:rPr lang="en-US" altLang="zh-CN" dirty="0" smtClean="0"/>
              <a:t>2 5 7        1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3 4 </a:t>
            </a:r>
          </a:p>
          <a:p>
            <a:r>
              <a:rPr lang="en-US" altLang="zh-CN" dirty="0" smtClean="0"/>
              <a:t>5 7        1 2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13611" y="1778375"/>
            <a:ext cx="3249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 </a:t>
            </a:r>
          </a:p>
          <a:p>
            <a:r>
              <a:rPr lang="en-US" altLang="zh-CN" sz="3600" dirty="0" smtClean="0"/>
              <a:t>5 7        1 2 3</a:t>
            </a:r>
          </a:p>
          <a:p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5840504" y="2807788"/>
            <a:ext cx="3249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dirty="0" smtClean="0"/>
          </a:p>
          <a:p>
            <a:r>
              <a:rPr lang="en-US" altLang="zh-CN" sz="3600" dirty="0"/>
              <a:t>5</a:t>
            </a:r>
            <a:r>
              <a:rPr lang="en-US" altLang="zh-CN" sz="3600" dirty="0" smtClean="0"/>
              <a:t> 7        1 2 3 4</a:t>
            </a:r>
          </a:p>
          <a:p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6909546" y="3904948"/>
            <a:ext cx="3249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dirty="0" smtClean="0"/>
          </a:p>
          <a:p>
            <a:r>
              <a:rPr lang="en-US" altLang="zh-CN" sz="3600" dirty="0" smtClean="0"/>
              <a:t>     1 2 3 4 5 7</a:t>
            </a:r>
          </a:p>
          <a:p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6642845" y="5659274"/>
            <a:ext cx="4894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复杂</a:t>
            </a:r>
            <a:r>
              <a:rPr lang="zh-CN" altLang="en-US" sz="4400" dirty="0"/>
              <a:t>度</a:t>
            </a:r>
            <a:r>
              <a:rPr lang="en-US" altLang="zh-CN" sz="4400" dirty="0" smtClean="0"/>
              <a:t>O</a:t>
            </a:r>
            <a:r>
              <a:rPr lang="zh-CN" altLang="en-US" sz="4400" dirty="0" smtClean="0"/>
              <a:t>（</a:t>
            </a:r>
            <a:r>
              <a:rPr lang="en-US" altLang="zh-CN" sz="4400" dirty="0" err="1" smtClean="0"/>
              <a:t>nlogn</a:t>
            </a:r>
            <a:r>
              <a:rPr lang="en-US" altLang="zh-CN" sz="4400" dirty="0" smtClean="0"/>
              <a:t>)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030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书籍推荐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6" y="3963988"/>
            <a:ext cx="1960563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2" y="1256462"/>
            <a:ext cx="2084388" cy="26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53" y="1244134"/>
            <a:ext cx="185420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1253333"/>
            <a:ext cx="2100262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1" y="3868738"/>
            <a:ext cx="2906713" cy="290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3963988"/>
            <a:ext cx="1941512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9" y="3963988"/>
            <a:ext cx="20161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1225551"/>
            <a:ext cx="2024062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3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递归与分治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2 7 3 6 5 9 1</a:t>
            </a:r>
          </a:p>
          <a:p>
            <a:r>
              <a:rPr lang="en-US" altLang="zh-CN" dirty="0" smtClean="0"/>
              <a:t>2 7 3 6     5 9 1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ea typeface="黑体" panose="02010609060101010101" pitchFamily="49" charset="-122"/>
              </a:rPr>
              <a:t>递归算法</a:t>
            </a:r>
            <a:r>
              <a:rPr lang="en-US" altLang="zh-CN" b="1" dirty="0" smtClean="0">
                <a:ea typeface="黑体" panose="02010609060101010101" pitchFamily="49" charset="-122"/>
              </a:rPr>
              <a:t>: </a:t>
            </a:r>
            <a:r>
              <a:rPr lang="zh-CN" altLang="en-US" dirty="0" smtClean="0">
                <a:ea typeface="楷体_GB2312" pitchFamily="49" charset="-122"/>
              </a:rPr>
              <a:t>直接或间接地调用自身的算法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分治法：将一个难以直接解决的大问题，分割成一些规模较小的相同问题，以便各个击破，分而治之。</a:t>
            </a:r>
            <a:endParaRPr lang="zh-CN" altLang="en-US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ea typeface="楷体_GB2312" pitchFamily="49" charset="-122"/>
              </a:rPr>
              <a:t>分治与递归像一对孪生兄弟，经常同时应用在算法设计之中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楷体_GB2312" pitchFamily="49" charset="-122"/>
              </a:rPr>
              <a:t>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4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很多数据结构和算法都以其为基础</a:t>
            </a:r>
            <a:endParaRPr lang="en-US" altLang="zh-CN" dirty="0" smtClean="0"/>
          </a:p>
          <a:p>
            <a:r>
              <a:rPr lang="zh-CN" altLang="en-US" dirty="0" smtClean="0"/>
              <a:t>树状数组、线段树、堆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7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89212" y="620712"/>
            <a:ext cx="9121588" cy="623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重要的事实：当代计算机1s内可做10^7左右次计算</a:t>
            </a:r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配置好的机器可到k*10^7~10^8</a:t>
            </a:r>
          </a:p>
          <a:p>
            <a:pPr>
              <a:lnSpc>
                <a:spcPct val="90000"/>
              </a:lnSpc>
            </a:pPr>
            <a:r>
              <a:rPr lang="zh-CN" altLang="zh-CN" sz="2400" dirty="0"/>
              <a:t>在这个限制下时间复杂度一定的算法存在能处理的规模上限</a:t>
            </a:r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复杂度		数量级	</a:t>
            </a:r>
            <a:r>
              <a:rPr lang="zh-CN" altLang="zh-CN" sz="2400" dirty="0" smtClean="0"/>
              <a:t>最大</a:t>
            </a:r>
            <a:r>
              <a:rPr lang="zh-CN" altLang="zh-CN" sz="2400" dirty="0"/>
              <a:t>规模</a:t>
            </a:r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O(logN)		&gt;&gt;10^20	很大</a:t>
            </a:r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O(N^1/2)	</a:t>
            </a:r>
            <a:r>
              <a:rPr lang="zh-CN" altLang="zh-CN" sz="2400" dirty="0" smtClean="0"/>
              <a:t>10</a:t>
            </a:r>
            <a:r>
              <a:rPr lang="zh-CN" altLang="zh-CN" sz="2400" dirty="0"/>
              <a:t>^12		10^14</a:t>
            </a:r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O(N)		10^6		10^7</a:t>
            </a:r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O(NlogN)	</a:t>
            </a:r>
            <a:r>
              <a:rPr lang="zh-CN" altLang="zh-CN" sz="2400" dirty="0" smtClean="0"/>
              <a:t>10</a:t>
            </a:r>
            <a:r>
              <a:rPr lang="zh-CN" altLang="zh-CN" sz="2400" dirty="0"/>
              <a:t>^5		10^6		</a:t>
            </a:r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O(N^2)		1000		2500</a:t>
            </a:r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O(N^3)		100		500</a:t>
            </a:r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O(N^4)		50		50</a:t>
            </a:r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O(2^N)		20		20</a:t>
            </a:r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O(N!)		9		10	</a:t>
            </a:r>
          </a:p>
        </p:txBody>
      </p:sp>
    </p:spTree>
    <p:extLst>
      <p:ext uri="{BB962C8B-B14F-4D97-AF65-F5344CB8AC3E}">
        <p14:creationId xmlns:p14="http://schemas.microsoft.com/office/powerpoint/2010/main" val="10722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好的算法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功能和性能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正确性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效率与存储空间：时间复杂度、空间复杂度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69" y="3296347"/>
            <a:ext cx="10252515" cy="21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输出结果正确   </a:t>
            </a:r>
            <a:r>
              <a:rPr lang="en-US" altLang="zh-CN" dirty="0" smtClean="0"/>
              <a:t>Wrong Answer (WA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    </a:t>
            </a:r>
            <a:r>
              <a:rPr lang="en-US" altLang="zh-CN" dirty="0" smtClean="0"/>
              <a:t>TLE  MLE</a:t>
            </a:r>
          </a:p>
          <a:p>
            <a:r>
              <a:rPr lang="zh-CN" altLang="en-US" dirty="0" smtClean="0"/>
              <a:t>速度    排名（银首、铜首、铁首，同样的题数从银牌到铁牌）、允许多次提交，加罚时（一次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1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Acm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算法与数据结构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算法：</a:t>
            </a:r>
            <a:endParaRPr lang="en-US" altLang="zh-CN" dirty="0" smtClean="0"/>
          </a:p>
          <a:p>
            <a:r>
              <a:rPr lang="zh-CN" altLang="en-US" dirty="0"/>
              <a:t> 排序与</a:t>
            </a:r>
            <a:r>
              <a:rPr lang="zh-CN" altLang="en-US" dirty="0" smtClean="0"/>
              <a:t>查找（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），</a:t>
            </a:r>
            <a:r>
              <a:rPr lang="zh-CN" altLang="en-US" dirty="0"/>
              <a:t>枚举，贪心策略，分治策略，递推与递归，动态规划，搜索；图论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最短路、最大流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计算几何，字符串</a:t>
            </a:r>
            <a:r>
              <a:rPr lang="zh-CN" altLang="en-US" dirty="0" smtClean="0"/>
              <a:t>算法（后缀数组、字典树）等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54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Acm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算法与数据结构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数据结构：</a:t>
            </a:r>
            <a:endParaRPr lang="en-US" altLang="zh-CN" dirty="0" smtClean="0"/>
          </a:p>
          <a:p>
            <a:r>
              <a:rPr lang="zh-CN" altLang="en-US" dirty="0" smtClean="0"/>
              <a:t> 线性表（数组、队列、栈、链表）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STL: vector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 queue 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set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 map</a:t>
            </a:r>
          </a:p>
          <a:p>
            <a:r>
              <a:rPr lang="zh-CN" altLang="en-US" dirty="0" smtClean="0"/>
              <a:t>树（堆、排序二叉树） </a:t>
            </a:r>
            <a:r>
              <a:rPr lang="zh-CN" altLang="en-US" dirty="0" smtClean="0">
                <a:solidFill>
                  <a:srgbClr val="FF0000"/>
                </a:solidFill>
              </a:rPr>
              <a:t>树状数组、线段树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哈希表</a:t>
            </a:r>
            <a:r>
              <a:rPr lang="en-US" altLang="zh-CN" dirty="0" smtClean="0"/>
              <a:t>(map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1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46138"/>
            <a:ext cx="10182225" cy="50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74638"/>
            <a:ext cx="10906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74638"/>
            <a:ext cx="98202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OJ是啥</a:t>
            </a:r>
            <a:r>
              <a:rPr lang="zh-CN" altLang="en-US" dirty="0" smtClean="0"/>
              <a:t>？ </a:t>
            </a:r>
            <a:r>
              <a:rPr lang="en-US" altLang="zh-CN" dirty="0" smtClean="0"/>
              <a:t>Online Judge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国内</a:t>
            </a:r>
            <a:r>
              <a:rPr lang="zh-CN" altLang="en-US" dirty="0" smtClean="0"/>
              <a:t>题库</a:t>
            </a:r>
            <a:endParaRPr lang="en-US" altLang="zh-CN" dirty="0" smtClean="0"/>
          </a:p>
          <a:p>
            <a:pPr marL="342900" lvl="1" indent="-342900" eaLnBrk="1" hangingPunct="1">
              <a:buFontTx/>
              <a:buChar char="•"/>
            </a:pPr>
            <a:r>
              <a:rPr lang="en-US" altLang="zh-CN" dirty="0" smtClean="0"/>
              <a:t> http:// </a:t>
            </a:r>
            <a:r>
              <a:rPr lang="en-US" altLang="zh-CN" dirty="0" smtClean="0"/>
              <a:t>acm.hdu.edu.cn</a:t>
            </a:r>
            <a:r>
              <a:rPr lang="zh-CN" altLang="en-US" dirty="0"/>
              <a:t>	杭州电子科技</a:t>
            </a:r>
            <a:r>
              <a:rPr lang="zh-CN" altLang="en-US" dirty="0" smtClean="0"/>
              <a:t>大学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http://poj.org/ </a:t>
            </a:r>
            <a:r>
              <a:rPr lang="zh-CN" altLang="en-US" dirty="0"/>
              <a:t>	</a:t>
            </a:r>
            <a:r>
              <a:rPr lang="zh-CN" altLang="en-US" dirty="0" smtClean="0"/>
              <a:t>                  北京大学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http://acm.zju.edu.cn/onlinejudge   </a:t>
            </a:r>
            <a:r>
              <a:rPr lang="zh-CN" altLang="en-US" dirty="0">
                <a:sym typeface="Arial" panose="020B0604020202020204" pitchFamily="34" charset="0"/>
              </a:rPr>
              <a:t>浙江大学</a:t>
            </a:r>
          </a:p>
          <a:p>
            <a:pPr marL="457200" lvl="1" indent="0">
              <a:buNone/>
            </a:pPr>
            <a:r>
              <a:rPr lang="zh-CN" altLang="en-US" dirty="0"/>
              <a:t>http://acm.hust.edu.cn      华中科大</a:t>
            </a:r>
          </a:p>
          <a:p>
            <a:pPr lvl="1"/>
            <a:r>
              <a:rPr lang="zh-CN" altLang="en-US" dirty="0"/>
              <a:t>国外题库</a:t>
            </a:r>
          </a:p>
          <a:p>
            <a:r>
              <a:rPr lang="en-US" altLang="zh-CN" dirty="0" smtClean="0"/>
              <a:t> http://codeforces.com/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9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1540" y="846138"/>
            <a:ext cx="106908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1.Accepted. ---</a:t>
            </a:r>
            <a:r>
              <a:rPr lang="zh-CN" altLang="en-US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通过！</a:t>
            </a:r>
            <a:r>
              <a:rPr lang="en-US" altLang="zh-CN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(AC)</a:t>
            </a:r>
          </a:p>
          <a:p>
            <a:r>
              <a:rPr lang="en-US" altLang="zh-CN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2.Wrong </a:t>
            </a:r>
            <a:r>
              <a:rPr lang="en-US" altLang="zh-CN" sz="3200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Anwser</a:t>
            </a:r>
            <a:r>
              <a:rPr lang="en-US" altLang="zh-CN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---</a:t>
            </a:r>
            <a:r>
              <a:rPr lang="zh-CN" altLang="en-US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答案错。</a:t>
            </a:r>
            <a:r>
              <a:rPr lang="en-US" altLang="zh-CN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(WA)</a:t>
            </a:r>
          </a:p>
          <a:p>
            <a:r>
              <a:rPr lang="en-US" altLang="zh-CN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3.RunTime Error. ---</a:t>
            </a:r>
            <a:r>
              <a:rPr lang="zh-CN" altLang="en-US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程序运行出错，意外终止等。</a:t>
            </a:r>
            <a:r>
              <a:rPr lang="en-US" altLang="zh-CN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(RTE)</a:t>
            </a:r>
          </a:p>
          <a:p>
            <a:r>
              <a:rPr lang="en-US" altLang="zh-CN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4.Time Limit Exceeded. ---</a:t>
            </a:r>
            <a:r>
              <a:rPr lang="zh-CN" altLang="en-US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超时。</a:t>
            </a:r>
            <a:endParaRPr lang="en-US" altLang="zh-CN" sz="3200" b="0" i="0" dirty="0" smtClean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程序没在规定时间内出答案。</a:t>
            </a:r>
            <a:r>
              <a:rPr lang="en-US" altLang="zh-CN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(TLE)</a:t>
            </a:r>
          </a:p>
          <a:p>
            <a:r>
              <a:rPr lang="en-US" altLang="zh-CN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5.Presentation Error. ---</a:t>
            </a:r>
            <a:r>
              <a:rPr lang="zh-CN" altLang="en-US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格式错。</a:t>
            </a:r>
            <a:endParaRPr lang="en-US" altLang="zh-CN" sz="3200" b="0" i="0" dirty="0" smtClean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程序没按规定的格式输出答案。</a:t>
            </a:r>
            <a:r>
              <a:rPr lang="en-US" altLang="zh-CN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(PE)</a:t>
            </a:r>
          </a:p>
          <a:p>
            <a:r>
              <a:rPr lang="en-US" altLang="zh-CN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6.Memory Limit Exceeded. ---</a:t>
            </a:r>
            <a:r>
              <a:rPr lang="zh-CN" altLang="en-US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超内存。</a:t>
            </a:r>
            <a:endParaRPr lang="en-US" altLang="zh-CN" sz="3200" b="0" i="0" dirty="0" smtClean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程序没在规定空间内出答案。</a:t>
            </a:r>
            <a:r>
              <a:rPr lang="en-US" altLang="zh-CN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(MLE)</a:t>
            </a:r>
          </a:p>
          <a:p>
            <a:r>
              <a:rPr lang="en-US" altLang="zh-CN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7.Compile Error. ---</a:t>
            </a:r>
            <a:r>
              <a:rPr lang="zh-CN" altLang="en-US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编译错。程序编译不过。</a:t>
            </a:r>
            <a:r>
              <a:rPr lang="en-US" altLang="zh-CN" sz="3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(CE)</a:t>
            </a:r>
            <a:endParaRPr lang="en-US" altLang="zh-CN" sz="32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3870"/>
            <a:ext cx="111823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01" y="590644"/>
            <a:ext cx="11517198" cy="50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98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46138"/>
            <a:ext cx="10599045" cy="415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40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8530"/>
            <a:ext cx="11314627" cy="42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acm</a:t>
            </a:r>
            <a:r>
              <a:rPr lang="zh-CN" altLang="en-US" dirty="0" smtClean="0"/>
              <a:t>亚洲区预赛上海赛区</a:t>
            </a:r>
            <a:endParaRPr lang="en-US" altLang="zh-CN" dirty="0" smtClean="0"/>
          </a:p>
          <a:p>
            <a:r>
              <a:rPr lang="en-US" altLang="zh-CN" dirty="0" smtClean="0"/>
              <a:t>06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en-US" altLang="zh-CN" dirty="0"/>
              <a:t>Friendship of </a:t>
            </a:r>
            <a:r>
              <a:rPr lang="en-US" altLang="zh-CN" dirty="0" smtClean="0"/>
              <a:t>Frog</a:t>
            </a:r>
            <a:r>
              <a:rPr lang="zh-CN" altLang="en-US" dirty="0" smtClean="0"/>
              <a:t>（青蛙）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0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467" y="-48091"/>
            <a:ext cx="8208553" cy="69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12576" y="-142221"/>
            <a:ext cx="10972800" cy="1143000"/>
          </a:xfrm>
        </p:spPr>
        <p:txBody>
          <a:bodyPr/>
          <a:lstStyle/>
          <a:p>
            <a:r>
              <a:rPr lang="en-US" altLang="zh-CN" b="1"/>
              <a:t>Problem Description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8959" y="1262997"/>
            <a:ext cx="1139544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buNone/>
            </a:pPr>
            <a:r>
              <a:rPr lang="en-US" altLang="zh-CN" sz="3600" dirty="0"/>
              <a:t>N frogs from different countries are standing in a line. Each country is represented by a lowercase letter. </a:t>
            </a:r>
            <a:endParaRPr lang="en-US" altLang="zh-CN" sz="3600" dirty="0" smtClean="0"/>
          </a:p>
          <a:p>
            <a:pPr marL="0" lvl="0" indent="0">
              <a:buNone/>
            </a:pPr>
            <a:r>
              <a:rPr lang="en-US" altLang="zh-CN" sz="3600" dirty="0" smtClean="0"/>
              <a:t>The </a:t>
            </a:r>
            <a:r>
              <a:rPr lang="en-US" altLang="zh-CN" sz="3600" dirty="0"/>
              <a:t>distance between adjacent frogs (e.g. the 1st and the 2nd frog, the N−1th and the Nth frog, </a:t>
            </a:r>
            <a:r>
              <a:rPr lang="en-US" altLang="zh-CN" sz="3600" dirty="0" err="1"/>
              <a:t>etc</a:t>
            </a:r>
            <a:r>
              <a:rPr lang="en-US" altLang="zh-CN" sz="3600" dirty="0"/>
              <a:t>) are exactly 1. Two frogs are friends if they come from the same country.</a:t>
            </a:r>
          </a:p>
          <a:p>
            <a:pPr marL="0" lvl="0" indent="0">
              <a:buNone/>
            </a:pPr>
            <a:endParaRPr lang="en-US" altLang="zh-CN" sz="3600" dirty="0"/>
          </a:p>
          <a:p>
            <a:pPr marL="0" lvl="0" indent="0">
              <a:buNone/>
            </a:pPr>
            <a:r>
              <a:rPr lang="en-US" altLang="zh-CN" sz="3600" dirty="0"/>
              <a:t>The closest friends are a pair of friends with the minimum distance. Help us find that distance.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28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59941" y="0"/>
            <a:ext cx="10972800" cy="1143000"/>
          </a:xfrm>
        </p:spPr>
        <p:txBody>
          <a:bodyPr/>
          <a:lstStyle/>
          <a:p>
            <a:r>
              <a:rPr lang="en-US" altLang="zh-CN" b="1" dirty="0"/>
              <a:t>Input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599" y="1016250"/>
            <a:ext cx="1020183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buNone/>
            </a:pPr>
            <a:r>
              <a:rPr lang="en-US" altLang="zh-CN" sz="2800" dirty="0"/>
              <a:t>First line contains an integer T, which indicates the number of test cases.</a:t>
            </a:r>
          </a:p>
          <a:p>
            <a:pPr marL="0" lvl="0" indent="0">
              <a:buNone/>
            </a:pPr>
            <a:endParaRPr lang="en-US" altLang="zh-CN" sz="2800" dirty="0"/>
          </a:p>
          <a:p>
            <a:pPr marL="0" lvl="0" indent="0">
              <a:buNone/>
            </a:pPr>
            <a:r>
              <a:rPr lang="en-US" altLang="zh-CN" sz="2800" dirty="0"/>
              <a:t>Every test case only contains a string with length N, and the </a:t>
            </a:r>
            <a:r>
              <a:rPr lang="en-US" altLang="zh-CN" sz="2800" dirty="0" err="1"/>
              <a:t>ith</a:t>
            </a:r>
            <a:r>
              <a:rPr lang="en-US" altLang="zh-CN" sz="2800" dirty="0"/>
              <a:t> character of the string indicates the country of </a:t>
            </a:r>
            <a:r>
              <a:rPr lang="en-US" altLang="zh-CN" sz="2800" dirty="0" err="1"/>
              <a:t>ith</a:t>
            </a:r>
            <a:r>
              <a:rPr lang="en-US" altLang="zh-CN" sz="2800" dirty="0"/>
              <a:t> frogs.</a:t>
            </a:r>
          </a:p>
          <a:p>
            <a:pPr marL="0" lvl="0" indent="0">
              <a:buNone/>
            </a:pPr>
            <a:endParaRPr lang="en-US" altLang="zh-CN" sz="2800" dirty="0"/>
          </a:p>
          <a:p>
            <a:pPr marL="0" lvl="0" indent="0">
              <a:buNone/>
            </a:pPr>
            <a:r>
              <a:rPr lang="en-US" altLang="zh-CN" sz="2800" dirty="0"/>
              <a:t>⋅ 1≤T≤50.</a:t>
            </a:r>
          </a:p>
          <a:p>
            <a:pPr marL="0" lvl="0" indent="0">
              <a:buNone/>
            </a:pPr>
            <a:endParaRPr lang="en-US" altLang="zh-CN" sz="2800" dirty="0"/>
          </a:p>
          <a:p>
            <a:pPr marL="0" lvl="0" indent="0">
              <a:buNone/>
            </a:pPr>
            <a:r>
              <a:rPr lang="en-US" altLang="zh-CN" sz="2800" dirty="0"/>
              <a:t>⋅ for 80% data, 1≤N≤100.</a:t>
            </a:r>
          </a:p>
          <a:p>
            <a:pPr marL="0" lvl="0" indent="0">
              <a:buNone/>
            </a:pPr>
            <a:endParaRPr lang="en-US" altLang="zh-CN" sz="2800" dirty="0"/>
          </a:p>
          <a:p>
            <a:pPr marL="0" lvl="0" indent="0">
              <a:buNone/>
            </a:pPr>
            <a:r>
              <a:rPr lang="en-US" altLang="zh-CN" sz="2800" dirty="0"/>
              <a:t>⋅ for 100% data, 1≤N≤1000.</a:t>
            </a:r>
          </a:p>
          <a:p>
            <a:pPr marL="0" lvl="0" indent="0">
              <a:buNone/>
            </a:pPr>
            <a:endParaRPr lang="en-US" altLang="zh-CN" sz="2800" dirty="0"/>
          </a:p>
          <a:p>
            <a:pPr marL="0" lvl="0" indent="0">
              <a:buNone/>
            </a:pPr>
            <a:r>
              <a:rPr lang="en-US" altLang="zh-CN" sz="2800" dirty="0"/>
              <a:t>⋅ the string only contains lowercase letters.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54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Output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607287"/>
            <a:ext cx="109727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every test case, you should output "</a:t>
            </a:r>
            <a:r>
              <a:rPr kumimoji="0" lang="zh-CN" altLang="zh-CN" sz="4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#x: y</a:t>
            </a:r>
            <a:r>
              <a:rPr kumimoji="0" lang="zh-CN" altLang="zh-CN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where </a:t>
            </a:r>
            <a:r>
              <a:rPr kumimoji="0" lang="zh-CN" altLang="zh-CN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thJax_Math-italic"/>
                <a:cs typeface="Times New Roman" panose="02020603050405020304" pitchFamily="18" charset="0"/>
              </a:rPr>
              <a:t>x</a:t>
            </a:r>
            <a:r>
              <a:rPr kumimoji="0" lang="zh-CN" altLang="zh-CN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indicates the case number and counts from </a:t>
            </a:r>
            <a:r>
              <a:rPr kumimoji="0" lang="zh-CN" altLang="zh-CN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thJax_Main"/>
                <a:cs typeface="Times New Roman" panose="02020603050405020304" pitchFamily="18" charset="0"/>
              </a:rPr>
              <a:t>1</a:t>
            </a:r>
            <a:r>
              <a:rPr kumimoji="0" lang="zh-CN" altLang="zh-CN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zh-CN" altLang="zh-CN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thJax_Math-italic"/>
                <a:cs typeface="Times New Roman" panose="02020603050405020304" pitchFamily="18" charset="0"/>
              </a:rPr>
              <a:t>y</a:t>
            </a:r>
            <a:r>
              <a:rPr kumimoji="0" lang="zh-CN" altLang="zh-CN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result. If there are no frogs in same country, output </a:t>
            </a:r>
            <a:r>
              <a:rPr kumimoji="0" lang="zh-CN" altLang="zh-CN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thJax_Main"/>
                <a:cs typeface="Times New Roman" panose="02020603050405020304" pitchFamily="18" charset="0"/>
              </a:rPr>
              <a:t>−1</a:t>
            </a:r>
            <a:r>
              <a:rPr kumimoji="0" lang="zh-CN" altLang="zh-CN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instead.</a:t>
            </a:r>
            <a:r>
              <a:rPr kumimoji="0" lang="zh-CN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20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638"/>
            <a:ext cx="104298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834" y="274638"/>
            <a:ext cx="2828365" cy="1143000"/>
          </a:xfrm>
        </p:spPr>
        <p:txBody>
          <a:bodyPr/>
          <a:lstStyle/>
          <a:p>
            <a:r>
              <a:rPr lang="en-US" altLang="zh-CN" dirty="0" err="1" smtClean="0"/>
              <a:t>hdu</a:t>
            </a:r>
            <a:r>
              <a:rPr lang="en-US" altLang="zh-CN" dirty="0" smtClean="0"/>
              <a:t> 5578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953715"/>
            <a:ext cx="7104476" cy="50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给出矩阵</a:t>
            </a:r>
            <a:r>
              <a:rPr lang="en-US" altLang="zh-CN" dirty="0" smtClean="0"/>
              <a:t>A, 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1&lt;=n&lt;=1e10);</a:t>
            </a:r>
          </a:p>
          <a:p>
            <a:r>
              <a:rPr lang="zh-CN" altLang="en-US" dirty="0" smtClean="0"/>
              <a:t>求</a:t>
            </a:r>
            <a:r>
              <a:rPr lang="en-US" altLang="zh-CN" dirty="0" err="1" smtClean="0"/>
              <a:t>A^n</a:t>
            </a:r>
            <a:endParaRPr lang="zh-CN" altLang="en-US" dirty="0" smtClean="0"/>
          </a:p>
          <a:p>
            <a:r>
              <a:rPr lang="zh-CN" altLang="en-US" dirty="0"/>
              <a:t>以及</a:t>
            </a:r>
            <a:endParaRPr lang="en-US" altLang="zh-CN" dirty="0" smtClean="0"/>
          </a:p>
          <a:p>
            <a:r>
              <a:rPr lang="en-US" altLang="zh-CN" dirty="0" smtClean="0"/>
              <a:t>A^1 + </a:t>
            </a:r>
            <a:r>
              <a:rPr lang="en-US" altLang="zh-CN" dirty="0" smtClean="0"/>
              <a:t>A^2 + A^3 +…… + </a:t>
            </a:r>
            <a:r>
              <a:rPr lang="en-US" altLang="zh-CN" dirty="0" err="1" smtClean="0"/>
              <a:t>A^n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160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381000"/>
            <a:ext cx="121443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88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4" y="274638"/>
            <a:ext cx="10207159" cy="513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8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638"/>
            <a:ext cx="10746327" cy="55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14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25" y="529478"/>
            <a:ext cx="102203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44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63" y="449449"/>
            <a:ext cx="3982666" cy="501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352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http://acm.hust.edu.cn/vjudge/contest/view.action?cid=65109#overview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38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55969"/>
            <a:ext cx="10772838" cy="53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84233"/>
            <a:ext cx="10580370" cy="507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27" y="623457"/>
            <a:ext cx="9792653" cy="490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0"/>
            <a:ext cx="11153775" cy="57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638"/>
            <a:ext cx="10746327" cy="55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0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932</Words>
  <Application>Microsoft Office PowerPoint</Application>
  <PresentationFormat>宽屏</PresentationFormat>
  <Paragraphs>153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MathJax_Main</vt:lpstr>
      <vt:lpstr>MathJax_Math-italic</vt:lpstr>
      <vt:lpstr>黑体</vt:lpstr>
      <vt:lpstr>华文行楷</vt:lpstr>
      <vt:lpstr>华文楷体</vt:lpstr>
      <vt:lpstr>楷体_GB2312</vt:lpstr>
      <vt:lpstr>宋体</vt:lpstr>
      <vt:lpstr>微软雅黑</vt:lpstr>
      <vt:lpstr>幼圆</vt:lpstr>
      <vt:lpstr>Arial</vt:lpstr>
      <vt:lpstr>Arial</vt:lpstr>
      <vt:lpstr>Calibri</vt:lpstr>
      <vt:lpstr>Calibri Light</vt:lpstr>
      <vt:lpstr>Times New Roman</vt:lpstr>
      <vt:lpstr>Wingdings</vt:lpstr>
      <vt:lpstr>Office 主题</vt:lpstr>
      <vt:lpstr>默认设计模板</vt:lpstr>
      <vt:lpstr>PowerPoint 演示文稿</vt:lpstr>
      <vt:lpstr>书籍推荐</vt:lpstr>
      <vt:lpstr>OJ是啥？ Online Judge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为什么要有算法？   -----资源有限、 降低时间复杂度和空间复杂度 18次  -&gt;&gt;&gt;  5次</vt:lpstr>
      <vt:lpstr>什么是时间复杂度</vt:lpstr>
      <vt:lpstr>如何计算时间复杂度</vt:lpstr>
      <vt:lpstr>如何计算时间复杂度</vt:lpstr>
      <vt:lpstr>//下面是 m^n%k 的快速幂： int quickpow(int m,int n) {     int b = 1;     while (n &gt; 0)     {           if (n &amp; 1)//按位与运算, 可以判断n的二进制最后一位是1还是0              b = (b*m)%k;           //显然如果n的二进制末尾是1就要归入计算，末尾不是0就不计算           n = n &gt;&gt; 1 ;           m = (m*m)%k;     }     return b; }   </vt:lpstr>
      <vt:lpstr>归并排序和冒泡排序</vt:lpstr>
      <vt:lpstr>归并排序</vt:lpstr>
      <vt:lpstr>递归与分治</vt:lpstr>
      <vt:lpstr>二分思想</vt:lpstr>
      <vt:lpstr>PowerPoint 演示文稿</vt:lpstr>
      <vt:lpstr>好的算法----功能和性能</vt:lpstr>
      <vt:lpstr>ACM</vt:lpstr>
      <vt:lpstr>Acm----算法与数据结构</vt:lpstr>
      <vt:lpstr>Acm----算法与数据结构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</vt:lpstr>
      <vt:lpstr>PowerPoint 演示文稿</vt:lpstr>
      <vt:lpstr>Problem Description</vt:lpstr>
      <vt:lpstr>Input</vt:lpstr>
      <vt:lpstr>Output</vt:lpstr>
      <vt:lpstr>hdu 5578</vt:lpstr>
      <vt:lpstr>思考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zsp</dc:creator>
  <cp:lastModifiedBy>zsp</cp:lastModifiedBy>
  <cp:revision>25</cp:revision>
  <dcterms:created xsi:type="dcterms:W3CDTF">2015-12-10T10:56:33Z</dcterms:created>
  <dcterms:modified xsi:type="dcterms:W3CDTF">2015-12-10T15:55:47Z</dcterms:modified>
</cp:coreProperties>
</file>