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30243463" cy="42773600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718398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436797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2155195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873593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591992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4310390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5028789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5747187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47">
          <p15:clr>
            <a:srgbClr val="A4A3A4"/>
          </p15:clr>
        </p15:guide>
        <p15:guide id="2" orient="horz" pos="26173">
          <p15:clr>
            <a:srgbClr val="A4A3A4"/>
          </p15:clr>
        </p15:guide>
        <p15:guide id="3" orient="horz" pos="25900">
          <p15:clr>
            <a:srgbClr val="A4A3A4"/>
          </p15:clr>
        </p15:guide>
        <p15:guide id="4" orient="horz" pos="771">
          <p15:clr>
            <a:srgbClr val="A4A3A4"/>
          </p15:clr>
        </p15:guide>
        <p15:guide id="5" orient="horz" pos="4899">
          <p15:clr>
            <a:srgbClr val="A4A3A4"/>
          </p15:clr>
        </p15:guide>
        <p15:guide id="6" orient="horz" pos="25583">
          <p15:clr>
            <a:srgbClr val="A4A3A4"/>
          </p15:clr>
        </p15:guide>
        <p15:guide id="7" orient="horz" pos="12474" userDrawn="1">
          <p15:clr>
            <a:srgbClr val="A4A3A4"/>
          </p15:clr>
        </p15:guide>
        <p15:guide id="8" orient="horz" pos="12882">
          <p15:clr>
            <a:srgbClr val="A4A3A4"/>
          </p15:clr>
        </p15:guide>
        <p15:guide id="9" orient="horz" pos="15468">
          <p15:clr>
            <a:srgbClr val="A4A3A4"/>
          </p15:clr>
        </p15:guide>
        <p15:guide id="10" orient="horz" pos="15014">
          <p15:clr>
            <a:srgbClr val="A4A3A4"/>
          </p15:clr>
        </p15:guide>
        <p15:guide id="11" orient="horz" pos="19097">
          <p15:clr>
            <a:srgbClr val="A4A3A4"/>
          </p15:clr>
        </p15:guide>
        <p15:guide id="12" orient="horz" pos="18643">
          <p15:clr>
            <a:srgbClr val="A4A3A4"/>
          </p15:clr>
        </p15:guide>
        <p15:guide id="13" orient="horz" pos="5353">
          <p15:clr>
            <a:srgbClr val="A4A3A4"/>
          </p15:clr>
        </p15:guide>
        <p15:guide id="14" orient="horz" pos="5579">
          <p15:clr>
            <a:srgbClr val="A4A3A4"/>
          </p15:clr>
        </p15:guide>
        <p15:guide id="15" orient="horz" pos="8120">
          <p15:clr>
            <a:srgbClr val="A4A3A4"/>
          </p15:clr>
        </p15:guide>
        <p15:guide id="16" orient="horz" pos="24177">
          <p15:clr>
            <a:srgbClr val="A4A3A4"/>
          </p15:clr>
        </p15:guide>
        <p15:guide id="17" orient="horz" pos="24630">
          <p15:clr>
            <a:srgbClr val="A4A3A4"/>
          </p15:clr>
        </p15:guide>
        <p15:guide id="18" orient="horz" pos="24404">
          <p15:clr>
            <a:srgbClr val="A4A3A4"/>
          </p15:clr>
        </p15:guide>
        <p15:guide id="19" orient="horz" pos="4627">
          <p15:clr>
            <a:srgbClr val="A4A3A4"/>
          </p15:clr>
        </p15:guide>
        <p15:guide id="20" orient="horz" pos="8800">
          <p15:clr>
            <a:srgbClr val="A4A3A4"/>
          </p15:clr>
        </p15:guide>
        <p15:guide id="21" pos="9389">
          <p15:clr>
            <a:srgbClr val="A4A3A4"/>
          </p15:clr>
        </p15:guide>
        <p15:guide id="22" pos="680">
          <p15:clr>
            <a:srgbClr val="A4A3A4"/>
          </p15:clr>
        </p15:guide>
        <p15:guide id="23" pos="18688">
          <p15:clr>
            <a:srgbClr val="A4A3A4"/>
          </p15:clr>
        </p15:guide>
        <p15:guide id="24" pos="18869">
          <p15:clr>
            <a:srgbClr val="A4A3A4"/>
          </p15:clr>
        </p15:guide>
        <p15:guide id="25" pos="181">
          <p15:clr>
            <a:srgbClr val="A4A3A4"/>
          </p15:clr>
        </p15:guide>
        <p15:guide id="26" pos="9661">
          <p15:clr>
            <a:srgbClr val="A4A3A4"/>
          </p15:clr>
        </p15:guide>
        <p15:guide id="27" pos="9207">
          <p15:clr>
            <a:srgbClr val="A4A3A4"/>
          </p15:clr>
        </p15:guide>
        <p15:guide id="28" pos="1270">
          <p15:clr>
            <a:srgbClr val="A4A3A4"/>
          </p15:clr>
        </p15:guide>
        <p15:guide id="29" pos="10160">
          <p15:clr>
            <a:srgbClr val="A4A3A4"/>
          </p15:clr>
        </p15:guide>
        <p15:guide id="30" pos="14152">
          <p15:clr>
            <a:srgbClr val="A4A3A4"/>
          </p15:clr>
        </p15:guide>
        <p15:guide id="31" pos="13970">
          <p15:clr>
            <a:srgbClr val="A4A3A4"/>
          </p15:clr>
        </p15:guide>
        <p15:guide id="32" pos="18597">
          <p15:clr>
            <a:srgbClr val="A4A3A4"/>
          </p15:clr>
        </p15:guide>
        <p15:guide id="33" pos="272">
          <p15:clr>
            <a:srgbClr val="A4A3A4"/>
          </p15:clr>
        </p15:guide>
        <p15:guide id="34" pos="9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80808"/>
    <a:srgbClr val="05BEFF"/>
    <a:srgbClr val="6699FF"/>
    <a:srgbClr val="FFEEB7"/>
    <a:srgbClr val="DCEEF0"/>
    <a:srgbClr val="DAA600"/>
    <a:srgbClr val="FFE181"/>
    <a:srgbClr val="A27B00"/>
    <a:srgbClr val="112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5" autoAdjust="0"/>
    <p:restoredTop sz="94387" autoAdjust="0"/>
  </p:normalViewPr>
  <p:slideViewPr>
    <p:cSldViewPr>
      <p:cViewPr>
        <p:scale>
          <a:sx n="33" d="100"/>
          <a:sy n="33" d="100"/>
        </p:scale>
        <p:origin x="2130" y="-3528"/>
      </p:cViewPr>
      <p:guideLst>
        <p:guide orient="horz" pos="3947"/>
        <p:guide orient="horz" pos="26173"/>
        <p:guide orient="horz" pos="25900"/>
        <p:guide orient="horz" pos="771"/>
        <p:guide orient="horz" pos="4899"/>
        <p:guide orient="horz" pos="25583"/>
        <p:guide orient="horz" pos="12474"/>
        <p:guide orient="horz" pos="12882"/>
        <p:guide orient="horz" pos="15468"/>
        <p:guide orient="horz" pos="15014"/>
        <p:guide orient="horz" pos="19097"/>
        <p:guide orient="horz" pos="18643"/>
        <p:guide orient="horz" pos="5353"/>
        <p:guide orient="horz" pos="5579"/>
        <p:guide orient="horz" pos="8120"/>
        <p:guide orient="horz" pos="24177"/>
        <p:guide orient="horz" pos="24630"/>
        <p:guide orient="horz" pos="24404"/>
        <p:guide orient="horz" pos="4627"/>
        <p:guide orient="horz" pos="8800"/>
        <p:guide pos="9389"/>
        <p:guide pos="680"/>
        <p:guide pos="18688"/>
        <p:guide pos="18869"/>
        <p:guide pos="181"/>
        <p:guide pos="9661"/>
        <p:guide pos="9207"/>
        <p:guide pos="1270"/>
        <p:guide pos="10160"/>
        <p:guide pos="14152"/>
        <p:guide pos="13970"/>
        <p:guide pos="18597"/>
        <p:guide pos="272"/>
        <p:guide pos="97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747" cy="49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108" tIns="15554" rIns="31108" bIns="15554" numCol="1" anchor="t" anchorCtr="0" compatLnSpc="1">
            <a:prstTxWarp prst="textNoShape">
              <a:avLst/>
            </a:prstTxWarp>
          </a:bodyPr>
          <a:lstStyle>
            <a:lvl1pPr>
              <a:defRPr sz="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355" y="0"/>
            <a:ext cx="2945747" cy="49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108" tIns="15554" rIns="31108" bIns="15554" numCol="1" anchor="t" anchorCtr="0" compatLnSpc="1">
            <a:prstTxWarp prst="textNoShape">
              <a:avLst/>
            </a:prstTxWarp>
          </a:bodyPr>
          <a:lstStyle>
            <a:lvl1pPr algn="r">
              <a:defRPr sz="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4388" y="746125"/>
            <a:ext cx="26289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30" y="4716073"/>
            <a:ext cx="5438140" cy="446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108" tIns="15554" rIns="31108" bIns="155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940"/>
            <a:ext cx="2945747" cy="49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108" tIns="15554" rIns="31108" bIns="15554" numCol="1" anchor="b" anchorCtr="0" compatLnSpc="1">
            <a:prstTxWarp prst="textNoShape">
              <a:avLst/>
            </a:prstTxWarp>
          </a:bodyPr>
          <a:lstStyle>
            <a:lvl1pPr>
              <a:defRPr sz="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355" y="9429940"/>
            <a:ext cx="2945747" cy="49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108" tIns="15554" rIns="31108" bIns="15554" numCol="1" anchor="b" anchorCtr="0" compatLnSpc="1">
            <a:prstTxWarp prst="textNoShape">
              <a:avLst/>
            </a:prstTxWarp>
          </a:bodyPr>
          <a:lstStyle>
            <a:lvl1pPr algn="r">
              <a:defRPr sz="400"/>
            </a:lvl1pPr>
          </a:lstStyle>
          <a:p>
            <a:pPr>
              <a:defRPr/>
            </a:pPr>
            <a:fld id="{7A196F4C-6589-416D-9CFF-245884620A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765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718398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436797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2155195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873593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591992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10390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028789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747187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DBF49-17EF-446F-A8E7-8DA5EBDC2844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84388" y="746125"/>
            <a:ext cx="2628900" cy="37211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63930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325" y="13286609"/>
            <a:ext cx="25708813" cy="917040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37144" y="24238208"/>
            <a:ext cx="21169176" cy="10931641"/>
          </a:xfrm>
        </p:spPr>
        <p:txBody>
          <a:bodyPr/>
          <a:lstStyle>
            <a:lvl1pPr marL="0" indent="0" algn="ctr">
              <a:buNone/>
              <a:defRPr/>
            </a:lvl1pPr>
            <a:lvl2pPr marL="718398" indent="0" algn="ctr">
              <a:buNone/>
              <a:defRPr/>
            </a:lvl2pPr>
            <a:lvl3pPr marL="1436797" indent="0" algn="ctr">
              <a:buNone/>
              <a:defRPr/>
            </a:lvl3pPr>
            <a:lvl4pPr marL="2155195" indent="0" algn="ctr">
              <a:buNone/>
              <a:defRPr/>
            </a:lvl4pPr>
            <a:lvl5pPr marL="2873593" indent="0" algn="ctr">
              <a:buNone/>
              <a:defRPr/>
            </a:lvl5pPr>
            <a:lvl6pPr marL="3591992" indent="0" algn="ctr">
              <a:buNone/>
              <a:defRPr/>
            </a:lvl6pPr>
            <a:lvl7pPr marL="4310390" indent="0" algn="ctr">
              <a:buNone/>
              <a:defRPr/>
            </a:lvl7pPr>
            <a:lvl8pPr marL="5028789" indent="0" algn="ctr">
              <a:buNone/>
              <a:defRPr/>
            </a:lvl8pPr>
            <a:lvl9pPr marL="5747187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77325-F599-444D-B5DB-C78F75595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1C4F5-F822-4D5F-B2FA-7C68A193FD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927446" y="1716333"/>
            <a:ext cx="6804467" cy="3648952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1550" y="1716333"/>
            <a:ext cx="20176443" cy="364895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9EB4B-96DE-44D4-B4A4-934569ABC9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59586-8B19-489C-9E3B-E6545BBBC2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46" y="27486266"/>
            <a:ext cx="25706319" cy="8494350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89546" y="18128763"/>
            <a:ext cx="25706319" cy="9357504"/>
          </a:xfrm>
        </p:spPr>
        <p:txBody>
          <a:bodyPr anchor="b"/>
          <a:lstStyle>
            <a:lvl1pPr marL="0" indent="0">
              <a:buNone/>
              <a:defRPr sz="3100"/>
            </a:lvl1pPr>
            <a:lvl2pPr marL="718398" indent="0">
              <a:buNone/>
              <a:defRPr sz="2800"/>
            </a:lvl2pPr>
            <a:lvl3pPr marL="1436797" indent="0">
              <a:buNone/>
              <a:defRPr sz="2500"/>
            </a:lvl3pPr>
            <a:lvl4pPr marL="2155195" indent="0">
              <a:buNone/>
              <a:defRPr sz="2200"/>
            </a:lvl4pPr>
            <a:lvl5pPr marL="2873593" indent="0">
              <a:buNone/>
              <a:defRPr sz="2200"/>
            </a:lvl5pPr>
            <a:lvl6pPr marL="3591992" indent="0">
              <a:buNone/>
              <a:defRPr sz="2200"/>
            </a:lvl6pPr>
            <a:lvl7pPr marL="4310390" indent="0">
              <a:buNone/>
              <a:defRPr sz="2200"/>
            </a:lvl7pPr>
            <a:lvl8pPr marL="5028789" indent="0">
              <a:buNone/>
              <a:defRPr sz="2200"/>
            </a:lvl8pPr>
            <a:lvl9pPr marL="5747187" indent="0">
              <a:buNone/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BBD91-1726-48A0-A655-1942B61491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11549" y="9981173"/>
            <a:ext cx="13489208" cy="2822468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40211" y="9981173"/>
            <a:ext cx="13491703" cy="2822468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50791-04CA-4E2A-A6EC-C47558FB1C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1550" y="1713840"/>
            <a:ext cx="27220364" cy="7127269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1551" y="9574541"/>
            <a:ext cx="13364492" cy="3991471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8398" indent="0">
              <a:buNone/>
              <a:defRPr sz="3100" b="1"/>
            </a:lvl2pPr>
            <a:lvl3pPr marL="1436797" indent="0">
              <a:buNone/>
              <a:defRPr sz="2800" b="1"/>
            </a:lvl3pPr>
            <a:lvl4pPr marL="2155195" indent="0">
              <a:buNone/>
              <a:defRPr sz="2500" b="1"/>
            </a:lvl4pPr>
            <a:lvl5pPr marL="2873593" indent="0">
              <a:buNone/>
              <a:defRPr sz="2500" b="1"/>
            </a:lvl5pPr>
            <a:lvl6pPr marL="3591992" indent="0">
              <a:buNone/>
              <a:defRPr sz="2500" b="1"/>
            </a:lvl6pPr>
            <a:lvl7pPr marL="4310390" indent="0">
              <a:buNone/>
              <a:defRPr sz="2500" b="1"/>
            </a:lvl7pPr>
            <a:lvl8pPr marL="5028789" indent="0">
              <a:buNone/>
              <a:defRPr sz="2500" b="1"/>
            </a:lvl8pPr>
            <a:lvl9pPr marL="5747187" indent="0">
              <a:buNone/>
              <a:defRPr sz="25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1551" y="13566013"/>
            <a:ext cx="13364492" cy="24642343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62432" y="9574541"/>
            <a:ext cx="13369481" cy="3991471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8398" indent="0">
              <a:buNone/>
              <a:defRPr sz="3100" b="1"/>
            </a:lvl2pPr>
            <a:lvl3pPr marL="1436797" indent="0">
              <a:buNone/>
              <a:defRPr sz="2800" b="1"/>
            </a:lvl3pPr>
            <a:lvl4pPr marL="2155195" indent="0">
              <a:buNone/>
              <a:defRPr sz="2500" b="1"/>
            </a:lvl4pPr>
            <a:lvl5pPr marL="2873593" indent="0">
              <a:buNone/>
              <a:defRPr sz="2500" b="1"/>
            </a:lvl5pPr>
            <a:lvl6pPr marL="3591992" indent="0">
              <a:buNone/>
              <a:defRPr sz="2500" b="1"/>
            </a:lvl6pPr>
            <a:lvl7pPr marL="4310390" indent="0">
              <a:buNone/>
              <a:defRPr sz="2500" b="1"/>
            </a:lvl7pPr>
            <a:lvl8pPr marL="5028789" indent="0">
              <a:buNone/>
              <a:defRPr sz="2500" b="1"/>
            </a:lvl8pPr>
            <a:lvl9pPr marL="5747187" indent="0">
              <a:buNone/>
              <a:defRPr sz="25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62432" y="13566013"/>
            <a:ext cx="13369481" cy="24642343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9C10B-8705-4498-AC69-6CBDDA5145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AC729-A666-4A93-8A75-76D77F7528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16960-334E-4806-BE0D-B6D431E99C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1550" y="1703860"/>
            <a:ext cx="9949788" cy="7247014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25507" y="1703861"/>
            <a:ext cx="16906407" cy="36504495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1550" y="8950873"/>
            <a:ext cx="9949788" cy="29257482"/>
          </a:xfrm>
        </p:spPr>
        <p:txBody>
          <a:bodyPr/>
          <a:lstStyle>
            <a:lvl1pPr marL="0" indent="0">
              <a:buNone/>
              <a:defRPr sz="2200"/>
            </a:lvl1pPr>
            <a:lvl2pPr marL="718398" indent="0">
              <a:buNone/>
              <a:defRPr sz="1900"/>
            </a:lvl2pPr>
            <a:lvl3pPr marL="1436797" indent="0">
              <a:buNone/>
              <a:defRPr sz="1600"/>
            </a:lvl3pPr>
            <a:lvl4pPr marL="2155195" indent="0">
              <a:buNone/>
              <a:defRPr sz="1400"/>
            </a:lvl4pPr>
            <a:lvl5pPr marL="2873593" indent="0">
              <a:buNone/>
              <a:defRPr sz="1400"/>
            </a:lvl5pPr>
            <a:lvl6pPr marL="3591992" indent="0">
              <a:buNone/>
              <a:defRPr sz="1400"/>
            </a:lvl6pPr>
            <a:lvl7pPr marL="4310390" indent="0">
              <a:buNone/>
              <a:defRPr sz="1400"/>
            </a:lvl7pPr>
            <a:lvl8pPr marL="5028789" indent="0">
              <a:buNone/>
              <a:defRPr sz="1400"/>
            </a:lvl8pPr>
            <a:lvl9pPr marL="5747187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4D5E4-B02C-466A-8D74-869B3EF68F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8966" y="29941021"/>
            <a:ext cx="18146077" cy="3534947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28966" y="3821833"/>
            <a:ext cx="18146077" cy="25665158"/>
          </a:xfrm>
        </p:spPr>
        <p:txBody>
          <a:bodyPr/>
          <a:lstStyle>
            <a:lvl1pPr marL="0" indent="0">
              <a:buNone/>
              <a:defRPr sz="5000"/>
            </a:lvl1pPr>
            <a:lvl2pPr marL="718398" indent="0">
              <a:buNone/>
              <a:defRPr sz="4400"/>
            </a:lvl2pPr>
            <a:lvl3pPr marL="1436797" indent="0">
              <a:buNone/>
              <a:defRPr sz="3800"/>
            </a:lvl3pPr>
            <a:lvl4pPr marL="2155195" indent="0">
              <a:buNone/>
              <a:defRPr sz="3100"/>
            </a:lvl4pPr>
            <a:lvl5pPr marL="2873593" indent="0">
              <a:buNone/>
              <a:defRPr sz="3100"/>
            </a:lvl5pPr>
            <a:lvl6pPr marL="3591992" indent="0">
              <a:buNone/>
              <a:defRPr sz="3100"/>
            </a:lvl6pPr>
            <a:lvl7pPr marL="4310390" indent="0">
              <a:buNone/>
              <a:defRPr sz="3100"/>
            </a:lvl7pPr>
            <a:lvl8pPr marL="5028789" indent="0">
              <a:buNone/>
              <a:defRPr sz="3100"/>
            </a:lvl8pPr>
            <a:lvl9pPr marL="5747187" indent="0">
              <a:buNone/>
              <a:defRPr sz="31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28966" y="33475968"/>
            <a:ext cx="18146077" cy="5019275"/>
          </a:xfrm>
        </p:spPr>
        <p:txBody>
          <a:bodyPr/>
          <a:lstStyle>
            <a:lvl1pPr marL="0" indent="0">
              <a:buNone/>
              <a:defRPr sz="2200"/>
            </a:lvl1pPr>
            <a:lvl2pPr marL="718398" indent="0">
              <a:buNone/>
              <a:defRPr sz="1900"/>
            </a:lvl2pPr>
            <a:lvl3pPr marL="1436797" indent="0">
              <a:buNone/>
              <a:defRPr sz="1600"/>
            </a:lvl3pPr>
            <a:lvl4pPr marL="2155195" indent="0">
              <a:buNone/>
              <a:defRPr sz="1400"/>
            </a:lvl4pPr>
            <a:lvl5pPr marL="2873593" indent="0">
              <a:buNone/>
              <a:defRPr sz="1400"/>
            </a:lvl5pPr>
            <a:lvl6pPr marL="3591992" indent="0">
              <a:buNone/>
              <a:defRPr sz="1400"/>
            </a:lvl6pPr>
            <a:lvl7pPr marL="4310390" indent="0">
              <a:buNone/>
              <a:defRPr sz="1400"/>
            </a:lvl7pPr>
            <a:lvl8pPr marL="5028789" indent="0">
              <a:buNone/>
              <a:defRPr sz="1400"/>
            </a:lvl8pPr>
            <a:lvl9pPr marL="5747187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F7D85-511A-4A3D-AE38-B898E4851A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1550" y="1716332"/>
            <a:ext cx="27220364" cy="712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16" tIns="208609" rIns="417216" bIns="2086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1550" y="9981173"/>
            <a:ext cx="27220364" cy="28224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1549" y="38949273"/>
            <a:ext cx="7056393" cy="297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3911" y="38949273"/>
            <a:ext cx="9575641" cy="297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5521" y="38949273"/>
            <a:ext cx="7056393" cy="297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9E959FCD-035F-4395-88AC-A075EDA251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718398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436797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2155195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873593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564014" indent="-1564014" algn="l" defTabSz="4173197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600">
          <a:solidFill>
            <a:schemeClr val="tx1"/>
          </a:solidFill>
          <a:latin typeface="+mn-lt"/>
          <a:ea typeface="+mn-ea"/>
          <a:cs typeface="+mn-cs"/>
        </a:defRPr>
      </a:lvl1pPr>
      <a:lvl2pPr marL="3389943" indent="-1304592" algn="l" defTabSz="4173197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700">
          <a:solidFill>
            <a:schemeClr val="tx1"/>
          </a:solidFill>
          <a:latin typeface="+mn-lt"/>
          <a:ea typeface="+mn-ea"/>
        </a:defRPr>
      </a:lvl2pPr>
      <a:lvl3pPr marL="5215872" indent="-1042675" algn="l" defTabSz="4173197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0">
          <a:solidFill>
            <a:schemeClr val="tx1"/>
          </a:solidFill>
          <a:latin typeface="+mn-lt"/>
          <a:ea typeface="+mn-ea"/>
        </a:defRPr>
      </a:lvl3pPr>
      <a:lvl4pPr marL="7301223" indent="-1042675" algn="l" defTabSz="4173197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100">
          <a:solidFill>
            <a:schemeClr val="tx1"/>
          </a:solidFill>
          <a:latin typeface="+mn-lt"/>
          <a:ea typeface="+mn-ea"/>
        </a:defRPr>
      </a:lvl4pPr>
      <a:lvl5pPr marL="9386574" indent="-1042675" algn="l" defTabSz="4173197" rtl="0" eaLnBrk="0" fontAlgn="base" latinLnBrk="1" hangingPunct="0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5pPr>
      <a:lvl6pPr marL="10104972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6pPr>
      <a:lvl7pPr marL="10823371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7pPr>
      <a:lvl8pPr marL="11541769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8pPr>
      <a:lvl9pPr marL="12260167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98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6797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5195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3593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992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10390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28789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47187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 bwMode="auto">
          <a:xfrm>
            <a:off x="-24051" y="5691"/>
            <a:ext cx="30259925" cy="6595860"/>
          </a:xfrm>
          <a:prstGeom prst="rect">
            <a:avLst/>
          </a:prstGeom>
          <a:solidFill>
            <a:srgbClr val="556573"/>
          </a:solidFill>
          <a:ln w="31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 sz="2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03319" y="921520"/>
            <a:ext cx="21436981" cy="2607296"/>
          </a:xfrm>
          <a:prstGeom prst="rect">
            <a:avLst/>
          </a:prstGeom>
          <a:noFill/>
        </p:spPr>
        <p:txBody>
          <a:bodyPr wrap="none" lIns="143680" tIns="71840" rIns="143680" bIns="71840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Continual Learning with Generative Replay via </a:t>
            </a:r>
            <a:endParaRPr lang="en-US" altLang="ko-KR" sz="8000" b="1" dirty="0" smtClean="0"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2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Discriminative </a:t>
            </a:r>
            <a:r>
              <a:rPr lang="en-US" altLang="ko-KR" sz="8000" b="1" dirty="0" err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Variational</a:t>
            </a:r>
            <a:r>
              <a:rPr lang="en-US" altLang="ko-KR" sz="8000" b="1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8000" b="1" dirty="0" err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Autoencoder</a:t>
            </a:r>
            <a:endParaRPr lang="ko-KR" altLang="en-US" sz="8000" b="1" dirty="0"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2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287" name="직사각형 286"/>
          <p:cNvSpPr/>
          <p:nvPr/>
        </p:nvSpPr>
        <p:spPr>
          <a:xfrm>
            <a:off x="2105033" y="3682892"/>
            <a:ext cx="26033397" cy="2366204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algn="ctr" latinLnBrk="0">
              <a:spcAft>
                <a:spcPts val="1000"/>
              </a:spcAft>
            </a:pPr>
            <a:r>
              <a:rPr lang="en-US" altLang="ko-KR" sz="4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Authors: Woo-Young Kang</a:t>
            </a:r>
            <a:r>
              <a:rPr lang="en-US" altLang="ko-KR" sz="4000" b="1" baseline="300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ko-KR" sz="40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Byoung-Tak</a:t>
            </a:r>
            <a:r>
              <a:rPr lang="en-US" altLang="ko-KR" sz="4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Zhang</a:t>
            </a:r>
            <a:r>
              <a:rPr lang="en-US" altLang="ko-KR" sz="4000" b="1" baseline="30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1,2</a:t>
            </a:r>
            <a:endParaRPr lang="en-US" altLang="ko-KR" sz="4000" b="1" baseline="30000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 latinLnBrk="0"/>
            <a:r>
              <a:rPr lang="en-US" altLang="ko-KR" sz="3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Surromind Robotics</a:t>
            </a:r>
            <a:r>
              <a:rPr lang="en-US" altLang="ko-KR" sz="3200" b="1" baseline="300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3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latinLnBrk="0"/>
            <a:r>
              <a:rPr lang="en-US" altLang="ko-KR" sz="3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School of Computer Science and </a:t>
            </a:r>
            <a:r>
              <a:rPr lang="en-US" altLang="ko-KR" sz="3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Engineering, Seoul National University</a:t>
            </a:r>
            <a:r>
              <a:rPr lang="en-US" altLang="ko-KR" sz="3200" b="1" baseline="300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ko-KR" sz="3200" b="1" baseline="300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 latinLnBrk="0"/>
            <a:r>
              <a:rPr lang="en-US" altLang="ko-KR" sz="3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wykang@surromind.ai, </a:t>
            </a:r>
            <a:r>
              <a:rPr lang="en-US" altLang="ko-KR" sz="3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btzhang@snu.ac.kr</a:t>
            </a:r>
          </a:p>
        </p:txBody>
      </p:sp>
      <p:pic>
        <p:nvPicPr>
          <p:cNvPr id="289" name="그림 288" descr="top_bg.png"/>
          <p:cNvPicPr>
            <a:picLocks noChangeAspect="1"/>
          </p:cNvPicPr>
          <p:nvPr/>
        </p:nvPicPr>
        <p:blipFill>
          <a:blip r:embed="rId3" cstate="print"/>
          <a:srcRect b="11045"/>
          <a:stretch>
            <a:fillRect/>
          </a:stretch>
        </p:blipFill>
        <p:spPr>
          <a:xfrm>
            <a:off x="-2" y="41549638"/>
            <a:ext cx="30243466" cy="1223962"/>
          </a:xfrm>
          <a:prstGeom prst="rect">
            <a:avLst/>
          </a:prstGeom>
        </p:spPr>
      </p:pic>
      <p:sp>
        <p:nvSpPr>
          <p:cNvPr id="3" name="Rectangle 96"/>
          <p:cNvSpPr>
            <a:spLocks noChangeArrowheads="1"/>
          </p:cNvSpPr>
          <p:nvPr/>
        </p:nvSpPr>
        <p:spPr bwMode="auto">
          <a:xfrm>
            <a:off x="0" y="0"/>
            <a:ext cx="6840538" cy="0"/>
          </a:xfrm>
          <a:prstGeom prst="rect">
            <a:avLst/>
          </a:prstGeom>
          <a:solidFill>
            <a:srgbClr val="5D8B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99829" tIns="0" rIns="630039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5" name="TextBox 314"/>
          <p:cNvSpPr txBox="1"/>
          <p:nvPr/>
        </p:nvSpPr>
        <p:spPr>
          <a:xfrm>
            <a:off x="11702355" y="41846129"/>
            <a:ext cx="91737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b="1" dirty="0" smtClean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Surromind Robotics |  http://Surromind.ai</a:t>
            </a:r>
            <a:endParaRPr lang="ko-KR" altLang="en-US" sz="3500" b="1" dirty="0">
              <a:solidFill>
                <a:schemeClr val="accent3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15336838" y="7118788"/>
            <a:ext cx="14609001" cy="27229452"/>
          </a:xfrm>
          <a:prstGeom prst="roundRect">
            <a:avLst>
              <a:gd name="adj" fmla="val 1948"/>
            </a:avLst>
          </a:prstGeom>
          <a:noFill/>
          <a:ln w="63500" cap="flat" cmpd="sng" algn="ctr">
            <a:gradFill flip="none" rotWithShape="1">
              <a:gsLst>
                <a:gs pos="0">
                  <a:schemeClr val="accent1">
                    <a:lumMod val="25000"/>
                  </a:schemeClr>
                </a:gs>
                <a:gs pos="100000">
                  <a:schemeClr val="accent1">
                    <a:lumMod val="50000"/>
                  </a:schemeClr>
                </a:gs>
                <a:gs pos="5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169194" y="6686739"/>
            <a:ext cx="7108443" cy="914525"/>
          </a:xfrm>
          <a:prstGeom prst="rect">
            <a:avLst/>
          </a:prstGeom>
          <a:solidFill>
            <a:schemeClr val="bg1"/>
          </a:solidFill>
        </p:spPr>
        <p:txBody>
          <a:bodyPr wrap="none" lIns="143680" tIns="71840" rIns="143680" bIns="71840" rtlCol="0">
            <a:spAutoFit/>
          </a:bodyPr>
          <a:lstStyle/>
          <a:p>
            <a:r>
              <a:rPr lang="en-US" altLang="ko-KR" sz="5000" b="1" dirty="0" smtClean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 Experimental Results </a:t>
            </a:r>
            <a:endParaRPr lang="ko-KR" altLang="en-US" sz="5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286701" y="7118788"/>
            <a:ext cx="14616955" cy="4685246"/>
          </a:xfrm>
          <a:prstGeom prst="roundRect">
            <a:avLst>
              <a:gd name="adj" fmla="val 4838"/>
            </a:avLst>
          </a:prstGeom>
          <a:noFill/>
          <a:ln w="63500" cap="flat" cmpd="sng" algn="ctr">
            <a:gradFill flip="none" rotWithShape="1">
              <a:gsLst>
                <a:gs pos="0">
                  <a:schemeClr val="accent1">
                    <a:lumMod val="25000"/>
                  </a:schemeClr>
                </a:gs>
                <a:gs pos="100000">
                  <a:schemeClr val="accent1">
                    <a:lumMod val="50000"/>
                  </a:schemeClr>
                </a:gs>
                <a:gs pos="5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00600" y="6718747"/>
            <a:ext cx="4454448" cy="914525"/>
          </a:xfrm>
          <a:prstGeom prst="rect">
            <a:avLst/>
          </a:prstGeom>
          <a:solidFill>
            <a:schemeClr val="bg1"/>
          </a:solidFill>
        </p:spPr>
        <p:txBody>
          <a:bodyPr wrap="none" lIns="143680" tIns="71840" rIns="143680" bIns="71840" rtlCol="0">
            <a:spAutoFit/>
          </a:bodyPr>
          <a:lstStyle/>
          <a:p>
            <a:r>
              <a:rPr lang="en-US" altLang="ko-KR" sz="5000" b="1" dirty="0" smtClean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 Backgrounds</a:t>
            </a:r>
            <a:endParaRPr lang="ko-KR" altLang="en-US" sz="5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57406" y="7489256"/>
            <a:ext cx="14148478" cy="4094882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algn="just" latinLnBrk="0">
              <a:lnSpc>
                <a:spcPct val="120000"/>
              </a:lnSpc>
              <a:spcAft>
                <a:spcPts val="2000"/>
              </a:spcAft>
              <a:buFont typeface="Wingdings" pitchFamily="2" charset="2"/>
              <a:buChar char="§"/>
            </a:pPr>
            <a:r>
              <a:rPr lang="en-US" altLang="ko-KR" sz="4000" dirty="0" smtClean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Continual learning is one of the most challenging tasks in gradient-based machine learning approaches due to the catastrophic forgetting problem. </a:t>
            </a:r>
          </a:p>
          <a:p>
            <a:pPr marL="457200" indent="-457200" algn="just" latinLnBrk="0">
              <a:lnSpc>
                <a:spcPct val="120000"/>
              </a:lnSpc>
              <a:spcAft>
                <a:spcPts val="2000"/>
              </a:spcAft>
              <a:buFont typeface="Wingdings" pitchFamily="2" charset="2"/>
              <a:buChar char="§"/>
            </a:pPr>
            <a:r>
              <a:rPr lang="en-US" altLang="ko-KR" sz="4000" dirty="0" smtClean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Various studies are using generative models which approximate previous data to mitigate the catastrophic forgetting problem.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88083" y="18002424"/>
            <a:ext cx="14616955" cy="23290735"/>
            <a:chOff x="288083" y="16195451"/>
            <a:chExt cx="14616955" cy="17899154"/>
          </a:xfrm>
        </p:grpSpPr>
        <p:grpSp>
          <p:nvGrpSpPr>
            <p:cNvPr id="9" name="그룹 8"/>
            <p:cNvGrpSpPr/>
            <p:nvPr/>
          </p:nvGrpSpPr>
          <p:grpSpPr>
            <a:xfrm>
              <a:off x="288083" y="16195451"/>
              <a:ext cx="14616955" cy="17899154"/>
              <a:chOff x="288083" y="23156136"/>
              <a:chExt cx="14616955" cy="17899154"/>
            </a:xfrm>
          </p:grpSpPr>
          <p:sp>
            <p:nvSpPr>
              <p:cNvPr id="57" name="모서리가 둥근 직사각형 56"/>
              <p:cNvSpPr/>
              <p:nvPr/>
            </p:nvSpPr>
            <p:spPr bwMode="auto">
              <a:xfrm>
                <a:off x="288083" y="23542107"/>
                <a:ext cx="14616955" cy="17513183"/>
              </a:xfrm>
              <a:prstGeom prst="roundRect">
                <a:avLst>
                  <a:gd name="adj" fmla="val 1976"/>
                </a:avLst>
              </a:prstGeom>
              <a:noFill/>
              <a:ln w="63500" cap="flat" cmpd="sng" algn="ctr">
                <a:gradFill flip="none" rotWithShape="1">
                  <a:gsLst>
                    <a:gs pos="0">
                      <a:schemeClr val="accent1">
                        <a:lumMod val="25000"/>
                      </a:schemeClr>
                    </a:gs>
                    <a:gs pos="100000">
                      <a:schemeClr val="accent1">
                        <a:lumMod val="50000"/>
                      </a:schemeClr>
                    </a:gs>
                    <a:gs pos="5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2655888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119522" y="23156136"/>
                <a:ext cx="4863534" cy="9145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43680" tIns="71840" rIns="143680" bIns="71840" rtlCol="0">
                <a:spAutoFit/>
              </a:bodyPr>
              <a:lstStyle/>
              <a:p>
                <a:r>
                  <a:rPr lang="en-US" altLang="ko-KR" sz="5000" b="1" dirty="0" smtClean="0">
                    <a:solidFill>
                      <a:srgbClr val="11263F"/>
                    </a:solidFill>
                    <a:latin typeface="맑은 고딕" pitchFamily="50" charset="-127"/>
                    <a:ea typeface="맑은 고딕" pitchFamily="50" charset="-127"/>
                  </a:rPr>
                  <a:t> Methodology </a:t>
                </a:r>
                <a:endParaRPr lang="ko-KR" altLang="en-US" sz="5000" b="1" dirty="0">
                  <a:solidFill>
                    <a:srgbClr val="11263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558055" y="16819017"/>
              <a:ext cx="13853156" cy="2106227"/>
            </a:xfrm>
            <a:prstGeom prst="rect">
              <a:avLst/>
            </a:prstGeom>
          </p:spPr>
          <p:txBody>
            <a:bodyPr wrap="square" lIns="143680" tIns="71840" rIns="143680" bIns="71840">
              <a:spAutoFit/>
            </a:bodyPr>
            <a:lstStyle/>
            <a:p>
              <a:pPr marL="457200" indent="-457200" algn="just" latinLnBrk="0">
                <a:spcAft>
                  <a:spcPts val="2000"/>
                </a:spcAft>
                <a:buFont typeface="Wingdings" pitchFamily="2" charset="2"/>
                <a:buChar char="§"/>
              </a:pPr>
              <a:r>
                <a:rPr lang="en-US" altLang="ko-KR" sz="4000" dirty="0" smtClean="0">
                  <a:latin typeface="Times New Roman" panose="02020603050405020304" pitchFamily="18" charset="0"/>
                  <a:ea typeface="나눔고딕 ExtraBold" panose="020D0904000000000000" pitchFamily="50" charset="-127"/>
                  <a:cs typeface="Times New Roman" panose="02020603050405020304" pitchFamily="18" charset="0"/>
                </a:rPr>
                <a:t>If </a:t>
              </a:r>
              <a:r>
                <a:rPr lang="en-US" altLang="ko-KR" sz="4000" dirty="0">
                  <a:latin typeface="Times New Roman" panose="02020603050405020304" pitchFamily="18" charset="0"/>
                  <a:ea typeface="나눔고딕 ExtraBold" panose="020D0904000000000000" pitchFamily="50" charset="-127"/>
                  <a:cs typeface="Times New Roman" panose="02020603050405020304" pitchFamily="18" charset="0"/>
                </a:rPr>
                <a:t>a generative model generates poor quality samples, the accuracy for the previous task may decrease </a:t>
              </a:r>
              <a:r>
                <a:rPr lang="en-US" altLang="ko-KR" sz="4000" dirty="0" smtClean="0">
                  <a:latin typeface="Times New Roman" panose="02020603050405020304" pitchFamily="18" charset="0"/>
                  <a:ea typeface="나눔고딕 ExtraBold" panose="020D0904000000000000" pitchFamily="50" charset="-127"/>
                  <a:cs typeface="Times New Roman" panose="02020603050405020304" pitchFamily="18" charset="0"/>
                </a:rPr>
                <a:t>significantly</a:t>
              </a:r>
            </a:p>
            <a:p>
              <a:pPr marL="1289898" lvl="1" indent="-571500" algn="just" latinLnBrk="0">
                <a:spcAft>
                  <a:spcPts val="2000"/>
                </a:spcAft>
                <a:buFont typeface="Arial" panose="020B0604020202020204" pitchFamily="34" charset="0"/>
                <a:buChar char="•"/>
              </a:pPr>
              <a:r>
                <a:rPr lang="en-US" altLang="ko-KR" sz="3600" dirty="0" smtClean="0">
                  <a:latin typeface="Times New Roman" panose="02020603050405020304" pitchFamily="18" charset="0"/>
                  <a:ea typeface="나눔고딕 ExtraBold" panose="020D0904000000000000" pitchFamily="50" charset="-127"/>
                  <a:cs typeface="Times New Roman" panose="02020603050405020304" pitchFamily="18" charset="0"/>
                </a:rPr>
                <a:t>We need to generate clear samples with a conditional generative model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88083" y="11953749"/>
            <a:ext cx="14617701" cy="5976667"/>
            <a:chOff x="15336838" y="34445718"/>
            <a:chExt cx="14617701" cy="7886492"/>
          </a:xfrm>
        </p:grpSpPr>
        <p:grpSp>
          <p:nvGrpSpPr>
            <p:cNvPr id="16" name="그룹 15"/>
            <p:cNvGrpSpPr/>
            <p:nvPr/>
          </p:nvGrpSpPr>
          <p:grpSpPr>
            <a:xfrm>
              <a:off x="15336838" y="34445718"/>
              <a:ext cx="14617701" cy="7886492"/>
              <a:chOff x="15336838" y="34445718"/>
              <a:chExt cx="14617701" cy="7886492"/>
            </a:xfrm>
          </p:grpSpPr>
          <p:sp>
            <p:nvSpPr>
              <p:cNvPr id="86" name="모서리가 둥근 직사각형 85"/>
              <p:cNvSpPr/>
              <p:nvPr/>
            </p:nvSpPr>
            <p:spPr bwMode="auto">
              <a:xfrm>
                <a:off x="15336838" y="34930588"/>
                <a:ext cx="14617701" cy="7401622"/>
              </a:xfrm>
              <a:prstGeom prst="roundRect">
                <a:avLst>
                  <a:gd name="adj" fmla="val 3689"/>
                </a:avLst>
              </a:prstGeom>
              <a:noFill/>
              <a:ln w="63500" cap="flat" cmpd="sng" algn="ctr">
                <a:gradFill flip="none" rotWithShape="1">
                  <a:gsLst>
                    <a:gs pos="0">
                      <a:schemeClr val="accent1">
                        <a:lumMod val="25000"/>
                      </a:schemeClr>
                    </a:gs>
                    <a:gs pos="100000">
                      <a:schemeClr val="accent1">
                        <a:lumMod val="50000"/>
                      </a:schemeClr>
                    </a:gs>
                    <a:gs pos="5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2655888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6169194" y="34445718"/>
                <a:ext cx="3214557" cy="12067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43680" tIns="71840" rIns="143680" bIns="71840" rtlCol="0">
                <a:spAutoFit/>
              </a:bodyPr>
              <a:lstStyle/>
              <a:p>
                <a:r>
                  <a:rPr lang="en-US" altLang="ko-KR" sz="5000" b="1" dirty="0" smtClean="0">
                    <a:solidFill>
                      <a:srgbClr val="11263F"/>
                    </a:solidFill>
                    <a:latin typeface="맑은 고딕" pitchFamily="50" charset="-127"/>
                    <a:ea typeface="맑은 고딕" pitchFamily="50" charset="-127"/>
                  </a:rPr>
                  <a:t>Key Ideas</a:t>
                </a:r>
                <a:endParaRPr lang="ko-KR" altLang="en-US" sz="5000" b="1" dirty="0">
                  <a:solidFill>
                    <a:srgbClr val="11263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1" name="직사각형 90"/>
            <p:cNvSpPr/>
            <p:nvPr/>
          </p:nvSpPr>
          <p:spPr>
            <a:xfrm>
              <a:off x="15568238" y="35816702"/>
              <a:ext cx="14046901" cy="5755364"/>
            </a:xfrm>
            <a:prstGeom prst="rect">
              <a:avLst/>
            </a:prstGeom>
          </p:spPr>
          <p:txBody>
            <a:bodyPr wrap="square" lIns="143680" tIns="71840" rIns="143680" bIns="71840">
              <a:spAutoFit/>
            </a:bodyPr>
            <a:lstStyle/>
            <a:p>
              <a:pPr marL="457200" lvl="0" indent="-457200" algn="just" latinLnBrk="0">
                <a:spcAft>
                  <a:spcPts val="2000"/>
                </a:spcAft>
                <a:buFont typeface="Wingdings" pitchFamily="2" charset="2"/>
                <a:buChar char="§"/>
              </a:pPr>
              <a:r>
                <a:rPr lang="en-US" altLang="ko-KR" sz="4000" dirty="0" smtClean="0">
                  <a:latin typeface="Times New Roman" panose="02020603050405020304" pitchFamily="18" charset="0"/>
                  <a:ea typeface="나눔고딕 ExtraBold" panose="020D0904000000000000" pitchFamily="50" charset="-127"/>
                  <a:cs typeface="Times New Roman" panose="02020603050405020304" pitchFamily="18" charset="0"/>
                </a:rPr>
                <a:t>Classifier-Integrated </a:t>
              </a:r>
              <a:r>
                <a:rPr lang="en-US" altLang="ko-KR" sz="4000" dirty="0" err="1" smtClean="0">
                  <a:latin typeface="Times New Roman" panose="02020603050405020304" pitchFamily="18" charset="0"/>
                  <a:ea typeface="나눔고딕 ExtraBold" panose="020D0904000000000000" pitchFamily="50" charset="-127"/>
                  <a:cs typeface="Times New Roman" panose="02020603050405020304" pitchFamily="18" charset="0"/>
                </a:rPr>
                <a:t>Variational</a:t>
              </a:r>
              <a:r>
                <a:rPr lang="en-US" altLang="ko-KR" sz="4000" dirty="0" smtClean="0">
                  <a:latin typeface="Times New Roman" panose="02020603050405020304" pitchFamily="18" charset="0"/>
                  <a:ea typeface="나눔고딕 ExtraBold" panose="020D0904000000000000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4000" dirty="0" err="1" smtClean="0">
                  <a:latin typeface="Times New Roman" panose="02020603050405020304" pitchFamily="18" charset="0"/>
                  <a:ea typeface="나눔고딕 ExtraBold" panose="020D0904000000000000" pitchFamily="50" charset="-127"/>
                  <a:cs typeface="Times New Roman" panose="02020603050405020304" pitchFamily="18" charset="0"/>
                </a:rPr>
                <a:t>Autoencoder</a:t>
              </a:r>
              <a:endParaRPr lang="en-US" altLang="ko-KR" sz="4000" dirty="0" smtClean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endParaRPr>
            </a:p>
            <a:p>
              <a:pPr marL="1289898" lvl="1" indent="-571500" algn="just" latinLnBrk="0">
                <a:spcAft>
                  <a:spcPts val="2000"/>
                </a:spcAft>
                <a:buFont typeface="Arial" panose="020B0604020202020204" pitchFamily="34" charset="0"/>
                <a:buChar char="•"/>
              </a:pPr>
              <a:r>
                <a:rPr lang="en-US" altLang="ko-KR" sz="3600" dirty="0" smtClean="0">
                  <a:latin typeface="Times New Roman" panose="02020603050405020304" pitchFamily="18" charset="0"/>
                  <a:ea typeface="나눔고딕 ExtraBold" panose="020D0904000000000000"/>
                  <a:cs typeface="Times New Roman" panose="02020603050405020304" pitchFamily="18" charset="0"/>
                </a:rPr>
                <a:t>We consolidated the two-staged training processes which are specific to the generative replay-based approaches. </a:t>
              </a:r>
            </a:p>
            <a:p>
              <a:pPr marL="571500" indent="-571500" algn="just" latinLnBrk="0">
                <a:spcAft>
                  <a:spcPts val="2000"/>
                </a:spcAft>
                <a:buFont typeface="Wingdings" panose="05000000000000000000" pitchFamily="2" charset="2"/>
                <a:buChar char="§"/>
              </a:pPr>
              <a:r>
                <a:rPr lang="ko-KR" altLang="en-US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Parameterized Conditional Prior Distributions</a:t>
              </a:r>
            </a:p>
            <a:p>
              <a:pPr marL="1289898" lvl="1" indent="-571500" algn="just" latinLnBrk="0">
                <a:spcAft>
                  <a:spcPts val="2000"/>
                </a:spcAft>
                <a:buFont typeface="Arial" panose="020B0604020202020204" pitchFamily="34" charset="0"/>
                <a:buChar char="•"/>
              </a:pPr>
              <a:r>
                <a:rPr lang="en-US" altLang="ko-KR" sz="3600" dirty="0" smtClean="0">
                  <a:latin typeface="Times New Roman" panose="02020603050405020304" pitchFamily="18" charset="0"/>
                  <a:ea typeface="나눔고딕 ExtraBold" panose="020D0904000000000000" pitchFamily="50" charset="-127"/>
                  <a:cs typeface="Times New Roman" panose="02020603050405020304" pitchFamily="18" charset="0"/>
                </a:rPr>
                <a:t>By introducing a prior network, we can parameterize the prior distributions and lean explicit class-wise prior distributions. </a:t>
              </a:r>
              <a:endParaRPr lang="en-US" altLang="ko-KR" sz="3600" dirty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15328138" y="34420247"/>
            <a:ext cx="14617701" cy="5112568"/>
            <a:chOff x="15336838" y="36110173"/>
            <a:chExt cx="14617701" cy="4604575"/>
          </a:xfrm>
        </p:grpSpPr>
        <p:sp>
          <p:nvSpPr>
            <p:cNvPr id="102" name="모서리가 둥근 직사각형 101"/>
            <p:cNvSpPr/>
            <p:nvPr/>
          </p:nvSpPr>
          <p:spPr bwMode="auto">
            <a:xfrm>
              <a:off x="15336838" y="36636800"/>
              <a:ext cx="14617701" cy="4077948"/>
            </a:xfrm>
            <a:prstGeom prst="roundRect">
              <a:avLst>
                <a:gd name="adj" fmla="val 3689"/>
              </a:avLst>
            </a:prstGeom>
            <a:noFill/>
            <a:ln w="63500" cap="flat" cmpd="sng" algn="ctr">
              <a:gradFill flip="none" rotWithShape="1">
                <a:gsLst>
                  <a:gs pos="0">
                    <a:schemeClr val="accent1">
                      <a:lumMod val="25000"/>
                    </a:schemeClr>
                  </a:gs>
                  <a:gs pos="100000">
                    <a:schemeClr val="accent1">
                      <a:lumMod val="50000"/>
                    </a:schemeClr>
                  </a:gs>
                  <a:gs pos="5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6558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6014007" y="36110173"/>
              <a:ext cx="3499378" cy="82365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43680" tIns="71840" rIns="143680" bIns="71840" rtlCol="0">
              <a:spAutoFit/>
            </a:bodyPr>
            <a:lstStyle/>
            <a:p>
              <a:r>
                <a:rPr lang="en-US" altLang="ko-KR" sz="5000" b="1" dirty="0" smtClean="0">
                  <a:solidFill>
                    <a:srgbClr val="11263F"/>
                  </a:solidFill>
                  <a:latin typeface="맑은 고딕" pitchFamily="50" charset="-127"/>
                  <a:ea typeface="맑은 고딕" pitchFamily="50" charset="-127"/>
                </a:rPr>
                <a:t>Discussion</a:t>
              </a:r>
              <a:endParaRPr lang="ko-KR" altLang="en-US" sz="5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7212114" y="29451696"/>
            <a:ext cx="10730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1. Average accuracy of 5 task settings for each dataset</a:t>
            </a:r>
            <a:endParaRPr kumimoji="0" lang="ko-KR" altLang="en-US" sz="3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5481771" y="35140328"/>
            <a:ext cx="14392060" cy="5048990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lvl="0" indent="-457200" algn="just" latinLnBrk="0">
              <a:spcAft>
                <a:spcPts val="2000"/>
              </a:spcAft>
              <a:buFont typeface="Wingdings" pitchFamily="2" charset="2"/>
              <a:buChar char="§"/>
            </a:pPr>
            <a:r>
              <a:rPr lang="en-US" altLang="ko-KR" sz="3600" dirty="0" smtClean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There </a:t>
            </a:r>
            <a:r>
              <a:rPr lang="en-US" altLang="ko-KR" sz="3600" dirty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are two critical issues that </a:t>
            </a:r>
            <a:r>
              <a:rPr lang="en-US" altLang="ko-KR" sz="3600" dirty="0" smtClean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generative </a:t>
            </a:r>
            <a:r>
              <a:rPr lang="en-US" altLang="ko-KR" sz="3600" dirty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likelihood</a:t>
            </a:r>
            <a:r>
              <a:rPr lang="en-US" altLang="ko-KR" sz="3600" dirty="0" smtClean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-based </a:t>
            </a:r>
            <a:r>
              <a:rPr lang="en-US" altLang="ko-KR" sz="3600" dirty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approaches have to </a:t>
            </a:r>
            <a:r>
              <a:rPr lang="en-US" altLang="ko-KR" sz="3600" dirty="0" smtClean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consider</a:t>
            </a:r>
          </a:p>
          <a:p>
            <a:pPr marL="1289898" lvl="1" indent="-571500" algn="just" latinLnBrk="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ko-KR" sz="3600" dirty="0" smtClean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It is hard </a:t>
            </a:r>
            <a:r>
              <a:rPr lang="en-US" altLang="ko-KR" sz="3600" dirty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to extend to </a:t>
            </a:r>
            <a:r>
              <a:rPr lang="en-US" altLang="ko-KR" sz="3600" dirty="0" smtClean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complex data such as ImageNet</a:t>
            </a:r>
          </a:p>
          <a:p>
            <a:pPr marL="1289898" lvl="1" indent="-571500" algn="just" latinLnBrk="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ko-KR" sz="3600" dirty="0" smtClean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The approximation error for </a:t>
            </a:r>
            <a:r>
              <a:rPr lang="en-US" altLang="ko-KR" sz="3600" dirty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previous tasks will gradually </a:t>
            </a:r>
            <a:r>
              <a:rPr lang="en-US" altLang="ko-KR" sz="3600" dirty="0" smtClean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accumulate</a:t>
            </a:r>
          </a:p>
          <a:p>
            <a:pPr marL="571500" indent="-571500" algn="just" latinLnBrk="0"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3600" dirty="0" smtClean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t </a:t>
            </a:r>
            <a:r>
              <a:rPr lang="en-US" altLang="ko-KR" sz="3600" dirty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will be a good option to carefully integrate the prior- and likelihood-focused </a:t>
            </a:r>
            <a:r>
              <a:rPr lang="en-US" altLang="ko-KR" sz="3600" dirty="0" smtClean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approaches</a:t>
            </a:r>
          </a:p>
          <a:p>
            <a:pPr marL="571500" indent="-571500" algn="just" latinLnBrk="0">
              <a:spcAft>
                <a:spcPts val="2000"/>
              </a:spcAft>
              <a:buFont typeface="Wingdings" panose="05000000000000000000" pitchFamily="2" charset="2"/>
              <a:buChar char="§"/>
            </a:pPr>
            <a:endParaRPr lang="en-US" altLang="ko-KR" sz="3600" dirty="0">
              <a:latin typeface="Times New Roman" panose="02020603050405020304" pitchFamily="18" charset="0"/>
              <a:ea typeface="나눔고딕 ExtraBold" panose="020D0904000000000000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84238"/>
            <a:ext cx="5048841" cy="134379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8045" y="41549638"/>
            <a:ext cx="3741878" cy="1223962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51" name="그룹 50"/>
          <p:cNvGrpSpPr/>
          <p:nvPr/>
        </p:nvGrpSpPr>
        <p:grpSpPr>
          <a:xfrm>
            <a:off x="1485220" y="27651496"/>
            <a:ext cx="12166992" cy="5758905"/>
            <a:chOff x="1253564" y="18849366"/>
            <a:chExt cx="12756162" cy="6253703"/>
          </a:xfrm>
        </p:grpSpPr>
        <p:sp>
          <p:nvSpPr>
            <p:cNvPr id="40" name="TextBox 39"/>
            <p:cNvSpPr txBox="1"/>
            <p:nvPr/>
          </p:nvSpPr>
          <p:spPr>
            <a:xfrm>
              <a:off x="4269163" y="24456738"/>
              <a:ext cx="6724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kern="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Fig2. Overview of the AC-VAE</a:t>
              </a:r>
              <a:endParaRPr kumimoji="0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3564" y="18849366"/>
              <a:ext cx="12756162" cy="5462639"/>
            </a:xfrm>
            <a:prstGeom prst="rect">
              <a:avLst/>
            </a:prstGeom>
          </p:spPr>
        </p:pic>
      </p:grp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14883"/>
              </p:ext>
            </p:extLst>
          </p:nvPr>
        </p:nvGraphicFramePr>
        <p:xfrm>
          <a:off x="16005307" y="30171127"/>
          <a:ext cx="13274233" cy="3946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4012">
                  <a:extLst>
                    <a:ext uri="{9D8B030D-6E8A-4147-A177-3AD203B41FA5}">
                      <a16:colId xmlns="" xmlns:a16="http://schemas.microsoft.com/office/drawing/2014/main" val="1623374771"/>
                    </a:ext>
                  </a:extLst>
                </a:gridCol>
                <a:gridCol w="3523407">
                  <a:extLst>
                    <a:ext uri="{9D8B030D-6E8A-4147-A177-3AD203B41FA5}">
                      <a16:colId xmlns="" xmlns:a16="http://schemas.microsoft.com/office/drawing/2014/main" val="2445833035"/>
                    </a:ext>
                  </a:extLst>
                </a:gridCol>
                <a:gridCol w="3523407">
                  <a:extLst>
                    <a:ext uri="{9D8B030D-6E8A-4147-A177-3AD203B41FA5}">
                      <a16:colId xmlns="" xmlns:a16="http://schemas.microsoft.com/office/drawing/2014/main" val="308600304"/>
                    </a:ext>
                  </a:extLst>
                </a:gridCol>
                <a:gridCol w="3523407"/>
              </a:tblGrid>
              <a:tr h="837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  <a:endParaRPr lang="ko-KR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ko-KR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Permuted MNIST</a:t>
                      </a:r>
                      <a:endParaRPr lang="ko-KR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Split MNIST</a:t>
                      </a:r>
                      <a:endParaRPr lang="ko-KR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2796918"/>
                  </a:ext>
                </a:extLst>
              </a:tr>
              <a:tr h="28448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Prior-</a:t>
                      </a:r>
                    </a:p>
                    <a:p>
                      <a:pPr algn="ctr" latinLnBrk="1"/>
                      <a:r>
                        <a:rPr lang="en-US" altLang="ko-KR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</a:t>
                      </a:r>
                      <a:endParaRPr lang="en-US" altLang="ko-KR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EWC</a:t>
                      </a:r>
                      <a:endParaRPr lang="en-US" altLang="ko-K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94.14</a:t>
                      </a:r>
                      <a:endParaRPr lang="ko-KR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18.77</a:t>
                      </a:r>
                      <a:endParaRPr lang="ko-KR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09536304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VCL-0</a:t>
                      </a:r>
                      <a:endParaRPr lang="en-US" altLang="ko-K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95.33</a:t>
                      </a:r>
                      <a:endParaRPr lang="ko-KR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19.47</a:t>
                      </a:r>
                      <a:endParaRPr lang="ko-KR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VCL-200</a:t>
                      </a:r>
                      <a:endParaRPr lang="en-US" altLang="ko-K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96.33</a:t>
                      </a:r>
                      <a:endParaRPr lang="ko-KR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82.71</a:t>
                      </a:r>
                      <a:endParaRPr lang="ko-KR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448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Likelihood-</a:t>
                      </a:r>
                    </a:p>
                    <a:p>
                      <a:pPr algn="ctr" latinLnBrk="1"/>
                      <a:r>
                        <a:rPr lang="en-US" altLang="ko-KR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</a:t>
                      </a:r>
                      <a:endParaRPr lang="en-US" altLang="ko-KR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DGR</a:t>
                      </a:r>
                      <a:endParaRPr lang="en-US" altLang="ko-K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~92.3</a:t>
                      </a:r>
                      <a:endParaRPr lang="ko-KR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~94.8</a:t>
                      </a:r>
                      <a:endParaRPr lang="ko-KR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VGER</a:t>
                      </a:r>
                      <a:endParaRPr lang="en-US" altLang="ko-K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~96</a:t>
                      </a:r>
                      <a:endParaRPr lang="ko-KR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~95</a:t>
                      </a:r>
                      <a:endParaRPr lang="ko-KR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AC-VAE(ours)</a:t>
                      </a:r>
                      <a:endParaRPr lang="en-US" altLang="ko-KR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96.01</a:t>
                      </a:r>
                      <a:endParaRPr lang="ko-KR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97.95</a:t>
                      </a:r>
                      <a:endParaRPr lang="ko-KR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743770" y="21602824"/>
            <a:ext cx="13649892" cy="5815979"/>
            <a:chOff x="755178" y="26719251"/>
            <a:chExt cx="13649892" cy="5815979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010" y="26719251"/>
              <a:ext cx="12106329" cy="5104248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755178" y="31888899"/>
              <a:ext cx="136498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kern="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Fig1. Comparison between unconditional and conditional generation</a:t>
              </a:r>
              <a:endParaRPr kumimoji="0" lang="ko-KR" altLang="en-US" sz="36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705067" y="33484144"/>
            <a:ext cx="13853156" cy="2997146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algn="just" latinLnBrk="0">
              <a:spcAft>
                <a:spcPts val="2000"/>
              </a:spcAft>
              <a:buFont typeface="Wingdings" pitchFamily="2" charset="2"/>
              <a:buChar char="§"/>
            </a:pPr>
            <a:r>
              <a:rPr lang="en-US" altLang="ko-KR" sz="4000" dirty="0" smtClean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We can use the encoder net as a feature learner net for a classifier</a:t>
            </a:r>
          </a:p>
          <a:p>
            <a:pPr marL="1289898" lvl="1" indent="-571500" algn="just" latinLnBrk="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ko-KR" sz="3600" dirty="0" smtClean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Simple additional layers for classification task</a:t>
            </a:r>
          </a:p>
          <a:p>
            <a:pPr marL="1289898" lvl="1" indent="-571500" algn="just" latinLnBrk="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ko-KR" sz="3600" dirty="0" smtClean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Class-wise specific distributions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15698509" y="7345240"/>
            <a:ext cx="14036833" cy="4481583"/>
            <a:chOff x="15698509" y="7686452"/>
            <a:chExt cx="14036833" cy="448158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8509" y="7686452"/>
              <a:ext cx="14036833" cy="3768327"/>
            </a:xfrm>
            <a:prstGeom prst="rect">
              <a:avLst/>
            </a:prstGeom>
          </p:spPr>
        </p:pic>
        <p:sp>
          <p:nvSpPr>
            <p:cNvPr id="109" name="직사각형 108"/>
            <p:cNvSpPr/>
            <p:nvPr/>
          </p:nvSpPr>
          <p:spPr>
            <a:xfrm>
              <a:off x="16415523" y="11521704"/>
              <a:ext cx="122777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kern="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Fig3. The process for incremental learning with our AC-VAE</a:t>
              </a:r>
              <a:endParaRPr kumimoji="0" lang="ko-KR" altLang="en-US" sz="36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5372879" y="11881744"/>
            <a:ext cx="14339716" cy="5565812"/>
            <a:chOff x="15372879" y="12364604"/>
            <a:chExt cx="14339716" cy="5565812"/>
          </a:xfrm>
        </p:grpSpPr>
        <p:grpSp>
          <p:nvGrpSpPr>
            <p:cNvPr id="39" name="그룹 38"/>
            <p:cNvGrpSpPr/>
            <p:nvPr/>
          </p:nvGrpSpPr>
          <p:grpSpPr>
            <a:xfrm>
              <a:off x="15372879" y="12364604"/>
              <a:ext cx="14339716" cy="4397247"/>
              <a:chOff x="15435739" y="12379061"/>
              <a:chExt cx="14339716" cy="4397247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03996" y="12379061"/>
                <a:ext cx="4571459" cy="4396669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35739" y="12455731"/>
                <a:ext cx="4576815" cy="4320000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51968" y="12456308"/>
                <a:ext cx="4576815" cy="4320000"/>
              </a:xfrm>
              <a:prstGeom prst="rect">
                <a:avLst/>
              </a:prstGeom>
            </p:spPr>
          </p:pic>
        </p:grpSp>
        <p:sp>
          <p:nvSpPr>
            <p:cNvPr id="110" name="직사각형 109"/>
            <p:cNvSpPr/>
            <p:nvPr/>
          </p:nvSpPr>
          <p:spPr>
            <a:xfrm>
              <a:off x="17751192" y="17284085"/>
              <a:ext cx="98539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kern="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Fig4. Visualization of the latent space with t-SNE</a:t>
              </a:r>
              <a:endParaRPr kumimoji="0" lang="ko-KR" altLang="en-US" sz="36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6907050" y="16714214"/>
              <a:ext cx="16882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kern="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 VAE </a:t>
              </a:r>
              <a:endParaRPr kumimoji="0" lang="ko-KR" altLang="en-US" sz="32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1724506" y="16714214"/>
              <a:ext cx="19848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kern="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 CVAE </a:t>
              </a:r>
              <a:endParaRPr kumimoji="0" lang="ko-KR" altLang="en-US" sz="32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5910266" y="16714214"/>
              <a:ext cx="30332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kern="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(c) Our AC-VAE</a:t>
              </a:r>
              <a:endParaRPr kumimoji="0" lang="ko-KR" altLang="en-US" sz="32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15661404" y="17498368"/>
            <a:ext cx="13853156" cy="7459906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algn="just" latinLnBrk="0">
              <a:spcAft>
                <a:spcPts val="2000"/>
              </a:spcAft>
              <a:buFont typeface="Wingdings" pitchFamily="2" charset="2"/>
              <a:buChar char="§"/>
            </a:pPr>
            <a:r>
              <a:rPr lang="en-US" altLang="ko-KR" sz="4000" dirty="0" smtClean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We observed that explicit class-conditional distributions learned by our model</a:t>
            </a:r>
          </a:p>
          <a:p>
            <a:pPr marL="1289898" lvl="1" indent="-571500" algn="just" latinLnBrk="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ko-KR" sz="3600" dirty="0" smtClean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Learn proper data manifold instead of randomly fixed distributions</a:t>
            </a:r>
          </a:p>
          <a:p>
            <a:pPr marL="457200" indent="-457200" algn="just" latinLnBrk="0">
              <a:spcAft>
                <a:spcPts val="2000"/>
              </a:spcAft>
              <a:buFont typeface="Wingdings" pitchFamily="2" charset="2"/>
              <a:buChar char="§"/>
            </a:pPr>
            <a:r>
              <a:rPr lang="en-US" altLang="ko-KR" sz="4000" dirty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We </a:t>
            </a:r>
            <a:r>
              <a:rPr lang="en-US" altLang="ko-KR" sz="4000" dirty="0" smtClean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also conducted </a:t>
            </a:r>
            <a:r>
              <a:rPr lang="en-US" altLang="ko-KR" sz="4000" dirty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experiments with Permuted MNIST and Split MNIST data.</a:t>
            </a:r>
          </a:p>
          <a:p>
            <a:pPr marL="457200" indent="-457200" algn="just" latinLnBrk="0">
              <a:spcAft>
                <a:spcPts val="2000"/>
              </a:spcAft>
              <a:buFont typeface="Wingdings" pitchFamily="2" charset="2"/>
              <a:buChar char="§"/>
            </a:pPr>
            <a:r>
              <a:rPr lang="en-US" altLang="ko-KR" sz="4000" dirty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Prior-focused approaches perform well in Permuted MNIST </a:t>
            </a:r>
            <a:r>
              <a:rPr lang="en-US" altLang="ko-KR" sz="4000" dirty="0" smtClean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task, but they are </a:t>
            </a:r>
            <a:r>
              <a:rPr lang="en-US" altLang="ko-KR" sz="4000" dirty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not enough to solve Split MNIST task</a:t>
            </a:r>
          </a:p>
          <a:p>
            <a:pPr marL="457200" indent="-457200" algn="just" latinLnBrk="0">
              <a:spcAft>
                <a:spcPts val="2000"/>
              </a:spcAft>
              <a:buFont typeface="Wingdings" pitchFamily="2" charset="2"/>
              <a:buChar char="§"/>
            </a:pPr>
            <a:r>
              <a:rPr lang="en-US" altLang="ko-KR" sz="4000" dirty="0">
                <a:latin typeface="Times New Roman" panose="02020603050405020304" pitchFamily="18" charset="0"/>
                <a:ea typeface="나눔고딕 ExtraBold" panose="020D0904000000000000" pitchFamily="50" charset="-127"/>
                <a:cs typeface="Times New Roman" panose="02020603050405020304" pitchFamily="18" charset="0"/>
              </a:rPr>
              <a:t>Likelihood-focused approaches can effectively mitigate the catastrophic problem on both Permuted and Split MNIST tasks</a:t>
            </a:r>
          </a:p>
          <a:p>
            <a:pPr marL="1289898" lvl="1" indent="-571500" algn="just" latinLnBrk="0"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altLang="ko-KR" sz="3600" dirty="0">
              <a:latin typeface="Times New Roman" panose="02020603050405020304" pitchFamily="18" charset="0"/>
              <a:ea typeface="나눔고딕 ExtraBold" panose="020D0904000000000000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5617498" y="24411136"/>
            <a:ext cx="14038978" cy="4852764"/>
            <a:chOff x="15636181" y="25841292"/>
            <a:chExt cx="14038978" cy="4852764"/>
          </a:xfrm>
        </p:grpSpPr>
        <p:grpSp>
          <p:nvGrpSpPr>
            <p:cNvPr id="83" name="그룹 82"/>
            <p:cNvGrpSpPr/>
            <p:nvPr/>
          </p:nvGrpSpPr>
          <p:grpSpPr>
            <a:xfrm>
              <a:off x="15636181" y="25841292"/>
              <a:ext cx="14038978" cy="4294708"/>
              <a:chOff x="-394283" y="335780"/>
              <a:chExt cx="12752600" cy="3600000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-394283" y="335780"/>
                <a:ext cx="12752600" cy="1800000"/>
                <a:chOff x="193901" y="897842"/>
                <a:chExt cx="12752600" cy="1800000"/>
              </a:xfrm>
            </p:grpSpPr>
            <p:pic>
              <p:nvPicPr>
                <p:cNvPr id="96" name="그림 95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61911" y="897842"/>
                  <a:ext cx="2484590" cy="1800000"/>
                </a:xfrm>
                <a:prstGeom prst="rect">
                  <a:avLst/>
                </a:prstGeom>
              </p:spPr>
            </p:pic>
            <p:pic>
              <p:nvPicPr>
                <p:cNvPr id="97" name="그림 96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08309" y="897842"/>
                  <a:ext cx="2484590" cy="1800000"/>
                </a:xfrm>
                <a:prstGeom prst="rect">
                  <a:avLst/>
                </a:prstGeom>
              </p:spPr>
            </p:pic>
            <p:pic>
              <p:nvPicPr>
                <p:cNvPr id="98" name="그림 97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4707" y="897842"/>
                  <a:ext cx="2484590" cy="1800000"/>
                </a:xfrm>
                <a:prstGeom prst="rect">
                  <a:avLst/>
                </a:prstGeom>
              </p:spPr>
            </p:pic>
            <p:pic>
              <p:nvPicPr>
                <p:cNvPr id="99" name="그림 98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01105" y="897842"/>
                  <a:ext cx="2484590" cy="1800000"/>
                </a:xfrm>
                <a:prstGeom prst="rect">
                  <a:avLst/>
                </a:prstGeom>
              </p:spPr>
            </p:pic>
            <p:pic>
              <p:nvPicPr>
                <p:cNvPr id="100" name="그림 99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7503" y="897842"/>
                  <a:ext cx="2484590" cy="1800000"/>
                </a:xfrm>
                <a:prstGeom prst="rect">
                  <a:avLst/>
                </a:prstGeom>
              </p:spPr>
            </p:pic>
            <p:pic>
              <p:nvPicPr>
                <p:cNvPr id="104" name="그림 103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901" y="897842"/>
                  <a:ext cx="2484590" cy="1800000"/>
                </a:xfrm>
                <a:prstGeom prst="rect">
                  <a:avLst/>
                </a:prstGeom>
              </p:spPr>
            </p:pic>
          </p:grpSp>
          <p:grpSp>
            <p:nvGrpSpPr>
              <p:cNvPr id="85" name="그룹 84"/>
              <p:cNvGrpSpPr/>
              <p:nvPr/>
            </p:nvGrpSpPr>
            <p:grpSpPr>
              <a:xfrm>
                <a:off x="-394283" y="2135780"/>
                <a:ext cx="12712350" cy="1800000"/>
                <a:chOff x="116778" y="2414596"/>
                <a:chExt cx="12712350" cy="1800000"/>
              </a:xfrm>
            </p:grpSpPr>
            <p:pic>
              <p:nvPicPr>
                <p:cNvPr id="87" name="그림 8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44538" y="2414596"/>
                  <a:ext cx="2484590" cy="1800000"/>
                </a:xfrm>
                <a:prstGeom prst="rect">
                  <a:avLst/>
                </a:prstGeom>
              </p:spPr>
            </p:pic>
            <p:pic>
              <p:nvPicPr>
                <p:cNvPr id="88" name="그림 87"/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98986" y="2414596"/>
                  <a:ext cx="2484590" cy="1800000"/>
                </a:xfrm>
                <a:prstGeom prst="rect">
                  <a:avLst/>
                </a:prstGeom>
              </p:spPr>
            </p:pic>
            <p:pic>
              <p:nvPicPr>
                <p:cNvPr id="90" name="그림 89"/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3434" y="2414596"/>
                  <a:ext cx="2484590" cy="1800000"/>
                </a:xfrm>
                <a:prstGeom prst="rect">
                  <a:avLst/>
                </a:prstGeom>
              </p:spPr>
            </p:pic>
            <p:pic>
              <p:nvPicPr>
                <p:cNvPr id="93" name="그림 92"/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7882" y="2414596"/>
                  <a:ext cx="2484590" cy="1800000"/>
                </a:xfrm>
                <a:prstGeom prst="rect">
                  <a:avLst/>
                </a:prstGeom>
              </p:spPr>
            </p:pic>
            <p:pic>
              <p:nvPicPr>
                <p:cNvPr id="94" name="그림 93"/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62330" y="2414596"/>
                  <a:ext cx="2484590" cy="1800000"/>
                </a:xfrm>
                <a:prstGeom prst="rect">
                  <a:avLst/>
                </a:prstGeom>
              </p:spPr>
            </p:pic>
            <p:pic>
              <p:nvPicPr>
                <p:cNvPr id="95" name="그림 94"/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6778" y="2414596"/>
                  <a:ext cx="2484590" cy="1800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16" name="TextBox 115"/>
            <p:cNvSpPr txBox="1"/>
            <p:nvPr/>
          </p:nvSpPr>
          <p:spPr>
            <a:xfrm>
              <a:off x="16044685" y="30047725"/>
              <a:ext cx="133444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kern="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Fig5. Learning curve for both Permuted and Split MNIST tasks</a:t>
              </a:r>
              <a:endParaRPr kumimoji="0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390506" y="35788400"/>
            <a:ext cx="12356417" cy="5472608"/>
            <a:chOff x="1243153" y="35808933"/>
            <a:chExt cx="12356417" cy="5472608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243153" y="37646028"/>
              <a:ext cx="12356417" cy="3635513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243153" y="35808933"/>
              <a:ext cx="11873597" cy="1761760"/>
            </a:xfrm>
            <a:prstGeom prst="rect">
              <a:avLst/>
            </a:prstGeom>
          </p:spPr>
        </p:pic>
      </p:grpSp>
      <p:sp>
        <p:nvSpPr>
          <p:cNvPr id="6" name="모서리가 둥근 직사각형 5"/>
          <p:cNvSpPr/>
          <p:nvPr/>
        </p:nvSpPr>
        <p:spPr bwMode="auto">
          <a:xfrm>
            <a:off x="15336837" y="39668170"/>
            <a:ext cx="14609001" cy="163898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655888"/>
            <a:r>
              <a:rPr lang="en-US" altLang="ko-K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will apply for U.S. graduate schools </a:t>
            </a:r>
            <a:r>
              <a:rPr lang="en-US" altLang="ko-K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Ph.D</a:t>
            </a:r>
            <a:r>
              <a:rPr lang="en-US" altLang="ko-K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in this </a:t>
            </a:r>
            <a:r>
              <a:rPr lang="en-US" altLang="ko-K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December. </a:t>
            </a:r>
            <a:endParaRPr lang="en-US" altLang="ko-KR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2655888"/>
            <a:r>
              <a:rPr lang="en-US" altLang="ko-K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interested in my works, all </a:t>
            </a:r>
            <a:r>
              <a:rPr lang="en-US" altLang="ko-K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 are welcome!</a:t>
            </a:r>
          </a:p>
          <a:p>
            <a:pPr algn="ctr" defTabSz="2655888"/>
            <a:r>
              <a:rPr lang="en-US" altLang="ko-K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visit my homepage for more about </a:t>
            </a:r>
            <a:r>
              <a:rPr lang="en-US" altLang="ko-K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works: </a:t>
            </a:r>
            <a:r>
              <a:rPr lang="en-US" altLang="ko-KR" sz="3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https://wykang.github.io/</a:t>
            </a:r>
          </a:p>
          <a:p>
            <a:pPr algn="ctr" defTabSz="2655888"/>
            <a:endParaRPr lang="ko-KR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558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558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17629</TotalTime>
  <Words>436</Words>
  <Application>Microsoft Office PowerPoint</Application>
  <PresentationFormat>사용자 지정</PresentationFormat>
  <Paragraphs>71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나눔고딕 ExtraBold</vt:lpstr>
      <vt:lpstr>맑은 고딕</vt:lpstr>
      <vt:lpstr>Arial</vt:lpstr>
      <vt:lpstr>Times New Roman</vt:lpstr>
      <vt:lpstr>Wingdings</vt:lpstr>
      <vt:lpstr>기본 디자인</vt:lpstr>
      <vt:lpstr>PowerPoint 프레젠테이션</vt:lpstr>
    </vt:vector>
  </TitlesOfParts>
  <Company>KAIST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이신목</dc:creator>
  <cp:lastModifiedBy>rkddndud50@gmail.com</cp:lastModifiedBy>
  <cp:revision>1081</cp:revision>
  <cp:lastPrinted>2015-06-18T02:58:26Z</cp:lastPrinted>
  <dcterms:created xsi:type="dcterms:W3CDTF">2006-12-16T11:45:24Z</dcterms:created>
  <dcterms:modified xsi:type="dcterms:W3CDTF">2018-11-29T10:08:25Z</dcterms:modified>
</cp:coreProperties>
</file>