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7432000" cx="5715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Poppins"/>
      <p:regular r:id="rId11"/>
      <p:bold r:id="rId12"/>
      <p:italic r:id="rId13"/>
      <p:boldItalic r:id="rId14"/>
    </p:embeddedFont>
    <p:embeddedFont>
      <p:font typeface="Poppins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451">
          <p15:clr>
            <a:srgbClr val="747775"/>
          </p15:clr>
        </p15:guide>
        <p15:guide id="2" pos="180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vH+TP/B2jFZpIp99JBfsOhGy0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451" orient="horz"/>
        <p:guide pos="18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5" Type="http://schemas.openxmlformats.org/officeDocument/2006/relationships/font" Target="fonts/PoppinsLight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Light-italic.fntdata"/><Relationship Id="rId16" Type="http://schemas.openxmlformats.org/officeDocument/2006/relationships/font" Target="fonts/PoppinsLight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oppinsLight-boldItalic.fntdata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71813" y="685800"/>
            <a:ext cx="714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073400" y="685800"/>
            <a:ext cx="7127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194818" y="3970977"/>
            <a:ext cx="5325300" cy="109470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75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194813" y="15114982"/>
            <a:ext cx="5325300" cy="42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5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5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5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5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5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5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5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5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56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194813" y="2373416"/>
            <a:ext cx="5325300" cy="305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194813" y="6146397"/>
            <a:ext cx="5325300" cy="18220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194813" y="2373416"/>
            <a:ext cx="5325300" cy="305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194813" y="6146397"/>
            <a:ext cx="2499900" cy="18220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76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09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09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9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09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09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9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09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09"/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3020250" y="6146397"/>
            <a:ext cx="2499900" cy="18220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76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09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09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9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09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09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9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09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09"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94813" y="2373416"/>
            <a:ext cx="5325300" cy="305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194813" y="2963136"/>
            <a:ext cx="1755000" cy="40303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1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1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1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1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1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1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1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1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16"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94813" y="7411031"/>
            <a:ext cx="1755000" cy="16956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9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09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09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9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09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09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9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009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009"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06406" y="2400745"/>
            <a:ext cx="3979800" cy="2181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38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38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38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38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38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38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38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38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2857500" y="-664"/>
            <a:ext cx="2857500" cy="27431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None/>
            </a:pPr>
            <a:r>
              <a:t/>
            </a:r>
            <a:endParaRPr b="0" i="0" sz="117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"/>
          <p:cNvSpPr txBox="1"/>
          <p:nvPr>
            <p:ph type="title"/>
          </p:nvPr>
        </p:nvSpPr>
        <p:spPr>
          <a:xfrm>
            <a:off x="165938" y="6576779"/>
            <a:ext cx="2528100" cy="79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3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3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3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3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3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3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3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3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31"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65938" y="14949387"/>
            <a:ext cx="2528100" cy="6586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6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3087188" y="3861652"/>
            <a:ext cx="2398200" cy="1970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94813" y="22562539"/>
            <a:ext cx="3749400" cy="322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hasCustomPrompt="1" type="title"/>
          </p:nvPr>
        </p:nvSpPr>
        <p:spPr>
          <a:xfrm>
            <a:off x="194813" y="5899197"/>
            <a:ext cx="5325300" cy="10471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9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9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9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9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9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9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9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9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92"/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94813" y="16811473"/>
            <a:ext cx="5325300" cy="693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194813" y="2373416"/>
            <a:ext cx="5325300" cy="305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194813" y="6146397"/>
            <a:ext cx="5325300" cy="18220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176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176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176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176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176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176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176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176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5295286" y="24869906"/>
            <a:ext cx="342900" cy="209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1"/>
              <a:buFont typeface="Arial"/>
              <a:buNone/>
              <a:defRPr b="0" i="0" sz="841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0" Type="http://schemas.openxmlformats.org/officeDocument/2006/relationships/hyperlink" Target="https://stg.datahive.gov.sg/" TargetMode="External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hyperlink" Target="mailto:support@datahive.gov.sg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/>
          <p:nvPr/>
        </p:nvSpPr>
        <p:spPr>
          <a:xfrm>
            <a:off x="173450" y="4213450"/>
            <a:ext cx="5405700" cy="105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113250" lIns="113250" spcFirstLastPara="1" rIns="113250" wrap="square" tIns="113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t/>
            </a:r>
            <a:endParaRPr b="0" i="0" sz="173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8900" r="8900" t="0"/>
          <a:stretch/>
        </p:blipFill>
        <p:spPr>
          <a:xfrm>
            <a:off x="1" y="236220"/>
            <a:ext cx="5715000" cy="28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"/>
          <p:cNvSpPr txBox="1"/>
          <p:nvPr/>
        </p:nvSpPr>
        <p:spPr>
          <a:xfrm>
            <a:off x="-682266" y="-1114044"/>
            <a:ext cx="3716290" cy="495555"/>
          </a:xfrm>
          <a:prstGeom prst="rect">
            <a:avLst/>
          </a:prstGeom>
          <a:noFill/>
          <a:ln>
            <a:noFill/>
          </a:ln>
        </p:spPr>
        <p:txBody>
          <a:bodyPr anchorCtr="0" anchor="t" bIns="113250" lIns="113250" spcFirstLastPara="1" rIns="113250" wrap="square" tIns="113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b="0" i="0" lang="en-US" sz="173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3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410382" y="1527710"/>
            <a:ext cx="36435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250" lIns="113250" spcFirstLastPara="1" rIns="113250" wrap="square" tIns="113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DataHive</a:t>
            </a:r>
            <a:r>
              <a:rPr lang="en-US" sz="20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stg.datahive.gov.sg</a:t>
            </a:r>
            <a:r>
              <a:rPr b="0" i="0" lang="en-US" sz="205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b="0" i="0" lang="en-US" sz="205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13898" l="0" r="0" t="13898"/>
          <a:stretch/>
        </p:blipFill>
        <p:spPr>
          <a:xfrm>
            <a:off x="1" y="5412409"/>
            <a:ext cx="5715001" cy="11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490849" y="2737200"/>
            <a:ext cx="514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250" lIns="113250" spcFirstLastPara="1" rIns="113250" wrap="square" tIns="113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Migration from GCC1.0 to GCC2.0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3165" l="0" r="0" t="3175"/>
          <a:stretch/>
        </p:blipFill>
        <p:spPr>
          <a:xfrm>
            <a:off x="410382" y="708954"/>
            <a:ext cx="2146778" cy="72467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301396" y="4317681"/>
            <a:ext cx="1798800" cy="413400"/>
          </a:xfrm>
          <a:prstGeom prst="rect">
            <a:avLst/>
          </a:prstGeom>
          <a:solidFill>
            <a:srgbClr val="0061AF"/>
          </a:solidFill>
          <a:ln>
            <a:noFill/>
          </a:ln>
        </p:spPr>
        <p:txBody>
          <a:bodyPr anchorCtr="0" anchor="ctr" bIns="113250" lIns="113250" spcFirstLastPara="1" rIns="113250" wrap="square" tIns="113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Impact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9641" y="5811145"/>
            <a:ext cx="4832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250" lIns="113250" spcFirstLastPara="1" rIns="113250" wrap="square" tIns="1132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5"/>
              <a:buFont typeface="Arial"/>
              <a:buNone/>
            </a:pPr>
            <a:r>
              <a:rPr b="0" i="0" lang="en-US" sz="945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Brought to you by:</a:t>
            </a:r>
            <a:br>
              <a:rPr b="0" i="0" lang="en-US" sz="94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0" i="0" lang="en-US" sz="945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DataHive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000371" y="5681860"/>
            <a:ext cx="2557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250" lIns="113250" spcFirstLastPara="1" rIns="113250" wrap="square" tIns="1132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br>
              <a:rPr b="0" i="0" lang="en-US" sz="900" u="sng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0" i="0" lang="en-US" sz="9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Have a question? </a:t>
            </a:r>
            <a:endParaRPr b="0" i="0" sz="9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Contact us at </a:t>
            </a:r>
            <a:r>
              <a:rPr b="0" i="0" lang="en-US" sz="900" u="sng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support@datahive.gov.sg</a:t>
            </a:r>
            <a:endParaRPr b="0" i="0" sz="900" u="sng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3463" y="335074"/>
            <a:ext cx="1101157" cy="309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color palette&#10;&#10;Description automatically generated" id="62" name="Google Shape;6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2913917" y="6203505"/>
            <a:ext cx="2712719" cy="5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color&#10;&#10;Description automatically generated" id="63" name="Google Shape;63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2674148" y="6929188"/>
            <a:ext cx="2233182" cy="4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283497" y="4826677"/>
            <a:ext cx="514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8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All Datahive users will not be able to login to stg.datahive.gov.sg</a:t>
            </a:r>
            <a:endParaRPr sz="105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171450" lvl="8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Poppins Light"/>
              <a:buChar char="•"/>
            </a:pPr>
            <a:r>
              <a:rPr lang="en-US" sz="105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Backend System-to-System connections are not affected</a:t>
            </a:r>
            <a:endParaRPr sz="105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-1384" y="15240"/>
            <a:ext cx="564018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-US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Sent to all Databricks users in </a:t>
            </a:r>
            <a:r>
              <a:rPr b="0" i="1" lang="en-US" sz="800" u="sng" cap="none" strike="noStrike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https://stg.datahive.gov.sg</a:t>
            </a:r>
            <a:r>
              <a:rPr b="0" i="1" lang="en-US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(in bcc)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54650" y="3243425"/>
            <a:ext cx="540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Please be informed that there will be a schedule downtime due to the </a:t>
            </a:r>
            <a:r>
              <a:rPr lang="en-US" sz="11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migration from Government Commercial Cloud GCC1.0 to </a:t>
            </a:r>
            <a:r>
              <a:rPr lang="en-US" sz="11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GCC2.0</a:t>
            </a:r>
            <a:endParaRPr sz="11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migration will take place on Wednesday, 4 April 2025 from 8AM to 8PM.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52635"/>
      </a:dk1>
      <a:lt1>
        <a:srgbClr val="FEFEFE"/>
      </a:lt1>
      <a:dk2>
        <a:srgbClr val="56576A"/>
      </a:dk2>
      <a:lt2>
        <a:srgbClr val="EDEDF0"/>
      </a:lt2>
      <a:accent1>
        <a:srgbClr val="0078D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78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Carine OH (GOVTECH)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0x01010037CF2DB1C3EBB745AD9AB8148AD9D189</vt:lpwstr>
  </property>
  <property fmtid="{D5CDD505-2E9C-101B-9397-08002B2CF9AE}" pid="3" name="MSIP_Label_5434c4c7-833e-41e4-b0ab-cdb227a2f6f7_Enabled">
    <vt:lpwstr>true</vt:lpwstr>
  </property>
  <property fmtid="{D5CDD505-2E9C-101B-9397-08002B2CF9AE}" pid="4" name="MSIP_Label_5434c4c7-833e-41e4-b0ab-cdb227a2f6f7_SetDate">
    <vt:lpwstr>2025-03-13T07:48:13Z</vt:lpwstr>
  </property>
  <property fmtid="{D5CDD505-2E9C-101B-9397-08002B2CF9AE}" pid="5" name="MSIP_Label_5434c4c7-833e-41e4-b0ab-cdb227a2f6f7_Method">
    <vt:lpwstr>Privileged</vt:lpwstr>
  </property>
  <property fmtid="{D5CDD505-2E9C-101B-9397-08002B2CF9AE}" pid="6" name="MSIP_Label_5434c4c7-833e-41e4-b0ab-cdb227a2f6f7_Name">
    <vt:lpwstr>Official (Open)</vt:lpwstr>
  </property>
  <property fmtid="{D5CDD505-2E9C-101B-9397-08002B2CF9AE}" pid="7" name="MSIP_Label_5434c4c7-833e-41e4-b0ab-cdb227a2f6f7_SiteId">
    <vt:lpwstr>0b11c524-9a1c-4e1b-84cb-6336aefc2243</vt:lpwstr>
  </property>
  <property fmtid="{D5CDD505-2E9C-101B-9397-08002B2CF9AE}" pid="8" name="MSIP_Label_5434c4c7-833e-41e4-b0ab-cdb227a2f6f7_ActionId">
    <vt:lpwstr>f668009a-0c1b-40e8-b649-e2c1734b7e55</vt:lpwstr>
  </property>
  <property fmtid="{D5CDD505-2E9C-101B-9397-08002B2CF9AE}" pid="9" name="MSIP_Label_5434c4c7-833e-41e4-b0ab-cdb227a2f6f7_ContentBits">
    <vt:lpwstr>0</vt:lpwstr>
  </property>
  <property fmtid="{D5CDD505-2E9C-101B-9397-08002B2CF9AE}" pid="10" name="MSIP_Label_5434c4c7-833e-41e4-b0ab-cdb227a2f6f7_Tag">
    <vt:lpwstr>10, 0, 1, 1</vt:lpwstr>
  </property>
</Properties>
</file>