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49"/>
  </p:notesMasterIdLst>
  <p:sldIdLst>
    <p:sldId id="256" r:id="rId2"/>
    <p:sldId id="257" r:id="rId3"/>
    <p:sldId id="259" r:id="rId4"/>
    <p:sldId id="263" r:id="rId5"/>
    <p:sldId id="258" r:id="rId6"/>
    <p:sldId id="260" r:id="rId7"/>
    <p:sldId id="314" r:id="rId8"/>
    <p:sldId id="261" r:id="rId9"/>
    <p:sldId id="270" r:id="rId10"/>
    <p:sldId id="271" r:id="rId11"/>
    <p:sldId id="272" r:id="rId12"/>
    <p:sldId id="273" r:id="rId13"/>
    <p:sldId id="274" r:id="rId14"/>
    <p:sldId id="262" r:id="rId15"/>
    <p:sldId id="298" r:id="rId16"/>
    <p:sldId id="301" r:id="rId17"/>
    <p:sldId id="302" r:id="rId18"/>
    <p:sldId id="303" r:id="rId19"/>
    <p:sldId id="304" r:id="rId20"/>
    <p:sldId id="266" r:id="rId21"/>
    <p:sldId id="267" r:id="rId22"/>
    <p:sldId id="269" r:id="rId23"/>
    <p:sldId id="275" r:id="rId24"/>
    <p:sldId id="276" r:id="rId25"/>
    <p:sldId id="277" r:id="rId26"/>
    <p:sldId id="278" r:id="rId27"/>
    <p:sldId id="282" r:id="rId28"/>
    <p:sldId id="279" r:id="rId29"/>
    <p:sldId id="283" r:id="rId30"/>
    <p:sldId id="280" r:id="rId31"/>
    <p:sldId id="284" r:id="rId32"/>
    <p:sldId id="285" r:id="rId33"/>
    <p:sldId id="289" r:id="rId34"/>
    <p:sldId id="286" r:id="rId35"/>
    <p:sldId id="291" r:id="rId36"/>
    <p:sldId id="287" r:id="rId37"/>
    <p:sldId id="293" r:id="rId38"/>
    <p:sldId id="313" r:id="rId39"/>
    <p:sldId id="294" r:id="rId40"/>
    <p:sldId id="292" r:id="rId41"/>
    <p:sldId id="308" r:id="rId42"/>
    <p:sldId id="309" r:id="rId43"/>
    <p:sldId id="310" r:id="rId44"/>
    <p:sldId id="312" r:id="rId45"/>
    <p:sldId id="315" r:id="rId46"/>
    <p:sldId id="281" r:id="rId47"/>
    <p:sldId id="2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reeya" initials="A" lastIdx="1" clrIdx="0">
    <p:extLst>
      <p:ext uri="{19B8F6BF-5375-455C-9EA6-DF929625EA0E}">
        <p15:presenceInfo xmlns:p15="http://schemas.microsoft.com/office/powerpoint/2012/main" userId="Agree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11:03:00.87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5046-DF2C-4F8B-A41A-3AE9EAB1EDB3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C0F78-599A-454A-A07A-C9B4DAF29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1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C0F78-599A-454A-A07A-C9B4DAF295B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8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FEAD-C692-4C11-A874-030CBDC6BC47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32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89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0236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979B-500E-4AE3-91B7-6EE5322B2D8A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853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638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AB-336A-4333-A80C-14613B6E6556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73CD-2F57-40BB-8AC8-81E0E272C462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4E37-F2A5-48E5-94F8-3B16B7598900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2AE8-07CF-4A23-90CC-50795017C2C5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D664-216C-40A9-AF08-981BEE0DFB3D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039-006E-4E77-83AA-FBBA35C1F1EB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45E-DB19-4431-A964-A4A183D0FD10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F1D-CFF8-4956-A508-4AF3B6DDE47A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B1-745E-42A2-813E-6FD03EC55BA7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0D3-E533-436F-A837-D575FC89DD41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26125C-393F-4E3C-A51F-297B8E478FA9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ykim111/algorithm/blob/master/%EB%B9%84%ED%8A%B8%EB%A7%88%EC%8A%A4%ED%81%AC/11723%20%EC%A7%91%ED%95%A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ykim111/algorithm/blob/master/%EA%B7%B8%EB%9E%98%ED%94%84/1916%20%EC%B5%9C%EC%86%8C%EB%B9%84%EC%9A%A9%20%EA%B5%AC%ED%95%98%EA%B8%B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ykim111/algorithm/blob/master/%EA%B7%B8%EB%9E%98%ED%94%84/1916%20%EC%B5%9C%EC%86%8C%EB%B9%84%EC%9A%A9%20%EA%B5%AC%ED%95%98%EA%B8%B0%20nlog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s://github.com/wykim111/algorith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+mn-ea"/>
                <a:ea typeface="+mn-ea"/>
              </a:rPr>
              <a:t>Algorithm </a:t>
            </a:r>
            <a:r>
              <a:rPr lang="ko-KR" altLang="en-US" sz="4000" dirty="0" smtClean="0">
                <a:latin typeface="+mn-ea"/>
                <a:ea typeface="+mn-ea"/>
              </a:rPr>
              <a:t>이론 및 접근과정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9731" y="3905250"/>
            <a:ext cx="3792538" cy="13715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김우영</a:t>
            </a:r>
            <a:endParaRPr lang="en-US" altLang="ko-KR" dirty="0"/>
          </a:p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0307" y="2195020"/>
            <a:ext cx="4016586" cy="417552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n-ea"/>
              </a:rPr>
              <a:t>Segment Tree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80335" y="2530074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36</a:t>
            </a:r>
            <a:endParaRPr lang="ko-KR" altLang="en-US" dirty="0">
              <a:latin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5359" y="3442649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22653" y="4955529"/>
            <a:ext cx="705394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226832" y="3442649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26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1788" y="5022021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18177" y="4153135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17259" y="4153136"/>
            <a:ext cx="705394" cy="44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768" y="5022021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5015" y="4153135"/>
            <a:ext cx="705394" cy="44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41400" y="4153134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62079" y="4984833"/>
            <a:ext cx="705394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89599" y="495553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59378" y="5007867"/>
            <a:ext cx="705394" cy="44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74135" y="5014056"/>
            <a:ext cx="705394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43914" y="5006891"/>
            <a:ext cx="705394" cy="44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746959" y="3008489"/>
            <a:ext cx="2574976" cy="46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7" idx="0"/>
          </p:cNvCxnSpPr>
          <p:nvPr/>
        </p:nvCxnSpPr>
        <p:spPr>
          <a:xfrm>
            <a:off x="5333032" y="2974211"/>
            <a:ext cx="2246497" cy="46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9" idx="0"/>
          </p:cNvCxnSpPr>
          <p:nvPr/>
        </p:nvCxnSpPr>
        <p:spPr>
          <a:xfrm flipH="1">
            <a:off x="1570874" y="3886786"/>
            <a:ext cx="1187182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0" idx="0"/>
          </p:cNvCxnSpPr>
          <p:nvPr/>
        </p:nvCxnSpPr>
        <p:spPr>
          <a:xfrm>
            <a:off x="2758056" y="3886786"/>
            <a:ext cx="1211900" cy="26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2" idx="0"/>
          </p:cNvCxnSpPr>
          <p:nvPr/>
        </p:nvCxnSpPr>
        <p:spPr>
          <a:xfrm flipH="1">
            <a:off x="6647712" y="3886786"/>
            <a:ext cx="931817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3" idx="0"/>
          </p:cNvCxnSpPr>
          <p:nvPr/>
        </p:nvCxnSpPr>
        <p:spPr>
          <a:xfrm>
            <a:off x="7579529" y="3886786"/>
            <a:ext cx="1114568" cy="26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4"/>
            <a:endCxn id="8" idx="0"/>
          </p:cNvCxnSpPr>
          <p:nvPr/>
        </p:nvCxnSpPr>
        <p:spPr>
          <a:xfrm flipH="1">
            <a:off x="1074485" y="4597272"/>
            <a:ext cx="496389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0"/>
          </p:cNvCxnSpPr>
          <p:nvPr/>
        </p:nvCxnSpPr>
        <p:spPr>
          <a:xfrm>
            <a:off x="1570874" y="4597272"/>
            <a:ext cx="593591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4"/>
            <a:endCxn id="14" idx="0"/>
          </p:cNvCxnSpPr>
          <p:nvPr/>
        </p:nvCxnSpPr>
        <p:spPr>
          <a:xfrm flipH="1">
            <a:off x="3514776" y="4597273"/>
            <a:ext cx="455180" cy="38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4"/>
            <a:endCxn id="6" idx="0"/>
          </p:cNvCxnSpPr>
          <p:nvPr/>
        </p:nvCxnSpPr>
        <p:spPr>
          <a:xfrm>
            <a:off x="3969956" y="4597273"/>
            <a:ext cx="705394" cy="3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4"/>
            <a:endCxn id="18" idx="0"/>
          </p:cNvCxnSpPr>
          <p:nvPr/>
        </p:nvCxnSpPr>
        <p:spPr>
          <a:xfrm flipH="1">
            <a:off x="6096611" y="4597272"/>
            <a:ext cx="551101" cy="4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4"/>
            <a:endCxn id="17" idx="0"/>
          </p:cNvCxnSpPr>
          <p:nvPr/>
        </p:nvCxnSpPr>
        <p:spPr>
          <a:xfrm>
            <a:off x="6647712" y="4597272"/>
            <a:ext cx="579120" cy="41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4"/>
            <a:endCxn id="16" idx="0"/>
          </p:cNvCxnSpPr>
          <p:nvPr/>
        </p:nvCxnSpPr>
        <p:spPr>
          <a:xfrm flipH="1">
            <a:off x="8112075" y="4597271"/>
            <a:ext cx="582022" cy="41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4"/>
            <a:endCxn id="15" idx="0"/>
          </p:cNvCxnSpPr>
          <p:nvPr/>
        </p:nvCxnSpPr>
        <p:spPr>
          <a:xfrm>
            <a:off x="8694097" y="4597271"/>
            <a:ext cx="548199" cy="3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28047" y="21950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[0,7]</a:t>
            </a:r>
            <a:endParaRPr lang="ko-KR" altLang="en-US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16456" y="30733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[0,3]</a:t>
            </a:r>
            <a:endParaRPr lang="ko-KR" altLang="en-US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44105" y="37464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[0,1]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42366" y="377134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[2,3]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65" y="46425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[0,0]</a:t>
            </a:r>
            <a:endParaRPr lang="ko-KR" altLang="en-US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7276" y="46425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[1,1]</a:t>
            </a:r>
            <a:endParaRPr lang="ko-KR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0366" y="30733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[4,7]</a:t>
            </a:r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1027" y="37435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[4,5]</a:t>
            </a:r>
            <a:endParaRPr lang="ko-KR" altLang="en-US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03086" y="37435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[6,7]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85729" y="46509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[4,4]</a:t>
            </a:r>
            <a:endParaRPr lang="ko-KR" altLang="en-US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80734" y="46509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[5,5]</a:t>
            </a:r>
            <a:endParaRPr lang="ko-KR" altLang="en-US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95213" y="46509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[6,6]</a:t>
            </a:r>
            <a:endParaRPr lang="ko-KR" altLang="en-US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1118" y="46424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[7,7]</a:t>
            </a:r>
            <a:endParaRPr lang="ko-KR" altLang="en-US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14745" y="46425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[2,2]</a:t>
            </a:r>
            <a:endParaRPr lang="ko-KR" altLang="en-US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61709" y="46249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[3,3]</a:t>
            </a:r>
            <a:endParaRPr lang="ko-KR" altLang="en-US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12459" y="2939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93259" y="3876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18903" y="38900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17627" y="46318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72842" y="46318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2071" y="5487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8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11218" y="5487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9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91563" y="46385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06674" y="46385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54223" y="5487045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83316" y="5487045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6625" y="5487045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999908" y="5487045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87897" y="5474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1268" y="5474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9945" y="6069234"/>
            <a:ext cx="5843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[2,6] : 2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6 </a:t>
            </a:r>
            <a:r>
              <a:rPr lang="ko-KR" altLang="en-US" dirty="0" smtClean="0">
                <a:latin typeface="+mn-ea"/>
              </a:rPr>
              <a:t>사이의 구간의 합은</a:t>
            </a:r>
            <a:r>
              <a:rPr lang="en-US" altLang="ko-KR" dirty="0" smtClean="0">
                <a:latin typeface="+mn-ea"/>
              </a:rPr>
              <a:t>? 7 + 11 + 7 = 25 </a:t>
            </a:r>
            <a:endParaRPr lang="ko-KR" altLang="en-US" dirty="0">
              <a:latin typeface="+mn-ea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7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9111101" cy="115737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+mn-ea"/>
              </a:rPr>
              <a:t>Segment Tree</a:t>
            </a:r>
          </a:p>
          <a:p>
            <a:pPr lvl="1"/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선언된 </a:t>
            </a:r>
            <a:r>
              <a:rPr lang="ko-KR" altLang="en-US" dirty="0" smtClean="0"/>
              <a:t>배열의 데이터를 단말 노드에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구간마다 연산을 하여 각 부모 노드에 데이터 저장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3762966"/>
            <a:ext cx="9111101" cy="11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3317966"/>
            <a:ext cx="9111101" cy="3540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47464" y="379066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64758" y="530354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6389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0282" y="450114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9364" y="450114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387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04184" y="5332844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cxnSp>
        <p:nvCxnSpPr>
          <p:cNvPr id="14" name="Straight Connector 13"/>
          <p:cNvCxnSpPr>
            <a:stCxn id="7" idx="4"/>
            <a:endCxn id="10" idx="0"/>
          </p:cNvCxnSpPr>
          <p:nvPr/>
        </p:nvCxnSpPr>
        <p:spPr>
          <a:xfrm flipH="1">
            <a:off x="3012979" y="4234797"/>
            <a:ext cx="1187182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1" idx="0"/>
          </p:cNvCxnSpPr>
          <p:nvPr/>
        </p:nvCxnSpPr>
        <p:spPr>
          <a:xfrm>
            <a:off x="4200161" y="4234797"/>
            <a:ext cx="1211900" cy="26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9" idx="0"/>
          </p:cNvCxnSpPr>
          <p:nvPr/>
        </p:nvCxnSpPr>
        <p:spPr>
          <a:xfrm flipH="1">
            <a:off x="2516590" y="4945283"/>
            <a:ext cx="496389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>
            <a:off x="3012979" y="4945283"/>
            <a:ext cx="593591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3" idx="0"/>
          </p:cNvCxnSpPr>
          <p:nvPr/>
        </p:nvCxnSpPr>
        <p:spPr>
          <a:xfrm flipH="1">
            <a:off x="4956881" y="4945284"/>
            <a:ext cx="455180" cy="38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8" idx="0"/>
          </p:cNvCxnSpPr>
          <p:nvPr/>
        </p:nvCxnSpPr>
        <p:spPr>
          <a:xfrm>
            <a:off x="5412061" y="4945284"/>
            <a:ext cx="705394" cy="3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0890" y="335668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[0,3]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6210" y="40944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[0,1]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4471" y="41193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[2,3]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47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[0,0]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9381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[1,1]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685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[2,2]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1008" y="4238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9732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4947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4176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3323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0002" y="5822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012" y="58137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11444" y="49198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[3,3]</a:t>
            </a:r>
            <a:endParaRPr lang="ko-KR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1481" y="331327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] = {1,2,3,4}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68185" y="3438525"/>
            <a:ext cx="552381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smtClean="0"/>
              <a:t>(start </a:t>
            </a:r>
            <a:r>
              <a:rPr lang="en-US" altLang="ko-KR" dirty="0"/>
              <a:t>== </a:t>
            </a:r>
            <a:r>
              <a:rPr lang="en-US" altLang="ko-KR" dirty="0" smtClean="0"/>
              <a:t>end)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dirty="0"/>
              <a:t>segment[node] =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 mid = </a:t>
            </a:r>
            <a:r>
              <a:rPr lang="en-US" altLang="ko-KR" dirty="0" smtClean="0"/>
              <a:t>(start </a:t>
            </a:r>
            <a:r>
              <a:rPr lang="en-US" altLang="ko-KR" dirty="0"/>
              <a:t>+ </a:t>
            </a:r>
            <a:r>
              <a:rPr lang="en-US" altLang="ko-KR" dirty="0" smtClean="0"/>
              <a:t>end) </a:t>
            </a:r>
            <a:r>
              <a:rPr lang="en-US" altLang="ko-KR" dirty="0"/>
              <a:t>&gt;&gt; 1;</a:t>
            </a:r>
          </a:p>
          <a:p>
            <a:endParaRPr lang="en-US" altLang="ko-KR" dirty="0"/>
          </a:p>
          <a:p>
            <a:r>
              <a:rPr lang="en-US" altLang="ko-KR" dirty="0" smtClean="0"/>
              <a:t>return </a:t>
            </a:r>
            <a:r>
              <a:rPr lang="en-US" altLang="ko-KR" dirty="0"/>
              <a:t>segment[node] = </a:t>
            </a:r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en-US" altLang="ko-KR" dirty="0" err="1"/>
              <a:t>pos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en-US" altLang="ko-KR" dirty="0"/>
              <a:t>, node * 2, </a:t>
            </a:r>
            <a:r>
              <a:rPr lang="en-US" altLang="ko-KR" dirty="0" smtClean="0"/>
              <a:t>start, </a:t>
            </a:r>
            <a:r>
              <a:rPr lang="en-US" altLang="ko-KR" dirty="0"/>
              <a:t>mid) + </a:t>
            </a:r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en-US" altLang="ko-KR" dirty="0" err="1"/>
              <a:t>pos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en-US" altLang="ko-KR" dirty="0"/>
              <a:t>, node * 2 + 1, mid + 1, </a:t>
            </a:r>
            <a:r>
              <a:rPr lang="en-US" altLang="ko-KR" dirty="0" smtClean="0"/>
              <a:t>end);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9111101" cy="115737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+mn-ea"/>
              </a:rPr>
              <a:t>Segment Tree</a:t>
            </a:r>
          </a:p>
          <a:p>
            <a:pPr lvl="1"/>
            <a:r>
              <a:rPr lang="en-US" altLang="ko-KR" dirty="0" smtClean="0">
                <a:latin typeface="+mn-ea"/>
              </a:rPr>
              <a:t>Update : </a:t>
            </a:r>
            <a:r>
              <a:rPr lang="ko-KR" altLang="en-US" dirty="0">
                <a:latin typeface="+mn-ea"/>
              </a:rPr>
              <a:t>선언된 배열 중 데이터가 수정된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데이터를 포함하여 연산한 노드의 구간 합 업데이트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3197893"/>
            <a:ext cx="8198812" cy="3241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47464" y="379066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64758" y="530354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6389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60282" y="450114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59364" y="450114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5387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04184" y="5332844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Straight Connector 12"/>
          <p:cNvCxnSpPr>
            <a:stCxn id="6" idx="4"/>
            <a:endCxn id="9" idx="0"/>
          </p:cNvCxnSpPr>
          <p:nvPr/>
        </p:nvCxnSpPr>
        <p:spPr>
          <a:xfrm flipH="1">
            <a:off x="3012979" y="4234797"/>
            <a:ext cx="1187182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10" idx="0"/>
          </p:cNvCxnSpPr>
          <p:nvPr/>
        </p:nvCxnSpPr>
        <p:spPr>
          <a:xfrm>
            <a:off x="4200161" y="4234797"/>
            <a:ext cx="1211900" cy="26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8" idx="0"/>
          </p:cNvCxnSpPr>
          <p:nvPr/>
        </p:nvCxnSpPr>
        <p:spPr>
          <a:xfrm flipH="1">
            <a:off x="2516590" y="4945283"/>
            <a:ext cx="496389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1" idx="0"/>
          </p:cNvCxnSpPr>
          <p:nvPr/>
        </p:nvCxnSpPr>
        <p:spPr>
          <a:xfrm>
            <a:off x="3012979" y="4945283"/>
            <a:ext cx="593591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flipH="1">
            <a:off x="4956881" y="4945284"/>
            <a:ext cx="455180" cy="38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7" idx="0"/>
          </p:cNvCxnSpPr>
          <p:nvPr/>
        </p:nvCxnSpPr>
        <p:spPr>
          <a:xfrm>
            <a:off x="5412061" y="4945284"/>
            <a:ext cx="705394" cy="3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0890" y="335668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[0,3]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6210" y="40944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[0,1]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4471" y="41193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[2,3]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3747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[0,0]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9381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[1,1]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685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[2,2]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1008" y="4238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9732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4947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176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3323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98023" y="5821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03373" y="5822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1444" y="49198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[3,3]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1481" y="3313277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[4] = {1,2,3,4}</a:t>
            </a:r>
          </a:p>
          <a:p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[4] = {1,2,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ko-KR" dirty="0" smtClean="0">
                <a:latin typeface="+mn-ea"/>
              </a:rPr>
              <a:t>,4}</a:t>
            </a:r>
            <a:endParaRPr lang="ko-KR" altLang="en-US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163" y="3446054"/>
            <a:ext cx="47735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Gap = </a:t>
            </a:r>
            <a:r>
              <a:rPr lang="en-US" altLang="ko-KR" dirty="0" err="1" smtClean="0">
                <a:latin typeface="+mn-ea"/>
              </a:rPr>
              <a:t>changeNum</a:t>
            </a:r>
            <a:r>
              <a:rPr lang="en-US" altLang="ko-KR" dirty="0" smtClean="0">
                <a:latin typeface="+mn-ea"/>
              </a:rPr>
              <a:t> – </a:t>
            </a:r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[2] = 2</a:t>
            </a:r>
          </a:p>
          <a:p>
            <a:r>
              <a:rPr lang="en-US" altLang="ko-KR" dirty="0" smtClean="0">
                <a:latin typeface="+mn-ea"/>
              </a:rPr>
              <a:t>2. 2</a:t>
            </a:r>
            <a:r>
              <a:rPr lang="ko-KR" altLang="en-US" dirty="0" smtClean="0">
                <a:latin typeface="+mn-ea"/>
              </a:rPr>
              <a:t>번째 인덱스 포함하는 구간 업데이트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52858" y="3800825"/>
            <a:ext cx="11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10 -&gt; 12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11741" y="4513138"/>
            <a:ext cx="11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n-ea"/>
              </a:rPr>
              <a:t>7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 -&gt; 9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9624" y="6078675"/>
            <a:ext cx="11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3 -&gt; 5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03105" y="4098082"/>
            <a:ext cx="477357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if (</a:t>
            </a:r>
            <a:r>
              <a:rPr lang="en-US" altLang="ko-KR" dirty="0" err="1">
                <a:latin typeface="+mn-ea"/>
              </a:rPr>
              <a:t>pos</a:t>
            </a:r>
            <a:r>
              <a:rPr lang="en-US" altLang="ko-KR" dirty="0">
                <a:latin typeface="+mn-ea"/>
              </a:rPr>
              <a:t> &lt; start || </a:t>
            </a:r>
            <a:r>
              <a:rPr lang="en-US" altLang="ko-KR" dirty="0" err="1">
                <a:latin typeface="+mn-ea"/>
              </a:rPr>
              <a:t>pos</a:t>
            </a:r>
            <a:r>
              <a:rPr lang="en-US" altLang="ko-KR" dirty="0">
                <a:latin typeface="+mn-ea"/>
              </a:rPr>
              <a:t> &gt; end)</a:t>
            </a:r>
          </a:p>
          <a:p>
            <a:r>
              <a:rPr lang="en-US" altLang="ko-KR" dirty="0">
                <a:latin typeface="+mn-ea"/>
              </a:rPr>
              <a:t>		return segment[node];</a:t>
            </a:r>
          </a:p>
          <a:p>
            <a:r>
              <a:rPr lang="en-US" altLang="ko-KR" dirty="0" smtClean="0">
                <a:latin typeface="+mn-ea"/>
              </a:rPr>
              <a:t>if </a:t>
            </a:r>
            <a:r>
              <a:rPr lang="en-US" altLang="ko-KR" dirty="0">
                <a:latin typeface="+mn-ea"/>
              </a:rPr>
              <a:t>(start == end)</a:t>
            </a:r>
          </a:p>
          <a:p>
            <a:r>
              <a:rPr lang="en-US" altLang="ko-KR" dirty="0" smtClean="0">
                <a:latin typeface="+mn-ea"/>
              </a:rPr>
              <a:t>{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return segment[node] += gap;</a:t>
            </a: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6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9111101" cy="115737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Segment Tree</a:t>
            </a:r>
          </a:p>
          <a:p>
            <a:pPr lvl="1"/>
            <a:r>
              <a:rPr lang="en-US" altLang="ko-KR" dirty="0" smtClean="0">
                <a:latin typeface="+mn-ea"/>
              </a:rPr>
              <a:t>Query : </a:t>
            </a:r>
            <a:r>
              <a:rPr lang="ko-KR" altLang="en-US" dirty="0" smtClean="0">
                <a:latin typeface="+mn-ea"/>
              </a:rPr>
              <a:t>두 수가 쿼리로 들어오면 두 수 사이의 구간을 연산하여 응답</a:t>
            </a:r>
            <a:endParaRPr lang="en-US" altLang="ko-KR" dirty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4682" y="3225978"/>
            <a:ext cx="1662191" cy="11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3292368"/>
            <a:ext cx="9111101" cy="35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47464" y="379066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64758" y="530354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6389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0282" y="450114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9364" y="450114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3873" y="537003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04184" y="5332844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cxnSp>
        <p:nvCxnSpPr>
          <p:cNvPr id="14" name="Straight Connector 13"/>
          <p:cNvCxnSpPr>
            <a:stCxn id="7" idx="4"/>
            <a:endCxn id="10" idx="0"/>
          </p:cNvCxnSpPr>
          <p:nvPr/>
        </p:nvCxnSpPr>
        <p:spPr>
          <a:xfrm flipH="1">
            <a:off x="3012979" y="4234797"/>
            <a:ext cx="1187182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1" idx="0"/>
          </p:cNvCxnSpPr>
          <p:nvPr/>
        </p:nvCxnSpPr>
        <p:spPr>
          <a:xfrm>
            <a:off x="4200161" y="4234797"/>
            <a:ext cx="1211900" cy="26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9" idx="0"/>
          </p:cNvCxnSpPr>
          <p:nvPr/>
        </p:nvCxnSpPr>
        <p:spPr>
          <a:xfrm flipH="1">
            <a:off x="2516590" y="4945283"/>
            <a:ext cx="496389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>
            <a:off x="3012979" y="4945283"/>
            <a:ext cx="593591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3" idx="0"/>
          </p:cNvCxnSpPr>
          <p:nvPr/>
        </p:nvCxnSpPr>
        <p:spPr>
          <a:xfrm flipH="1">
            <a:off x="4956881" y="4945284"/>
            <a:ext cx="455180" cy="38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8" idx="0"/>
          </p:cNvCxnSpPr>
          <p:nvPr/>
        </p:nvCxnSpPr>
        <p:spPr>
          <a:xfrm>
            <a:off x="5412061" y="4945284"/>
            <a:ext cx="705394" cy="3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0890" y="335668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[0,3]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6210" y="40944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[0,1]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4471" y="41193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[2,3]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47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[0,0]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9381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[1,1]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6850" y="49905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[2,2]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1008" y="4238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9732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4947" y="49798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4176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3323" y="5835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8023" y="5822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3373" y="5822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1444" y="49198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[3,3]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1481" y="331327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] = {1,2,3,4}</a:t>
            </a:r>
            <a:endParaRPr lang="ko-KR" altLang="en-US" dirty="0">
              <a:latin typeface="+mn-ea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08222" y="3171082"/>
            <a:ext cx="531964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if (start &gt; </a:t>
            </a:r>
            <a:r>
              <a:rPr lang="en-US" altLang="ko-KR" dirty="0" err="1"/>
              <a:t>inputEnd</a:t>
            </a:r>
            <a:r>
              <a:rPr lang="en-US" altLang="ko-KR" dirty="0"/>
              <a:t> || end &lt; </a:t>
            </a:r>
            <a:r>
              <a:rPr lang="en-US" altLang="ko-KR" dirty="0" err="1"/>
              <a:t>inputStart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return 0;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inputStart</a:t>
            </a:r>
            <a:r>
              <a:rPr lang="en-US" altLang="ko-KR" dirty="0"/>
              <a:t> &lt;= start &amp;&amp; end &lt;= </a:t>
            </a:r>
            <a:r>
              <a:rPr lang="en-US" altLang="ko-KR" dirty="0" err="1"/>
              <a:t>inputEnd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return </a:t>
            </a:r>
            <a:r>
              <a:rPr lang="en-US" altLang="ko-KR" dirty="0"/>
              <a:t>segment[node];</a:t>
            </a:r>
          </a:p>
          <a:p>
            <a:endParaRPr lang="en-US" altLang="ko-KR" dirty="0"/>
          </a:p>
          <a:p>
            <a:r>
              <a:rPr lang="en-US" altLang="ko-KR" dirty="0" smtClean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 mid = (start + end) &gt;&gt; 1;</a:t>
            </a:r>
          </a:p>
          <a:p>
            <a:endParaRPr lang="en-US" altLang="ko-KR" dirty="0"/>
          </a:p>
          <a:p>
            <a:r>
              <a:rPr lang="en-US" altLang="ko-KR" dirty="0" smtClean="0"/>
              <a:t>return </a:t>
            </a:r>
            <a:r>
              <a:rPr lang="en-US" altLang="ko-KR" dirty="0"/>
              <a:t>query(</a:t>
            </a:r>
            <a:r>
              <a:rPr lang="en-US" altLang="ko-KR" dirty="0" err="1"/>
              <a:t>inputStart</a:t>
            </a:r>
            <a:r>
              <a:rPr lang="en-US" altLang="ko-KR" dirty="0"/>
              <a:t>, </a:t>
            </a:r>
            <a:r>
              <a:rPr lang="en-US" altLang="ko-KR" dirty="0" err="1"/>
              <a:t>inputEnd</a:t>
            </a:r>
            <a:r>
              <a:rPr lang="en-US" altLang="ko-KR" dirty="0"/>
              <a:t>, node * 2, start, mid) + query(</a:t>
            </a:r>
            <a:r>
              <a:rPr lang="en-US" altLang="ko-KR" dirty="0" err="1"/>
              <a:t>inputStart</a:t>
            </a:r>
            <a:r>
              <a:rPr lang="en-US" altLang="ko-KR" dirty="0"/>
              <a:t>, </a:t>
            </a:r>
            <a:r>
              <a:rPr lang="en-US" altLang="ko-KR" dirty="0" err="1"/>
              <a:t>inputEnd</a:t>
            </a:r>
            <a:r>
              <a:rPr lang="en-US" altLang="ko-KR" dirty="0"/>
              <a:t>, node * 2 + 1, mid + 1, end);</a:t>
            </a:r>
          </a:p>
        </p:txBody>
      </p:sp>
    </p:spTree>
    <p:extLst>
      <p:ext uri="{BB962C8B-B14F-4D97-AF65-F5344CB8AC3E}">
        <p14:creationId xmlns:p14="http://schemas.microsoft.com/office/powerpoint/2010/main" val="12109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062615" cy="330411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AND ( A &amp; B ) :  </a:t>
            </a:r>
            <a:r>
              <a:rPr lang="ko-KR" altLang="en-US" dirty="0" smtClean="0">
                <a:latin typeface="+mn-ea"/>
              </a:rPr>
              <a:t>두 수 중 하나라도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 있다면 </a:t>
            </a:r>
            <a:r>
              <a:rPr lang="en-US" altLang="ko-KR" dirty="0" smtClean="0">
                <a:latin typeface="+mn-ea"/>
              </a:rPr>
              <a:t>0</a:t>
            </a:r>
          </a:p>
          <a:p>
            <a:r>
              <a:rPr lang="en-US" altLang="ko-KR" dirty="0" smtClean="0">
                <a:latin typeface="+mn-ea"/>
              </a:rPr>
              <a:t>OR ( A | B ) : </a:t>
            </a:r>
            <a:r>
              <a:rPr lang="ko-KR" altLang="en-US" dirty="0" smtClean="0">
                <a:latin typeface="+mn-ea"/>
              </a:rPr>
              <a:t>두 수 중 하나라도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 있다면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r>
              <a:rPr lang="en-US" altLang="ko-KR" dirty="0" smtClean="0">
                <a:latin typeface="+mn-ea"/>
              </a:rPr>
              <a:t>NOT ( ~ A ) : </a:t>
            </a:r>
            <a:r>
              <a:rPr lang="ko-KR" altLang="en-US" dirty="0" smtClean="0">
                <a:latin typeface="+mn-ea"/>
              </a:rPr>
              <a:t>상태 반전으로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이라면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 되고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이라면 </a:t>
            </a:r>
            <a:r>
              <a:rPr lang="en-US" altLang="ko-KR" dirty="0" smtClean="0">
                <a:latin typeface="+mn-ea"/>
              </a:rPr>
              <a:t>0</a:t>
            </a:r>
          </a:p>
          <a:p>
            <a:pPr lvl="1"/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NOT</a:t>
            </a:r>
            <a:r>
              <a:rPr lang="ko-KR" altLang="en-US" dirty="0">
                <a:latin typeface="+mn-ea"/>
              </a:rPr>
              <a:t>을 이용한 상태 반전시 </a:t>
            </a:r>
            <a:r>
              <a:rPr lang="en-US" altLang="ko-KR" dirty="0">
                <a:latin typeface="+mn-ea"/>
              </a:rPr>
              <a:t>signed </a:t>
            </a:r>
            <a:r>
              <a:rPr lang="ko-KR" altLang="en-US" dirty="0">
                <a:latin typeface="+mn-ea"/>
              </a:rPr>
              <a:t>형 데이터라면 값이 상이할 수 있음</a:t>
            </a:r>
          </a:p>
          <a:p>
            <a:r>
              <a:rPr lang="en-US" altLang="ko-KR" dirty="0" smtClean="0">
                <a:latin typeface="+mn-ea"/>
              </a:rPr>
              <a:t>XOR( A ^ B ) : </a:t>
            </a:r>
            <a:r>
              <a:rPr lang="ko-KR" altLang="en-US" dirty="0" smtClean="0">
                <a:latin typeface="+mn-ea"/>
              </a:rPr>
              <a:t>둘 중 하나만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둘다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이거나 둘 다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en-US" altLang="ko-KR" dirty="0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062615" cy="109021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AND ( A &amp; B ) :  </a:t>
            </a:r>
            <a:r>
              <a:rPr lang="ko-KR" altLang="en-US" dirty="0" smtClean="0">
                <a:latin typeface="+mn-ea"/>
              </a:rPr>
              <a:t>두 수 중 하나라도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 있다면 </a:t>
            </a:r>
            <a:r>
              <a:rPr lang="en-US" altLang="ko-KR" dirty="0" smtClean="0">
                <a:latin typeface="+mn-ea"/>
              </a:rPr>
              <a:t>0</a:t>
            </a:r>
          </a:p>
          <a:p>
            <a:pPr lvl="1"/>
            <a:r>
              <a:rPr lang="ko-KR" altLang="en-US" dirty="0">
                <a:latin typeface="+mn-ea"/>
              </a:rPr>
              <a:t>비트 검사 </a:t>
            </a:r>
            <a:r>
              <a:rPr lang="en-US" altLang="ko-KR" dirty="0">
                <a:latin typeface="+mn-ea"/>
              </a:rPr>
              <a:t>:  S  &amp;  1 &lt;&lt; </a:t>
            </a:r>
            <a:r>
              <a:rPr lang="ko-KR" altLang="en-US" dirty="0">
                <a:latin typeface="+mn-ea"/>
              </a:rPr>
              <a:t>원하는 비트 자리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 ex)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00011011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며 </a:t>
                </a:r>
                <a:r>
                  <a:rPr lang="en-US" altLang="ko-KR" dirty="0" smtClean="0">
                    <a:latin typeface="+mn-ea"/>
                  </a:rPr>
                  <a:t>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로 이진수로 나타냄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blipFill>
                <a:blip r:embed="rId2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1 &lt;&lt; 2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를 왼쪽으로 </a:t>
                </a:r>
                <a:r>
                  <a:rPr lang="en-US" altLang="ko-KR" dirty="0" smtClean="0">
                    <a:latin typeface="+mn-ea"/>
                  </a:rPr>
                  <a:t>2</a:t>
                </a:r>
                <a:r>
                  <a:rPr lang="ko-KR" altLang="en-US" dirty="0" smtClean="0">
                    <a:latin typeface="+mn-ea"/>
                  </a:rPr>
                  <a:t>칸 이동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blipFill>
                <a:blip r:embed="rId3"/>
                <a:stretch>
                  <a:fillRect l="-118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03883"/>
              </p:ext>
            </p:extLst>
          </p:nvPr>
        </p:nvGraphicFramePr>
        <p:xfrm>
          <a:off x="675745" y="4347360"/>
          <a:ext cx="8127999" cy="179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5">
                  <a:extLst>
                    <a:ext uri="{9D8B030D-6E8A-4147-A177-3AD203B41FA5}">
                      <a16:colId xmlns:a16="http://schemas.microsoft.com/office/drawing/2014/main" val="3798321082"/>
                    </a:ext>
                  </a:extLst>
                </a:gridCol>
                <a:gridCol w="843443">
                  <a:extLst>
                    <a:ext uri="{9D8B030D-6E8A-4147-A177-3AD203B41FA5}">
                      <a16:colId xmlns:a16="http://schemas.microsoft.com/office/drawing/2014/main" val="1278299062"/>
                    </a:ext>
                  </a:extLst>
                </a:gridCol>
                <a:gridCol w="903335">
                  <a:extLst>
                    <a:ext uri="{9D8B030D-6E8A-4147-A177-3AD203B41FA5}">
                      <a16:colId xmlns:a16="http://schemas.microsoft.com/office/drawing/2014/main" val="280924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995539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3248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6072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05139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451899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9892340"/>
                    </a:ext>
                  </a:extLst>
                </a:gridCol>
              </a:tblGrid>
              <a:tr h="5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AND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2478"/>
                  </a:ext>
                </a:extLst>
              </a:tr>
              <a:tr h="52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28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39481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 &amp; 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7151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1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062615" cy="10902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OR ( A | B ) : </a:t>
            </a:r>
            <a:r>
              <a:rPr lang="ko-KR" altLang="en-US" dirty="0">
                <a:latin typeface="+mn-ea"/>
              </a:rPr>
              <a:t>두 수 중 하나라도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이 있다면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lvl="1"/>
            <a:r>
              <a:rPr lang="ko-KR" altLang="en-US" dirty="0" smtClean="0">
                <a:latin typeface="+mn-ea"/>
              </a:rPr>
              <a:t>비트 추가 </a:t>
            </a:r>
            <a:r>
              <a:rPr lang="en-US" altLang="ko-KR" dirty="0">
                <a:latin typeface="+mn-ea"/>
              </a:rPr>
              <a:t>:  S  </a:t>
            </a:r>
            <a:r>
              <a:rPr lang="en-US" altLang="ko-KR" dirty="0" smtClean="0">
                <a:latin typeface="+mn-ea"/>
              </a:rPr>
              <a:t>|  </a:t>
            </a:r>
            <a:r>
              <a:rPr lang="en-US" altLang="ko-KR" dirty="0">
                <a:latin typeface="+mn-ea"/>
              </a:rPr>
              <a:t>1 &lt;&lt; </a:t>
            </a:r>
            <a:r>
              <a:rPr lang="ko-KR" altLang="en-US" dirty="0">
                <a:latin typeface="+mn-ea"/>
              </a:rPr>
              <a:t>원하는 비트 자리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 ex)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00011011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며 </a:t>
                </a:r>
                <a:r>
                  <a:rPr lang="en-US" altLang="ko-KR" dirty="0" smtClean="0">
                    <a:latin typeface="+mn-ea"/>
                  </a:rPr>
                  <a:t>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로 이진수로 나타냄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blipFill>
                <a:blip r:embed="rId2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1 &lt;&lt; 2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를 왼쪽으로 </a:t>
                </a:r>
                <a:r>
                  <a:rPr lang="en-US" altLang="ko-KR" dirty="0" smtClean="0">
                    <a:latin typeface="+mn-ea"/>
                  </a:rPr>
                  <a:t>2</a:t>
                </a:r>
                <a:r>
                  <a:rPr lang="ko-KR" altLang="en-US" dirty="0" smtClean="0">
                    <a:latin typeface="+mn-ea"/>
                  </a:rPr>
                  <a:t>칸 이동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blipFill>
                <a:blip r:embed="rId3"/>
                <a:stretch>
                  <a:fillRect l="-118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1396"/>
              </p:ext>
            </p:extLst>
          </p:nvPr>
        </p:nvGraphicFramePr>
        <p:xfrm>
          <a:off x="675745" y="4347360"/>
          <a:ext cx="8127999" cy="179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5">
                  <a:extLst>
                    <a:ext uri="{9D8B030D-6E8A-4147-A177-3AD203B41FA5}">
                      <a16:colId xmlns:a16="http://schemas.microsoft.com/office/drawing/2014/main" val="3798321082"/>
                    </a:ext>
                  </a:extLst>
                </a:gridCol>
                <a:gridCol w="843443">
                  <a:extLst>
                    <a:ext uri="{9D8B030D-6E8A-4147-A177-3AD203B41FA5}">
                      <a16:colId xmlns:a16="http://schemas.microsoft.com/office/drawing/2014/main" val="1278299062"/>
                    </a:ext>
                  </a:extLst>
                </a:gridCol>
                <a:gridCol w="903335">
                  <a:extLst>
                    <a:ext uri="{9D8B030D-6E8A-4147-A177-3AD203B41FA5}">
                      <a16:colId xmlns:a16="http://schemas.microsoft.com/office/drawing/2014/main" val="280924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995539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3248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6072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05139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451899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9892340"/>
                    </a:ext>
                  </a:extLst>
                </a:gridCol>
              </a:tblGrid>
              <a:tr h="5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2478"/>
                  </a:ext>
                </a:extLst>
              </a:tr>
              <a:tr h="52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28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39481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 | 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7151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062615" cy="11870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n-ea"/>
              </a:rPr>
              <a:t>NOT ( ~ A ) : </a:t>
            </a:r>
            <a:r>
              <a:rPr lang="ko-KR" altLang="en-US" dirty="0">
                <a:latin typeface="+mn-ea"/>
              </a:rPr>
              <a:t>상태 반전으로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이라면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이 되고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이라면 </a:t>
            </a:r>
            <a:r>
              <a:rPr lang="en-US" altLang="ko-KR" dirty="0">
                <a:latin typeface="+mn-ea"/>
              </a:rPr>
              <a:t>0</a:t>
            </a:r>
          </a:p>
          <a:p>
            <a:pPr lvl="1"/>
            <a:r>
              <a:rPr lang="en-US" altLang="ko-KR" dirty="0" smtClean="0">
                <a:latin typeface="+mn-ea"/>
              </a:rPr>
              <a:t>NOT</a:t>
            </a:r>
            <a:r>
              <a:rPr lang="ko-KR" altLang="en-US" dirty="0">
                <a:latin typeface="+mn-ea"/>
              </a:rPr>
              <a:t>을 이용한 상태 반전시 </a:t>
            </a:r>
            <a:r>
              <a:rPr lang="en-US" altLang="ko-KR" dirty="0">
                <a:latin typeface="+mn-ea"/>
              </a:rPr>
              <a:t>signed </a:t>
            </a:r>
            <a:r>
              <a:rPr lang="ko-KR" altLang="en-US" dirty="0">
                <a:latin typeface="+mn-ea"/>
              </a:rPr>
              <a:t>형 </a:t>
            </a:r>
            <a:r>
              <a:rPr lang="ko-KR" altLang="en-US" dirty="0" smtClean="0">
                <a:latin typeface="+mn-ea"/>
              </a:rPr>
              <a:t>데이터 혹은 자료형에 따라 달라질 수 있음</a:t>
            </a:r>
            <a:endParaRPr lang="ko-KR" alt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400" y="3549600"/>
                <a:ext cx="2364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 ex)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00011011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0" y="3549600"/>
                <a:ext cx="2364686" cy="369332"/>
              </a:xfrm>
              <a:prstGeom prst="rect">
                <a:avLst/>
              </a:prstGeom>
              <a:blipFill>
                <a:blip r:embed="rId2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79813"/>
              </p:ext>
            </p:extLst>
          </p:nvPr>
        </p:nvGraphicFramePr>
        <p:xfrm>
          <a:off x="675745" y="4347360"/>
          <a:ext cx="8127999" cy="142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5">
                  <a:extLst>
                    <a:ext uri="{9D8B030D-6E8A-4147-A177-3AD203B41FA5}">
                      <a16:colId xmlns:a16="http://schemas.microsoft.com/office/drawing/2014/main" val="3798321082"/>
                    </a:ext>
                  </a:extLst>
                </a:gridCol>
                <a:gridCol w="843443">
                  <a:extLst>
                    <a:ext uri="{9D8B030D-6E8A-4147-A177-3AD203B41FA5}">
                      <a16:colId xmlns:a16="http://schemas.microsoft.com/office/drawing/2014/main" val="1278299062"/>
                    </a:ext>
                  </a:extLst>
                </a:gridCol>
                <a:gridCol w="903335">
                  <a:extLst>
                    <a:ext uri="{9D8B030D-6E8A-4147-A177-3AD203B41FA5}">
                      <a16:colId xmlns:a16="http://schemas.microsoft.com/office/drawing/2014/main" val="280924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995539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3248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6072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05139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451899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9892340"/>
                    </a:ext>
                  </a:extLst>
                </a:gridCol>
              </a:tblGrid>
              <a:tr h="5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NOT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2478"/>
                  </a:ext>
                </a:extLst>
              </a:tr>
              <a:tr h="52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28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~ 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394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5745" y="5899219"/>
                <a:ext cx="8266592" cy="5713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 unsigned</a:t>
                </a:r>
                <a:r>
                  <a:rPr lang="ko-KR" altLang="en-US" sz="1500" dirty="0" smtClean="0">
                    <a:latin typeface="+mn-ea"/>
                  </a:rPr>
                  <a:t>인 경우 </a:t>
                </a:r>
                <a:r>
                  <a:rPr lang="en-US" altLang="ko-KR" sz="15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15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5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  228</m:t>
                    </m:r>
                  </m:oMath>
                </a14:m>
                <a:endParaRPr lang="en-US" altLang="ko-KR" sz="1500" dirty="0" smtClean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 </a:t>
                </a:r>
                <a:r>
                  <a:rPr lang="en-US" altLang="ko-KR" sz="1500" dirty="0" smtClean="0">
                    <a:latin typeface="+mn-ea"/>
                  </a:rPr>
                  <a:t>signed</a:t>
                </a:r>
                <a:r>
                  <a:rPr lang="ko-KR" altLang="en-US" sz="1500" dirty="0" smtClean="0">
                    <a:latin typeface="+mn-ea"/>
                  </a:rPr>
                  <a:t>인 경우 </a:t>
                </a:r>
                <a:r>
                  <a:rPr lang="en-US" altLang="ko-KR" sz="15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5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1500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500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=−28</m:t>
                    </m:r>
                  </m:oMath>
                </a14:m>
                <a:endParaRPr lang="en-US" altLang="ko-KR" sz="15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5" y="5899219"/>
                <a:ext cx="8266592" cy="571310"/>
              </a:xfrm>
              <a:prstGeom prst="rect">
                <a:avLst/>
              </a:prstGeom>
              <a:blipFill>
                <a:blip r:embed="rId3"/>
                <a:stretch>
                  <a:fillRect l="-147" t="-2105" b="-94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062615" cy="1090217"/>
          </a:xfrm>
        </p:spPr>
        <p:txBody>
          <a:bodyPr>
            <a:normAutofit/>
          </a:bodyPr>
          <a:lstStyle/>
          <a:p>
            <a:r>
              <a:rPr lang="en-US" altLang="ko-KR" sz="1900" dirty="0">
                <a:latin typeface="+mn-ea"/>
              </a:rPr>
              <a:t>XOR( A ^ B ) : </a:t>
            </a:r>
            <a:r>
              <a:rPr lang="ko-KR" altLang="en-US" sz="1900" dirty="0">
                <a:latin typeface="+mn-ea"/>
              </a:rPr>
              <a:t>둘 중 하나만 </a:t>
            </a:r>
            <a:r>
              <a:rPr lang="en-US" altLang="ko-KR" sz="1900" dirty="0">
                <a:latin typeface="+mn-ea"/>
              </a:rPr>
              <a:t>1</a:t>
            </a:r>
            <a:r>
              <a:rPr lang="ko-KR" altLang="en-US" sz="1900" dirty="0">
                <a:latin typeface="+mn-ea"/>
              </a:rPr>
              <a:t>이면 </a:t>
            </a:r>
            <a:r>
              <a:rPr lang="en-US" altLang="ko-KR" sz="1900" dirty="0">
                <a:latin typeface="+mn-ea"/>
              </a:rPr>
              <a:t>1</a:t>
            </a:r>
            <a:r>
              <a:rPr lang="ko-KR" altLang="en-US" sz="1900" dirty="0">
                <a:latin typeface="+mn-ea"/>
              </a:rPr>
              <a:t>이며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둘다 </a:t>
            </a:r>
            <a:r>
              <a:rPr lang="en-US" altLang="ko-KR" sz="1900" dirty="0">
                <a:latin typeface="+mn-ea"/>
              </a:rPr>
              <a:t>1</a:t>
            </a:r>
            <a:r>
              <a:rPr lang="ko-KR" altLang="en-US" sz="1900" dirty="0">
                <a:latin typeface="+mn-ea"/>
              </a:rPr>
              <a:t>이거나 둘 다 </a:t>
            </a:r>
            <a:r>
              <a:rPr lang="en-US" altLang="ko-KR" sz="1900" dirty="0">
                <a:latin typeface="+mn-ea"/>
              </a:rPr>
              <a:t>0</a:t>
            </a:r>
            <a:r>
              <a:rPr lang="ko-KR" altLang="en-US" sz="1900" dirty="0">
                <a:latin typeface="+mn-ea"/>
              </a:rPr>
              <a:t>이면 </a:t>
            </a:r>
            <a:r>
              <a:rPr lang="en-US" altLang="ko-KR" sz="1900" dirty="0">
                <a:latin typeface="+mn-ea"/>
              </a:rPr>
              <a:t>0</a:t>
            </a:r>
          </a:p>
          <a:p>
            <a:pPr lvl="1"/>
            <a:r>
              <a:rPr lang="ko-KR" altLang="en-US" sz="1700" dirty="0">
                <a:latin typeface="+mn-ea"/>
              </a:rPr>
              <a:t>비트 토글 </a:t>
            </a:r>
            <a:r>
              <a:rPr lang="en-US" altLang="ko-KR" sz="1700" dirty="0">
                <a:latin typeface="+mn-ea"/>
              </a:rPr>
              <a:t>: S  ^  1 &lt;&lt; </a:t>
            </a:r>
            <a:r>
              <a:rPr lang="ko-KR" altLang="en-US" sz="1700" dirty="0">
                <a:latin typeface="+mn-ea"/>
              </a:rPr>
              <a:t>원하는 비트 자리</a:t>
            </a:r>
            <a:endParaRPr lang="en-US" altLang="ko-KR" sz="17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 ex)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00011011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며 </a:t>
                </a:r>
                <a:r>
                  <a:rPr lang="en-US" altLang="ko-KR" dirty="0" smtClean="0">
                    <a:latin typeface="+mn-ea"/>
                  </a:rPr>
                  <a:t>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로 이진수로 나타냄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blipFill>
                <a:blip r:embed="rId2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1 &lt;&lt; 2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를 왼쪽으로 </a:t>
                </a:r>
                <a:r>
                  <a:rPr lang="en-US" altLang="ko-KR" dirty="0" smtClean="0">
                    <a:latin typeface="+mn-ea"/>
                  </a:rPr>
                  <a:t>2</a:t>
                </a:r>
                <a:r>
                  <a:rPr lang="ko-KR" altLang="en-US" dirty="0" smtClean="0">
                    <a:latin typeface="+mn-ea"/>
                  </a:rPr>
                  <a:t>칸 이동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blipFill>
                <a:blip r:embed="rId3"/>
                <a:stretch>
                  <a:fillRect l="-118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19343"/>
              </p:ext>
            </p:extLst>
          </p:nvPr>
        </p:nvGraphicFramePr>
        <p:xfrm>
          <a:off x="675745" y="4347360"/>
          <a:ext cx="8127999" cy="179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5">
                  <a:extLst>
                    <a:ext uri="{9D8B030D-6E8A-4147-A177-3AD203B41FA5}">
                      <a16:colId xmlns:a16="http://schemas.microsoft.com/office/drawing/2014/main" val="3798321082"/>
                    </a:ext>
                  </a:extLst>
                </a:gridCol>
                <a:gridCol w="843443">
                  <a:extLst>
                    <a:ext uri="{9D8B030D-6E8A-4147-A177-3AD203B41FA5}">
                      <a16:colId xmlns:a16="http://schemas.microsoft.com/office/drawing/2014/main" val="1278299062"/>
                    </a:ext>
                  </a:extLst>
                </a:gridCol>
                <a:gridCol w="903335">
                  <a:extLst>
                    <a:ext uri="{9D8B030D-6E8A-4147-A177-3AD203B41FA5}">
                      <a16:colId xmlns:a16="http://schemas.microsoft.com/office/drawing/2014/main" val="280924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995539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3248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6072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05139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451899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9892340"/>
                    </a:ext>
                  </a:extLst>
                </a:gridCol>
              </a:tblGrid>
              <a:tr h="5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2478"/>
                  </a:ext>
                </a:extLst>
              </a:tr>
              <a:tr h="52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28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39481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 ^ 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7151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0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576262"/>
          </a:xfrm>
        </p:spPr>
        <p:txBody>
          <a:bodyPr/>
          <a:lstStyle/>
          <a:p>
            <a:r>
              <a:rPr lang="ko-KR" altLang="en-US" sz="2000" dirty="0" smtClean="0"/>
              <a:t>비트연산을 사용한 상태 표현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5745" y="2737245"/>
            <a:ext cx="9135005" cy="81269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</a:rPr>
              <a:t>비트 삭제 </a:t>
            </a:r>
            <a:r>
              <a:rPr lang="en-US" altLang="ko-KR" dirty="0">
                <a:latin typeface="+mn-ea"/>
              </a:rPr>
              <a:t>:  S  &amp;  ~ (1 &lt;&lt; </a:t>
            </a:r>
            <a:r>
              <a:rPr lang="ko-KR" altLang="en-US" dirty="0">
                <a:latin typeface="+mn-ea"/>
              </a:rPr>
              <a:t>원하는 비트 자리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원하는 비트 자리의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으로 만들어 삭제함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 ex)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00011011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며 </a:t>
                </a:r>
                <a:r>
                  <a:rPr lang="en-US" altLang="ko-KR" dirty="0" smtClean="0">
                    <a:latin typeface="+mn-ea"/>
                  </a:rPr>
                  <a:t>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로 이진수로 나타냄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2" y="3549939"/>
                <a:ext cx="6468309" cy="646331"/>
              </a:xfrm>
              <a:prstGeom prst="rect">
                <a:avLst/>
              </a:prstGeom>
              <a:blipFill>
                <a:blip r:embed="rId2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1 &lt;&lt; 3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00000001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</a:rPr>
                  <a:t>를 왼쪽으로 </a:t>
                </a:r>
                <a:r>
                  <a:rPr lang="en-US" altLang="ko-KR" dirty="0">
                    <a:latin typeface="+mn-ea"/>
                  </a:rPr>
                  <a:t>3</a:t>
                </a:r>
                <a:r>
                  <a:rPr lang="ko-KR" altLang="en-US" dirty="0" smtClean="0">
                    <a:latin typeface="+mn-ea"/>
                  </a:rPr>
                  <a:t>칸 이동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86" y="3890304"/>
                <a:ext cx="4621714" cy="369332"/>
              </a:xfrm>
              <a:prstGeom prst="rect">
                <a:avLst/>
              </a:prstGeom>
              <a:blipFill>
                <a:blip r:embed="rId3"/>
                <a:stretch>
                  <a:fillRect l="-118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83223"/>
              </p:ext>
            </p:extLst>
          </p:nvPr>
        </p:nvGraphicFramePr>
        <p:xfrm>
          <a:off x="675745" y="4347360"/>
          <a:ext cx="8420633" cy="217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3798321082"/>
                    </a:ext>
                  </a:extLst>
                </a:gridCol>
                <a:gridCol w="844206">
                  <a:extLst>
                    <a:ext uri="{9D8B030D-6E8A-4147-A177-3AD203B41FA5}">
                      <a16:colId xmlns:a16="http://schemas.microsoft.com/office/drawing/2014/main" val="1278299062"/>
                    </a:ext>
                  </a:extLst>
                </a:gridCol>
                <a:gridCol w="935858">
                  <a:extLst>
                    <a:ext uri="{9D8B030D-6E8A-4147-A177-3AD203B41FA5}">
                      <a16:colId xmlns:a16="http://schemas.microsoft.com/office/drawing/2014/main" val="2809242625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4199553990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4083248960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546072917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3105139781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1045189918"/>
                    </a:ext>
                  </a:extLst>
                </a:gridCol>
                <a:gridCol w="935626">
                  <a:extLst>
                    <a:ext uri="{9D8B030D-6E8A-4147-A177-3AD203B41FA5}">
                      <a16:colId xmlns:a16="http://schemas.microsoft.com/office/drawing/2014/main" val="3709892340"/>
                    </a:ext>
                  </a:extLst>
                </a:gridCol>
              </a:tblGrid>
              <a:tr h="5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&amp; ~(1&lt;&lt;3)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2478"/>
                  </a:ext>
                </a:extLst>
              </a:tr>
              <a:tr h="52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28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~(1&lt;&lt;3)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39481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27 &amp;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~(1&lt;&lt;3)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7151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1749109"/>
            <a:ext cx="8994194" cy="467325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개요 </a:t>
            </a:r>
            <a:r>
              <a:rPr lang="en-US" altLang="ko-KR" dirty="0" smtClean="0">
                <a:latin typeface="+mn-ea"/>
              </a:rPr>
              <a:t>-------------------------------------------------------------------- 3p</a:t>
            </a:r>
          </a:p>
          <a:p>
            <a:r>
              <a:rPr lang="ko-KR" altLang="en-US" dirty="0" smtClean="0">
                <a:latin typeface="+mn-ea"/>
              </a:rPr>
              <a:t>환경 구성 </a:t>
            </a:r>
            <a:r>
              <a:rPr lang="en-US" altLang="ko-KR" dirty="0" smtClean="0">
                <a:latin typeface="+mn-ea"/>
              </a:rPr>
              <a:t>-------------------------------------------------------------- 4p</a:t>
            </a:r>
          </a:p>
          <a:p>
            <a:r>
              <a:rPr lang="ko-KR" altLang="en-US" dirty="0" smtClean="0">
                <a:latin typeface="+mn-ea"/>
              </a:rPr>
              <a:t>구간 합 구하기 </a:t>
            </a:r>
            <a:r>
              <a:rPr lang="en-US" altLang="ko-KR" dirty="0" smtClean="0">
                <a:latin typeface="+mn-ea"/>
              </a:rPr>
              <a:t>-------------------------------------------------------- 5P</a:t>
            </a:r>
          </a:p>
          <a:p>
            <a:r>
              <a:rPr lang="ko-KR" altLang="en-US" dirty="0" smtClean="0">
                <a:latin typeface="+mn-ea"/>
              </a:rPr>
              <a:t>비트 마스크 </a:t>
            </a:r>
            <a:r>
              <a:rPr lang="en-US" altLang="ko-KR" dirty="0" smtClean="0">
                <a:latin typeface="+mn-ea"/>
              </a:rPr>
              <a:t>---------------------------------------------------------- 14P </a:t>
            </a:r>
          </a:p>
          <a:p>
            <a:r>
              <a:rPr lang="ko-KR" altLang="en-US" dirty="0" smtClean="0">
                <a:latin typeface="+mn-ea"/>
              </a:rPr>
              <a:t>다익스트라 알고리즘 </a:t>
            </a:r>
            <a:r>
              <a:rPr lang="en-US" altLang="ko-KR" dirty="0" smtClean="0">
                <a:latin typeface="+mn-ea"/>
              </a:rPr>
              <a:t>------------------------------------------------ 21P</a:t>
            </a:r>
          </a:p>
          <a:p>
            <a:r>
              <a:rPr lang="ko-KR" altLang="en-US" dirty="0" smtClean="0">
                <a:latin typeface="+mn-ea"/>
              </a:rPr>
              <a:t>해시 알고리즘</a:t>
            </a:r>
            <a:r>
              <a:rPr lang="en-US" altLang="ko-KR" dirty="0" smtClean="0">
                <a:latin typeface="+mn-ea"/>
              </a:rPr>
              <a:t>-------------------------------------------------------- 36P</a:t>
            </a:r>
          </a:p>
          <a:p>
            <a:r>
              <a:rPr lang="ko-KR" altLang="en-US" dirty="0" smtClean="0">
                <a:latin typeface="+mn-ea"/>
              </a:rPr>
              <a:t>출처 </a:t>
            </a:r>
            <a:r>
              <a:rPr lang="en-US" altLang="ko-KR" dirty="0" smtClean="0">
                <a:latin typeface="+mn-ea"/>
              </a:rPr>
              <a:t>------------------------------------------------------------------ 45p</a:t>
            </a:r>
          </a:p>
          <a:p>
            <a:r>
              <a:rPr lang="en-US" altLang="ko-KR" dirty="0" smtClean="0">
                <a:latin typeface="+mn-ea"/>
              </a:rPr>
              <a:t>Q &amp; A ---------------------------------------------------------------- 46P</a:t>
            </a:r>
            <a:endParaRPr lang="ko-KR" altLang="en-US" dirty="0">
              <a:latin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161893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latin typeface="+mn-ea"/>
              </a:rPr>
              <a:t>비트 검사 </a:t>
            </a:r>
            <a:r>
              <a:rPr lang="en-US" altLang="ko-KR" dirty="0" smtClean="0">
                <a:latin typeface="+mn-ea"/>
              </a:rPr>
              <a:t>:  S  &amp;  1 &lt;&lt; </a:t>
            </a:r>
            <a:r>
              <a:rPr lang="ko-KR" altLang="en-US" dirty="0" smtClean="0">
                <a:latin typeface="+mn-ea"/>
              </a:rPr>
              <a:t>원하는 비트 자리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ko-KR" altLang="en-US" dirty="0" smtClean="0">
                <a:latin typeface="+mn-ea"/>
              </a:rPr>
              <a:t>비트 추가 </a:t>
            </a:r>
            <a:r>
              <a:rPr lang="en-US" altLang="ko-KR" dirty="0" smtClean="0">
                <a:latin typeface="+mn-ea"/>
              </a:rPr>
              <a:t>:  S  |  1 </a:t>
            </a:r>
            <a:r>
              <a:rPr lang="en-US" altLang="ko-KR" dirty="0">
                <a:latin typeface="+mn-ea"/>
              </a:rPr>
              <a:t>&lt;&lt; </a:t>
            </a:r>
            <a:r>
              <a:rPr lang="ko-KR" altLang="en-US" dirty="0" smtClean="0">
                <a:latin typeface="+mn-ea"/>
              </a:rPr>
              <a:t>원하는 </a:t>
            </a:r>
            <a:r>
              <a:rPr lang="ko-KR" altLang="en-US" dirty="0">
                <a:latin typeface="+mn-ea"/>
              </a:rPr>
              <a:t>비트 </a:t>
            </a:r>
            <a:r>
              <a:rPr lang="ko-KR" altLang="en-US" dirty="0" smtClean="0">
                <a:latin typeface="+mn-ea"/>
              </a:rPr>
              <a:t>자리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비트 삭제 </a:t>
            </a:r>
            <a:r>
              <a:rPr lang="en-US" altLang="ko-KR" dirty="0" smtClean="0">
                <a:latin typeface="+mn-ea"/>
              </a:rPr>
              <a:t>:  S  &amp;  ~ (1 &lt;&lt; </a:t>
            </a:r>
            <a:r>
              <a:rPr lang="ko-KR" altLang="en-US" dirty="0" smtClean="0">
                <a:latin typeface="+mn-ea"/>
              </a:rPr>
              <a:t>원하는 비트 자리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비트 토글 </a:t>
            </a:r>
            <a:r>
              <a:rPr lang="en-US" altLang="ko-KR" dirty="0" smtClean="0">
                <a:latin typeface="+mn-ea"/>
              </a:rPr>
              <a:t>: S  ^  1 &lt;&lt; </a:t>
            </a:r>
            <a:r>
              <a:rPr lang="ko-KR" altLang="en-US" dirty="0" smtClean="0">
                <a:latin typeface="+mn-ea"/>
              </a:rPr>
              <a:t>원하는 비트 자리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009709"/>
            <a:ext cx="8596668" cy="161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코드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  <a:hlinkClick r:id="rId2"/>
              </a:rPr>
              <a:t>https://github.com/wykim111/algorithm/blob/master/%EB%B9%84%ED%8A%B8%EB%A7%88%EC%8A%A4%ED%81%AC/11723%20%EC%A7%91%ED%95%A9</a:t>
            </a:r>
            <a:endParaRPr lang="ko-KR" altLang="en-US" dirty="0">
              <a:latin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비트마스크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1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352366" cy="153395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b="1" dirty="0" smtClean="0">
                <a:latin typeface="+mn-ea"/>
              </a:rPr>
              <a:t>다익스트라 알고리즘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D</a:t>
            </a:r>
            <a:r>
              <a:rPr lang="en-US" altLang="ko-KR" b="1" dirty="0" err="1" smtClean="0">
                <a:latin typeface="+mn-ea"/>
              </a:rPr>
              <a:t>ijkstra</a:t>
            </a:r>
            <a:r>
              <a:rPr lang="en-US" altLang="ko-KR" b="1" dirty="0" smtClean="0">
                <a:latin typeface="+mn-ea"/>
              </a:rPr>
              <a:t> Algorithm)</a:t>
            </a:r>
          </a:p>
          <a:p>
            <a:pPr lvl="1"/>
            <a:r>
              <a:rPr lang="ko-KR" altLang="en-US" dirty="0" smtClean="0"/>
              <a:t>최소거리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최단거리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파악하는 그래프로 각 간선의 가중치가 양수이여야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정점을 모두 탐색하고 최소거리를 갱신하므로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정점에는 최소거리를 갖고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실생활에서 지하철 노선도 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네비게이션</a:t>
            </a:r>
            <a:r>
              <a:rPr lang="en-US" altLang="ko-KR" dirty="0"/>
              <a:t> </a:t>
            </a:r>
            <a:r>
              <a:rPr lang="ko-KR" altLang="en-US" dirty="0" smtClean="0"/>
              <a:t>등 적용</a:t>
            </a:r>
            <a:endParaRPr lang="en-US" altLang="ko-KR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2255" y="3786909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10813" y="5049520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43341" y="5049520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303540" y="5354320"/>
            <a:ext cx="163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6"/>
          </p:cNvCxnSpPr>
          <p:nvPr/>
        </p:nvCxnSpPr>
        <p:spPr>
          <a:xfrm flipH="1" flipV="1">
            <a:off x="4414982" y="4091709"/>
            <a:ext cx="874723" cy="95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5" idx="2"/>
          </p:cNvCxnSpPr>
          <p:nvPr/>
        </p:nvCxnSpPr>
        <p:spPr>
          <a:xfrm flipV="1">
            <a:off x="2957177" y="4091709"/>
            <a:ext cx="765078" cy="95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6224" y="5289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8842" y="42928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572" y="431848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334" y="5963920"/>
            <a:ext cx="79439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정점에서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정점으로 가는 최소 거리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1 -&gt; 3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10, 1 -&gt; 2 -&gt; 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2+3 = 5</a:t>
            </a:r>
            <a:r>
              <a:rPr lang="ko-KR" altLang="en-US" dirty="0" smtClean="0"/>
              <a:t>이므로</a:t>
            </a:r>
            <a:r>
              <a:rPr lang="en-US" altLang="ko-KR" dirty="0"/>
              <a:t> </a:t>
            </a:r>
            <a:r>
              <a:rPr lang="ko-KR" altLang="en-US" dirty="0" smtClean="0"/>
              <a:t>최소 거리는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887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접근 방법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모든 간선의 가중치를 </a:t>
            </a:r>
            <a:r>
              <a:rPr lang="en-US" altLang="ko-KR" dirty="0" smtClean="0"/>
              <a:t>INF</a:t>
            </a:r>
            <a:r>
              <a:rPr lang="ko-KR" altLang="en-US" dirty="0" smtClean="0"/>
              <a:t>로 초기화하며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정점을 방문하였는지 아닌지 체크하는 변수도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노드와 노드간의 간선 정보 입력</a:t>
            </a:r>
            <a:endParaRPr lang="en-US" altLang="ko-KR" dirty="0"/>
          </a:p>
          <a:p>
            <a:pPr lvl="1"/>
            <a:r>
              <a:rPr lang="en-US" altLang="ko-KR" dirty="0" smtClean="0"/>
              <a:t>start</a:t>
            </a:r>
            <a:r>
              <a:rPr lang="ko-KR" altLang="en-US" dirty="0" smtClean="0"/>
              <a:t> 정점 자기 자신의 거리는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자신에 대한 방문여부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tart </a:t>
            </a:r>
            <a:r>
              <a:rPr lang="ko-KR" altLang="en-US" dirty="0" smtClean="0"/>
              <a:t>정점과 연결된 정점간의 거리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방문한 정점을 제외한 방문하지 않은 정점들 중 최소 거리가 있는 정점 방문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정점의 거리와 연결된 정점들의 간선을 더한 새로운 값이 기존 최소거리가 있는 정점보다 작은 경우 새로운 값으로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정점을 다 방문한 경우 해당 목적 정점에 대한 최소 거리 출력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39752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200" b="1" dirty="0" smtClean="0">
                <a:latin typeface="+mn-ea"/>
              </a:rPr>
              <a:t>그래프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23</a:t>
            </a:fld>
            <a:endParaRPr 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INPUT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43495"/>
              </p:ext>
            </p:extLst>
          </p:nvPr>
        </p:nvGraphicFramePr>
        <p:xfrm>
          <a:off x="5335450" y="2888450"/>
          <a:ext cx="36335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195">
                  <a:extLst>
                    <a:ext uri="{9D8B030D-6E8A-4147-A177-3AD203B41FA5}">
                      <a16:colId xmlns:a16="http://schemas.microsoft.com/office/drawing/2014/main" val="1666649453"/>
                    </a:ext>
                  </a:extLst>
                </a:gridCol>
                <a:gridCol w="1211195">
                  <a:extLst>
                    <a:ext uri="{9D8B030D-6E8A-4147-A177-3AD203B41FA5}">
                      <a16:colId xmlns:a16="http://schemas.microsoft.com/office/drawing/2014/main" val="1425440208"/>
                    </a:ext>
                  </a:extLst>
                </a:gridCol>
                <a:gridCol w="1211195">
                  <a:extLst>
                    <a:ext uri="{9D8B030D-6E8A-4147-A177-3AD203B41FA5}">
                      <a16:colId xmlns:a16="http://schemas.microsoft.com/office/drawing/2014/main" val="4081700037"/>
                    </a:ext>
                  </a:extLst>
                </a:gridCol>
              </a:tblGrid>
              <a:tr h="33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출발 정점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도착 정점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가중치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73799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56438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55594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6640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949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30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0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4901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10922" y="37062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0369" y="37062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0922" y="292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48244" y="43609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0922" y="43255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8381" y="2866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3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51961"/>
            <a:ext cx="3505859" cy="39752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200" b="1" dirty="0" smtClean="0">
                <a:latin typeface="+mn-ea"/>
              </a:rPr>
              <a:t>그래프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24</a:t>
            </a:fld>
            <a:endParaRPr 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88303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그래프 초기화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각 노드와 노드들간에 가중치를 </a:t>
            </a:r>
            <a:r>
              <a:rPr lang="en-US" altLang="ko-KR" dirty="0" smtClean="0">
                <a:latin typeface="+mn-ea"/>
              </a:rPr>
              <a:t>INF </a:t>
            </a:r>
            <a:r>
              <a:rPr lang="ko-KR" altLang="en-US" dirty="0" smtClean="0">
                <a:latin typeface="+mn-ea"/>
              </a:rPr>
              <a:t>설정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노드 방문 여부 </a:t>
            </a:r>
            <a:r>
              <a:rPr lang="en-US" altLang="ko-KR" dirty="0" smtClean="0">
                <a:latin typeface="+mn-ea"/>
              </a:rPr>
              <a:t>false </a:t>
            </a:r>
            <a:r>
              <a:rPr lang="ko-KR" altLang="en-US" dirty="0" smtClean="0">
                <a:latin typeface="+mn-ea"/>
              </a:rPr>
              <a:t>설정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7592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8377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visit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dist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9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5636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+mn-ea"/>
              </a:rPr>
              <a:t>그래프  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25</a:t>
            </a:fld>
            <a:endParaRPr 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94468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출발 정점과 도착 정점 선택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출발정점 선택 시 출발정점의 </a:t>
            </a:r>
            <a:r>
              <a:rPr lang="en-US" altLang="ko-KR" dirty="0" err="1" smtClean="0">
                <a:latin typeface="+mn-ea"/>
              </a:rPr>
              <a:t>dist</a:t>
            </a:r>
            <a:r>
              <a:rPr lang="en-US" altLang="ko-KR" dirty="0" smtClean="0">
                <a:latin typeface="+mn-ea"/>
              </a:rPr>
              <a:t> = 0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visit = true </a:t>
            </a:r>
            <a:r>
              <a:rPr lang="ko-KR" altLang="en-US" dirty="0" smtClean="0">
                <a:latin typeface="+mn-ea"/>
              </a:rPr>
              <a:t>설정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출발 정점 </a:t>
            </a:r>
            <a:r>
              <a:rPr lang="en-US" altLang="ko-KR" dirty="0" smtClean="0">
                <a:latin typeface="+mn-ea"/>
              </a:rPr>
              <a:t>: 1</a:t>
            </a:r>
            <a:r>
              <a:rPr lang="ko-KR" altLang="en-US" dirty="0" smtClean="0">
                <a:latin typeface="+mn-ea"/>
              </a:rPr>
              <a:t>번 노드</a:t>
            </a:r>
            <a:r>
              <a:rPr lang="en-US" altLang="ko-KR" dirty="0" smtClean="0">
                <a:latin typeface="+mn-ea"/>
              </a:rPr>
              <a:t>,  </a:t>
            </a:r>
            <a:r>
              <a:rPr lang="ko-KR" altLang="en-US" dirty="0" smtClean="0">
                <a:latin typeface="+mn-ea"/>
              </a:rPr>
              <a:t>도착 정점 </a:t>
            </a:r>
            <a:r>
              <a:rPr lang="en-US" altLang="ko-KR" dirty="0" smtClean="0">
                <a:latin typeface="+mn-ea"/>
              </a:rPr>
              <a:t>: 5</a:t>
            </a:r>
            <a:r>
              <a:rPr lang="ko-KR" altLang="en-US" dirty="0" smtClean="0">
                <a:latin typeface="+mn-ea"/>
              </a:rPr>
              <a:t>번 노드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74312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28716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visit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dist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5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76407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+mn-ea"/>
              </a:rPr>
              <a:t>그래프 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26</a:t>
            </a:fld>
            <a:endParaRPr 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9249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최소 거리를 갖고 있는 정점 탐색 </a:t>
            </a:r>
            <a:r>
              <a:rPr lang="en-US" altLang="ko-KR" dirty="0" smtClean="0">
                <a:latin typeface="+mn-ea"/>
              </a:rPr>
              <a:t>: 4</a:t>
            </a:r>
            <a:r>
              <a:rPr lang="ko-KR" altLang="en-US" dirty="0" smtClean="0">
                <a:latin typeface="+mn-ea"/>
              </a:rPr>
              <a:t>번째 노드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INF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52512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01181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dirty="0" smtClean="0"/>
                        <a:t> -&gt;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visit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dist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76407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그래프 </a:t>
            </a:r>
            <a:endParaRPr lang="en-US" altLang="ko-KR" b="1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93803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거리를 갖고 있는 정점 탐색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번째 노드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90922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45717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5705592" y="3708778"/>
            <a:ext cx="2231270" cy="92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 rot="10800000">
            <a:off x="1959379" y="2888449"/>
            <a:ext cx="2293079" cy="54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76407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그래프 </a:t>
            </a:r>
            <a:endParaRPr lang="en-US" altLang="ko-KR" b="1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93803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거리를 갖고 있는 정점 탐색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번째 노드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88519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79393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10 -&gt;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8931" y="4231141"/>
            <a:ext cx="2415506" cy="557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603306" y="3686221"/>
            <a:ext cx="2293079" cy="92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1320244" y="3544582"/>
            <a:ext cx="1964223" cy="631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20000" y="651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다익스트라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51600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19366" y="2223972"/>
            <a:ext cx="3505859" cy="76407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그래프 </a:t>
            </a:r>
            <a:endParaRPr lang="en-US" altLang="ko-KR" b="1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19831" y="431196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519831" y="2888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59381" y="431196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959381" y="287840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8931" y="43119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87159" y="3332587"/>
            <a:ext cx="0" cy="9793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664775" y="4534034"/>
            <a:ext cx="85505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64775" y="3122905"/>
            <a:ext cx="855056" cy="10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5"/>
          </p:cNvCxnSpPr>
          <p:nvPr/>
        </p:nvCxnSpPr>
        <p:spPr>
          <a:xfrm flipH="1" flipV="1">
            <a:off x="2561472" y="3257498"/>
            <a:ext cx="1061662" cy="11195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4"/>
            <a:endCxn id="10" idx="4"/>
          </p:cNvCxnSpPr>
          <p:nvPr/>
        </p:nvCxnSpPr>
        <p:spPr>
          <a:xfrm rot="5400000">
            <a:off x="2312077" y="3195654"/>
            <a:ext cx="2" cy="3120900"/>
          </a:xfrm>
          <a:prstGeom prst="bentConnector3">
            <a:avLst>
              <a:gd name="adj1" fmla="val 11430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0"/>
            <a:endCxn id="9" idx="4"/>
          </p:cNvCxnSpPr>
          <p:nvPr/>
        </p:nvCxnSpPr>
        <p:spPr>
          <a:xfrm flipV="1">
            <a:off x="2312078" y="3322540"/>
            <a:ext cx="0" cy="9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6"/>
          </p:cNvCxnSpPr>
          <p:nvPr/>
        </p:nvCxnSpPr>
        <p:spPr>
          <a:xfrm flipH="1">
            <a:off x="1104325" y="4534036"/>
            <a:ext cx="855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10800000" flipV="1">
            <a:off x="751629" y="3100472"/>
            <a:ext cx="1207753" cy="1211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/>
          <p:cNvSpPr txBox="1">
            <a:spLocks/>
          </p:cNvSpPr>
          <p:nvPr/>
        </p:nvSpPr>
        <p:spPr>
          <a:xfrm>
            <a:off x="5399314" y="2223972"/>
            <a:ext cx="3505859" cy="3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Table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922" y="3706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8113" y="36956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7740" y="2919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1628" y="4341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7917" y="48426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8089" y="431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662" y="29278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6120000"/>
            <a:ext cx="938037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거리를 갖고 있는 정점 탐색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번째 노드</a:t>
            </a:r>
            <a:endParaRPr lang="en-US" altLang="ko-KR" dirty="0" smtClean="0"/>
          </a:p>
          <a:p>
            <a:r>
              <a:rPr lang="ko-KR" altLang="en-US" dirty="0" smtClean="0"/>
              <a:t>이전에 모든 정점들 다 방문하였기 </a:t>
            </a:r>
            <a:r>
              <a:rPr lang="ko-KR" altLang="en-US" dirty="0"/>
              <a:t>때</a:t>
            </a:r>
            <a:r>
              <a:rPr lang="ko-KR" altLang="en-US" dirty="0" smtClean="0"/>
              <a:t>문에 기존에 갱신된 데이터 유지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97917" y="3706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47394"/>
              </p:ext>
            </p:extLst>
          </p:nvPr>
        </p:nvGraphicFramePr>
        <p:xfrm>
          <a:off x="5399314" y="312290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90009"/>
              </p:ext>
            </p:extLst>
          </p:nvPr>
        </p:nvGraphicFramePr>
        <p:xfrm>
          <a:off x="5399314" y="4471785"/>
          <a:ext cx="4701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3">
                  <a:extLst>
                    <a:ext uri="{9D8B030D-6E8A-4147-A177-3AD203B41FA5}">
                      <a16:colId xmlns:a16="http://schemas.microsoft.com/office/drawing/2014/main" val="413821180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420413829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343313342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4282836258"/>
                    </a:ext>
                  </a:extLst>
                </a:gridCol>
                <a:gridCol w="940213">
                  <a:extLst>
                    <a:ext uri="{9D8B030D-6E8A-4147-A177-3AD203B41FA5}">
                      <a16:colId xmlns:a16="http://schemas.microsoft.com/office/drawing/2014/main" val="29343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984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314" y="27196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9314" y="40650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8931" y="4231141"/>
            <a:ext cx="2415506" cy="557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8491877" y="3756627"/>
            <a:ext cx="2293079" cy="92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1320244" y="3544582"/>
            <a:ext cx="1964223" cy="631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2" y="2160590"/>
            <a:ext cx="10733617" cy="3487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알고리즘이란  문제를 해결하기 위한 과정으로 어떻게 접근할지를 자연어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슈도코드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순서도 등으로 단계적인 절차를 의미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해당 자료는 </a:t>
            </a:r>
            <a:r>
              <a:rPr lang="en-US" altLang="ko-KR" dirty="0" smtClean="0">
                <a:latin typeface="+mn-ea"/>
              </a:rPr>
              <a:t>Problem Solving(PS)  </a:t>
            </a:r>
            <a:r>
              <a:rPr lang="ko-KR" altLang="en-US" dirty="0" smtClean="0">
                <a:latin typeface="+mn-ea"/>
              </a:rPr>
              <a:t>위주로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개념 및 소스코드 풀이 방식으로 진행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구간 합 구하기 </a:t>
            </a:r>
            <a:r>
              <a:rPr lang="en-US" altLang="ko-KR" dirty="0" smtClean="0">
                <a:latin typeface="+mn-ea"/>
              </a:rPr>
              <a:t>:  </a:t>
            </a:r>
            <a:r>
              <a:rPr lang="ko-KR" altLang="en-US" dirty="0" smtClean="0">
                <a:latin typeface="+mn-ea"/>
              </a:rPr>
              <a:t>두 수 사이에 합을 구하는 방법 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비트마스크 </a:t>
            </a:r>
            <a:r>
              <a:rPr lang="en-US" altLang="ko-KR" dirty="0" smtClean="0">
                <a:latin typeface="+mn-ea"/>
              </a:rPr>
              <a:t>:  </a:t>
            </a:r>
            <a:r>
              <a:rPr lang="ko-KR" altLang="en-US" dirty="0" smtClean="0">
                <a:latin typeface="+mn-ea"/>
              </a:rPr>
              <a:t>비트마스크를 활용한 상태 천이 방법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ko-KR" altLang="en-US" dirty="0" smtClean="0">
                <a:latin typeface="+mn-ea"/>
              </a:rPr>
              <a:t>다익스트라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 </a:t>
            </a:r>
            <a:r>
              <a:rPr lang="en-US" altLang="ko-KR" dirty="0" smtClean="0">
                <a:latin typeface="+mn-ea"/>
              </a:rPr>
              <a:t>: Greedy</a:t>
            </a:r>
            <a:r>
              <a:rPr lang="ko-KR" altLang="en-US" dirty="0" smtClean="0">
                <a:latin typeface="+mn-ea"/>
              </a:rPr>
              <a:t>한 방법을 활용한 방식으로 최단거리를 구하는 그래프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해시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데이터를 찾기 위해 선형탐색을 하는 방식과 다르게 찾고자 하는 위치를 바로 확인</a:t>
            </a:r>
            <a:endParaRPr lang="ko-KR" altLang="en-US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11636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900" dirty="0" smtClean="0">
                <a:latin typeface="+mn-ea"/>
              </a:rPr>
              <a:t>소스 코드</a:t>
            </a:r>
            <a:endParaRPr lang="en-US" altLang="ko-KR" sz="2900" dirty="0" smtClean="0">
              <a:latin typeface="+mn-ea"/>
            </a:endParaRPr>
          </a:p>
          <a:p>
            <a:pPr lvl="1"/>
            <a:r>
              <a:rPr lang="ko-KR" altLang="en-US" dirty="0" smtClean="0"/>
              <a:t>시간 복잡도 </a:t>
            </a:r>
            <a:r>
              <a:rPr lang="en-US" altLang="ko-KR" dirty="0" smtClean="0"/>
              <a:t>: O(N^2)</a:t>
            </a:r>
          </a:p>
          <a:p>
            <a:pPr lvl="1"/>
            <a:r>
              <a:rPr lang="en-US" altLang="ko-KR" dirty="0">
                <a:hlinkClick r:id="rId2"/>
              </a:rPr>
              <a:t>https://github.com/wykim111/algorithm/blob/master/%EA%B7%B8%EB%9E%98%ED%94%84/1916%20%EC%B5%9C%EC%86%8C%EB%B9%84%EC%9A%A9%20%EA%B5%AC%ED%95%98%EA%B8%B0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3509" y="3259133"/>
            <a:ext cx="8596668" cy="31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 smtClean="0">
                <a:latin typeface="+mn-ea"/>
              </a:rPr>
              <a:t>그래프 초기화</a:t>
            </a:r>
            <a:endParaRPr lang="en-US" altLang="ko-KR" sz="1500" b="1" dirty="0" smtClean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5" y="3576638"/>
            <a:ext cx="3499635" cy="3111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4898" y="3576638"/>
            <a:ext cx="46891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+mn-ea"/>
              </a:rPr>
              <a:t>Map[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en-US" altLang="ko-KR" sz="1500" dirty="0" smtClean="0">
                <a:latin typeface="+mn-ea"/>
              </a:rPr>
              <a:t>][j] = </a:t>
            </a:r>
            <a:r>
              <a:rPr lang="ko-KR" altLang="en-US" sz="1500" dirty="0" smtClean="0">
                <a:latin typeface="+mn-ea"/>
              </a:rPr>
              <a:t>정점 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ko-KR" altLang="en-US" sz="1500" dirty="0" smtClean="0">
                <a:latin typeface="+mn-ea"/>
              </a:rPr>
              <a:t>에서 정점 </a:t>
            </a:r>
            <a:r>
              <a:rPr lang="en-US" altLang="ko-KR" sz="1500" dirty="0" smtClean="0">
                <a:latin typeface="+mn-ea"/>
              </a:rPr>
              <a:t>j</a:t>
            </a:r>
            <a:r>
              <a:rPr lang="ko-KR" altLang="en-US" sz="1500" dirty="0" smtClean="0">
                <a:latin typeface="+mn-ea"/>
              </a:rPr>
              <a:t>까지 간선의 가중치</a:t>
            </a:r>
            <a:endParaRPr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+mn-ea"/>
              </a:rPr>
              <a:t>Visit[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en-US" altLang="ko-KR" sz="1500" dirty="0" smtClean="0">
                <a:latin typeface="+mn-ea"/>
              </a:rPr>
              <a:t>] = </a:t>
            </a:r>
            <a:r>
              <a:rPr lang="ko-KR" altLang="en-US" sz="1500" dirty="0" smtClean="0">
                <a:latin typeface="+mn-ea"/>
              </a:rPr>
              <a:t>정점 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ko-KR" altLang="en-US" sz="1500" dirty="0" smtClean="0">
                <a:latin typeface="+mn-ea"/>
              </a:rPr>
              <a:t>번째를 방문 했는지 여부 체크</a:t>
            </a:r>
            <a:endParaRPr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+mn-ea"/>
              </a:rPr>
              <a:t>Dist</a:t>
            </a:r>
            <a:r>
              <a:rPr lang="en-US" altLang="ko-KR" sz="1500" dirty="0" smtClean="0">
                <a:latin typeface="+mn-ea"/>
              </a:rPr>
              <a:t>[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en-US" altLang="ko-KR" sz="1500" dirty="0" smtClean="0">
                <a:latin typeface="+mn-ea"/>
              </a:rPr>
              <a:t>] = </a:t>
            </a:r>
            <a:r>
              <a:rPr lang="ko-KR" altLang="en-US" sz="1500" dirty="0" smtClean="0">
                <a:latin typeface="+mn-ea"/>
              </a:rPr>
              <a:t>정점 </a:t>
            </a:r>
            <a:r>
              <a:rPr lang="en-US" altLang="ko-KR" sz="1500" dirty="0" err="1" smtClean="0">
                <a:latin typeface="+mn-ea"/>
              </a:rPr>
              <a:t>i</a:t>
            </a:r>
            <a:r>
              <a:rPr lang="ko-KR" altLang="en-US" sz="1500" dirty="0" smtClean="0">
                <a:latin typeface="+mn-ea"/>
              </a:rPr>
              <a:t>번째의 거리 </a:t>
            </a:r>
            <a:endParaRPr lang="ko-KR" altLang="en-US" sz="15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575" y="4763130"/>
            <a:ext cx="2442300" cy="1485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2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7334" y="2160588"/>
            <a:ext cx="3732741" cy="3087687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소스 코드</a:t>
            </a:r>
            <a:endParaRPr lang="en-US" altLang="ko-KR" dirty="0" smtClean="0">
              <a:latin typeface="+mn-ea"/>
            </a:endParaRPr>
          </a:p>
          <a:p>
            <a:pPr marL="457200" lvl="1" indent="0">
              <a:buNone/>
            </a:pPr>
            <a:r>
              <a:rPr lang="ko-KR" altLang="en-US" sz="1400" b="1" dirty="0" smtClean="0">
                <a:latin typeface="+mn-ea"/>
              </a:rPr>
              <a:t>최소거리를 갖고 있는 정점 탐색</a:t>
            </a:r>
            <a:endParaRPr lang="en-US" altLang="ko-KR" sz="1400" b="1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54" y="3105067"/>
            <a:ext cx="3086367" cy="190516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410073" y="2160588"/>
            <a:ext cx="4419602" cy="30876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 smtClean="0"/>
          </a:p>
          <a:p>
            <a:pPr marL="457200" lvl="1" indent="0">
              <a:buFont typeface="Wingdings 3" charset="2"/>
              <a:buNone/>
            </a:pPr>
            <a:r>
              <a:rPr lang="ko-KR" altLang="en-US" sz="1400" b="1" dirty="0" smtClean="0"/>
              <a:t>최소거리 갱신</a:t>
            </a:r>
            <a:endParaRPr lang="en-US" altLang="ko-KR" sz="1400" b="1" dirty="0" smtClean="0"/>
          </a:p>
          <a:p>
            <a:pPr marL="457200" lvl="1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13" y="3105067"/>
            <a:ext cx="4297861" cy="1394581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7333" y="5435594"/>
            <a:ext cx="8304741" cy="1069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err="1" smtClean="0">
                <a:latin typeface="+mn-ea"/>
              </a:rPr>
              <a:t>Dist</a:t>
            </a:r>
            <a:r>
              <a:rPr lang="en-US" altLang="ko-KR" b="1" dirty="0" smtClean="0">
                <a:latin typeface="+mn-ea"/>
              </a:rPr>
              <a:t>[1 ~ </a:t>
            </a:r>
            <a:r>
              <a:rPr lang="ko-KR" altLang="en-US" b="1" dirty="0" smtClean="0">
                <a:latin typeface="+mn-ea"/>
              </a:rPr>
              <a:t>마지막 정점</a:t>
            </a:r>
            <a:r>
              <a:rPr lang="en-US" altLang="ko-KR" b="1" dirty="0" smtClean="0">
                <a:latin typeface="+mn-ea"/>
              </a:rPr>
              <a:t>] = </a:t>
            </a:r>
            <a:r>
              <a:rPr lang="en-US" altLang="ko-KR" b="1" dirty="0" err="1" smtClean="0">
                <a:latin typeface="+mn-ea"/>
              </a:rPr>
              <a:t>dist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현재 정점</a:t>
            </a:r>
            <a:r>
              <a:rPr lang="en-US" altLang="ko-KR" b="1" dirty="0" smtClean="0">
                <a:latin typeface="+mn-ea"/>
              </a:rPr>
              <a:t>] + map[</a:t>
            </a:r>
            <a:r>
              <a:rPr lang="ko-KR" altLang="en-US" b="1" dirty="0" smtClean="0">
                <a:latin typeface="+mn-ea"/>
              </a:rPr>
              <a:t>현재 정점</a:t>
            </a:r>
            <a:r>
              <a:rPr lang="en-US" altLang="ko-KR" b="1" dirty="0" smtClean="0">
                <a:latin typeface="+mn-ea"/>
              </a:rPr>
              <a:t>][1 ~ </a:t>
            </a:r>
            <a:r>
              <a:rPr lang="ko-KR" altLang="en-US" b="1" dirty="0" smtClean="0">
                <a:latin typeface="+mn-ea"/>
              </a:rPr>
              <a:t>마지막 정점</a:t>
            </a:r>
            <a:r>
              <a:rPr lang="en-US" altLang="ko-KR" b="1" dirty="0" smtClean="0">
                <a:latin typeface="+mn-ea"/>
              </a:rPr>
              <a:t>]</a:t>
            </a:r>
          </a:p>
          <a:p>
            <a:pPr lvl="1"/>
            <a:r>
              <a:rPr lang="ko-KR" altLang="en-US" b="1" dirty="0" smtClean="0">
                <a:latin typeface="+mn-ea"/>
              </a:rPr>
              <a:t>개선방안 </a:t>
            </a:r>
            <a:r>
              <a:rPr lang="en-US" altLang="ko-KR" b="1" dirty="0" smtClean="0">
                <a:latin typeface="+mn-ea"/>
              </a:rPr>
              <a:t>: “</a:t>
            </a:r>
            <a:r>
              <a:rPr lang="ko-KR" altLang="en-US" b="1" dirty="0" smtClean="0">
                <a:latin typeface="+mn-ea"/>
              </a:rPr>
              <a:t>최소 거리를 갖고 있는 정점</a:t>
            </a:r>
            <a:r>
              <a:rPr lang="en-US" altLang="ko-KR" b="1" dirty="0" smtClean="0">
                <a:latin typeface="+mn-ea"/>
              </a:rPr>
              <a:t>”</a:t>
            </a:r>
            <a:r>
              <a:rPr lang="ko-KR" altLang="en-US" b="1" dirty="0" smtClean="0">
                <a:latin typeface="+mn-ea"/>
              </a:rPr>
              <a:t>을 찾는 방법으로 </a:t>
            </a:r>
            <a:r>
              <a:rPr lang="en-US" altLang="ko-KR" b="1" dirty="0" smtClean="0">
                <a:latin typeface="+mn-ea"/>
              </a:rPr>
              <a:t>Priority Queue</a:t>
            </a:r>
            <a:r>
              <a:rPr lang="ko-KR" altLang="en-US" b="1" dirty="0" smtClean="0">
                <a:latin typeface="+mn-ea"/>
              </a:rPr>
              <a:t>를 이용하여 최소거리를 갖고 있는 정점을 구할 수 있음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효율 개선</a:t>
            </a:r>
            <a:r>
              <a:rPr lang="en-US" altLang="ko-KR" b="1" dirty="0" smtClean="0">
                <a:latin typeface="+mn-ea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5435594"/>
            <a:ext cx="7258050" cy="365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972050" y="3422135"/>
            <a:ext cx="3857624" cy="77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7333" y="2160588"/>
            <a:ext cx="9276291" cy="4697411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문제 접근</a:t>
            </a:r>
            <a:endParaRPr lang="en-US" altLang="ko-KR" dirty="0" smtClean="0"/>
          </a:p>
          <a:p>
            <a:pPr lvl="1"/>
            <a:r>
              <a:rPr lang="en-US" altLang="ko-KR" sz="1400" dirty="0" err="1" smtClean="0">
                <a:latin typeface="+mn-ea"/>
              </a:rPr>
              <a:t>Priority_Queue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자료구조 </a:t>
            </a:r>
            <a:r>
              <a:rPr lang="en-US" altLang="ko-KR" sz="1400" dirty="0" smtClean="0">
                <a:latin typeface="+mn-ea"/>
              </a:rPr>
              <a:t>STL </a:t>
            </a:r>
            <a:r>
              <a:rPr lang="ko-KR" altLang="en-US" sz="1400" dirty="0" smtClean="0">
                <a:latin typeface="+mn-ea"/>
              </a:rPr>
              <a:t>활용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시간 복잡도 </a:t>
            </a:r>
            <a:r>
              <a:rPr lang="en-US" altLang="ko-KR" sz="1400" dirty="0" smtClean="0">
                <a:latin typeface="+mn-ea"/>
              </a:rPr>
              <a:t>: O(</a:t>
            </a:r>
            <a:r>
              <a:rPr lang="en-US" altLang="ko-KR" sz="1400" dirty="0" err="1" smtClean="0">
                <a:latin typeface="+mn-ea"/>
              </a:rPr>
              <a:t>NlogN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/>
            <a:r>
              <a:rPr lang="ko-KR" altLang="en-US" sz="1400" dirty="0" smtClean="0">
                <a:latin typeface="+mn-ea"/>
              </a:rPr>
              <a:t>사용한 </a:t>
            </a:r>
            <a:r>
              <a:rPr lang="en-US" altLang="ko-KR" sz="1400" dirty="0" smtClean="0">
                <a:latin typeface="+mn-ea"/>
              </a:rPr>
              <a:t>STL : vector&lt;</a:t>
            </a:r>
            <a:r>
              <a:rPr lang="ko-KR" altLang="en-US" sz="1400" dirty="0" smtClean="0">
                <a:latin typeface="+mn-ea"/>
              </a:rPr>
              <a:t>자료형</a:t>
            </a:r>
            <a:r>
              <a:rPr lang="en-US" altLang="ko-KR" sz="1400" dirty="0" smtClean="0">
                <a:latin typeface="+mn-ea"/>
              </a:rPr>
              <a:t>&gt; , </a:t>
            </a:r>
            <a:r>
              <a:rPr lang="en-US" altLang="ko-KR" sz="1400" dirty="0" err="1" smtClean="0">
                <a:latin typeface="+mn-ea"/>
              </a:rPr>
              <a:t>priority_queue</a:t>
            </a:r>
            <a:r>
              <a:rPr lang="en-US" altLang="ko-KR" sz="1400" dirty="0" smtClean="0">
                <a:latin typeface="+mn-ea"/>
              </a:rPr>
              <a:t>&lt; </a:t>
            </a:r>
            <a:r>
              <a:rPr lang="ko-KR" altLang="en-US" sz="1400" dirty="0" smtClean="0">
                <a:latin typeface="+mn-ea"/>
              </a:rPr>
              <a:t>자료형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컨테이너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비교 연산자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pPr lvl="1"/>
            <a:r>
              <a:rPr lang="en-US" altLang="ko-KR" sz="1400" dirty="0">
                <a:latin typeface="+mn-ea"/>
              </a:rPr>
              <a:t>vector&lt;pair&lt;</a:t>
            </a:r>
            <a:r>
              <a:rPr lang="en-US" altLang="ko-KR" sz="1400" dirty="0" err="1">
                <a:latin typeface="+mn-ea"/>
              </a:rPr>
              <a:t>int,int</a:t>
            </a:r>
            <a:r>
              <a:rPr lang="en-US" altLang="ko-KR" sz="1400" dirty="0">
                <a:latin typeface="+mn-ea"/>
              </a:rPr>
              <a:t>&gt;&gt; graph[1001</a:t>
            </a:r>
            <a:r>
              <a:rPr lang="en-US" altLang="ko-KR" sz="1400" dirty="0" smtClean="0">
                <a:latin typeface="+mn-ea"/>
              </a:rPr>
              <a:t>];</a:t>
            </a:r>
          </a:p>
          <a:p>
            <a:pPr lvl="1"/>
            <a:r>
              <a:rPr lang="en-US" altLang="ko-KR" sz="1400" dirty="0" err="1" smtClean="0">
                <a:latin typeface="+mn-ea"/>
              </a:rPr>
              <a:t>priority_queue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&lt; pair&lt;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&gt;, vector&lt;pair&lt;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&gt;&gt;, greater&lt;pair&lt;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&gt;&gt;&gt; </a:t>
            </a:r>
            <a:r>
              <a:rPr lang="en-US" altLang="ko-KR" sz="1400" dirty="0" err="1">
                <a:latin typeface="+mn-ea"/>
              </a:rPr>
              <a:t>pq</a:t>
            </a:r>
            <a:r>
              <a:rPr lang="en-US" altLang="ko-KR" sz="1400" dirty="0">
                <a:latin typeface="+mn-ea"/>
              </a:rPr>
              <a:t>;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>
                <a:hlinkClick r:id="rId2"/>
              </a:rPr>
              <a:t>https://github.com/wykim111/algorithm/blob/master/%EA%B7%B8%EB%9E%98%ED%94%84/1916%20%EC%B5%9C%EC%86%8C%EB%B9%84%EC%9A%A9%20%EA%B5%AC%ED%95%98%EA%B8%B0%20nlogn</a:t>
            </a:r>
            <a:endParaRPr lang="ko-KR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7333" y="3790942"/>
            <a:ext cx="8596668" cy="2904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1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4972" y="2076649"/>
            <a:ext cx="9276291" cy="480042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9366" y="2456807"/>
            <a:ext cx="1414234" cy="34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 smtClean="0">
                <a:latin typeface="+mn-ea"/>
              </a:rPr>
              <a:t>그래프 초기화</a:t>
            </a:r>
            <a:endParaRPr lang="en-US" altLang="ko-KR" sz="1500" b="1" dirty="0" smtClean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02879"/>
            <a:ext cx="3282007" cy="2918148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712246" y="2478673"/>
            <a:ext cx="1414234" cy="34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 smtClean="0">
                <a:latin typeface="+mn-ea"/>
              </a:rPr>
              <a:t>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46" y="2802879"/>
            <a:ext cx="3345470" cy="14326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2246" y="4655694"/>
            <a:ext cx="600205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INPUT : </a:t>
            </a:r>
            <a:r>
              <a:rPr lang="ko-KR" altLang="en-US" sz="1500" dirty="0" smtClean="0">
                <a:latin typeface="+mn-ea"/>
              </a:rPr>
              <a:t>출발지 도착지 비용순으로 입력하며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도착지와 비용을 </a:t>
            </a:r>
            <a:r>
              <a:rPr lang="en-US" altLang="ko-KR" sz="1500" dirty="0" smtClean="0">
                <a:latin typeface="+mn-ea"/>
              </a:rPr>
              <a:t>push</a:t>
            </a:r>
          </a:p>
          <a:p>
            <a:r>
              <a:rPr lang="en-US" altLang="ko-KR" sz="1500" dirty="0" smtClean="0">
                <a:latin typeface="+mn-ea"/>
              </a:rPr>
              <a:t>	    </a:t>
            </a:r>
            <a:r>
              <a:rPr lang="en-US" altLang="ko-KR" sz="1500" b="1" dirty="0" smtClean="0">
                <a:latin typeface="+mn-ea"/>
              </a:rPr>
              <a:t>graph[from</a:t>
            </a:r>
            <a:r>
              <a:rPr lang="en-US" altLang="ko-KR" sz="1500" b="1" dirty="0">
                <a:latin typeface="+mn-ea"/>
              </a:rPr>
              <a:t>].</a:t>
            </a:r>
            <a:r>
              <a:rPr lang="en-US" altLang="ko-KR" sz="1500" b="1" dirty="0" err="1">
                <a:latin typeface="+mn-ea"/>
              </a:rPr>
              <a:t>push_back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make_pair</a:t>
            </a:r>
            <a:r>
              <a:rPr lang="en-US" altLang="ko-KR" sz="1500" b="1" dirty="0">
                <a:latin typeface="+mn-ea"/>
              </a:rPr>
              <a:t>(to, cost));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5418" y="3711911"/>
            <a:ext cx="2922298" cy="33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578362" y="3872796"/>
            <a:ext cx="2380978" cy="146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366" y="652469"/>
            <a:ext cx="8596668" cy="1320800"/>
          </a:xfrm>
        </p:spPr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7333" y="2077200"/>
            <a:ext cx="3652220" cy="160178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155202" y="2160589"/>
            <a:ext cx="5318834" cy="132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latin typeface="+mn-ea"/>
              </a:rPr>
              <a:t>Priority_queue</a:t>
            </a:r>
            <a:r>
              <a:rPr lang="en-US" altLang="ko-KR" sz="1400" b="1" dirty="0" smtClean="0">
                <a:latin typeface="+mn-ea"/>
              </a:rPr>
              <a:t> STL</a:t>
            </a:r>
            <a:r>
              <a:rPr lang="ko-KR" altLang="en-US" sz="1400" b="1" dirty="0" smtClean="0">
                <a:latin typeface="+mn-ea"/>
              </a:rPr>
              <a:t>을 이용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en-US" altLang="ko-KR" sz="1000" b="1" dirty="0" smtClean="0">
                <a:latin typeface="+mn-ea"/>
              </a:rPr>
              <a:t>Push : &lt;</a:t>
            </a:r>
            <a:r>
              <a:rPr lang="ko-KR" altLang="en-US" sz="1000" b="1" dirty="0" smtClean="0">
                <a:latin typeface="+mn-ea"/>
              </a:rPr>
              <a:t>목적지까지 거리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목적지</a:t>
            </a:r>
            <a:r>
              <a:rPr lang="en-US" altLang="ko-KR" sz="1000" b="1" dirty="0" smtClean="0">
                <a:latin typeface="+mn-ea"/>
              </a:rPr>
              <a:t>&gt;</a:t>
            </a:r>
            <a:r>
              <a:rPr lang="ko-KR" altLang="en-US" sz="1000" b="1" dirty="0" smtClean="0">
                <a:latin typeface="+mn-ea"/>
              </a:rPr>
              <a:t>를 큐 안에 삽입</a:t>
            </a:r>
            <a:endParaRPr lang="en-US" altLang="ko-KR" sz="1000" b="1" dirty="0" smtClean="0">
              <a:latin typeface="+mn-ea"/>
            </a:endParaRPr>
          </a:p>
          <a:p>
            <a:pPr lvl="1"/>
            <a:r>
              <a:rPr lang="en-US" altLang="ko-KR" sz="1000" b="1" dirty="0" smtClean="0">
                <a:latin typeface="+mn-ea"/>
              </a:rPr>
              <a:t>Pop : </a:t>
            </a:r>
            <a:r>
              <a:rPr lang="ko-KR" altLang="en-US" sz="1000" b="1" dirty="0" smtClean="0">
                <a:latin typeface="+mn-ea"/>
              </a:rPr>
              <a:t>우선순위 큐에서 </a:t>
            </a:r>
            <a:r>
              <a:rPr lang="en-US" altLang="ko-KR" sz="1000" b="1" dirty="0" smtClean="0">
                <a:latin typeface="+mn-ea"/>
              </a:rPr>
              <a:t>root</a:t>
            </a:r>
            <a:r>
              <a:rPr lang="ko-KR" altLang="en-US" sz="1000" b="1" dirty="0" smtClean="0">
                <a:latin typeface="+mn-ea"/>
              </a:rPr>
              <a:t>에 있는 데이터 추출</a:t>
            </a:r>
            <a:endParaRPr lang="en-US" altLang="ko-KR" sz="1000" b="1" dirty="0" smtClean="0">
              <a:latin typeface="+mn-ea"/>
            </a:endParaRPr>
          </a:p>
          <a:p>
            <a:pPr lvl="1"/>
            <a:r>
              <a:rPr lang="en-US" altLang="ko-KR" sz="1000" b="1" dirty="0" smtClean="0">
                <a:latin typeface="+mn-ea"/>
              </a:rPr>
              <a:t>Top : </a:t>
            </a:r>
            <a:r>
              <a:rPr lang="ko-KR" altLang="en-US" sz="1000" b="1" dirty="0" smtClean="0">
                <a:latin typeface="+mn-ea"/>
              </a:rPr>
              <a:t>우선순위 큐에서 </a:t>
            </a:r>
            <a:r>
              <a:rPr lang="en-US" altLang="ko-KR" sz="1000" b="1" dirty="0" smtClean="0">
                <a:latin typeface="+mn-ea"/>
              </a:rPr>
              <a:t>root</a:t>
            </a:r>
            <a:r>
              <a:rPr lang="ko-KR" altLang="en-US" sz="1000" b="1" dirty="0" smtClean="0">
                <a:latin typeface="+mn-ea"/>
              </a:rPr>
              <a:t>에 있는 데이터 조회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최댓값 혹은 최솟값</a:t>
            </a:r>
            <a:r>
              <a:rPr lang="en-US" altLang="ko-KR" sz="1000" b="1" dirty="0" smtClean="0">
                <a:latin typeface="+mn-ea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6" y="2663475"/>
            <a:ext cx="3610187" cy="399911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5155202" y="3482109"/>
            <a:ext cx="5318834" cy="16690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latin typeface="+mn-ea"/>
              </a:rPr>
              <a:t>핵심 코드 </a:t>
            </a:r>
            <a:r>
              <a:rPr lang="en-US" altLang="ko-KR" sz="1400" b="1" dirty="0" smtClean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if (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dist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Cur_V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] &lt; 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Cur_Dist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			continue</a:t>
            </a:r>
            <a:r>
              <a:rPr lang="en-US" altLang="ko-KR" sz="1400" b="1" dirty="0">
                <a:latin typeface="+mn-ea"/>
              </a:rPr>
              <a:t>;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latin typeface="+mn-ea"/>
              </a:rPr>
              <a:t>-&gt; </a:t>
            </a:r>
            <a:r>
              <a:rPr lang="ko-KR" altLang="en-US" sz="1000" b="1" dirty="0" smtClean="0">
                <a:latin typeface="+mn-ea"/>
              </a:rPr>
              <a:t>현재 정점과 연결된 노드들의 최소거리를 업데이트 시킨 후 큐에 </a:t>
            </a:r>
            <a:r>
              <a:rPr lang="en-US" altLang="ko-KR" sz="1000" b="1" dirty="0" smtClean="0">
                <a:latin typeface="+mn-ea"/>
              </a:rPr>
              <a:t>push</a:t>
            </a:r>
            <a:r>
              <a:rPr lang="ko-KR" altLang="en-US" sz="1000" b="1" dirty="0" smtClean="0">
                <a:latin typeface="+mn-ea"/>
              </a:rPr>
              <a:t>한 뒤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나중에 </a:t>
            </a:r>
            <a:r>
              <a:rPr lang="en-US" altLang="ko-KR" sz="1000" b="1" dirty="0" smtClean="0">
                <a:latin typeface="+mn-ea"/>
              </a:rPr>
              <a:t>pop</a:t>
            </a:r>
            <a:r>
              <a:rPr lang="ko-KR" altLang="en-US" sz="1000" b="1" dirty="0" smtClean="0">
                <a:latin typeface="+mn-ea"/>
              </a:rPr>
              <a:t>을 하여 큐 안에 저장된 거리와 갱신된 </a:t>
            </a:r>
            <a:r>
              <a:rPr lang="en-US" altLang="ko-KR" sz="1000" b="1" dirty="0" err="1" smtClean="0">
                <a:latin typeface="+mn-ea"/>
              </a:rPr>
              <a:t>dist</a:t>
            </a:r>
            <a:r>
              <a:rPr lang="en-US" altLang="ko-KR" sz="1000" b="1" dirty="0" smtClean="0">
                <a:latin typeface="+mn-ea"/>
              </a:rPr>
              <a:t>[</a:t>
            </a:r>
            <a:r>
              <a:rPr lang="en-US" altLang="ko-KR" sz="1000" b="1" dirty="0" err="1" smtClean="0">
                <a:latin typeface="+mn-ea"/>
              </a:rPr>
              <a:t>Cur_V</a:t>
            </a:r>
            <a:r>
              <a:rPr lang="en-US" altLang="ko-KR" sz="1000" b="1" dirty="0" smtClean="0">
                <a:latin typeface="+mn-ea"/>
              </a:rPr>
              <a:t>]</a:t>
            </a:r>
            <a:r>
              <a:rPr lang="ko-KR" altLang="en-US" sz="1000" b="1" dirty="0" smtClean="0">
                <a:latin typeface="+mn-ea"/>
              </a:rPr>
              <a:t>와 비교 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3389" y="3983773"/>
            <a:ext cx="1981200" cy="504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325773" y="5573793"/>
            <a:ext cx="2859916" cy="783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155202" y="5151119"/>
            <a:ext cx="5318834" cy="14898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latin typeface="+mn-ea"/>
              </a:rPr>
              <a:t>핵심 코드 </a:t>
            </a:r>
            <a:r>
              <a:rPr lang="en-US" altLang="ko-KR" sz="1400" b="1" dirty="0" smtClean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if (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nextV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] &gt;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Cur_Dist+nextDist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nextV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] =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Cur_Dist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 +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nextDist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pq.push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make_pair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dist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nextV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],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+mn-ea"/>
              </a:rPr>
              <a:t>nextV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));</a:t>
            </a:r>
          </a:p>
          <a:p>
            <a:pPr marL="0" indent="0">
              <a:buNone/>
            </a:pPr>
            <a:r>
              <a:rPr lang="en-US" altLang="ko-KR" sz="1000" b="1" dirty="0" smtClean="0"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ko-KR" sz="1400" b="1" dirty="0" smtClean="0">
              <a:latin typeface="+mn-ea"/>
            </a:endParaRPr>
          </a:p>
        </p:txBody>
      </p:sp>
      <p:cxnSp>
        <p:nvCxnSpPr>
          <p:cNvPr id="23" name="Elbow Connector 22"/>
          <p:cNvCxnSpPr>
            <a:stCxn id="11" idx="3"/>
            <a:endCxn id="12" idx="1"/>
          </p:cNvCxnSpPr>
          <p:nvPr/>
        </p:nvCxnSpPr>
        <p:spPr>
          <a:xfrm flipV="1">
            <a:off x="4185689" y="5896032"/>
            <a:ext cx="969513" cy="69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9" idx="1"/>
          </p:cNvCxnSpPr>
          <p:nvPr/>
        </p:nvCxnSpPr>
        <p:spPr>
          <a:xfrm>
            <a:off x="3004589" y="4236185"/>
            <a:ext cx="2150613" cy="804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다익스트라 알고리즘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3"/>
          </p:nvPr>
        </p:nvSpPr>
        <p:spPr>
          <a:xfrm>
            <a:off x="913775" y="4086290"/>
            <a:ext cx="9058900" cy="26288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latin typeface="+mn-ea"/>
              </a:rPr>
              <a:t>핵심 코드 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설명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if (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dist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Cur_V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] &lt; 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</a:rPr>
              <a:t>Cur_Dist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</a:rPr>
              <a:t>			continue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+mj-lt"/>
              <a:buAutoNum type="alphaUcPeriod"/>
            </a:pPr>
            <a:r>
              <a:rPr lang="en-US" altLang="ko-KR" sz="1000" b="1" dirty="0" smtClean="0">
                <a:latin typeface="+mn-ea"/>
              </a:rPr>
              <a:t>1</a:t>
            </a:r>
            <a:r>
              <a:rPr lang="ko-KR" altLang="en-US" sz="1000" b="1" dirty="0" smtClean="0">
                <a:latin typeface="+mn-ea"/>
              </a:rPr>
              <a:t>번 정점과 연결된 </a:t>
            </a:r>
            <a:r>
              <a:rPr lang="en-US" altLang="ko-KR" sz="1000" b="1" dirty="0" smtClean="0">
                <a:latin typeface="+mn-ea"/>
              </a:rPr>
              <a:t>2</a:t>
            </a:r>
            <a:r>
              <a:rPr lang="ko-KR" altLang="en-US" sz="1000" b="1" dirty="0" smtClean="0">
                <a:latin typeface="+mn-ea"/>
              </a:rPr>
              <a:t>번 점점의 거리를 </a:t>
            </a:r>
            <a:r>
              <a:rPr lang="en-US" altLang="ko-KR" sz="1000" b="1" dirty="0" smtClean="0">
                <a:latin typeface="+mn-ea"/>
              </a:rPr>
              <a:t>2</a:t>
            </a:r>
            <a:r>
              <a:rPr lang="ko-KR" altLang="en-US" sz="1000" b="1" dirty="0" smtClean="0">
                <a:latin typeface="+mn-ea"/>
              </a:rPr>
              <a:t>로 업데이트 시키며 큐에 </a:t>
            </a:r>
            <a:r>
              <a:rPr lang="en-US" altLang="ko-KR" sz="1000" b="1" dirty="0" smtClean="0">
                <a:latin typeface="+mn-ea"/>
              </a:rPr>
              <a:t>push, 3</a:t>
            </a:r>
            <a:r>
              <a:rPr lang="ko-KR" altLang="en-US" sz="1000" b="1" dirty="0" smtClean="0">
                <a:latin typeface="+mn-ea"/>
              </a:rPr>
              <a:t>번 정점의 거리는 </a:t>
            </a:r>
            <a:r>
              <a:rPr lang="en-US" altLang="ko-KR" sz="1000" b="1" dirty="0" smtClean="0">
                <a:latin typeface="+mn-ea"/>
              </a:rPr>
              <a:t>10</a:t>
            </a:r>
            <a:r>
              <a:rPr lang="ko-KR" altLang="en-US" sz="1000" b="1" dirty="0" smtClean="0">
                <a:latin typeface="+mn-ea"/>
              </a:rPr>
              <a:t>으로 업데이트 시키고 </a:t>
            </a:r>
            <a:r>
              <a:rPr lang="en-US" altLang="ko-KR" sz="1000" b="1" dirty="0" smtClean="0">
                <a:latin typeface="+mn-ea"/>
              </a:rPr>
              <a:t>push</a:t>
            </a:r>
          </a:p>
          <a:p>
            <a:pPr>
              <a:buFont typeface="+mj-lt"/>
              <a:buAutoNum type="alphaUcPeriod"/>
            </a:pPr>
            <a:r>
              <a:rPr lang="ko-KR" altLang="en-US" sz="1000" b="1" dirty="0" smtClean="0">
                <a:latin typeface="+mn-ea"/>
              </a:rPr>
              <a:t>최소거리를 갖고 있는 </a:t>
            </a:r>
            <a:r>
              <a:rPr lang="en-US" altLang="ko-KR" sz="1000" b="1" dirty="0" smtClean="0">
                <a:latin typeface="+mn-ea"/>
              </a:rPr>
              <a:t>2</a:t>
            </a:r>
            <a:r>
              <a:rPr lang="ko-KR" altLang="en-US" sz="1000" b="1" dirty="0" smtClean="0">
                <a:latin typeface="+mn-ea"/>
              </a:rPr>
              <a:t>번 정점 탐색을  </a:t>
            </a:r>
            <a:r>
              <a:rPr lang="en-US" altLang="ko-KR" sz="1000" b="1" dirty="0" smtClean="0">
                <a:latin typeface="+mn-ea"/>
              </a:rPr>
              <a:t>top </a:t>
            </a:r>
            <a:r>
              <a:rPr lang="ko-KR" altLang="en-US" sz="1000" b="1" dirty="0" smtClean="0">
                <a:latin typeface="+mn-ea"/>
              </a:rPr>
              <a:t>및 </a:t>
            </a:r>
            <a:r>
              <a:rPr lang="en-US" altLang="ko-KR" sz="1000" b="1" dirty="0" smtClean="0">
                <a:latin typeface="+mn-ea"/>
              </a:rPr>
              <a:t>pop, 3</a:t>
            </a:r>
            <a:r>
              <a:rPr lang="ko-KR" altLang="en-US" sz="1000" b="1" dirty="0" smtClean="0">
                <a:latin typeface="+mn-ea"/>
              </a:rPr>
              <a:t>번과 연결되어 있으므로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en-US" altLang="ko-KR" sz="1000" b="1" dirty="0" err="1" smtClean="0">
                <a:latin typeface="+mn-ea"/>
              </a:rPr>
              <a:t>dist</a:t>
            </a:r>
            <a:r>
              <a:rPr lang="en-US" altLang="ko-KR" sz="1000" b="1" dirty="0" smtClean="0">
                <a:latin typeface="+mn-ea"/>
              </a:rPr>
              <a:t>[2] + weight[2][3] &lt; </a:t>
            </a:r>
            <a:r>
              <a:rPr lang="en-US" altLang="ko-KR" sz="1000" b="1" dirty="0" err="1" smtClean="0">
                <a:latin typeface="+mn-ea"/>
              </a:rPr>
              <a:t>dist</a:t>
            </a:r>
            <a:r>
              <a:rPr lang="en-US" altLang="ko-KR" sz="1000" b="1" dirty="0" smtClean="0">
                <a:latin typeface="+mn-ea"/>
              </a:rPr>
              <a:t>[3]</a:t>
            </a:r>
            <a:r>
              <a:rPr lang="ko-KR" altLang="en-US" sz="1000" b="1" dirty="0" smtClean="0">
                <a:latin typeface="+mn-ea"/>
              </a:rPr>
              <a:t>에 만족하면 갱신</a:t>
            </a:r>
            <a:endParaRPr lang="en-US" altLang="ko-KR" sz="1000" b="1" dirty="0" smtClean="0">
              <a:latin typeface="+mn-ea"/>
            </a:endParaRPr>
          </a:p>
          <a:p>
            <a:pPr>
              <a:buFont typeface="+mj-lt"/>
              <a:buAutoNum type="alphaUcPeriod"/>
            </a:pPr>
            <a:r>
              <a:rPr lang="en-US" altLang="ko-KR" sz="1000" b="1" dirty="0" smtClean="0">
                <a:latin typeface="+mn-ea"/>
              </a:rPr>
              <a:t>2 + 3 &lt; 10</a:t>
            </a:r>
            <a:r>
              <a:rPr lang="ko-KR" altLang="en-US" sz="1000" b="1" dirty="0" smtClean="0">
                <a:latin typeface="+mn-ea"/>
              </a:rPr>
              <a:t>으로 만족하므로 </a:t>
            </a:r>
            <a:r>
              <a:rPr lang="en-US" altLang="ko-KR" sz="1000" b="1" dirty="0" err="1" smtClean="0">
                <a:latin typeface="+mn-ea"/>
              </a:rPr>
              <a:t>dist</a:t>
            </a:r>
            <a:r>
              <a:rPr lang="en-US" altLang="ko-KR" sz="1000" b="1" dirty="0" smtClean="0">
                <a:latin typeface="+mn-ea"/>
              </a:rPr>
              <a:t>[3]</a:t>
            </a:r>
            <a:r>
              <a:rPr lang="ko-KR" altLang="en-US" sz="1000" b="1" dirty="0" smtClean="0">
                <a:latin typeface="+mn-ea"/>
              </a:rPr>
              <a:t>의 값은 </a:t>
            </a:r>
            <a:r>
              <a:rPr lang="en-US" altLang="ko-KR" sz="1000" b="1" dirty="0" smtClean="0">
                <a:latin typeface="+mn-ea"/>
              </a:rPr>
              <a:t>10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5</a:t>
            </a:r>
            <a:r>
              <a:rPr lang="ko-KR" altLang="en-US" sz="1000" b="1" dirty="0" smtClean="0">
                <a:latin typeface="+mn-ea"/>
              </a:rPr>
              <a:t>로 변경하고 큐 안에 </a:t>
            </a:r>
            <a:r>
              <a:rPr lang="en-US" altLang="ko-KR" sz="1000" b="1" dirty="0" smtClean="0">
                <a:latin typeface="+mn-ea"/>
              </a:rPr>
              <a:t>push</a:t>
            </a:r>
          </a:p>
          <a:p>
            <a:pPr>
              <a:buFont typeface="+mj-lt"/>
              <a:buAutoNum type="alphaUcPeriod"/>
            </a:pPr>
            <a:r>
              <a:rPr lang="ko-KR" altLang="en-US" sz="1000" b="1" dirty="0" smtClean="0">
                <a:latin typeface="+mn-ea"/>
              </a:rPr>
              <a:t>우선순위 큐 안에는  </a:t>
            </a:r>
            <a:r>
              <a:rPr lang="en-US" altLang="ko-KR" sz="1000" b="1" dirty="0" smtClean="0">
                <a:latin typeface="+mn-ea"/>
              </a:rPr>
              <a:t>A</a:t>
            </a:r>
            <a:r>
              <a:rPr lang="ko-KR" altLang="en-US" sz="1000" b="1" dirty="0" smtClean="0">
                <a:latin typeface="+mn-ea"/>
              </a:rPr>
              <a:t>에서 진행한 </a:t>
            </a:r>
            <a:r>
              <a:rPr lang="en-US" altLang="ko-KR" sz="1000" b="1" dirty="0" smtClean="0">
                <a:latin typeface="+mn-ea"/>
              </a:rPr>
              <a:t>1</a:t>
            </a:r>
            <a:r>
              <a:rPr lang="ko-KR" altLang="en-US" sz="1000" b="1" dirty="0" smtClean="0">
                <a:latin typeface="+mn-ea"/>
              </a:rPr>
              <a:t>번 정점관 연결된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번 정점과 </a:t>
            </a:r>
            <a:r>
              <a:rPr lang="en-US" altLang="ko-KR" sz="1000" b="1" dirty="0" smtClean="0">
                <a:latin typeface="+mn-ea"/>
              </a:rPr>
              <a:t>B</a:t>
            </a:r>
            <a:r>
              <a:rPr lang="ko-KR" altLang="en-US" sz="1000" b="1" dirty="0" smtClean="0">
                <a:latin typeface="+mn-ea"/>
              </a:rPr>
              <a:t>에서 진행한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번 정점에 대한 거리 데이터 </a:t>
            </a:r>
            <a:r>
              <a:rPr lang="en-US" altLang="ko-KR" sz="1000" b="1" dirty="0" smtClean="0">
                <a:latin typeface="+mn-ea"/>
              </a:rPr>
              <a:t>2</a:t>
            </a:r>
            <a:r>
              <a:rPr lang="ko-KR" altLang="en-US" sz="1000" b="1" dirty="0" smtClean="0">
                <a:latin typeface="+mn-ea"/>
              </a:rPr>
              <a:t>개 존재</a:t>
            </a:r>
            <a:endParaRPr lang="en-US" altLang="ko-KR" sz="1000" b="1" dirty="0" smtClean="0">
              <a:latin typeface="+mn-ea"/>
            </a:endParaRPr>
          </a:p>
          <a:p>
            <a:pPr>
              <a:buFont typeface="+mj-lt"/>
              <a:buAutoNum type="alphaUcPeriod"/>
            </a:pPr>
            <a:r>
              <a:rPr lang="en-US" altLang="ko-KR" sz="1000" b="1" dirty="0" smtClean="0">
                <a:latin typeface="+mn-ea"/>
              </a:rPr>
              <a:t>A</a:t>
            </a:r>
            <a:r>
              <a:rPr lang="ko-KR" altLang="en-US" sz="1000" b="1" dirty="0" smtClean="0">
                <a:latin typeface="+mn-ea"/>
              </a:rPr>
              <a:t>과정에서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번 정점에 대한 최소 비용은 </a:t>
            </a:r>
            <a:r>
              <a:rPr lang="en-US" altLang="ko-KR" sz="1000" b="1" dirty="0" smtClean="0">
                <a:latin typeface="+mn-ea"/>
              </a:rPr>
              <a:t>10</a:t>
            </a:r>
            <a:r>
              <a:rPr lang="ko-KR" altLang="en-US" sz="1000" b="1" dirty="0" smtClean="0">
                <a:latin typeface="+mn-ea"/>
              </a:rPr>
              <a:t>이였고 </a:t>
            </a:r>
            <a:r>
              <a:rPr lang="en-US" altLang="ko-KR" sz="1000" b="1" dirty="0" smtClean="0">
                <a:latin typeface="+mn-ea"/>
              </a:rPr>
              <a:t>C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 smtClean="0">
                <a:latin typeface="+mn-ea"/>
              </a:rPr>
              <a:t>dist</a:t>
            </a:r>
            <a:r>
              <a:rPr lang="en-US" altLang="ko-KR" sz="1000" b="1" dirty="0" smtClean="0">
                <a:latin typeface="+mn-ea"/>
              </a:rPr>
              <a:t>[3] = 5</a:t>
            </a:r>
            <a:r>
              <a:rPr lang="ko-KR" altLang="en-US" sz="1000" b="1" dirty="0" smtClean="0">
                <a:latin typeface="+mn-ea"/>
              </a:rPr>
              <a:t>로 갱신되었으므로 </a:t>
            </a:r>
            <a:r>
              <a:rPr lang="en-US" altLang="ko-KR" sz="1000" b="1" dirty="0" smtClean="0">
                <a:latin typeface="+mn-ea"/>
              </a:rPr>
              <a:t>(5 &lt; 10 ) </a:t>
            </a:r>
            <a:r>
              <a:rPr lang="ko-KR" altLang="en-US" sz="1000" b="1" dirty="0" smtClean="0">
                <a:latin typeface="+mn-ea"/>
              </a:rPr>
              <a:t>위의 코드에 </a:t>
            </a:r>
            <a:r>
              <a:rPr lang="en-US" altLang="ko-KR" sz="1000" b="1" dirty="0" smtClean="0">
                <a:latin typeface="+mn-ea"/>
              </a:rPr>
              <a:t>true</a:t>
            </a:r>
            <a:r>
              <a:rPr lang="ko-KR" altLang="en-US" sz="1000" b="1" dirty="0" smtClean="0">
                <a:latin typeface="+mn-ea"/>
              </a:rPr>
              <a:t>가 되어 </a:t>
            </a:r>
            <a:r>
              <a:rPr lang="en-US" altLang="ko-KR" sz="1000" b="1" dirty="0" smtClean="0">
                <a:latin typeface="+mn-ea"/>
              </a:rPr>
              <a:t>continue </a:t>
            </a:r>
            <a:r>
              <a:rPr lang="ko-KR" altLang="en-US" sz="1000" b="1" dirty="0" smtClean="0">
                <a:latin typeface="+mn-ea"/>
              </a:rPr>
              <a:t>진행</a:t>
            </a:r>
            <a:endParaRPr lang="en-US" altLang="ko-KR" sz="1000" b="1" dirty="0" smtClean="0">
              <a:latin typeface="+mn-ea"/>
            </a:endParaRPr>
          </a:p>
          <a:p>
            <a:pPr>
              <a:buFont typeface="+mj-lt"/>
              <a:buAutoNum type="alphaUcPeriod"/>
            </a:pPr>
            <a:endParaRPr lang="en-US" altLang="ko-KR" sz="1000" b="1" dirty="0" smtClean="0">
              <a:latin typeface="+mn-ea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85674" y="1930400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3174232" y="3193011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5506760" y="3193011"/>
            <a:ext cx="69272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3866959" y="3497811"/>
            <a:ext cx="163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0"/>
            <a:endCxn id="26" idx="6"/>
          </p:cNvCxnSpPr>
          <p:nvPr/>
        </p:nvCxnSpPr>
        <p:spPr>
          <a:xfrm flipH="1" flipV="1">
            <a:off x="4978401" y="2235200"/>
            <a:ext cx="874723" cy="95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2"/>
          </p:cNvCxnSpPr>
          <p:nvPr/>
        </p:nvCxnSpPr>
        <p:spPr>
          <a:xfrm flipV="1">
            <a:off x="3520596" y="2235200"/>
            <a:ext cx="765078" cy="95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78790" y="3433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7369" y="23681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0009" y="23681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해시 알고리즘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9602739" cy="388077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해시</a:t>
            </a:r>
            <a:r>
              <a:rPr lang="en-US" altLang="ko-KR" dirty="0" smtClean="0">
                <a:latin typeface="+mn-ea"/>
              </a:rPr>
              <a:t>(Hash)</a:t>
            </a:r>
          </a:p>
          <a:p>
            <a:pPr lvl="1"/>
            <a:r>
              <a:rPr lang="ko-KR" altLang="en-US" dirty="0" smtClean="0">
                <a:latin typeface="+mn-ea"/>
              </a:rPr>
              <a:t>해시 함수를 이용하여 고정된 길이의 데이터로 매핑하는 것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를 이용하여 데이터를 탐색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Direct Addressing Table</a:t>
            </a:r>
          </a:p>
          <a:p>
            <a:pPr lvl="2"/>
            <a:r>
              <a:rPr lang="en-US" altLang="ko-KR" dirty="0" smtClean="0">
                <a:latin typeface="+mn-ea"/>
              </a:rPr>
              <a:t>Hash Table</a:t>
            </a:r>
          </a:p>
          <a:p>
            <a:pPr lvl="2"/>
            <a:r>
              <a:rPr lang="en-US" altLang="ko-KR" dirty="0" smtClean="0">
                <a:latin typeface="+mn-ea"/>
              </a:rPr>
              <a:t>Open Addressing</a:t>
            </a:r>
          </a:p>
          <a:p>
            <a:pPr lvl="1"/>
            <a:r>
              <a:rPr lang="en-US" altLang="ko-KR" dirty="0" smtClean="0">
                <a:latin typeface="+mn-ea"/>
              </a:rPr>
              <a:t>C++ STL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smtClean="0">
                <a:latin typeface="+mn-ea"/>
              </a:rPr>
              <a:t>Set, Map </a:t>
            </a:r>
            <a:r>
              <a:rPr lang="ko-KR" altLang="en-US" dirty="0" smtClean="0">
                <a:latin typeface="+mn-ea"/>
              </a:rPr>
              <a:t>컨테이너를 이용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Unordered map&lt;</a:t>
            </a:r>
            <a:r>
              <a:rPr lang="en-US" altLang="ko-KR" dirty="0" err="1" smtClean="0">
                <a:latin typeface="+mn-ea"/>
              </a:rPr>
              <a:t>key,data</a:t>
            </a:r>
            <a:r>
              <a:rPr lang="en-US" altLang="ko-KR" dirty="0" smtClean="0">
                <a:latin typeface="+mn-ea"/>
              </a:rPr>
              <a:t>&gt; : Hash Table </a:t>
            </a:r>
            <a:r>
              <a:rPr lang="ko-KR" altLang="en-US" dirty="0" smtClean="0">
                <a:latin typeface="+mn-ea"/>
              </a:rPr>
              <a:t>기반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해시 함수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DIV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를 어떤 수로 나눈 나머지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MUL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endParaRPr lang="ko-KR" altLang="en-US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36</a:t>
            </a:fld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0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9408775" cy="388077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해시</a:t>
            </a:r>
            <a:r>
              <a:rPr lang="en-US" altLang="ko-KR" dirty="0" smtClean="0">
                <a:latin typeface="+mn-ea"/>
              </a:rPr>
              <a:t>(Hash)</a:t>
            </a:r>
          </a:p>
          <a:p>
            <a:pPr lvl="1"/>
            <a:r>
              <a:rPr lang="ko-KR" altLang="en-US" dirty="0">
                <a:latin typeface="+mn-ea"/>
              </a:rPr>
              <a:t>첫째 줄에 듣도 못한 사람의 수 </a:t>
            </a:r>
            <a:r>
              <a:rPr lang="en-US" altLang="ko-KR" dirty="0">
                <a:latin typeface="+mn-ea"/>
              </a:rPr>
              <a:t>N, </a:t>
            </a:r>
            <a:r>
              <a:rPr lang="ko-KR" altLang="en-US" dirty="0">
                <a:latin typeface="+mn-ea"/>
              </a:rPr>
              <a:t>보도 못한 사람의 수 </a:t>
            </a:r>
            <a:r>
              <a:rPr lang="en-US" altLang="ko-KR" dirty="0">
                <a:latin typeface="+mn-ea"/>
              </a:rPr>
              <a:t>M</a:t>
            </a:r>
            <a:r>
              <a:rPr lang="ko-KR" altLang="en-US" dirty="0">
                <a:latin typeface="+mn-ea"/>
              </a:rPr>
              <a:t>이 주어진다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이어서 둘째 줄부터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개의 줄에 걸쳐 듣도 못한 사람의 이름과</a:t>
            </a:r>
            <a:r>
              <a:rPr lang="en-US" altLang="ko-KR" dirty="0">
                <a:latin typeface="+mn-ea"/>
              </a:rPr>
              <a:t>, N+2</a:t>
            </a:r>
            <a:r>
              <a:rPr lang="ko-KR" altLang="en-US" dirty="0">
                <a:latin typeface="+mn-ea"/>
              </a:rPr>
              <a:t>째 줄부터 보도 못한 사람의 이름이 순서대로 주어진다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이름은 띄어쓰기 없이 영어 소문자로만 이루어지며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 길이는 </a:t>
            </a:r>
            <a:r>
              <a:rPr lang="en-US" altLang="ko-KR" dirty="0">
                <a:latin typeface="+mn-ea"/>
              </a:rPr>
              <a:t>20 </a:t>
            </a:r>
            <a:r>
              <a:rPr lang="ko-KR" altLang="en-US" dirty="0">
                <a:latin typeface="+mn-ea"/>
              </a:rPr>
              <a:t>이하이다</a:t>
            </a:r>
            <a:r>
              <a:rPr lang="en-US" altLang="ko-KR" dirty="0">
                <a:latin typeface="+mn-ea"/>
              </a:rPr>
              <a:t>. N, M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500,000 </a:t>
            </a:r>
            <a:r>
              <a:rPr lang="ko-KR" altLang="en-US" dirty="0">
                <a:latin typeface="+mn-ea"/>
              </a:rPr>
              <a:t>이하의 자연수이다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문제 이해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N = 3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 입력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banana, melon</a:t>
            </a:r>
            <a:r>
              <a:rPr lang="en-US" altLang="ko-KR" dirty="0" smtClean="0">
                <a:latin typeface="+mn-ea"/>
              </a:rPr>
              <a:t>, apple</a:t>
            </a:r>
          </a:p>
          <a:p>
            <a:pPr lvl="2"/>
            <a:r>
              <a:rPr lang="en-US" altLang="ko-KR" dirty="0" smtClean="0">
                <a:latin typeface="+mn-ea"/>
              </a:rPr>
              <a:t>M = 4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 입력 </a:t>
            </a:r>
            <a:r>
              <a:rPr lang="en-US" altLang="ko-KR" dirty="0" smtClean="0">
                <a:latin typeface="+mn-ea"/>
              </a:rPr>
              <a:t>: cherry, tomato,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melon, banana</a:t>
            </a:r>
          </a:p>
          <a:p>
            <a:pPr lvl="2"/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에서 입력한 문자열 중 서로 같은 문자열이 있다면</a:t>
            </a:r>
            <a:r>
              <a:rPr lang="en-US" altLang="ko-KR" dirty="0" smtClean="0">
                <a:latin typeface="+mn-ea"/>
              </a:rPr>
              <a:t>, M</a:t>
            </a:r>
            <a:r>
              <a:rPr lang="ko-KR" altLang="en-US" dirty="0" smtClean="0">
                <a:latin typeface="+mn-ea"/>
              </a:rPr>
              <a:t>개 입력 받은 문자열에서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개씩 카운트하고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해당되는 문자열사전순으로 문자열 출력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출력 결과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: 2, banana, melon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37</a:t>
            </a:fld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9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4295629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문제 접근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입력 받은 문자열들을 사전순으로 정렬하여 이진 탐색으로 해당 문자열이 있는지 없는지 검색하기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를 알면 해당 문자열을 찾을 확률이 이진탐색의 범위를 좁혀 진행하는 것보다 빠르다고 판단하여 해시 테이블을 활용하여 진행하기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같은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로 충돌을 최소하 하기 위해  공약수가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과 자기 자신 밖에 없는 소수로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를 구하고 충돌 시 링크드리스드 활용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500,000 </a:t>
            </a:r>
            <a:r>
              <a:rPr lang="ko-KR" altLang="en-US" dirty="0">
                <a:latin typeface="+mn-ea"/>
              </a:rPr>
              <a:t>이하의 </a:t>
            </a:r>
            <a:r>
              <a:rPr lang="ko-KR" altLang="en-US" dirty="0" smtClean="0">
                <a:latin typeface="+mn-ea"/>
              </a:rPr>
              <a:t>자연수이므로 버블정렬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삽입정렬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선택정렬을 통해 사전순으로 하려면 최악의 경우 </a:t>
            </a:r>
            <a:r>
              <a:rPr lang="en-US" altLang="ko-KR" dirty="0" smtClean="0">
                <a:latin typeface="+mn-ea"/>
              </a:rPr>
              <a:t>500,000 * 500,000</a:t>
            </a:r>
            <a:r>
              <a:rPr lang="ko-KR" altLang="en-US" dirty="0" smtClean="0">
                <a:latin typeface="+mn-ea"/>
              </a:rPr>
              <a:t>의 탐색을 수행할 수 있으므로 효율적인 정렬 필요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병합정렬 구현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38</a:t>
            </a:fld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8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800" y="2160000"/>
            <a:ext cx="9172050" cy="9060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문제 접근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9908" y="660206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39</a:t>
            </a:fld>
            <a:endParaRPr lang="en-US" dirty="0">
              <a:latin typeface="+mn-e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3292"/>
              </p:ext>
            </p:extLst>
          </p:nvPr>
        </p:nvGraphicFramePr>
        <p:xfrm>
          <a:off x="677334" y="2863616"/>
          <a:ext cx="15107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95">
                  <a:extLst>
                    <a:ext uri="{9D8B030D-6E8A-4147-A177-3AD203B41FA5}">
                      <a16:colId xmlns:a16="http://schemas.microsoft.com/office/drawing/2014/main" val="363809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Key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Banana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Melon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Apple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8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7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7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5862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67068"/>
              </p:ext>
            </p:extLst>
          </p:nvPr>
        </p:nvGraphicFramePr>
        <p:xfrm>
          <a:off x="2992011" y="2922438"/>
          <a:ext cx="15107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95">
                  <a:extLst>
                    <a:ext uri="{9D8B030D-6E8A-4147-A177-3AD203B41FA5}">
                      <a16:colId xmlns:a16="http://schemas.microsoft.com/office/drawing/2014/main" val="363809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23704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75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85980"/>
              </p:ext>
            </p:extLst>
          </p:nvPr>
        </p:nvGraphicFramePr>
        <p:xfrm>
          <a:off x="5487587" y="2863616"/>
          <a:ext cx="1510795" cy="299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95">
                  <a:extLst>
                    <a:ext uri="{9D8B030D-6E8A-4147-A177-3AD203B41FA5}">
                      <a16:colId xmlns:a16="http://schemas.microsoft.com/office/drawing/2014/main" val="3638098999"/>
                    </a:ext>
                  </a:extLst>
                </a:gridCol>
              </a:tblGrid>
              <a:tr h="40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HashTable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8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7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7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5862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66374" y="3405158"/>
            <a:ext cx="825637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81051" y="3866976"/>
            <a:ext cx="1038803" cy="176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66374" y="4171776"/>
            <a:ext cx="825637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16171" y="3432867"/>
            <a:ext cx="990318" cy="7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6171" y="3534467"/>
            <a:ext cx="1003683" cy="9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47901" y="3788467"/>
            <a:ext cx="8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84935" y="3249355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Apple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84935" y="4339201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Banana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06690" y="5488934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Melon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Arrow Connector 43"/>
          <p:cNvCxnSpPr>
            <a:endCxn id="29" idx="1"/>
          </p:cNvCxnSpPr>
          <p:nvPr/>
        </p:nvCxnSpPr>
        <p:spPr>
          <a:xfrm flipV="1">
            <a:off x="6998382" y="3424846"/>
            <a:ext cx="486553" cy="2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 flipV="1">
            <a:off x="6998382" y="4514692"/>
            <a:ext cx="486553" cy="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>
            <a:off x="6998382" y="5664425"/>
            <a:ext cx="50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095735" y="3253392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???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39245" y="4339201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???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082692" y="5488934"/>
            <a:ext cx="1146002" cy="3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???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Straight Arrow Connector 52"/>
          <p:cNvCxnSpPr>
            <a:stCxn id="29" idx="3"/>
            <a:endCxn id="50" idx="1"/>
          </p:cNvCxnSpPr>
          <p:nvPr/>
        </p:nvCxnSpPr>
        <p:spPr>
          <a:xfrm>
            <a:off x="8630937" y="3424846"/>
            <a:ext cx="464798" cy="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3"/>
            <a:endCxn id="51" idx="1"/>
          </p:cNvCxnSpPr>
          <p:nvPr/>
        </p:nvCxnSpPr>
        <p:spPr>
          <a:xfrm>
            <a:off x="8630937" y="4514692"/>
            <a:ext cx="50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  <a:endCxn id="52" idx="1"/>
          </p:cNvCxnSpPr>
          <p:nvPr/>
        </p:nvCxnSpPr>
        <p:spPr>
          <a:xfrm>
            <a:off x="8652692" y="5664425"/>
            <a:ext cx="43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32731" y="6417606"/>
            <a:ext cx="63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Key += (</a:t>
            </a:r>
            <a:r>
              <a:rPr lang="en-US" altLang="ko-KR" dirty="0" err="1">
                <a:latin typeface="+mn-ea"/>
              </a:rPr>
              <a:t>str</a:t>
            </a:r>
            <a:r>
              <a:rPr lang="en-US" altLang="ko-KR" dirty="0">
                <a:latin typeface="+mn-ea"/>
              </a:rPr>
              <a:t>[index] * </a:t>
            </a:r>
            <a:r>
              <a:rPr lang="en-US" altLang="ko-KR" dirty="0" err="1">
                <a:latin typeface="+mn-ea"/>
              </a:rPr>
              <a:t>hashPrime</a:t>
            </a:r>
            <a:r>
              <a:rPr lang="en-US" altLang="ko-KR" dirty="0">
                <a:latin typeface="+mn-ea"/>
              </a:rPr>
              <a:t>)% </a:t>
            </a:r>
            <a:r>
              <a:rPr lang="en-US" altLang="ko-KR" dirty="0" err="1">
                <a:latin typeface="+mn-ea"/>
              </a:rPr>
              <a:t>hashTableSize</a:t>
            </a:r>
            <a:endParaRPr lang="ko-KR" altLang="en-US" dirty="0">
              <a:latin typeface="+mn-ea"/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3391808" y="6008617"/>
            <a:ext cx="711200" cy="350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 smtClean="0">
                <a:latin typeface="+mn-ea"/>
              </a:rPr>
              <a:t>: windows, Linux 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Tool :visual studio, Vim(</a:t>
            </a:r>
            <a:r>
              <a:rPr lang="en-US" altLang="ko-KR" dirty="0" err="1" smtClean="0">
                <a:latin typeface="+mn-ea"/>
              </a:rPr>
              <a:t>gcc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Language : C, C++ STL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</a:t>
            </a:fld>
            <a:endParaRPr lang="en-US" dirty="0">
              <a:latin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환경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429562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200" dirty="0" smtClean="0">
                <a:latin typeface="+mn-ea"/>
              </a:rPr>
              <a:t>문제 접근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키를 어떻게 설정할지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2"/>
            <a:r>
              <a:rPr lang="ko-KR" altLang="en-US" dirty="0" smtClean="0">
                <a:latin typeface="+mn-ea"/>
              </a:rPr>
              <a:t>문자열을 입력받으면 해당되는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에 대해 무결성을 보장해야 함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각 문자열의 자리에 해당되는 알파벳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z</a:t>
            </a:r>
            <a:r>
              <a:rPr lang="ko-KR" altLang="en-US" dirty="0" smtClean="0">
                <a:latin typeface="+mn-ea"/>
              </a:rPr>
              <a:t>까지 문자를 정수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25</a:t>
            </a:r>
            <a:r>
              <a:rPr lang="ko-KR" altLang="en-US" dirty="0" smtClean="0">
                <a:latin typeface="+mn-ea"/>
              </a:rPr>
              <a:t>로 정의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문자열의 길이만큼 문자를 탐색하여 소수와 곱한 뒤 해시테이블 사이즈로 모듈러 연산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smtClean="0">
                <a:latin typeface="+mn-ea"/>
              </a:rPr>
              <a:t>Key += (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[index] * </a:t>
            </a:r>
            <a:r>
              <a:rPr lang="en-US" altLang="ko-KR" dirty="0" err="1" smtClean="0">
                <a:latin typeface="+mn-ea"/>
              </a:rPr>
              <a:t>hashPrime</a:t>
            </a:r>
            <a:r>
              <a:rPr lang="en-US" altLang="ko-KR" dirty="0" smtClean="0">
                <a:latin typeface="+mn-ea"/>
              </a:rPr>
              <a:t>)% </a:t>
            </a:r>
            <a:r>
              <a:rPr lang="en-US" altLang="ko-KR" dirty="0" err="1" smtClean="0">
                <a:latin typeface="+mn-ea"/>
              </a:rPr>
              <a:t>hashTableSize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중복되는 이름에 대한 설정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해시 테이블을 이용하여 해당되는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에 데이터를 저장하며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같은 </a:t>
            </a:r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에 다수의 데이터를 저장을 하기 위해 체이닝 기법을 활용하여  </a:t>
            </a:r>
            <a:r>
              <a:rPr lang="en-US" altLang="ko-KR" dirty="0" err="1" smtClean="0">
                <a:latin typeface="+mn-ea"/>
              </a:rPr>
              <a:t>LinkedList</a:t>
            </a:r>
            <a:r>
              <a:rPr lang="ko-KR" altLang="en-US" dirty="0" smtClean="0">
                <a:latin typeface="+mn-ea"/>
              </a:rPr>
              <a:t>로 접근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중복된 문자열을 저장한 뒤 사전순 정렬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O(N^2)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Bubble Sort</a:t>
            </a:r>
            <a:r>
              <a:rPr lang="ko-KR" altLang="en-US" dirty="0" smtClean="0">
                <a:latin typeface="+mn-ea"/>
              </a:rPr>
              <a:t>을 활용하여 사전순으로 출력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O(Log N)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Merge Sort</a:t>
            </a:r>
            <a:r>
              <a:rPr lang="ko-KR" altLang="en-US" dirty="0" smtClean="0">
                <a:latin typeface="+mn-ea"/>
              </a:rPr>
              <a:t>를 활용하여 사전순으로 출력</a:t>
            </a:r>
            <a:endParaRPr lang="ko-KR" altLang="en-US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40</a:t>
            </a:fld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3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140176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구성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Insert : </a:t>
            </a:r>
            <a:r>
              <a:rPr lang="ko-KR" altLang="en-US" dirty="0" smtClean="0">
                <a:latin typeface="+mn-ea"/>
              </a:rPr>
              <a:t>해시 테이블 노드 추가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에 해당하는 해시테이블에  최초 노드 추가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41</a:t>
            </a:fld>
            <a:endParaRPr lang="en-US" dirty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0454" y="4143374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454" y="366819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</a:t>
            </a:r>
            <a:endParaRPr lang="ko-KR" altLang="en-US" dirty="0">
              <a:latin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9679" y="4143374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0454" y="46862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9679" y="46862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454" y="5229223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679" y="5229223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10454" y="57698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9679" y="57698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0873" y="5226974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0098" y="5224723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602" y="5856695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en-US" altLang="ko-KR" dirty="0" err="1" smtClean="0">
                <a:latin typeface="+mn-ea"/>
              </a:rPr>
              <a:t>newNode</a:t>
            </a:r>
            <a:r>
              <a:rPr lang="en-US" altLang="ko-KR" dirty="0" smtClean="0">
                <a:latin typeface="+mn-ea"/>
              </a:rPr>
              <a:t> = (Node*)</a:t>
            </a:r>
            <a:r>
              <a:rPr lang="en-US" altLang="ko-KR" dirty="0" err="1" smtClean="0">
                <a:latin typeface="+mn-ea"/>
              </a:rPr>
              <a:t>malloc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(Node))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6544" y="422474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NULL</a:t>
            </a:r>
            <a:endParaRPr lang="ko-KR" altLang="en-US" dirty="0">
              <a:latin typeface="+mn-ea"/>
            </a:endParaRPr>
          </a:p>
        </p:txBody>
      </p:sp>
      <p:cxnSp>
        <p:nvCxnSpPr>
          <p:cNvPr id="29" name="Straight Arrow Connector 28"/>
          <p:cNvCxnSpPr>
            <a:stCxn id="12" idx="3"/>
            <a:endCxn id="27" idx="1"/>
          </p:cNvCxnSpPr>
          <p:nvPr/>
        </p:nvCxnSpPr>
        <p:spPr>
          <a:xfrm flipV="1">
            <a:off x="3286125" y="4409411"/>
            <a:ext cx="3090419" cy="54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7" idx="2"/>
          </p:cNvCxnSpPr>
          <p:nvPr/>
        </p:nvCxnSpPr>
        <p:spPr>
          <a:xfrm flipV="1">
            <a:off x="6098321" y="4594077"/>
            <a:ext cx="658295" cy="63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69076" y="4819542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err="1" smtClean="0">
                <a:latin typeface="+mn-ea"/>
              </a:rPr>
              <a:t>newNode</a:t>
            </a:r>
            <a:r>
              <a:rPr lang="en-US" altLang="ko-KR" dirty="0" smtClean="0">
                <a:latin typeface="+mn-ea"/>
              </a:rPr>
              <a:t> -&gt; link =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5609" y="3748604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 = </a:t>
            </a:r>
            <a:r>
              <a:rPr lang="en-US" altLang="ko-KR" dirty="0" err="1" smtClean="0">
                <a:latin typeface="+mn-ea"/>
              </a:rPr>
              <a:t>newNode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Straight Arrow Connector 35"/>
          <p:cNvCxnSpPr>
            <a:stCxn id="12" idx="3"/>
            <a:endCxn id="24" idx="1"/>
          </p:cNvCxnSpPr>
          <p:nvPr/>
        </p:nvCxnSpPr>
        <p:spPr>
          <a:xfrm>
            <a:off x="3286125" y="4414837"/>
            <a:ext cx="1114748" cy="108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해시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8596668" cy="140176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구성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Insert : </a:t>
            </a:r>
            <a:r>
              <a:rPr lang="ko-KR" altLang="en-US" dirty="0" smtClean="0">
                <a:latin typeface="+mn-ea"/>
              </a:rPr>
              <a:t>해시 테이블 노드 추가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key</a:t>
            </a:r>
            <a:r>
              <a:rPr lang="ko-KR" altLang="en-US" dirty="0" smtClean="0">
                <a:latin typeface="+mn-ea"/>
              </a:rPr>
              <a:t>에 해당하는 해시테이블에  최초 이후 추가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42</a:t>
            </a:fld>
            <a:endParaRPr lang="en-US" dirty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0454" y="4143374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454" y="366819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</a:t>
            </a:r>
            <a:endParaRPr lang="ko-KR" altLang="en-US" dirty="0">
              <a:latin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9679" y="4143374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0454" y="46862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9679" y="46862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454" y="5229223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679" y="5229223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10454" y="57698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9679" y="57698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3880" y="5473318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3105" y="5471067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5609" y="6103039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en-US" altLang="ko-KR" dirty="0" err="1" smtClean="0">
                <a:latin typeface="+mn-ea"/>
              </a:rPr>
              <a:t>newNode</a:t>
            </a:r>
            <a:r>
              <a:rPr lang="en-US" altLang="ko-KR" dirty="0" smtClean="0">
                <a:latin typeface="+mn-ea"/>
              </a:rPr>
              <a:t> = (Node*)</a:t>
            </a:r>
            <a:r>
              <a:rPr lang="en-US" altLang="ko-KR" dirty="0" err="1" smtClean="0">
                <a:latin typeface="+mn-ea"/>
              </a:rPr>
              <a:t>malloc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(Node))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4952" y="423017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NULL</a:t>
            </a:r>
            <a:endParaRPr lang="ko-KR" altLang="en-US" dirty="0">
              <a:latin typeface="+mn-ea"/>
            </a:endParaRPr>
          </a:p>
        </p:txBody>
      </p:sp>
      <p:cxnSp>
        <p:nvCxnSpPr>
          <p:cNvPr id="29" name="Straight Arrow Connector 28"/>
          <p:cNvCxnSpPr>
            <a:stCxn id="12" idx="3"/>
            <a:endCxn id="28" idx="1"/>
          </p:cNvCxnSpPr>
          <p:nvPr/>
        </p:nvCxnSpPr>
        <p:spPr>
          <a:xfrm flipV="1">
            <a:off x="3286125" y="4414749"/>
            <a:ext cx="1890377" cy="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8" idx="2"/>
          </p:cNvCxnSpPr>
          <p:nvPr/>
        </p:nvCxnSpPr>
        <p:spPr>
          <a:xfrm flipV="1">
            <a:off x="5841328" y="4686211"/>
            <a:ext cx="44787" cy="7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2860" y="479096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err="1" smtClean="0">
                <a:latin typeface="+mn-ea"/>
              </a:rPr>
              <a:t>newNode</a:t>
            </a:r>
            <a:r>
              <a:rPr lang="en-US" altLang="ko-KR" dirty="0" smtClean="0">
                <a:latin typeface="+mn-ea"/>
              </a:rPr>
              <a:t> -&gt; link =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5609" y="3748604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 = </a:t>
            </a:r>
            <a:r>
              <a:rPr lang="en-US" altLang="ko-KR" dirty="0" err="1" smtClean="0">
                <a:latin typeface="+mn-ea"/>
              </a:rPr>
              <a:t>newNode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Straight Arrow Connector 35"/>
          <p:cNvCxnSpPr>
            <a:stCxn id="12" idx="3"/>
            <a:endCxn id="24" idx="1"/>
          </p:cNvCxnSpPr>
          <p:nvPr/>
        </p:nvCxnSpPr>
        <p:spPr>
          <a:xfrm>
            <a:off x="3286125" y="4414837"/>
            <a:ext cx="857755" cy="13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76502" y="4143286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95727" y="4141035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Straight Arrow Connector 12"/>
          <p:cNvCxnSpPr>
            <a:stCxn id="30" idx="3"/>
            <a:endCxn id="27" idx="1"/>
          </p:cNvCxnSpPr>
          <p:nvPr/>
        </p:nvCxnSpPr>
        <p:spPr>
          <a:xfrm>
            <a:off x="7152173" y="4412498"/>
            <a:ext cx="862779" cy="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해시 알고리즘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8903351" cy="140176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구성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Search : </a:t>
            </a:r>
            <a:r>
              <a:rPr lang="ko-KR" altLang="en-US" dirty="0" smtClean="0">
                <a:latin typeface="+mn-ea"/>
              </a:rPr>
              <a:t>해시 테이블 노드 검색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키에 해당하는 해시테이블에  이름 검색 </a:t>
            </a:r>
            <a:r>
              <a:rPr lang="en-US" altLang="ko-KR" dirty="0" smtClean="0">
                <a:latin typeface="+mn-ea"/>
              </a:rPr>
              <a:t>: Iterator(</a:t>
            </a:r>
            <a:r>
              <a:rPr lang="ko-KR" altLang="en-US" dirty="0" smtClean="0">
                <a:latin typeface="+mn-ea"/>
              </a:rPr>
              <a:t>반복자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두어 </a:t>
            </a:r>
            <a:r>
              <a:rPr lang="en-US" altLang="ko-KR" dirty="0" smtClean="0">
                <a:latin typeface="+mn-ea"/>
              </a:rPr>
              <a:t>NULL</a:t>
            </a:r>
            <a:r>
              <a:rPr lang="ko-KR" altLang="en-US" dirty="0" smtClean="0">
                <a:latin typeface="+mn-ea"/>
              </a:rPr>
              <a:t>을 만날때까지 탐색하여 같은 데이터인 경우 카운트 증가시키고 데이터 저장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43</a:t>
            </a:fld>
            <a:endParaRPr lang="en-US" dirty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0454" y="4143374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454" y="366819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[key]</a:t>
            </a:r>
            <a:endParaRPr lang="ko-KR" altLang="en-US" dirty="0">
              <a:latin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9679" y="4143374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0454" y="46862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9679" y="46862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454" y="5229223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9679" y="5229223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10454" y="5769899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9679" y="5769899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21526" y="4149343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0751" y="4151847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0540" y="422775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NULL</a:t>
            </a:r>
            <a:endParaRPr lang="ko-KR" altLang="en-US" dirty="0">
              <a:latin typeface="+mn-ea"/>
            </a:endParaRPr>
          </a:p>
        </p:txBody>
      </p:sp>
      <p:cxnSp>
        <p:nvCxnSpPr>
          <p:cNvPr id="32" name="Straight Arrow Connector 31"/>
          <p:cNvCxnSpPr>
            <a:stCxn id="25" idx="3"/>
            <a:endCxn id="28" idx="1"/>
          </p:cNvCxnSpPr>
          <p:nvPr/>
        </p:nvCxnSpPr>
        <p:spPr>
          <a:xfrm flipV="1">
            <a:off x="5797197" y="4414836"/>
            <a:ext cx="523836" cy="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24" idx="1"/>
          </p:cNvCxnSpPr>
          <p:nvPr/>
        </p:nvCxnSpPr>
        <p:spPr>
          <a:xfrm>
            <a:off x="3286125" y="4414837"/>
            <a:ext cx="535401" cy="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21033" y="4143373"/>
            <a:ext cx="1419225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0258" y="4131744"/>
            <a:ext cx="556446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Straight Arrow Connector 12"/>
          <p:cNvCxnSpPr>
            <a:stCxn id="30" idx="3"/>
            <a:endCxn id="27" idx="1"/>
          </p:cNvCxnSpPr>
          <p:nvPr/>
        </p:nvCxnSpPr>
        <p:spPr>
          <a:xfrm>
            <a:off x="8296704" y="4403207"/>
            <a:ext cx="523836" cy="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9619" y="5400567"/>
            <a:ext cx="102303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Iterator </a:t>
            </a:r>
            <a:endParaRPr lang="ko-KR" altLang="en-US" dirty="0">
              <a:latin typeface="+mn-ea"/>
            </a:endParaRPr>
          </a:p>
        </p:txBody>
      </p:sp>
      <p:cxnSp>
        <p:nvCxnSpPr>
          <p:cNvPr id="39" name="Straight Arrow Connector 38"/>
          <p:cNvCxnSpPr>
            <a:stCxn id="37" idx="0"/>
            <a:endCxn id="24" idx="2"/>
          </p:cNvCxnSpPr>
          <p:nvPr/>
        </p:nvCxnSpPr>
        <p:spPr>
          <a:xfrm flipV="1">
            <a:off x="4531138" y="4692268"/>
            <a:ext cx="1" cy="70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8512" y="3663756"/>
            <a:ext cx="5407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for (</a:t>
            </a:r>
            <a:r>
              <a:rPr lang="en-US" altLang="ko-KR" sz="1500" b="1" dirty="0" err="1">
                <a:latin typeface="+mn-ea"/>
              </a:rPr>
              <a:t>iter</a:t>
            </a:r>
            <a:r>
              <a:rPr lang="en-US" altLang="ko-KR" sz="1500" b="1" dirty="0">
                <a:latin typeface="+mn-ea"/>
              </a:rPr>
              <a:t> = </a:t>
            </a:r>
            <a:r>
              <a:rPr lang="en-US" altLang="ko-KR" sz="1500" b="1" dirty="0" err="1">
                <a:latin typeface="+mn-ea"/>
              </a:rPr>
              <a:t>stHashTable</a:t>
            </a:r>
            <a:r>
              <a:rPr lang="en-US" altLang="ko-KR" sz="1500" b="1" dirty="0">
                <a:latin typeface="+mn-ea"/>
              </a:rPr>
              <a:t>[key]; </a:t>
            </a:r>
            <a:r>
              <a:rPr lang="en-US" altLang="ko-KR" sz="1500" b="1" dirty="0" err="1">
                <a:latin typeface="+mn-ea"/>
              </a:rPr>
              <a:t>iter</a:t>
            </a:r>
            <a:r>
              <a:rPr lang="en-US" altLang="ko-KR" sz="1500" b="1" dirty="0">
                <a:latin typeface="+mn-ea"/>
              </a:rPr>
              <a:t> != NULL; </a:t>
            </a:r>
            <a:r>
              <a:rPr lang="en-US" altLang="ko-KR" sz="1500" b="1" dirty="0" err="1">
                <a:latin typeface="+mn-ea"/>
              </a:rPr>
              <a:t>iter</a:t>
            </a:r>
            <a:r>
              <a:rPr lang="en-US" altLang="ko-KR" sz="1500" b="1" dirty="0">
                <a:latin typeface="+mn-ea"/>
              </a:rPr>
              <a:t> = </a:t>
            </a:r>
            <a:r>
              <a:rPr lang="en-US" altLang="ko-KR" sz="1500" b="1" dirty="0" err="1">
                <a:latin typeface="+mn-ea"/>
              </a:rPr>
              <a:t>iter</a:t>
            </a:r>
            <a:r>
              <a:rPr lang="en-US" altLang="ko-KR" sz="1500" b="1" dirty="0">
                <a:latin typeface="+mn-ea"/>
              </a:rPr>
              <a:t>-</a:t>
            </a:r>
            <a:r>
              <a:rPr lang="en-US" altLang="ko-KR" sz="1500" b="1" dirty="0" smtClean="0">
                <a:latin typeface="+mn-ea"/>
              </a:rPr>
              <a:t>&gt; link)</a:t>
            </a:r>
            <a:endParaRPr lang="ko-KR" altLang="en-US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해시 알고리즘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60589"/>
            <a:ext cx="8903351" cy="429736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좀 더 효율적인 방법은 없는지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메모리 동적 할당 </a:t>
            </a:r>
            <a:r>
              <a:rPr lang="en-US" altLang="ko-KR" dirty="0" smtClean="0">
                <a:latin typeface="+mn-ea"/>
              </a:rPr>
              <a:t>vs static valuable</a:t>
            </a:r>
          </a:p>
          <a:p>
            <a:pPr lvl="1"/>
            <a:r>
              <a:rPr lang="en-US" altLang="ko-KR" dirty="0" smtClean="0">
                <a:latin typeface="+mn-ea"/>
              </a:rPr>
              <a:t>Quick Sort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Merge Sort </a:t>
            </a:r>
          </a:p>
          <a:p>
            <a:pPr lvl="1"/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에서 제공되는 </a:t>
            </a:r>
            <a:r>
              <a:rPr lang="en-US" altLang="ko-KR" dirty="0" smtClean="0">
                <a:latin typeface="+mn-ea"/>
              </a:rPr>
              <a:t>QSORT </a:t>
            </a:r>
            <a:r>
              <a:rPr lang="ko-KR" altLang="en-US" dirty="0" smtClean="0">
                <a:latin typeface="+mn-ea"/>
              </a:rPr>
              <a:t>활용</a:t>
            </a:r>
            <a:r>
              <a:rPr lang="en-US" altLang="ko-KR" dirty="0" smtClean="0">
                <a:latin typeface="+mn-ea"/>
              </a:rPr>
              <a:t>(C++ sort)</a:t>
            </a:r>
          </a:p>
          <a:p>
            <a:pPr lvl="1"/>
            <a:r>
              <a:rPr lang="en-US" altLang="ko-KR" dirty="0" err="1" smtClean="0">
                <a:latin typeface="+mn-ea"/>
              </a:rPr>
              <a:t>Unordered_Map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Unordered Set </a:t>
            </a:r>
            <a:r>
              <a:rPr lang="ko-KR" altLang="en-US" dirty="0">
                <a:latin typeface="+mn-ea"/>
              </a:rPr>
              <a:t>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STL </a:t>
            </a:r>
            <a:r>
              <a:rPr lang="ko-KR" altLang="en-US" dirty="0" smtClean="0">
                <a:latin typeface="+mn-ea"/>
              </a:rPr>
              <a:t>활용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출처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github.com/wykim111/algorithm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 문제풀이 소스코드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https://www.acmicpc.net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문제 참고 사이트</a:t>
            </a:r>
            <a:endParaRPr lang="en-US" altLang="ko-KR" dirty="0" smtClean="0"/>
          </a:p>
          <a:p>
            <a:r>
              <a:rPr lang="ko-KR" altLang="en-US" dirty="0" smtClean="0"/>
              <a:t>알고리즘 문제풀이 전략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한빛 미디어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이론 및 문제 접근 과정</a:t>
            </a:r>
            <a:endParaRPr lang="en-US" altLang="ko-KR" dirty="0" smtClean="0"/>
          </a:p>
          <a:p>
            <a:r>
              <a:rPr lang="en-US" altLang="ko-KR" dirty="0" smtClean="0"/>
              <a:t>TOPCORDER </a:t>
            </a:r>
            <a:r>
              <a:rPr lang="ko-KR" altLang="en-US" dirty="0" smtClean="0"/>
              <a:t>알고리즘 트레이닝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한빛 미디어 </a:t>
            </a:r>
            <a:r>
              <a:rPr lang="en-US" altLang="ko-KR" dirty="0" smtClean="0"/>
              <a:t>: </a:t>
            </a:r>
            <a:r>
              <a:rPr lang="ko-KR" altLang="en-US" dirty="0"/>
              <a:t>알고리즘 이론 및 문제 접근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en-US" altLang="ko-KR" dirty="0" smtClean="0"/>
              <a:t>Unix </a:t>
            </a:r>
            <a:r>
              <a:rPr lang="ko-KR" altLang="en-US" dirty="0" smtClean="0"/>
              <a:t>시스템 프로그래밍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한빛 출판 네트워크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할당 관련 퍼포먼스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+mn-ea"/>
                <a:ea typeface="+mn-ea"/>
              </a:rPr>
              <a:t>Q &amp; 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관심 가져 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이후 나의 의견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89"/>
            <a:ext cx="5921586" cy="18170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까지 구하기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단순 연산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M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씩 증가하여 더하며</a:t>
            </a:r>
            <a:r>
              <a:rPr lang="en-US" altLang="ko-KR" dirty="0" smtClean="0">
                <a:latin typeface="+mn-ea"/>
              </a:rPr>
              <a:t>, M</a:t>
            </a:r>
            <a:r>
              <a:rPr lang="ko-KR" altLang="en-US" dirty="0" smtClean="0">
                <a:latin typeface="+mn-ea"/>
              </a:rPr>
              <a:t>에 도달할때까지 진행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Time Complex : O(n^2)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5</a:t>
            </a:fld>
            <a:endParaRPr lang="en-US" dirty="0">
              <a:latin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8920" y="2046292"/>
            <a:ext cx="5593080" cy="3159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ko-KR" altLang="en-US" sz="1600" b="1" dirty="0" smtClean="0">
                <a:latin typeface="+mn-ea"/>
              </a:rPr>
              <a:t>코드</a:t>
            </a:r>
            <a:endParaRPr lang="en-US" altLang="ko-KR" sz="1600" b="1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While(</a:t>
            </a:r>
            <a:r>
              <a:rPr lang="en-US" altLang="ko-KR" sz="1600" dirty="0" err="1" smtClean="0">
                <a:latin typeface="+mn-ea"/>
              </a:rPr>
              <a:t>QueryCnt</a:t>
            </a:r>
            <a:r>
              <a:rPr lang="en-US" altLang="ko-KR" sz="1600" dirty="0" smtClean="0">
                <a:latin typeface="+mn-ea"/>
              </a:rPr>
              <a:t>--)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{</a:t>
            </a:r>
          </a:p>
          <a:p>
            <a:pPr marL="57150" indent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sum &lt;- 0</a:t>
            </a:r>
          </a:p>
          <a:p>
            <a:pPr marL="57150" indent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N,M &lt;- input(N,M)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	for(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=</a:t>
            </a:r>
            <a:r>
              <a:rPr lang="en-US" altLang="ko-KR" sz="1600" dirty="0" err="1" smtClean="0">
                <a:latin typeface="+mn-ea"/>
              </a:rPr>
              <a:t>N;i</a:t>
            </a:r>
            <a:r>
              <a:rPr lang="en-US" altLang="ko-KR" sz="1600" dirty="0" smtClean="0">
                <a:latin typeface="+mn-ea"/>
              </a:rPr>
              <a:t>&lt;=M;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++)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	{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		sum +=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;</a:t>
            </a:r>
            <a:endParaRPr lang="en-US" altLang="ko-KR" sz="1600" dirty="0">
              <a:latin typeface="+mn-ea"/>
            </a:endParaRP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	}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+mn-ea"/>
              </a:rPr>
              <a:t>}</a:t>
            </a:r>
          </a:p>
          <a:p>
            <a:pPr marL="57150" indent="0">
              <a:buNone/>
            </a:pP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5168997"/>
            <a:ext cx="8780431" cy="12318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n-ea"/>
              </a:rPr>
              <a:t>개선 방안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매번 </a:t>
            </a: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을 구해야 하는 경우</a:t>
            </a:r>
            <a:r>
              <a:rPr lang="en-US" altLang="ko-KR" dirty="0" smtClean="0">
                <a:latin typeface="+mn-ea"/>
              </a:rPr>
              <a:t>(=</a:t>
            </a:r>
            <a:r>
              <a:rPr lang="ko-KR" altLang="en-US" dirty="0" smtClean="0">
                <a:latin typeface="+mn-ea"/>
              </a:rPr>
              <a:t>쿼리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smtClean="0">
                <a:latin typeface="+mn-ea"/>
              </a:rPr>
              <a:t>항상 </a:t>
            </a: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까지 연산을 수행하는 부분에서 불필요한 연산을 줄이도록 개선해야 함</a:t>
            </a:r>
            <a:endParaRPr lang="en-US" altLang="ko-KR" dirty="0"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454" y="2053909"/>
            <a:ext cx="9045786" cy="189325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부터 </a:t>
            </a:r>
            <a:r>
              <a:rPr lang="en-US" altLang="ko-KR" dirty="0">
                <a:latin typeface="+mn-ea"/>
              </a:rPr>
              <a:t>M</a:t>
            </a:r>
            <a:r>
              <a:rPr lang="ko-KR" altLang="en-US" dirty="0">
                <a:latin typeface="+mn-ea"/>
              </a:rPr>
              <a:t>까지 </a:t>
            </a:r>
            <a:r>
              <a:rPr lang="ko-KR" altLang="en-US" dirty="0" smtClean="0">
                <a:latin typeface="+mn-ea"/>
              </a:rPr>
              <a:t> 합 구하기</a:t>
            </a:r>
            <a:r>
              <a:rPr lang="en-US" altLang="ko-KR" dirty="0" smtClean="0">
                <a:latin typeface="+mn-ea"/>
              </a:rPr>
              <a:t>(Prefix Sum)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Prefix Sum : </a:t>
            </a:r>
            <a:r>
              <a:rPr lang="ko-KR" altLang="en-US" dirty="0" smtClean="0">
                <a:latin typeface="+mn-ea"/>
              </a:rPr>
              <a:t>내가 원하는 구간의 합을 하나하나 연산하여 합산하는 것이 아닌 먼저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번째 부터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까지 합산한 구간에서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N-1</a:t>
            </a:r>
            <a:r>
              <a:rPr lang="ko-KR" altLang="en-US" dirty="0" smtClean="0">
                <a:latin typeface="+mn-ea"/>
              </a:rPr>
              <a:t>까지 합산한 구간의 합을 빼서 연산하는 방법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S[N] : 1</a:t>
            </a:r>
            <a:r>
              <a:rPr lang="ko-KR" altLang="en-US" dirty="0" smtClean="0">
                <a:latin typeface="+mn-ea"/>
              </a:rPr>
              <a:t>번째부터 </a:t>
            </a: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번</a:t>
            </a:r>
            <a:r>
              <a:rPr lang="ko-KR" altLang="en-US" dirty="0">
                <a:latin typeface="+mn-ea"/>
              </a:rPr>
              <a:t>째</a:t>
            </a:r>
            <a:r>
              <a:rPr lang="ko-KR" altLang="en-US" dirty="0" smtClean="0">
                <a:latin typeface="+mn-ea"/>
              </a:rPr>
              <a:t>까지 합한 수를 나타내는 변수 의미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Time Complex : </a:t>
            </a:r>
            <a:r>
              <a:rPr lang="en-US" altLang="ko-KR" dirty="0" smtClean="0">
                <a:latin typeface="+mn-ea"/>
              </a:rPr>
              <a:t>O(n)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6</a:t>
            </a:fld>
            <a:endParaRPr lang="en-US" dirty="0">
              <a:latin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947160"/>
            <a:ext cx="3851123" cy="263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코드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for(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= 1;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 &lt;= N;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sum[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ko-KR" sz="1600" dirty="0" smtClean="0">
                <a:latin typeface="+mn-ea"/>
              </a:rPr>
              <a:t> +=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sum[i-1]</a:t>
            </a:r>
            <a:r>
              <a:rPr lang="en-US" altLang="ko-KR" sz="1600" dirty="0" smtClean="0">
                <a:latin typeface="+mn-ea"/>
              </a:rPr>
              <a:t> + array[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];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Ret = sum[M] – sum[N-1];</a:t>
            </a: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5579" y="5602069"/>
            <a:ext cx="40930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um[10]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 sum[9] + array[10]</a:t>
            </a:r>
            <a:r>
              <a:rPr lang="ko-KR" altLang="en-US" dirty="0" smtClean="0">
                <a:latin typeface="+mn-ea"/>
              </a:rPr>
              <a:t>과 같이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번</a:t>
            </a:r>
            <a:r>
              <a:rPr lang="ko-KR" altLang="en-US" dirty="0">
                <a:latin typeface="+mn-ea"/>
              </a:rPr>
              <a:t>째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번째까지 합을 저장</a:t>
            </a:r>
            <a:endParaRPr lang="ko-KR" altLang="en-US" dirty="0"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454" y="2053909"/>
            <a:ext cx="9045786" cy="1893251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부터 </a:t>
            </a:r>
            <a:r>
              <a:rPr lang="en-US" altLang="ko-KR" dirty="0">
                <a:latin typeface="+mn-ea"/>
              </a:rPr>
              <a:t>M</a:t>
            </a:r>
            <a:r>
              <a:rPr lang="ko-KR" altLang="en-US" dirty="0">
                <a:latin typeface="+mn-ea"/>
              </a:rPr>
              <a:t>까지 </a:t>
            </a:r>
            <a:r>
              <a:rPr lang="ko-KR" altLang="en-US" dirty="0" smtClean="0">
                <a:latin typeface="+mn-ea"/>
              </a:rPr>
              <a:t> 합 구하기</a:t>
            </a:r>
            <a:r>
              <a:rPr lang="en-US" altLang="ko-KR" dirty="0" smtClean="0">
                <a:latin typeface="+mn-ea"/>
              </a:rPr>
              <a:t>(Prefix Sum)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번째부터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번째까지 합 구하기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7</a:t>
            </a:fld>
            <a:endParaRPr lang="en-US" dirty="0">
              <a:latin typeface="+mn-e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28420"/>
              </p:ext>
            </p:extLst>
          </p:nvPr>
        </p:nvGraphicFramePr>
        <p:xfrm>
          <a:off x="494454" y="3000534"/>
          <a:ext cx="932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80">
                  <a:extLst>
                    <a:ext uri="{9D8B030D-6E8A-4147-A177-3AD203B41FA5}">
                      <a16:colId xmlns:a16="http://schemas.microsoft.com/office/drawing/2014/main" val="2988685506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58457769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2612881985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2246735494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068882332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180264796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620035205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3191585777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1917925720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184996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8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arr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8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sum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964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94454" y="4330674"/>
            <a:ext cx="9045786" cy="39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25907"/>
              </p:ext>
            </p:extLst>
          </p:nvPr>
        </p:nvGraphicFramePr>
        <p:xfrm>
          <a:off x="494454" y="4707862"/>
          <a:ext cx="932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80">
                  <a:extLst>
                    <a:ext uri="{9D8B030D-6E8A-4147-A177-3AD203B41FA5}">
                      <a16:colId xmlns:a16="http://schemas.microsoft.com/office/drawing/2014/main" val="2988685506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58457769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2612881985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2246735494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068882332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4180264796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620035205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3191585777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1917925720"/>
                    </a:ext>
                  </a:extLst>
                </a:gridCol>
                <a:gridCol w="932380">
                  <a:extLst>
                    <a:ext uri="{9D8B030D-6E8A-4147-A177-3AD203B41FA5}">
                      <a16:colId xmlns:a16="http://schemas.microsoft.com/office/drawing/2014/main" val="184996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8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arr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8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sum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964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94454" y="5955185"/>
            <a:ext cx="9323800" cy="712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n-ea"/>
              </a:rPr>
              <a:t>Sum[N, M] = sum[M] – sum[N-1] = Sum[6] – Sum[3] = 15</a:t>
            </a:r>
          </a:p>
          <a:p>
            <a:r>
              <a:rPr lang="en-US" altLang="ko-KR" dirty="0" smtClean="0">
                <a:latin typeface="+mn-ea"/>
              </a:rPr>
              <a:t>Sum[4, 6] = </a:t>
            </a:r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[4] + </a:t>
            </a:r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[5] + </a:t>
            </a:r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[6] = 15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2196000"/>
            <a:ext cx="10495763" cy="4545012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Segment Tree</a:t>
            </a:r>
          </a:p>
          <a:p>
            <a:pPr lvl="1"/>
            <a:r>
              <a:rPr lang="ko-KR" altLang="en-US" dirty="0" smtClean="0">
                <a:latin typeface="+mn-ea"/>
              </a:rPr>
              <a:t>완전 이진 트리 구조를 갖추며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구간마다의 정보를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구간의 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구간의 곱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최댓값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최솟값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노드들이 저장하고 있기 떄문에  쿼리에 대해 이전 방식과 다르게 빠른 응답이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구성 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선언된 배열의 데이터를 단말 노드에 저장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이후 구간마다 연산을 하여 각 부모 노드에 데이터 저장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Update : </a:t>
            </a:r>
            <a:r>
              <a:rPr lang="ko-KR" altLang="en-US" dirty="0" smtClean="0">
                <a:latin typeface="+mn-ea"/>
              </a:rPr>
              <a:t>선언된 배열 중 데이터가 수정된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데이터를 포함하여 연산한 노드의 구간 합 업데이트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Query : </a:t>
            </a:r>
            <a:r>
              <a:rPr lang="ko-KR" altLang="en-US" dirty="0" smtClean="0">
                <a:latin typeface="+mn-ea"/>
              </a:rPr>
              <a:t>두 수가 쿼리로 들어오면 두 수 사이의 구간을 연산하여 응답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Time complex : </a:t>
            </a:r>
            <a:r>
              <a:rPr lang="en-US" altLang="ko-KR" dirty="0" err="1" smtClean="0">
                <a:latin typeface="+mn-ea"/>
              </a:rPr>
              <a:t>Mlog</a:t>
            </a:r>
            <a:r>
              <a:rPr lang="en-US" altLang="ko-KR" dirty="0" smtClean="0">
                <a:latin typeface="+mn-ea"/>
              </a:rPr>
              <a:t> N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8</a:t>
            </a:fld>
            <a:endParaRPr lang="en-US" dirty="0">
              <a:latin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2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5" y="2195019"/>
            <a:ext cx="4016586" cy="1409925"/>
          </a:xfrm>
        </p:spPr>
        <p:txBody>
          <a:bodyPr>
            <a:normAutofit fontScale="92500"/>
          </a:bodyPr>
          <a:lstStyle/>
          <a:p>
            <a:r>
              <a:rPr lang="en-US" altLang="ko-KR" sz="2200" dirty="0" smtClean="0">
                <a:latin typeface="+mn-ea"/>
              </a:rPr>
              <a:t>Segment Tree</a:t>
            </a:r>
          </a:p>
          <a:p>
            <a:pPr lvl="1"/>
            <a:r>
              <a:rPr lang="ko-KR" altLang="en-US" dirty="0" smtClean="0">
                <a:latin typeface="+mn-ea"/>
              </a:rPr>
              <a:t>세그먼트 트리 구성도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배열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arr</a:t>
            </a:r>
            <a:r>
              <a:rPr lang="en-US" altLang="ko-KR" dirty="0" smtClean="0">
                <a:latin typeface="+mn-ea"/>
              </a:rPr>
              <a:t>[8]  = {1,2,3,4,5,6,7,8}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9</a:t>
            </a:fld>
            <a:endParaRPr lang="en-US" dirty="0">
              <a:latin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75904" y="337987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36</a:t>
            </a:r>
            <a:endParaRPr lang="ko-KR" altLang="en-US" dirty="0">
              <a:latin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71189" y="432314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88483" y="5836023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819015" y="429545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26</a:t>
            </a:r>
            <a:endParaRPr lang="ko-KR" altLang="en-US" dirty="0"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87618" y="5902515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84007" y="5033629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83089" y="5033630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7598" y="5902515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87198" y="5005936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3583" y="5005935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27909" y="586532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481782" y="5808331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51561" y="5860668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66318" y="5866857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6097" y="5859692"/>
            <a:ext cx="705394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Straight Connector 19"/>
          <p:cNvCxnSpPr>
            <a:stCxn id="4" idx="4"/>
            <a:endCxn id="5" idx="0"/>
          </p:cNvCxnSpPr>
          <p:nvPr/>
        </p:nvCxnSpPr>
        <p:spPr>
          <a:xfrm flipH="1">
            <a:off x="3523886" y="3824014"/>
            <a:ext cx="2404715" cy="49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7" idx="0"/>
          </p:cNvCxnSpPr>
          <p:nvPr/>
        </p:nvCxnSpPr>
        <p:spPr>
          <a:xfrm>
            <a:off x="5928601" y="3824014"/>
            <a:ext cx="2243111" cy="47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9" idx="0"/>
          </p:cNvCxnSpPr>
          <p:nvPr/>
        </p:nvCxnSpPr>
        <p:spPr>
          <a:xfrm flipH="1">
            <a:off x="2336704" y="4767280"/>
            <a:ext cx="1187182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0" idx="0"/>
          </p:cNvCxnSpPr>
          <p:nvPr/>
        </p:nvCxnSpPr>
        <p:spPr>
          <a:xfrm>
            <a:off x="3523886" y="4767280"/>
            <a:ext cx="1211900" cy="26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2" idx="0"/>
          </p:cNvCxnSpPr>
          <p:nvPr/>
        </p:nvCxnSpPr>
        <p:spPr>
          <a:xfrm flipH="1">
            <a:off x="7239895" y="4739587"/>
            <a:ext cx="931817" cy="2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3" idx="0"/>
          </p:cNvCxnSpPr>
          <p:nvPr/>
        </p:nvCxnSpPr>
        <p:spPr>
          <a:xfrm>
            <a:off x="8171712" y="4739587"/>
            <a:ext cx="1114568" cy="26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4"/>
            <a:endCxn id="8" idx="0"/>
          </p:cNvCxnSpPr>
          <p:nvPr/>
        </p:nvCxnSpPr>
        <p:spPr>
          <a:xfrm flipH="1">
            <a:off x="1840315" y="5477766"/>
            <a:ext cx="496389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0"/>
          </p:cNvCxnSpPr>
          <p:nvPr/>
        </p:nvCxnSpPr>
        <p:spPr>
          <a:xfrm>
            <a:off x="2336704" y="5477766"/>
            <a:ext cx="593591" cy="4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4"/>
            <a:endCxn id="14" idx="0"/>
          </p:cNvCxnSpPr>
          <p:nvPr/>
        </p:nvCxnSpPr>
        <p:spPr>
          <a:xfrm flipH="1">
            <a:off x="4280606" y="5477767"/>
            <a:ext cx="455180" cy="38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4"/>
            <a:endCxn id="6" idx="0"/>
          </p:cNvCxnSpPr>
          <p:nvPr/>
        </p:nvCxnSpPr>
        <p:spPr>
          <a:xfrm>
            <a:off x="4735786" y="5477767"/>
            <a:ext cx="705394" cy="3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4"/>
            <a:endCxn id="18" idx="0"/>
          </p:cNvCxnSpPr>
          <p:nvPr/>
        </p:nvCxnSpPr>
        <p:spPr>
          <a:xfrm flipH="1">
            <a:off x="6688794" y="5450073"/>
            <a:ext cx="551101" cy="4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4"/>
            <a:endCxn id="17" idx="0"/>
          </p:cNvCxnSpPr>
          <p:nvPr/>
        </p:nvCxnSpPr>
        <p:spPr>
          <a:xfrm>
            <a:off x="7239895" y="5450073"/>
            <a:ext cx="579120" cy="41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4"/>
            <a:endCxn id="16" idx="0"/>
          </p:cNvCxnSpPr>
          <p:nvPr/>
        </p:nvCxnSpPr>
        <p:spPr>
          <a:xfrm flipH="1">
            <a:off x="8704258" y="5450072"/>
            <a:ext cx="582022" cy="41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4"/>
            <a:endCxn id="15" idx="0"/>
          </p:cNvCxnSpPr>
          <p:nvPr/>
        </p:nvCxnSpPr>
        <p:spPr>
          <a:xfrm>
            <a:off x="9286280" y="5450072"/>
            <a:ext cx="548199" cy="3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20230" y="30478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[0,7]</a:t>
            </a:r>
            <a:endParaRPr lang="ko-KR" altLang="en-US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08639" y="39261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[0,3]</a:t>
            </a:r>
            <a:endParaRPr lang="ko-KR" altLang="en-US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9935" y="462689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[0,1]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08196" y="46518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[2,3]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61195" y="55230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[0,0]</a:t>
            </a:r>
            <a:endParaRPr lang="ko-KR" altLang="en-US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53106" y="55230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[1,1]</a:t>
            </a:r>
            <a:endParaRPr lang="ko-KR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82549" y="39261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[4,7]</a:t>
            </a:r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3210" y="45963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[4,5]</a:t>
            </a:r>
            <a:endParaRPr lang="ko-KR" altLang="en-US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95269" y="45963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[6,7]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77912" y="550376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[4,4]</a:t>
            </a:r>
            <a:endParaRPr lang="ko-KR" altLang="en-US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72917" y="550376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[5,5]</a:t>
            </a:r>
            <a:endParaRPr lang="ko-KR" altLang="en-US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7396" y="550376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[6,6]</a:t>
            </a:r>
            <a:endParaRPr lang="ko-KR" altLang="en-US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33301" y="54952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[7,7]</a:t>
            </a:r>
            <a:endParaRPr lang="ko-KR" altLang="en-US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80575" y="55230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[2,2]</a:t>
            </a:r>
            <a:endParaRPr lang="ko-KR" altLang="en-US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27539" y="550547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[3,3]</a:t>
            </a:r>
            <a:endParaRPr lang="ko-KR" altLang="en-US" dirty="0">
              <a:latin typeface="+mn-ea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6687719" y="2263145"/>
            <a:ext cx="2965666" cy="1233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[N,M] </a:t>
            </a:r>
            <a:r>
              <a:rPr lang="en-US" altLang="ko-KR" dirty="0" smtClean="0">
                <a:latin typeface="+mn-ea"/>
              </a:rPr>
              <a:t>: N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까지의 합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: </a:t>
            </a:r>
            <a:r>
              <a:rPr lang="ko-KR" altLang="en-US" dirty="0" smtClean="0">
                <a:latin typeface="+mn-ea"/>
              </a:rPr>
              <a:t>노드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숫자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노드의 수 표시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793872" y="2728496"/>
            <a:ext cx="495238" cy="300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04642" y="3792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85442" y="47296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4733" y="4770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83457" y="5512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38672" y="5512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7901" y="6367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8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77048" y="6367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9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83746" y="5491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98857" y="5491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46406" y="6339846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75499" y="6339846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48808" y="6339846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592091" y="6339846"/>
            <a:ext cx="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15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53727" y="63547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10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27098" y="63547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11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719366" y="652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구간 합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4711</TotalTime>
  <Words>3011</Words>
  <Application>Microsoft Office PowerPoint</Application>
  <PresentationFormat>Widescreen</PresentationFormat>
  <Paragraphs>1087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Cambria Math</vt:lpstr>
      <vt:lpstr>Tw Cen MT</vt:lpstr>
      <vt:lpstr>Wingdings 3</vt:lpstr>
      <vt:lpstr>Droplet</vt:lpstr>
      <vt:lpstr>Algorithm 이론 및 접근과정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PowerPoint Presentation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해시 알고리즘</vt:lpstr>
      <vt:lpstr>해시 알고리즘</vt:lpstr>
      <vt:lpstr>해시 알고리즘</vt:lpstr>
      <vt:lpstr>해시 알고리즘</vt:lpstr>
      <vt:lpstr>해시 알고리즘</vt:lpstr>
      <vt:lpstr>해시 알고리즘</vt:lpstr>
      <vt:lpstr>해시 알고리즘</vt:lpstr>
      <vt:lpstr>해시 알고리즘</vt:lpstr>
      <vt:lpstr>해시 알고리즘</vt:lpstr>
      <vt:lpstr>출처</vt:lpstr>
      <vt:lpstr>Q &amp; A</vt:lpstr>
      <vt:lpstr>발표 이후 나의 의견…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Algotithm 이론 및 접근과정</dc:title>
  <dc:creator>Agreeya</dc:creator>
  <cp:lastModifiedBy>Agreeya</cp:lastModifiedBy>
  <cp:revision>246</cp:revision>
  <dcterms:created xsi:type="dcterms:W3CDTF">2020-07-02T06:02:09Z</dcterms:created>
  <dcterms:modified xsi:type="dcterms:W3CDTF">2020-07-14T01:23:11Z</dcterms:modified>
</cp:coreProperties>
</file>