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sldIdLst>
    <p:sldId id="256" r:id="rId2"/>
    <p:sldId id="267" r:id="rId3"/>
    <p:sldId id="265" r:id="rId4"/>
    <p:sldId id="285" r:id="rId5"/>
    <p:sldId id="286" r:id="rId6"/>
    <p:sldId id="271" r:id="rId7"/>
    <p:sldId id="272" r:id="rId8"/>
    <p:sldId id="273" r:id="rId9"/>
    <p:sldId id="274" r:id="rId10"/>
    <p:sldId id="260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478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AC725-C7D1-428F-ACFB-161BF25DF943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ED2D4-7F09-41B1-98E1-E7895EBA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3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Difficulties: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style narrow or connect each letter. Even use morphological function cannot separate them.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Application:Identification of person’s handwriting, data entry, search/find in handwritten documents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Convert handwritten to computer file such as txt file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3069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930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493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354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 Data and Test Data (noisy or clear, more lines, </a:t>
            </a:r>
            <a:r>
              <a:rPr lang="en-US" dirty="0" err="1"/>
              <a:t>etc</a:t>
            </a:r>
            <a:r>
              <a:rPr lang="en-US" dirty="0"/>
              <a:t> -&gt; results)</a:t>
            </a:r>
          </a:p>
          <a:p>
            <a:endParaRPr lang="en-US" dirty="0"/>
          </a:p>
          <a:p>
            <a:r>
              <a:rPr lang="en-US" dirty="0"/>
              <a:t>Train Data (62 characters, high resolution)</a:t>
            </a:r>
          </a:p>
          <a:p>
            <a:endParaRPr lang="en-US" dirty="0"/>
          </a:p>
          <a:p>
            <a:r>
              <a:rPr lang="en-US" dirty="0"/>
              <a:t>Issues: Dots on i’s, resolutions, ‘large’ white area.</a:t>
            </a:r>
          </a:p>
          <a:p>
            <a:endParaRPr lang="en-US" dirty="0"/>
          </a:p>
          <a:p>
            <a:r>
              <a:rPr lang="en-US" dirty="0"/>
              <a:t>Pre processing: Padding, Segmentation, resizing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D2D4-7F09-41B1-98E1-E7895EBACE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59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Difficulties: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Writing style narrow or connect each letter. Even use morphological function cannot separate them.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Application:Identification</a:t>
            </a:r>
            <a:r>
              <a:rPr lang="en-GB" dirty="0"/>
              <a:t> of person’s handwriting, data entry, search/find in handwritten documents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Convert handwritten to computer file such as txt file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15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Difficulties: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style narrow or connect each letter. Even use morphological function cannot separate them.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Application:Identification of person’s handwriting, data entry, search/find in handwritten documents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Convert handwritten to computer file such as txt file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665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15 Epochs, Minibatch size of 128</a:t>
            </a:r>
          </a:p>
          <a:p>
            <a:pPr marL="0" indent="0">
              <a:spcBef>
                <a:spcPts val="2133"/>
              </a:spcBef>
              <a:buNone/>
            </a:pPr>
            <a:r>
              <a:rPr lang="en-US" dirty="0"/>
              <a:t>Best accuracy with the above settings was 95.31%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dirty="0"/>
              <a:t>55 images of each character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9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013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data augmentation images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8785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44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image. Already segmented in the folder structure.</a:t>
            </a:r>
          </a:p>
          <a:p>
            <a:endParaRPr lang="en-US" dirty="0"/>
          </a:p>
          <a:p>
            <a:r>
              <a:rPr lang="en-US" dirty="0"/>
              <a:t>Classify using pretrained net, to show </a:t>
            </a:r>
            <a:r>
              <a:rPr lang="en-US"/>
              <a:t>the current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D2D4-7F09-41B1-98E1-E7895EBACE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0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922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6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25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868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5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2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9D3D-F83A-45DA-BB83-41AF2A9F5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 Project</a:t>
            </a:r>
            <a:br>
              <a:rPr lang="en-US" dirty="0"/>
            </a:b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Recognition of Handwriting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053E5-CBF2-4952-8720-C2E3E776B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CSSE 463-01</a:t>
            </a:r>
          </a:p>
          <a:p>
            <a:r>
              <a:rPr lang="en-US" dirty="0"/>
              <a:t>Patrick Rippl, Brandon Rudolph, </a:t>
            </a:r>
            <a:r>
              <a:rPr lang="en-US" dirty="0" err="1"/>
              <a:t>Yuankai</a:t>
            </a:r>
            <a:r>
              <a:rPr lang="en-US" dirty="0"/>
              <a:t> Wang, Chelsey Yin </a:t>
            </a:r>
          </a:p>
        </p:txBody>
      </p:sp>
    </p:spTree>
    <p:extLst>
      <p:ext uri="{BB962C8B-B14F-4D97-AF65-F5344CB8AC3E}">
        <p14:creationId xmlns:p14="http://schemas.microsoft.com/office/powerpoint/2010/main" val="426282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79472A-8BDA-41B5-920D-0996BC52C505}"/>
              </a:ext>
            </a:extLst>
          </p:cNvPr>
          <p:cNvSpPr/>
          <p:nvPr/>
        </p:nvSpPr>
        <p:spPr>
          <a:xfrm>
            <a:off x="0" y="0"/>
            <a:ext cx="2078989" cy="6949440"/>
          </a:xfrm>
          <a:prstGeom prst="rect">
            <a:avLst/>
          </a:prstGeom>
          <a:solidFill>
            <a:srgbClr val="3535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CF177-2D99-4176-9EEE-3BE5F947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026" name="Picture 2" descr="https://lh4.googleusercontent.com/u1RCJPoP5N6rfd_Xlst1lRoKifscC_GZV2flAmKZiTVZCD8Xfr83QRIrsskTwMxApw4c8PMJwxqymI-jYhacr33UcOK-s44HFSTk8L3bRbkYoQQV-Z-7UtL3l3QLjXY9Lq-Vudadgq8">
            <a:extLst>
              <a:ext uri="{FF2B5EF4-FFF2-40B4-BE49-F238E27FC236}">
                <a16:creationId xmlns:a16="http://schemas.microsoft.com/office/drawing/2014/main" id="{97CE025C-D5E5-41BB-A1F3-544083D7B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529229"/>
            <a:ext cx="6057900" cy="599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430A5E-75C3-4146-83BB-D61BB239324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27" y="2773732"/>
            <a:ext cx="1458500" cy="13105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079D11E-AC54-4A71-85D8-3062BBEC9C49}"/>
              </a:ext>
            </a:extLst>
          </p:cNvPr>
          <p:cNvSpPr/>
          <p:nvPr/>
        </p:nvSpPr>
        <p:spPr>
          <a:xfrm>
            <a:off x="5130800" y="878841"/>
            <a:ext cx="2326640" cy="599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987422-3F5D-4890-BFFA-6287F2103163}"/>
              </a:ext>
            </a:extLst>
          </p:cNvPr>
          <p:cNvSpPr/>
          <p:nvPr/>
        </p:nvSpPr>
        <p:spPr>
          <a:xfrm>
            <a:off x="5237480" y="1666241"/>
            <a:ext cx="2611120" cy="5943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8D9001-B17B-4239-A113-E09F76E89D8E}"/>
              </a:ext>
            </a:extLst>
          </p:cNvPr>
          <p:cNvSpPr/>
          <p:nvPr/>
        </p:nvSpPr>
        <p:spPr>
          <a:xfrm>
            <a:off x="7104641" y="960120"/>
            <a:ext cx="352799" cy="516892"/>
          </a:xfrm>
          <a:prstGeom prst="rect">
            <a:avLst/>
          </a:prstGeom>
          <a:solidFill>
            <a:srgbClr val="FF9933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2ADEF3-3576-4107-A584-BA1AFDF5E838}"/>
              </a:ext>
            </a:extLst>
          </p:cNvPr>
          <p:cNvSpPr/>
          <p:nvPr/>
        </p:nvSpPr>
        <p:spPr>
          <a:xfrm>
            <a:off x="6606036" y="960120"/>
            <a:ext cx="438149" cy="480062"/>
          </a:xfrm>
          <a:prstGeom prst="rect">
            <a:avLst/>
          </a:prstGeom>
          <a:solidFill>
            <a:srgbClr val="FF9933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92BB79-39CF-4D62-9052-713477AB2C35}"/>
              </a:ext>
            </a:extLst>
          </p:cNvPr>
          <p:cNvSpPr/>
          <p:nvPr/>
        </p:nvSpPr>
        <p:spPr>
          <a:xfrm>
            <a:off x="6096000" y="925830"/>
            <a:ext cx="438150" cy="547370"/>
          </a:xfrm>
          <a:prstGeom prst="rect">
            <a:avLst/>
          </a:prstGeom>
          <a:solidFill>
            <a:srgbClr val="FF9933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E55D77-54A3-44D6-89B5-4603FCD5DE14}"/>
              </a:ext>
            </a:extLst>
          </p:cNvPr>
          <p:cNvSpPr/>
          <p:nvPr/>
        </p:nvSpPr>
        <p:spPr>
          <a:xfrm>
            <a:off x="5570220" y="914400"/>
            <a:ext cx="403860" cy="566422"/>
          </a:xfrm>
          <a:prstGeom prst="rect">
            <a:avLst/>
          </a:prstGeom>
          <a:solidFill>
            <a:srgbClr val="FF9933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629809-A43D-4B79-ACC2-AD9A4DAFB6C9}"/>
              </a:ext>
            </a:extLst>
          </p:cNvPr>
          <p:cNvSpPr/>
          <p:nvPr/>
        </p:nvSpPr>
        <p:spPr>
          <a:xfrm>
            <a:off x="5130800" y="881382"/>
            <a:ext cx="336550" cy="558800"/>
          </a:xfrm>
          <a:prstGeom prst="rect">
            <a:avLst/>
          </a:prstGeom>
          <a:solidFill>
            <a:srgbClr val="FF9933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3E3E1-6865-4FEA-AF4E-DDB26D264E94}"/>
              </a:ext>
            </a:extLst>
          </p:cNvPr>
          <p:cNvSpPr/>
          <p:nvPr/>
        </p:nvSpPr>
        <p:spPr>
          <a:xfrm>
            <a:off x="5200904" y="2242312"/>
            <a:ext cx="4290568" cy="7325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32E1AB-84BD-40AB-8318-BFD36E719DF8}"/>
              </a:ext>
            </a:extLst>
          </p:cNvPr>
          <p:cNvGrpSpPr/>
          <p:nvPr/>
        </p:nvGrpSpPr>
        <p:grpSpPr>
          <a:xfrm>
            <a:off x="4993639" y="3124201"/>
            <a:ext cx="3850641" cy="3109349"/>
            <a:chOff x="4993639" y="3124201"/>
            <a:chExt cx="3850641" cy="310934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8372EB-176B-42AC-8924-7A44BDB6B332}"/>
                </a:ext>
              </a:extLst>
            </p:cNvPr>
            <p:cNvSpPr/>
            <p:nvPr/>
          </p:nvSpPr>
          <p:spPr>
            <a:xfrm>
              <a:off x="5237479" y="3124201"/>
              <a:ext cx="1564641" cy="4775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0381EBF-FF60-48D8-A064-9DB77B611A03}"/>
                </a:ext>
              </a:extLst>
            </p:cNvPr>
            <p:cNvSpPr/>
            <p:nvPr/>
          </p:nvSpPr>
          <p:spPr>
            <a:xfrm>
              <a:off x="5237479" y="4526280"/>
              <a:ext cx="1381761" cy="584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422F1B0-D58B-466D-AFFA-8D787B6C95F3}"/>
                </a:ext>
              </a:extLst>
            </p:cNvPr>
            <p:cNvSpPr/>
            <p:nvPr/>
          </p:nvSpPr>
          <p:spPr>
            <a:xfrm>
              <a:off x="5242433" y="3770376"/>
              <a:ext cx="2042287" cy="527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03374E-C66E-47B6-8347-5BB21A0DC9EA}"/>
                </a:ext>
              </a:extLst>
            </p:cNvPr>
            <p:cNvSpPr/>
            <p:nvPr/>
          </p:nvSpPr>
          <p:spPr>
            <a:xfrm>
              <a:off x="4993639" y="5537200"/>
              <a:ext cx="3850641" cy="6963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33" grpId="0" animBg="1"/>
      <p:bldP spid="32" grpId="0" animBg="1"/>
      <p:bldP spid="31" grpId="0" animBg="1"/>
      <p:bldP spid="29" grpId="0" animBg="1"/>
      <p:bldP spid="30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/>
              <a:t>Demo Time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0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Results</a:t>
            </a:r>
            <a:endParaRPr/>
          </a:p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Words</a:t>
            </a:r>
            <a:endParaRPr/>
          </a:p>
          <a:p>
            <a:r>
              <a:rPr lang="en-GB"/>
              <a:t>Sentences</a:t>
            </a:r>
            <a:endParaRPr/>
          </a:p>
          <a:p>
            <a:r>
              <a:rPr lang="en-GB"/>
              <a:t>Need more time to work on paragraphs (actually implementation of flexible threshold would be enough)</a:t>
            </a:r>
            <a:endParaRPr/>
          </a:p>
          <a:p>
            <a:r>
              <a:rPr lang="en-GB"/>
              <a:t>“4” “T” “7” “B” “8” 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850" y="2914230"/>
            <a:ext cx="4137933" cy="33572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568" y="514619"/>
            <a:ext cx="6921413" cy="12926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833" y="4191200"/>
            <a:ext cx="4248400" cy="20483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78747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Problems and lessons learned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Padding</a:t>
            </a:r>
            <a:endParaRPr/>
          </a:p>
          <a:p>
            <a:r>
              <a:rPr lang="en-GB"/>
              <a:t>Unify the size of train set and test set</a:t>
            </a:r>
            <a:endParaRPr/>
          </a:p>
          <a:p>
            <a:r>
              <a:rPr lang="en-GB"/>
              <a:t>Bigger problem: Segment connected letters</a:t>
            </a:r>
            <a:endParaRPr/>
          </a:p>
          <a:p>
            <a:r>
              <a:rPr lang="en-GB"/>
              <a:t>Bigger problem: Training of net with more data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84" y="3424735"/>
            <a:ext cx="3410487" cy="21220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95" y="3070483"/>
            <a:ext cx="3060094" cy="28305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41" y="1433534"/>
            <a:ext cx="2840817" cy="181153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187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Thank you for your attention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Questions?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88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/>
              <a:t>Motivation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Why do we need handwritten character recognition?</a:t>
            </a:r>
            <a:endParaRPr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Optical Character Recognition (OCR) already exists for typeset characters</a:t>
            </a:r>
            <a:endParaRPr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OCR for handwritten characters is much more limited</a:t>
            </a:r>
            <a:endParaRPr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Possible applications</a:t>
            </a:r>
            <a:endParaRPr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Difficult to classify because of their irregularities and tendency to flow together</a:t>
            </a:r>
            <a:endParaRPr sz="2000" dirty="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567" y="3960233"/>
            <a:ext cx="3691535" cy="23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4004368"/>
            <a:ext cx="5157500" cy="2216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874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2CE16A-CEE3-405B-A89F-4A40143254F0}"/>
              </a:ext>
            </a:extLst>
          </p:cNvPr>
          <p:cNvSpPr/>
          <p:nvPr/>
        </p:nvSpPr>
        <p:spPr>
          <a:xfrm>
            <a:off x="7569974" y="1690692"/>
            <a:ext cx="2024109" cy="1014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CCB67-388D-468B-9346-83CEF11F6464}"/>
              </a:ext>
            </a:extLst>
          </p:cNvPr>
          <p:cNvSpPr/>
          <p:nvPr/>
        </p:nvSpPr>
        <p:spPr>
          <a:xfrm>
            <a:off x="704571" y="1690692"/>
            <a:ext cx="2024109" cy="1014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Train Data</a:t>
            </a:r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6B7A2E15-10A8-4915-98FA-CA97FE0FF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27" y="2826556"/>
            <a:ext cx="2128746" cy="2002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FEEF4E-DE39-4188-9990-793A517F13E4}"/>
              </a:ext>
            </a:extLst>
          </p:cNvPr>
          <p:cNvSpPr txBox="1"/>
          <p:nvPr/>
        </p:nvSpPr>
        <p:spPr>
          <a:xfrm>
            <a:off x="666227" y="4930709"/>
            <a:ext cx="2128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62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 descr="A picture containing invertebrate, animal&#10;&#10;Description generated with very high confidence">
            <a:extLst>
              <a:ext uri="{FF2B5EF4-FFF2-40B4-BE49-F238E27FC236}">
                <a16:creationId xmlns:a16="http://schemas.microsoft.com/office/drawing/2014/main" id="{0A484DF9-C361-4BA1-B884-F144C1564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653" y="2826556"/>
            <a:ext cx="758745" cy="744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57D5D55-E5CF-4B9C-8E66-1602C1D435C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74" y="3826308"/>
            <a:ext cx="2024109" cy="2002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1064B0-3898-456D-9AA9-C58EC8D29B2A}"/>
              </a:ext>
            </a:extLst>
          </p:cNvPr>
          <p:cNvSpPr/>
          <p:nvPr/>
        </p:nvSpPr>
        <p:spPr>
          <a:xfrm>
            <a:off x="4156808" y="1701448"/>
            <a:ext cx="2024109" cy="10142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Pre processing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ABAE39-EFD4-4F20-91AB-E0C012B6C4B2}"/>
              </a:ext>
            </a:extLst>
          </p:cNvPr>
          <p:cNvGrpSpPr/>
          <p:nvPr/>
        </p:nvGrpSpPr>
        <p:grpSpPr>
          <a:xfrm>
            <a:off x="4149463" y="1691753"/>
            <a:ext cx="2024109" cy="2649002"/>
            <a:chOff x="5083945" y="1690688"/>
            <a:chExt cx="2024109" cy="2649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F3D9A7-B299-452A-A944-6B3BE242CC08}"/>
                </a:ext>
              </a:extLst>
            </p:cNvPr>
            <p:cNvSpPr/>
            <p:nvPr/>
          </p:nvSpPr>
          <p:spPr>
            <a:xfrm>
              <a:off x="5083945" y="1690688"/>
              <a:ext cx="2024109" cy="10142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AlexNet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DFE511-4AD3-44D5-BBAB-4DD0A422BBA8}"/>
                </a:ext>
              </a:extLst>
            </p:cNvPr>
            <p:cNvSpPr txBox="1"/>
            <p:nvPr/>
          </p:nvSpPr>
          <p:spPr>
            <a:xfrm>
              <a:off x="5400968" y="3016251"/>
              <a:ext cx="12487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Classify</a:t>
              </a:r>
            </a:p>
            <a:p>
              <a:endParaRPr lang="en-US" sz="2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/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9D661CA5-38A1-43AE-926D-816A4C83C527}"/>
              </a:ext>
            </a:extLst>
          </p:cNvPr>
          <p:cNvSpPr/>
          <p:nvPr/>
        </p:nvSpPr>
        <p:spPr>
          <a:xfrm>
            <a:off x="3126911" y="2013999"/>
            <a:ext cx="614162" cy="393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E92CE24-9FE5-4F57-ACB9-06C92CA78F8C}"/>
              </a:ext>
            </a:extLst>
          </p:cNvPr>
          <p:cNvSpPr/>
          <p:nvPr/>
        </p:nvSpPr>
        <p:spPr>
          <a:xfrm rot="10800000">
            <a:off x="6557605" y="2001059"/>
            <a:ext cx="614162" cy="393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F2AFC86-F09F-4489-9549-070DAEDE6C0D}"/>
              </a:ext>
            </a:extLst>
          </p:cNvPr>
          <p:cNvSpPr/>
          <p:nvPr/>
        </p:nvSpPr>
        <p:spPr>
          <a:xfrm rot="5400000">
            <a:off x="4840262" y="2936868"/>
            <a:ext cx="614162" cy="393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hape 60">
            <a:extLst>
              <a:ext uri="{FF2B5EF4-FFF2-40B4-BE49-F238E27FC236}">
                <a16:creationId xmlns:a16="http://schemas.microsoft.com/office/drawing/2014/main" id="{488483E0-0B52-45DE-884E-605520D83D89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Approach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83759E7-7AB4-45D9-949C-7251FFE464BE}"/>
              </a:ext>
            </a:extLst>
          </p:cNvPr>
          <p:cNvSpPr/>
          <p:nvPr/>
        </p:nvSpPr>
        <p:spPr>
          <a:xfrm>
            <a:off x="890447" y="6048270"/>
            <a:ext cx="8907332" cy="39353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38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0.00026 0.29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458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/>
      <p:bldP spid="14" grpId="0" animBg="1"/>
      <p:bldP spid="3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/>
              <a:t>Segmentation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800" dirty="0"/>
              <a:t>Average position</a:t>
            </a:r>
          </a:p>
          <a:p>
            <a:r>
              <a:rPr lang="en-US" sz="2800" dirty="0"/>
              <a:t>Setting threshold</a:t>
            </a:r>
          </a:p>
          <a:p>
            <a:r>
              <a:rPr lang="en-US" sz="2800" dirty="0"/>
              <a:t>Need every character to be clearly separated</a:t>
            </a:r>
            <a:endParaRPr sz="2800" dirty="0"/>
          </a:p>
        </p:txBody>
      </p:sp>
      <p:pic>
        <p:nvPicPr>
          <p:cNvPr id="1026" name="Picture 2" descr="https://lh3.googleusercontent.com/ANVXqwFWIdrKXVNZK6Yv7J5lFVIYHln7tP5STv0Waqv2MVt83SpUi3BkitEqz88x5Z2pKu-vXypYtZRp-_EGXstJuhxQlLPm7Ra0zpw3V0Wo9dUMtP1o0V26E9sYHJPfEKQHBg4ZK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46" y="3197631"/>
            <a:ext cx="8534119" cy="26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0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/>
              <a:t>Image storage and examples</a:t>
            </a:r>
            <a:endParaRPr dirty="0"/>
          </a:p>
        </p:txBody>
      </p:sp>
      <p:pic>
        <p:nvPicPr>
          <p:cNvPr id="5" name="Shape 82">
            <a:extLst>
              <a:ext uri="{FF2B5EF4-FFF2-40B4-BE49-F238E27FC236}">
                <a16:creationId xmlns:a16="http://schemas.microsoft.com/office/drawing/2014/main" id="{10F0B212-DAC2-40EE-B49D-D5854354EB1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1344" y="1695678"/>
            <a:ext cx="2146300" cy="462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" name="Shape 83">
            <a:extLst>
              <a:ext uri="{FF2B5EF4-FFF2-40B4-BE49-F238E27FC236}">
                <a16:creationId xmlns:a16="http://schemas.microsoft.com/office/drawing/2014/main" id="{D3B81156-59AC-4514-A5BD-49027E455A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74" y="1695678"/>
            <a:ext cx="3820284" cy="28197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" name="Shape 84">
            <a:extLst>
              <a:ext uri="{FF2B5EF4-FFF2-40B4-BE49-F238E27FC236}">
                <a16:creationId xmlns:a16="http://schemas.microsoft.com/office/drawing/2014/main" id="{EA2DFAEA-6022-4961-947D-CBD1CA9BF1A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1989" y="1695678"/>
            <a:ext cx="2503224" cy="28197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71735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/>
              <a:t>Network Training</a:t>
            </a: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862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-US" sz="2000" dirty="0" err="1"/>
              <a:t>AlexNet</a:t>
            </a:r>
            <a:r>
              <a:rPr lang="en-US" sz="2000" dirty="0"/>
              <a:t> was the CNN used for classification</a:t>
            </a:r>
            <a:endParaRPr sz="2000" dirty="0"/>
          </a:p>
          <a:p>
            <a:pPr marL="0" indent="0">
              <a:spcBef>
                <a:spcPts val="2133"/>
              </a:spcBef>
              <a:buNone/>
            </a:pPr>
            <a:endParaRPr lang="en-GB" dirty="0"/>
          </a:p>
          <a:p>
            <a:pPr marL="0" indent="0">
              <a:spcBef>
                <a:spcPts val="2133"/>
              </a:spcBef>
              <a:buNone/>
            </a:pPr>
            <a:endParaRPr lang="en-GB" dirty="0"/>
          </a:p>
          <a:p>
            <a:pPr marL="0" indent="0">
              <a:spcBef>
                <a:spcPts val="2133"/>
              </a:spcBef>
              <a:buNone/>
            </a:pPr>
            <a:endParaRPr lang="en-GB" dirty="0"/>
          </a:p>
          <a:p>
            <a:pPr marL="0" indent="0" algn="ctr">
              <a:spcBef>
                <a:spcPts val="2133"/>
              </a:spcBef>
              <a:buNone/>
            </a:pPr>
            <a:endParaRPr lang="en-US" dirty="0"/>
          </a:p>
          <a:p>
            <a:pPr marL="0" indent="0" algn="ctr">
              <a:spcBef>
                <a:spcPts val="2133"/>
              </a:spcBef>
              <a:buNone/>
            </a:pPr>
            <a:endParaRPr lang="en-US" dirty="0"/>
          </a:p>
          <a:p>
            <a:pPr marL="0" indent="0" algn="ctr">
              <a:spcBef>
                <a:spcPts val="2133"/>
              </a:spcBef>
              <a:buNone/>
            </a:pPr>
            <a:endParaRPr lang="en-US" dirty="0"/>
          </a:p>
          <a:p>
            <a:pPr marL="0" indent="0" algn="ctr">
              <a:spcBef>
                <a:spcPts val="2133"/>
              </a:spcBef>
              <a:buNone/>
            </a:pPr>
            <a:r>
              <a:rPr lang="en-US" dirty="0"/>
              <a:t>The architecture was modified to identify 62 classes, with 55 images of each character for training.</a:t>
            </a:r>
          </a:p>
        </p:txBody>
      </p:sp>
      <p:pic>
        <p:nvPicPr>
          <p:cNvPr id="1028" name="Picture 4" descr="Image result for alexnet">
            <a:extLst>
              <a:ext uri="{FF2B5EF4-FFF2-40B4-BE49-F238E27FC236}">
                <a16:creationId xmlns:a16="http://schemas.microsoft.com/office/drawing/2014/main" id="{FFF237A8-F294-4878-A394-2FCE9CDCB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46" y="2146440"/>
            <a:ext cx="8886308" cy="25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0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/>
              <a:t>Data Processing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608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-GB" dirty="0" err="1"/>
              <a:t>AlexNet</a:t>
            </a:r>
            <a:r>
              <a:rPr lang="en-GB" dirty="0"/>
              <a:t> uses 227x227 images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endParaRPr dirty="0"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n-GB" dirty="0"/>
              <a:t>Simple resizing distorts the shape of the character</a:t>
            </a: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n-GB" dirty="0"/>
              <a:t>An alternate approach is needed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056B07-87E6-4AA4-9702-D1633A6E11A9}"/>
              </a:ext>
            </a:extLst>
          </p:cNvPr>
          <p:cNvGrpSpPr/>
          <p:nvPr/>
        </p:nvGrpSpPr>
        <p:grpSpPr>
          <a:xfrm>
            <a:off x="3184746" y="2578097"/>
            <a:ext cx="5822507" cy="1397001"/>
            <a:chOff x="4099794" y="2415539"/>
            <a:chExt cx="5822507" cy="139700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4E52CD-A26E-425D-A2A5-981E2EE82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485" t="15436" r="33137" b="28815"/>
            <a:stretch/>
          </p:blipFill>
          <p:spPr>
            <a:xfrm>
              <a:off x="6856887" y="2415539"/>
              <a:ext cx="3065414" cy="139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Shape 104">
              <a:extLst>
                <a:ext uri="{FF2B5EF4-FFF2-40B4-BE49-F238E27FC236}">
                  <a16:creationId xmlns:a16="http://schemas.microsoft.com/office/drawing/2014/main" id="{0DEA92D4-11F5-4FAF-BFC4-4B2628D638A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99794" y="2415540"/>
              <a:ext cx="1206500" cy="1397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pic>
      </p:grpSp>
      <p:sp>
        <p:nvSpPr>
          <p:cNvPr id="7" name="Shape 106">
            <a:extLst>
              <a:ext uri="{FF2B5EF4-FFF2-40B4-BE49-F238E27FC236}">
                <a16:creationId xmlns:a16="http://schemas.microsoft.com/office/drawing/2014/main" id="{F4538CA0-E89D-49F1-A7F2-7EEBB51A172F}"/>
              </a:ext>
            </a:extLst>
          </p:cNvPr>
          <p:cNvSpPr/>
          <p:nvPr/>
        </p:nvSpPr>
        <p:spPr>
          <a:xfrm>
            <a:off x="4453002" y="3160579"/>
            <a:ext cx="1322817" cy="2320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4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904" y="2091486"/>
            <a:ext cx="1206500" cy="139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5" name="Shape 105"/>
          <p:cNvSpPr txBox="1"/>
          <p:nvPr/>
        </p:nvSpPr>
        <p:spPr>
          <a:xfrm>
            <a:off x="1187703" y="3488486"/>
            <a:ext cx="1775200" cy="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/>
              <a:t>900 x 1200</a:t>
            </a:r>
            <a:endParaRPr sz="2400" dirty="0"/>
          </a:p>
        </p:txBody>
      </p:sp>
      <p:sp>
        <p:nvSpPr>
          <p:cNvPr id="106" name="Shape 106"/>
          <p:cNvSpPr/>
          <p:nvPr/>
        </p:nvSpPr>
        <p:spPr>
          <a:xfrm>
            <a:off x="2831921" y="2724486"/>
            <a:ext cx="1579200" cy="23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681921" y="1527513"/>
            <a:ext cx="177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 dirty="0"/>
              <a:t>Find </a:t>
            </a:r>
            <a:endParaRPr sz="2400" dirty="0"/>
          </a:p>
          <a:p>
            <a:pPr algn="ctr"/>
            <a:r>
              <a:rPr lang="en-GB" sz="2400" dirty="0"/>
              <a:t>bounding box</a:t>
            </a:r>
            <a:endParaRPr sz="2400" dirty="0"/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621" y="2129586"/>
            <a:ext cx="965200" cy="13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4402037" y="3450119"/>
            <a:ext cx="1636400" cy="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/>
              <a:t>n</a:t>
            </a:r>
            <a:endParaRPr sz="2400"/>
          </a:p>
        </p:txBody>
      </p:sp>
      <p:sp>
        <p:nvSpPr>
          <p:cNvPr id="116" name="Shape 116"/>
          <p:cNvSpPr txBox="1"/>
          <p:nvPr/>
        </p:nvSpPr>
        <p:spPr>
          <a:xfrm>
            <a:off x="5649337" y="2605586"/>
            <a:ext cx="1636400" cy="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227</a:t>
            </a:r>
            <a:endParaRPr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84715D-C93B-4ECF-9D31-777CA085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sz="4900" dirty="0"/>
              <a:t>Processing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FA929-029C-4088-9C42-A699F1D9157F}"/>
              </a:ext>
            </a:extLst>
          </p:cNvPr>
          <p:cNvSpPr txBox="1"/>
          <p:nvPr/>
        </p:nvSpPr>
        <p:spPr>
          <a:xfrm>
            <a:off x="1630161" y="4486929"/>
            <a:ext cx="3982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Finding bounding boxes before resizing preserves the character shape.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49A7D-8058-4C52-8D44-8026C11DE194}"/>
              </a:ext>
            </a:extLst>
          </p:cNvPr>
          <p:cNvGrpSpPr/>
          <p:nvPr/>
        </p:nvGrpSpPr>
        <p:grpSpPr>
          <a:xfrm>
            <a:off x="7126724" y="2178912"/>
            <a:ext cx="3877573" cy="1399032"/>
            <a:chOff x="7616371" y="2153994"/>
            <a:chExt cx="3877573" cy="1399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787FD80-5800-4FB6-9612-0143C2C0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371" y="2153994"/>
              <a:ext cx="1399032" cy="1399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ECABDA-6857-484D-A8A1-AACD4CD45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4912" y="2153994"/>
              <a:ext cx="1399032" cy="1399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E8ABE6F-6009-46A2-BEBC-8607A0F932E2}"/>
              </a:ext>
            </a:extLst>
          </p:cNvPr>
          <p:cNvSpPr txBox="1"/>
          <p:nvPr/>
        </p:nvSpPr>
        <p:spPr>
          <a:xfrm>
            <a:off x="7524931" y="4486929"/>
            <a:ext cx="3982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 some cases, this resizing process causes similar characters to be confused.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DA9CB-86C7-42F6-89BF-814D4CC36F97}"/>
              </a:ext>
            </a:extLst>
          </p:cNvPr>
          <p:cNvSpPr txBox="1"/>
          <p:nvPr/>
        </p:nvSpPr>
        <p:spPr>
          <a:xfrm>
            <a:off x="8525755" y="2563245"/>
            <a:ext cx="107951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VS</a:t>
            </a:r>
          </a:p>
        </p:txBody>
      </p:sp>
      <p:sp>
        <p:nvSpPr>
          <p:cNvPr id="29" name="Shape 105">
            <a:extLst>
              <a:ext uri="{FF2B5EF4-FFF2-40B4-BE49-F238E27FC236}">
                <a16:creationId xmlns:a16="http://schemas.microsoft.com/office/drawing/2014/main" id="{23667E30-23D9-494D-8626-32E4E1694B3D}"/>
              </a:ext>
            </a:extLst>
          </p:cNvPr>
          <p:cNvSpPr txBox="1"/>
          <p:nvPr/>
        </p:nvSpPr>
        <p:spPr>
          <a:xfrm>
            <a:off x="7126724" y="3577944"/>
            <a:ext cx="1636400" cy="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/>
              <a:t>Capital O</a:t>
            </a:r>
            <a:endParaRPr sz="2400" dirty="0"/>
          </a:p>
        </p:txBody>
      </p:sp>
      <p:sp>
        <p:nvSpPr>
          <p:cNvPr id="30" name="Shape 105">
            <a:extLst>
              <a:ext uri="{FF2B5EF4-FFF2-40B4-BE49-F238E27FC236}">
                <a16:creationId xmlns:a16="http://schemas.microsoft.com/office/drawing/2014/main" id="{8C6CA15B-45AC-46A8-BB45-4E279EF635D6}"/>
              </a:ext>
            </a:extLst>
          </p:cNvPr>
          <p:cNvSpPr txBox="1"/>
          <p:nvPr/>
        </p:nvSpPr>
        <p:spPr>
          <a:xfrm>
            <a:off x="9248379" y="3577944"/>
            <a:ext cx="2112803" cy="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/>
              <a:t>Lowercase 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0964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-GB" dirty="0"/>
              <a:t>Amount of training data was increased with data augmentation </a:t>
            </a:r>
            <a:endParaRPr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95B3BECF-2508-4F28-AAA7-5AD2E123D130}"/>
              </a:ext>
            </a:extLst>
          </p:cNvPr>
          <p:cNvSpPr txBox="1">
            <a:spLocks/>
          </p:cNvSpPr>
          <p:nvPr/>
        </p:nvSpPr>
        <p:spPr>
          <a:xfrm>
            <a:off x="568000" y="745767"/>
            <a:ext cx="11360800" cy="76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Data Processing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t="10569" b="13442"/>
          <a:stretch/>
        </p:blipFill>
        <p:spPr>
          <a:xfrm>
            <a:off x="1757720" y="3573351"/>
            <a:ext cx="1193800" cy="11870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" name="Shape 127">
            <a:extLst>
              <a:ext uri="{FF2B5EF4-FFF2-40B4-BE49-F238E27FC236}">
                <a16:creationId xmlns:a16="http://schemas.microsoft.com/office/drawing/2014/main" id="{4B3DA411-858C-4A8D-B203-A505EA704E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0270" t="10569" r="-20270" b="13442"/>
          <a:stretch/>
        </p:blipFill>
        <p:spPr>
          <a:xfrm>
            <a:off x="5056059" y="2264365"/>
            <a:ext cx="1193800" cy="11870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Shape 127">
            <a:extLst>
              <a:ext uri="{FF2B5EF4-FFF2-40B4-BE49-F238E27FC236}">
                <a16:creationId xmlns:a16="http://schemas.microsoft.com/office/drawing/2014/main" id="{159554CC-162B-420A-8A74-F14E1A64FA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0569" b="13442"/>
          <a:stretch/>
        </p:blipFill>
        <p:spPr>
          <a:xfrm>
            <a:off x="5948639" y="3573351"/>
            <a:ext cx="1193800" cy="11870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4" name="Shape 127">
            <a:extLst>
              <a:ext uri="{FF2B5EF4-FFF2-40B4-BE49-F238E27FC236}">
                <a16:creationId xmlns:a16="http://schemas.microsoft.com/office/drawing/2014/main" id="{A14B620F-F66A-4C00-81F6-B196650818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12128" t="10569" r="12128" b="13442"/>
          <a:stretch/>
        </p:blipFill>
        <p:spPr>
          <a:xfrm>
            <a:off x="5056059" y="4904767"/>
            <a:ext cx="1193800" cy="11870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Shape 106">
            <a:extLst>
              <a:ext uri="{FF2B5EF4-FFF2-40B4-BE49-F238E27FC236}">
                <a16:creationId xmlns:a16="http://schemas.microsoft.com/office/drawing/2014/main" id="{467DA09D-44E2-4C21-B585-4DD943950432}"/>
              </a:ext>
            </a:extLst>
          </p:cNvPr>
          <p:cNvSpPr/>
          <p:nvPr/>
        </p:nvSpPr>
        <p:spPr>
          <a:xfrm>
            <a:off x="3080200" y="4000908"/>
            <a:ext cx="2650040" cy="28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47182B85-4F4B-4EB4-8660-480D87CF8F27}"/>
              </a:ext>
            </a:extLst>
          </p:cNvPr>
          <p:cNvSpPr/>
          <p:nvPr/>
        </p:nvSpPr>
        <p:spPr>
          <a:xfrm>
            <a:off x="4048759" y="2785951"/>
            <a:ext cx="802640" cy="1359306"/>
          </a:xfrm>
          <a:prstGeom prst="bentArrow">
            <a:avLst>
              <a:gd name="adj1" fmla="val 18277"/>
              <a:gd name="adj2" fmla="val 16554"/>
              <a:gd name="adj3" fmla="val 16926"/>
              <a:gd name="adj4" fmla="val 375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2E87C0CB-4489-494A-BB42-B4C3429BFB26}"/>
              </a:ext>
            </a:extLst>
          </p:cNvPr>
          <p:cNvSpPr/>
          <p:nvPr/>
        </p:nvSpPr>
        <p:spPr>
          <a:xfrm flipV="1">
            <a:off x="4048759" y="4131083"/>
            <a:ext cx="802640" cy="1448867"/>
          </a:xfrm>
          <a:prstGeom prst="bentArrow">
            <a:avLst>
              <a:gd name="adj1" fmla="val 18277"/>
              <a:gd name="adj2" fmla="val 16554"/>
              <a:gd name="adj3" fmla="val 16926"/>
              <a:gd name="adj4" fmla="val 375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0FF82-99E3-4EEB-B7BB-3CBDD782E535}"/>
              </a:ext>
            </a:extLst>
          </p:cNvPr>
          <p:cNvSpPr txBox="1"/>
          <p:nvPr/>
        </p:nvSpPr>
        <p:spPr>
          <a:xfrm>
            <a:off x="8399463" y="3406593"/>
            <a:ext cx="2518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augmentation allowed for the reuse of training images by shifting the character within the given whitespace.</a:t>
            </a:r>
          </a:p>
        </p:txBody>
      </p:sp>
    </p:spTree>
    <p:extLst>
      <p:ext uri="{BB962C8B-B14F-4D97-AF65-F5344CB8AC3E}">
        <p14:creationId xmlns:p14="http://schemas.microsoft.com/office/powerpoint/2010/main" val="16817681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769</TotalTime>
  <Words>487</Words>
  <Application>Microsoft Office PowerPoint</Application>
  <PresentationFormat>Widescreen</PresentationFormat>
  <Paragraphs>101</Paragraphs>
  <Slides>14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Term Project Recognition of Handwriting </vt:lpstr>
      <vt:lpstr>Motivation</vt:lpstr>
      <vt:lpstr>PowerPoint Presentation</vt:lpstr>
      <vt:lpstr>Segmentation</vt:lpstr>
      <vt:lpstr>Image storage and examples</vt:lpstr>
      <vt:lpstr>Network Training</vt:lpstr>
      <vt:lpstr>Data Processing</vt:lpstr>
      <vt:lpstr>Data Processing</vt:lpstr>
      <vt:lpstr>PowerPoint Presentation</vt:lpstr>
      <vt:lpstr> </vt:lpstr>
      <vt:lpstr>Demo Time</vt:lpstr>
      <vt:lpstr>Results </vt:lpstr>
      <vt:lpstr>Problems and lessons learned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Rippl, Patrick</dc:creator>
  <cp:lastModifiedBy>Chelsey Yin</cp:lastModifiedBy>
  <cp:revision>75</cp:revision>
  <dcterms:created xsi:type="dcterms:W3CDTF">2017-12-20T18:52:30Z</dcterms:created>
  <dcterms:modified xsi:type="dcterms:W3CDTF">2018-02-13T18:18:06Z</dcterms:modified>
</cp:coreProperties>
</file>