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2010600030101010101" charset="0"/>
      <p:regular r:id="rId17"/>
      <p:bold r:id="rId18"/>
      <p:italic r:id="rId19"/>
      <p:boldItalic r:id="rId20"/>
    </p:embeddedFont>
    <p:embeddedFont>
      <p:font typeface="Lato" panose="02010600030101010101"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92" autoAdjust="0"/>
  </p:normalViewPr>
  <p:slideViewPr>
    <p:cSldViewPr snapToGrid="0">
      <p:cViewPr varScale="1">
        <p:scale>
          <a:sx n="96" d="100"/>
          <a:sy n="96" d="100"/>
        </p:scale>
        <p:origin x="106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咕咕咕咕咕咕咕咕咕</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708a4285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708a4285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However, we then realized that the price of a car is not uniformly distributed, so we modified our method to set up price levels. The new categories are 0-4999, 5000-9999, 10000-19999, 20000-49999, 50000-99999, and greater or equal to 100000. We believe our new price levels can better represent the value of a car.</a:t>
            </a:r>
            <a:endParaRPr/>
          </a:p>
          <a:p>
            <a:pPr marL="0" lvl="0" indent="0" algn="l" rtl="0">
              <a:lnSpc>
                <a:spcPct val="115000"/>
              </a:lnSpc>
              <a:spcBef>
                <a:spcPts val="0"/>
              </a:spcBef>
              <a:spcAft>
                <a:spcPts val="0"/>
              </a:spcAft>
              <a:buNone/>
            </a:pPr>
            <a:r>
              <a:rPr lang="zh-CN"/>
              <a:t>Our final model consists of 5 hidden layers with “ReLU” activation layers in between. The dropout regularization is applied between each pair of layers with a dropout rate of 0.3. The model achieves a validation accuracy of 81.7%, and the accuracy for predicting the test data is 80.7%, which we feel is pretty good.</a:t>
            </a:r>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6ff3be282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6ff3be28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For our regression model, since it is hard to compute the exact price of the car, we measured our regression model’s accuracy based on the percentage difference between the predicted price and the actual price. After using the sophisticated model to predict the price for cars in the testing set, we found out that there are around 45% of the predicted values have an error less than 10% and around 74% of the predicted values have an error less than 20%. We also noticed that for some cars, the error rate can be up to 1300%. Due to the poor performance of this regression model, we eventually decided to abandon this model and take the other approach.</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zh-CN"/>
              <a:t>We measure our accuracy through not only calculating the ratio of the correctly predicted amount to the total amount of data, but also counting the number of outputs whose classification error is more than two levels away from the actual price level (for example, classified as the second price interval but should actually be the fifth). Here is the final result:</a:t>
            </a:r>
            <a:endParaRPr/>
          </a:p>
          <a:p>
            <a:pPr marL="0" lvl="0" indent="0" algn="l" rtl="0">
              <a:lnSpc>
                <a:spcPct val="115000"/>
              </a:lnSpc>
              <a:spcBef>
                <a:spcPts val="0"/>
              </a:spcBef>
              <a:spcAft>
                <a:spcPts val="0"/>
              </a:spcAft>
              <a:buNone/>
            </a:pPr>
            <a:r>
              <a:rPr lang="zh-CN"/>
              <a:t>With a total of 19316 pieces of test data, we got:</a:t>
            </a:r>
            <a:endParaRPr/>
          </a:p>
          <a:p>
            <a:pPr marL="0" lvl="0" indent="0" algn="l" rtl="0">
              <a:lnSpc>
                <a:spcPct val="115000"/>
              </a:lnSpc>
              <a:spcBef>
                <a:spcPts val="0"/>
              </a:spcBef>
              <a:spcAft>
                <a:spcPts val="0"/>
              </a:spcAft>
              <a:buNone/>
            </a:pPr>
            <a:r>
              <a:rPr lang="zh-CN"/>
              <a:t>Number of correct predictions: 15587</a:t>
            </a:r>
            <a:endParaRPr/>
          </a:p>
          <a:p>
            <a:pPr marL="0" lvl="0" indent="0" algn="l" rtl="0">
              <a:lnSpc>
                <a:spcPct val="115000"/>
              </a:lnSpc>
              <a:spcBef>
                <a:spcPts val="0"/>
              </a:spcBef>
              <a:spcAft>
                <a:spcPts val="0"/>
              </a:spcAft>
              <a:buNone/>
            </a:pPr>
            <a:r>
              <a:rPr lang="zh-CN"/>
              <a:t>Number of incorrect predictions: 3729</a:t>
            </a:r>
            <a:endParaRPr/>
          </a:p>
          <a:p>
            <a:pPr marL="0" lvl="0" indent="0" algn="l" rtl="0">
              <a:lnSpc>
                <a:spcPct val="115000"/>
              </a:lnSpc>
              <a:spcBef>
                <a:spcPts val="0"/>
              </a:spcBef>
              <a:spcAft>
                <a:spcPts val="0"/>
              </a:spcAft>
              <a:buNone/>
            </a:pPr>
            <a:r>
              <a:rPr lang="zh-CN"/>
              <a:t>Number of incorrect predictions differ by more than 2 levels: 76</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708a4285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708a4285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For our regression model, since it is hard to compute the exact price of the car, we measured our regression model’s accuracy based on the percentage difference between the predicted price and the actual price. After using the sophisticated model to predict the price for cars in the testing set, we found out that there are around 45% of the predicted values have an error less than 10% and around 74% of the predicted values have an error less than 20%. We also noticed that for some cars, the error rate can be up to 1300%. Due to the poor performance of this regression model, we eventually decided to abandon this model and take the other approach.</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zh-CN"/>
              <a:t>We measure our accuracy through not only calculating the ratio of the correctly predicted amount to the total amount of data, but also counting the number of outputs whose classification error is more than two levels away from the actual price level (for example, classified as the second price interval but should actually be the fifth). Here is the final result:</a:t>
            </a:r>
            <a:endParaRPr/>
          </a:p>
          <a:p>
            <a:pPr marL="0" lvl="0" indent="0" algn="l" rtl="0">
              <a:lnSpc>
                <a:spcPct val="115000"/>
              </a:lnSpc>
              <a:spcBef>
                <a:spcPts val="0"/>
              </a:spcBef>
              <a:spcAft>
                <a:spcPts val="0"/>
              </a:spcAft>
              <a:buNone/>
            </a:pPr>
            <a:r>
              <a:rPr lang="zh-CN"/>
              <a:t>With a total of 19316 pieces of test data, we got:</a:t>
            </a:r>
            <a:endParaRPr/>
          </a:p>
          <a:p>
            <a:pPr marL="0" lvl="0" indent="0" algn="l" rtl="0">
              <a:lnSpc>
                <a:spcPct val="115000"/>
              </a:lnSpc>
              <a:spcBef>
                <a:spcPts val="0"/>
              </a:spcBef>
              <a:spcAft>
                <a:spcPts val="0"/>
              </a:spcAft>
              <a:buNone/>
            </a:pPr>
            <a:r>
              <a:rPr lang="zh-CN"/>
              <a:t>Number of correct predictions: 15587</a:t>
            </a:r>
            <a:endParaRPr/>
          </a:p>
          <a:p>
            <a:pPr marL="0" lvl="0" indent="0" algn="l" rtl="0">
              <a:lnSpc>
                <a:spcPct val="115000"/>
              </a:lnSpc>
              <a:spcBef>
                <a:spcPts val="0"/>
              </a:spcBef>
              <a:spcAft>
                <a:spcPts val="0"/>
              </a:spcAft>
              <a:buNone/>
            </a:pPr>
            <a:r>
              <a:rPr lang="zh-CN"/>
              <a:t>Number of incorrect predictions: 3729</a:t>
            </a:r>
            <a:endParaRPr/>
          </a:p>
          <a:p>
            <a:pPr marL="0" lvl="0" indent="0" algn="l" rtl="0">
              <a:lnSpc>
                <a:spcPct val="115000"/>
              </a:lnSpc>
              <a:spcBef>
                <a:spcPts val="0"/>
              </a:spcBef>
              <a:spcAft>
                <a:spcPts val="0"/>
              </a:spcAft>
              <a:buNone/>
            </a:pPr>
            <a:r>
              <a:rPr lang="zh-CN"/>
              <a:t>Number of incorrect predictions differ by more than 2 levels: 76</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6ff3be282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6ff3be28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The highest accuracy we have achieved is around 80%. We think this is an acceptable result for our problem. Having a good estimation of the used car price gives people an expectation of how much money they should spend or receive when they buy or sell a used car, which brings them more advantages when they negotiate with dealers or other individuals. The dataset we used is from Poland, but we believe that if we want to estimate the price for used cars in other regions, this model will be suitable as well. The only thing we need to do is to collect more reliable data from the society.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708a4285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708a4285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没有的</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6ff3be28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6ff3be28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A natural approach is to find several similar used cars on the website and look at their price. Unfortunately, since a car’s price can be affected by many factors, it is time-consuming to find similar cars on the internet. Therefore, we would like to build a model for used car prices. Eventually, we found a proper dataset for used car price on Kaggle [1]. The dataset contains various features about used cars, including (but not limited to) the car model, car maker, mileage, and color. Since the dataset has a reasonable size (contains information for more than 200k cars) and covers a lot of features, we decide that this dataset is ideal for training our model.</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6ff3be28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6ff3be28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dirty="0"/>
              <a:t>When we downloaded the data and looked over it, we found out that the data is not well organize</a:t>
            </a:r>
            <a:r>
              <a:rPr lang="zh-CN" dirty="0" smtClean="0"/>
              <a:t>d</a:t>
            </a:r>
            <a:r>
              <a:rPr lang="en-US" altLang="zh-CN" dirty="0" smtClean="0"/>
              <a:t>.</a:t>
            </a:r>
            <a:r>
              <a:rPr lang="zh-CN" dirty="0" smtClean="0"/>
              <a:t> </a:t>
            </a:r>
            <a:r>
              <a:rPr lang="en-US" altLang="zh-CN" dirty="0" smtClean="0"/>
              <a:t>We</a:t>
            </a:r>
            <a:r>
              <a:rPr lang="zh-CN" dirty="0" smtClean="0"/>
              <a:t> </a:t>
            </a:r>
            <a:r>
              <a:rPr lang="zh-CN" dirty="0"/>
              <a:t>need to preprocess it to make it suitable for training.</a:t>
            </a:r>
            <a:endParaRPr dirty="0"/>
          </a:p>
          <a:p>
            <a:pPr marL="0" lvl="0" indent="0" algn="l" rtl="0">
              <a:lnSpc>
                <a:spcPct val="115000"/>
              </a:lnSpc>
              <a:spcBef>
                <a:spcPts val="0"/>
              </a:spcBef>
              <a:spcAft>
                <a:spcPts val="0"/>
              </a:spcAft>
              <a:buNone/>
            </a:pPr>
            <a:r>
              <a:rPr lang="zh-CN" dirty="0"/>
              <a:t>Some of the columns are useless. For example, the start time and end times are with the same value. The VIN number does not help on predicting the price. These columns are not </a:t>
            </a:r>
            <a:r>
              <a:rPr lang="en-US" altLang="zh-CN" dirty="0" smtClean="0"/>
              <a:t>useful </a:t>
            </a:r>
            <a:r>
              <a:rPr lang="zh-CN" dirty="0" smtClean="0"/>
              <a:t>f</a:t>
            </a:r>
            <a:r>
              <a:rPr lang="zh-CN" dirty="0"/>
              <a:t>eatures of a car, so we also removed them. </a:t>
            </a:r>
            <a:endParaRPr dirty="0"/>
          </a:p>
          <a:p>
            <a:pPr marL="0" lvl="0" indent="0" algn="l" rtl="0">
              <a:lnSpc>
                <a:spcPct val="115000"/>
              </a:lnSpc>
              <a:spcBef>
                <a:spcPts val="0"/>
              </a:spcBef>
              <a:spcAft>
                <a:spcPts val="0"/>
              </a:spcAft>
              <a:buNone/>
            </a:pPr>
            <a:r>
              <a:rPr lang="zh-CN" dirty="0"/>
              <a:t>Some of the columns have the same meaning, such as the year of production and the car age, so only one of them need to be reserved. </a:t>
            </a:r>
            <a:endParaRPr dirty="0"/>
          </a:p>
          <a:p>
            <a:pPr marL="0" lvl="0" indent="0" algn="l" rtl="0">
              <a:lnSpc>
                <a:spcPct val="115000"/>
              </a:lnSpc>
              <a:spcBef>
                <a:spcPts val="0"/>
              </a:spcBef>
              <a:spcAft>
                <a:spcPts val="0"/>
              </a:spcAft>
              <a:buNone/>
            </a:pPr>
            <a:r>
              <a:rPr lang="zh-CN" dirty="0"/>
              <a:t>Some of the features have both a raw classification value column and one-hot encoded columns, so we removed the columns for raw values. </a:t>
            </a:r>
            <a:endParaRPr dirty="0"/>
          </a:p>
          <a:p>
            <a:pPr marL="0" lvl="0" indent="0" algn="l" rtl="0">
              <a:lnSpc>
                <a:spcPct val="115000"/>
              </a:lnSpc>
              <a:spcBef>
                <a:spcPts val="0"/>
              </a:spcBef>
              <a:spcAft>
                <a:spcPts val="0"/>
              </a:spcAft>
              <a:buNone/>
            </a:pPr>
            <a:r>
              <a:rPr lang="zh-CN" dirty="0"/>
              <a:t>We also removed rows that have many missing data. </a:t>
            </a:r>
            <a:endParaRPr dirty="0"/>
          </a:p>
          <a:p>
            <a:pPr marL="0" lvl="0" indent="0" algn="l" rtl="0">
              <a:lnSpc>
                <a:spcPct val="115000"/>
              </a:lnSpc>
              <a:spcBef>
                <a:spcPts val="0"/>
              </a:spcBef>
              <a:spcAft>
                <a:spcPts val="0"/>
              </a:spcAft>
              <a:buNone/>
            </a:pPr>
            <a:r>
              <a:rPr lang="zh-CN" dirty="0"/>
              <a:t>Some of the rows contain outliers. For example, one of the cars with a poor condition has a price of 3,000,000,000. </a:t>
            </a:r>
            <a:endParaRPr dirty="0"/>
          </a:p>
          <a:p>
            <a:pPr marL="0" lvl="0" indent="0" algn="l" rtl="0">
              <a:lnSpc>
                <a:spcPct val="115000"/>
              </a:lnSpc>
              <a:spcBef>
                <a:spcPts val="0"/>
              </a:spcBef>
              <a:spcAft>
                <a:spcPts val="0"/>
              </a:spcAft>
              <a:buNone/>
            </a:pPr>
            <a:r>
              <a:rPr lang="zh-CN" dirty="0"/>
              <a:t>To get rid of those outliers, we went through the whole dataset using the filter function of excel worksheet and polished the data. </a:t>
            </a:r>
            <a:endParaRPr dirty="0"/>
          </a:p>
          <a:p>
            <a:pPr marL="0" lvl="0" indent="0" algn="l" rtl="0">
              <a:lnSpc>
                <a:spcPct val="115000"/>
              </a:lnSpc>
              <a:spcBef>
                <a:spcPts val="0"/>
              </a:spcBef>
              <a:spcAft>
                <a:spcPts val="0"/>
              </a:spcAft>
              <a:buNone/>
            </a:pPr>
            <a:r>
              <a:rPr lang="zh-CN" dirty="0"/>
              <a:t>We finally got a dataset of 96,582</a:t>
            </a:r>
            <a:r>
              <a:rPr lang="zh-CN" dirty="0">
                <a:solidFill>
                  <a:srgbClr val="FF0000"/>
                </a:solidFill>
              </a:rPr>
              <a:t> </a:t>
            </a:r>
            <a:r>
              <a:rPr lang="zh-CN" dirty="0"/>
              <a:t>rows and 97</a:t>
            </a:r>
            <a:r>
              <a:rPr lang="zh-CN" dirty="0">
                <a:solidFill>
                  <a:srgbClr val="FF0000"/>
                </a:solidFill>
              </a:rPr>
              <a:t> </a:t>
            </a:r>
            <a:r>
              <a:rPr lang="zh-CN" dirty="0"/>
              <a:t>columns.</a:t>
            </a:r>
            <a:endParaRPr dirty="0"/>
          </a:p>
          <a:p>
            <a:pPr marL="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708a4285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708a428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dirty="0"/>
              <a:t>After we load the data using python, we picked out the columns that need to be standardized, which include car age, mileage, the number of parameters available, and the number of features. </a:t>
            </a:r>
            <a:endParaRPr dirty="0"/>
          </a:p>
          <a:p>
            <a:pPr marL="0" lvl="0" indent="0" algn="l" rtl="0">
              <a:lnSpc>
                <a:spcPct val="115000"/>
              </a:lnSpc>
              <a:spcBef>
                <a:spcPts val="0"/>
              </a:spcBef>
              <a:spcAft>
                <a:spcPts val="0"/>
              </a:spcAft>
              <a:buNone/>
            </a:pPr>
            <a:r>
              <a:rPr lang="zh-CN" dirty="0"/>
              <a:t>We then one-hot encoded the data that had not been encoded yet and finally got 1106 columns. </a:t>
            </a:r>
            <a:endParaRPr dirty="0"/>
          </a:p>
          <a:p>
            <a:pPr marL="0" lvl="0" indent="0" algn="l" rtl="0">
              <a:lnSpc>
                <a:spcPct val="115000"/>
              </a:lnSpc>
              <a:spcBef>
                <a:spcPts val="0"/>
              </a:spcBef>
              <a:spcAft>
                <a:spcPts val="0"/>
              </a:spcAft>
              <a:buNone/>
            </a:pPr>
            <a:r>
              <a:rPr lang="zh-CN" dirty="0"/>
              <a:t>Before we trained the model, we split the dataset into training and testing data with a ratio of 80% to 20%. For training data, we split it into training and validation sets again with a ratio of 80% to 20%. </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6ff3be28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6ff3be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Our first approach is to train a network that can predict accurate prices. We computed the standard deviation of the price and set it as the baseline. Then, we trained the network using a simple model using Keras with Tensorflow back end. The model had one layer and applied early stopping (patience is set to 3). Initially, we wanted to set the loss of this model as the baseline. However, the training loss and the validation loss are both worse than the standard deviation (shown in picture 1). Even though the loss keeps decreasing, it is not a reasonable model since it does not get better than standard deviation even after 100 epochs. Thus, we decided to keep the standard deviation as the baseline for our future models.</a:t>
            </a:r>
            <a:endParaRPr>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6ff3be28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6ff3be28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Our first approach is to train a network that can predict accurate prices. We computed the standard deviation of the price and set it as the baseline. Then, we trained the network using a simple model using Keras with Tensorflow back end. The model had one layer and applied early stopping (patience is set to 3). Initially, we wanted to set the loss of this model as the baseline. However, the training loss and the validation loss are both worse than the standard deviation (shown in picture 1). Even though the loss keeps decreasing, it is not a reasonable model since it does not get better than standard deviation even after 100 epochs. Thus, we decided to keep the standard deviation as the baseline for our future models.</a:t>
            </a:r>
            <a:endParaRPr>
              <a:solidFill>
                <a:srgbClr val="FF0000"/>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708a4285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708a428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Then, we constructed a more sophisticated model. The model has five hidden layers, and for each layer, there are 10000, 1000, 100, 10 and 1 nodes. To prevent the layers from collapsing, we applied ReLU activation to each layer. We also included early stopping for the model (with patience equals to 3). The network stopped training due to early stopping after 13 epochs. This time, we found that the training loss and validation loss are both smaller than baseline (shown in picture 2). Therefore, we kept this model as the best regression model we trained.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6ff3be28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6ff3be28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Then, we constructed a more sophisticated model. The model has five hidden layers, and for each layer, there are 10000, 1000, 100, 10 and 1 nodes. To prevent the layers from collapsing, we applied ReLU activation to each layer. We also included early stopping for the model (with patience equals to 3). The network stopped training due to early stopping after 13 epochs. This time, we found that the training loss and validation loss are both smaller than baseline (shown in picture 2). Therefore, we kept this model as the best regression model we trained.</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6ff3be28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6ff3be28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t>We feel that it is hard to determine the exact value of a used car, and because the price of a car is a large number, a small prediction error can lead to a large loss. Besides, we are more interested in an approximate price range of used cars. Therefore, we decide to divide cars into six categories according to their prices and build a classification model. </a:t>
            </a:r>
            <a:endParaRPr>
              <a:solidFill>
                <a:srgbClr val="FF0000"/>
              </a:solidFill>
            </a:endParaRPr>
          </a:p>
          <a:p>
            <a:pPr marL="0" lvl="0" indent="0" algn="l" rtl="0">
              <a:lnSpc>
                <a:spcPct val="115000"/>
              </a:lnSpc>
              <a:spcBef>
                <a:spcPts val="0"/>
              </a:spcBef>
              <a:spcAft>
                <a:spcPts val="0"/>
              </a:spcAft>
              <a:buNone/>
            </a:pPr>
            <a:r>
              <a:rPr lang="zh-CN"/>
              <a:t>Our first categorization method is to sort the dataset by price and then evenly divide it into six parts, and use them to train our classification model. We decided to use 1% of the original dataset to test our models since we do not want to waste too much time training an incorrect model with a huge dataset. To test if a model it correct, we just check if it can drive training error to 0. After several attempts, we got a working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36850" y="992850"/>
            <a:ext cx="54774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6000" b="1"/>
              <a:t>Predict Used Car Values</a:t>
            </a:r>
            <a:endParaRPr sz="6000" b="1"/>
          </a:p>
        </p:txBody>
      </p:sp>
      <p:sp>
        <p:nvSpPr>
          <p:cNvPr id="135" name="Google Shape;135;p13"/>
          <p:cNvSpPr txBox="1">
            <a:spLocks noGrp="1"/>
          </p:cNvSpPr>
          <p:nvPr>
            <p:ph type="subTitle" idx="1"/>
          </p:nvPr>
        </p:nvSpPr>
        <p:spPr>
          <a:xfrm>
            <a:off x="3700050" y="3317925"/>
            <a:ext cx="50142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a:t>Yang Gao, Yifei Li, Yuankai Wang,</a:t>
            </a:r>
            <a:endParaRPr sz="2400"/>
          </a:p>
          <a:p>
            <a:pPr marL="0" lvl="0" indent="0" algn="l" rtl="0">
              <a:spcBef>
                <a:spcPts val="0"/>
              </a:spcBef>
              <a:spcAft>
                <a:spcPts val="0"/>
              </a:spcAft>
              <a:buNone/>
            </a:pPr>
            <a:r>
              <a:rPr lang="zh-CN" sz="2400"/>
              <a:t>Zhuochen Liu, Hao Yang</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Classification Approach</a:t>
            </a:r>
            <a:endParaRPr sz="3600" b="1"/>
          </a:p>
        </p:txBody>
      </p:sp>
      <p:sp>
        <p:nvSpPr>
          <p:cNvPr id="191" name="Google Shape;191;p22"/>
          <p:cNvSpPr txBox="1">
            <a:spLocks noGrp="1"/>
          </p:cNvSpPr>
          <p:nvPr>
            <p:ph type="body" idx="1"/>
          </p:nvPr>
        </p:nvSpPr>
        <p:spPr>
          <a:xfrm>
            <a:off x="728425" y="1307850"/>
            <a:ext cx="80127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2400"/>
              <a:t>However, we feel that the price of car is not uniformly distributed</a:t>
            </a:r>
            <a:endParaRPr sz="2400"/>
          </a:p>
          <a:p>
            <a:pPr marL="0" lvl="0" indent="0" algn="l" rtl="0">
              <a:lnSpc>
                <a:spcPct val="100000"/>
              </a:lnSpc>
              <a:spcBef>
                <a:spcPts val="0"/>
              </a:spcBef>
              <a:spcAft>
                <a:spcPts val="0"/>
              </a:spcAft>
              <a:buNone/>
            </a:pPr>
            <a:endParaRPr sz="2400"/>
          </a:p>
          <a:p>
            <a:pPr marL="0" lvl="0" indent="0" algn="l" rtl="0">
              <a:lnSpc>
                <a:spcPct val="100000"/>
              </a:lnSpc>
              <a:spcBef>
                <a:spcPts val="0"/>
              </a:spcBef>
              <a:spcAft>
                <a:spcPts val="0"/>
              </a:spcAft>
              <a:buNone/>
            </a:pPr>
            <a:r>
              <a:rPr lang="zh-CN" sz="2400"/>
              <a:t>Second attempt: Manually set the categories  based on experience and knowledge of cars.</a:t>
            </a:r>
            <a:endParaRPr sz="2400"/>
          </a:p>
          <a:p>
            <a:pPr marL="0" lvl="0" indent="0" algn="l" rtl="0">
              <a:lnSpc>
                <a:spcPct val="100000"/>
              </a:lnSpc>
              <a:spcBef>
                <a:spcPts val="0"/>
              </a:spcBef>
              <a:spcAft>
                <a:spcPts val="0"/>
              </a:spcAft>
              <a:buNone/>
            </a:pPr>
            <a:r>
              <a:rPr lang="zh-CN" sz="2400"/>
              <a:t>	ReLU between hidden layers</a:t>
            </a:r>
            <a:endParaRPr sz="2400"/>
          </a:p>
          <a:p>
            <a:pPr marL="0" lvl="0" indent="0" algn="l" rtl="0">
              <a:lnSpc>
                <a:spcPct val="100000"/>
              </a:lnSpc>
              <a:spcBef>
                <a:spcPts val="0"/>
              </a:spcBef>
              <a:spcAft>
                <a:spcPts val="0"/>
              </a:spcAft>
              <a:buNone/>
            </a:pPr>
            <a:r>
              <a:rPr lang="zh-CN" sz="2400"/>
              <a:t>	Dropout regularization</a:t>
            </a:r>
            <a:endParaRPr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Results (Regression)</a:t>
            </a:r>
            <a:endParaRPr sz="3600" b="1"/>
          </a:p>
        </p:txBody>
      </p:sp>
      <p:sp>
        <p:nvSpPr>
          <p:cNvPr id="197" name="Google Shape;197;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800"/>
              <a:t>Error rate less than 10%: 45%</a:t>
            </a:r>
            <a:endParaRPr sz="2800"/>
          </a:p>
          <a:p>
            <a:pPr marL="0" lvl="0" indent="0" algn="l" rtl="0">
              <a:spcBef>
                <a:spcPts val="0"/>
              </a:spcBef>
              <a:spcAft>
                <a:spcPts val="0"/>
              </a:spcAft>
              <a:buNone/>
            </a:pPr>
            <a:r>
              <a:rPr lang="zh-CN" sz="2800"/>
              <a:t>Error rate less than 20%: 74% </a:t>
            </a:r>
            <a:endParaRPr sz="2800"/>
          </a:p>
          <a:p>
            <a:pPr marL="0" lvl="0" indent="0" algn="l" rtl="0">
              <a:spcBef>
                <a:spcPts val="0"/>
              </a:spcBef>
              <a:spcAft>
                <a:spcPts val="1000"/>
              </a:spcAft>
              <a:buNone/>
            </a:pPr>
            <a:r>
              <a:rPr lang="zh-CN" sz="2800"/>
              <a:t>Maximun error rate: &gt;1300%</a:t>
            </a:r>
            <a:endParaRPr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Results (Classification)</a:t>
            </a:r>
            <a:endParaRPr sz="3600" b="1"/>
          </a:p>
        </p:txBody>
      </p:sp>
      <p:sp>
        <p:nvSpPr>
          <p:cNvPr id="203" name="Google Shape;203;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800"/>
              <a:t>Total number of testing data: 19316</a:t>
            </a:r>
            <a:endParaRPr sz="2800"/>
          </a:p>
          <a:p>
            <a:pPr marL="0" lvl="0" indent="0" algn="l" rtl="0">
              <a:spcBef>
                <a:spcPts val="0"/>
              </a:spcBef>
              <a:spcAft>
                <a:spcPts val="1600"/>
              </a:spcAft>
              <a:buNone/>
            </a:pPr>
            <a:r>
              <a:rPr lang="zh-CN" sz="2800"/>
              <a:t>Number of correct predictions: 15587</a:t>
            </a:r>
            <a:br>
              <a:rPr lang="zh-CN" sz="2800"/>
            </a:br>
            <a:r>
              <a:rPr lang="zh-CN" sz="2800"/>
              <a:t>Number of incorrect predictions: 3729</a:t>
            </a:r>
            <a:br>
              <a:rPr lang="zh-CN" sz="2800"/>
            </a:br>
            <a:r>
              <a:rPr lang="zh-CN" sz="2800"/>
              <a:t>Differ by more than 2 levels: 76</a:t>
            </a:r>
            <a:endParaRPr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Conclusion</a:t>
            </a:r>
            <a:endParaRPr sz="3600" b="1"/>
          </a:p>
        </p:txBody>
      </p:sp>
      <p:sp>
        <p:nvSpPr>
          <p:cNvPr id="209" name="Google Shape;209;p25"/>
          <p:cNvSpPr txBox="1">
            <a:spLocks noGrp="1"/>
          </p:cNvSpPr>
          <p:nvPr>
            <p:ph type="body" idx="1"/>
          </p:nvPr>
        </p:nvSpPr>
        <p:spPr>
          <a:xfrm>
            <a:off x="535975" y="1445075"/>
            <a:ext cx="83976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200"/>
              <a:t>Accuracy:</a:t>
            </a:r>
            <a:endParaRPr sz="2200"/>
          </a:p>
          <a:p>
            <a:pPr marL="0" lvl="0" indent="0" algn="l" rtl="0">
              <a:spcBef>
                <a:spcPts val="0"/>
              </a:spcBef>
              <a:spcAft>
                <a:spcPts val="0"/>
              </a:spcAft>
              <a:buNone/>
            </a:pPr>
            <a:r>
              <a:rPr lang="zh-CN" sz="2200"/>
              <a:t>	Around 80%</a:t>
            </a:r>
            <a:endParaRPr sz="2200"/>
          </a:p>
          <a:p>
            <a:pPr marL="0" lvl="0" indent="0" algn="l" rtl="0">
              <a:spcBef>
                <a:spcPts val="0"/>
              </a:spcBef>
              <a:spcAft>
                <a:spcPts val="0"/>
              </a:spcAft>
              <a:buNone/>
            </a:pPr>
            <a:endParaRPr sz="1000"/>
          </a:p>
          <a:p>
            <a:pPr marL="0" lvl="0" indent="0" algn="l" rtl="0">
              <a:spcBef>
                <a:spcPts val="0"/>
              </a:spcBef>
              <a:spcAft>
                <a:spcPts val="0"/>
              </a:spcAft>
              <a:buNone/>
            </a:pPr>
            <a:r>
              <a:rPr lang="zh-CN" sz="2200"/>
              <a:t>Social Impact:</a:t>
            </a:r>
            <a:endParaRPr sz="2200"/>
          </a:p>
          <a:p>
            <a:pPr marL="0" lvl="0" indent="0" algn="l" rtl="0">
              <a:spcBef>
                <a:spcPts val="0"/>
              </a:spcBef>
              <a:spcAft>
                <a:spcPts val="0"/>
              </a:spcAft>
              <a:buNone/>
            </a:pPr>
            <a:r>
              <a:rPr lang="zh-CN" sz="2200"/>
              <a:t>	People can negotiate with dealers better with the model</a:t>
            </a:r>
            <a:endParaRPr sz="2200"/>
          </a:p>
          <a:p>
            <a:pPr marL="0" lvl="0" indent="0" algn="l" rtl="0">
              <a:spcBef>
                <a:spcPts val="0"/>
              </a:spcBef>
              <a:spcAft>
                <a:spcPts val="0"/>
              </a:spcAft>
              <a:buNone/>
            </a:pPr>
            <a:endParaRPr sz="1000"/>
          </a:p>
          <a:p>
            <a:pPr marL="0" lvl="0" indent="0" algn="l" rtl="0">
              <a:spcBef>
                <a:spcPts val="0"/>
              </a:spcBef>
              <a:spcAft>
                <a:spcPts val="0"/>
              </a:spcAft>
              <a:buNone/>
            </a:pPr>
            <a:r>
              <a:rPr lang="zh-CN" sz="2200"/>
              <a:t>Limitation and future development:</a:t>
            </a:r>
            <a:endParaRPr sz="2200"/>
          </a:p>
          <a:p>
            <a:pPr marL="0" lvl="0" indent="0" algn="l" rtl="0">
              <a:spcBef>
                <a:spcPts val="0"/>
              </a:spcBef>
              <a:spcAft>
                <a:spcPts val="0"/>
              </a:spcAft>
              <a:buNone/>
            </a:pPr>
            <a:r>
              <a:rPr lang="zh-CN" sz="2200"/>
              <a:t>	Data set is from Poland</a:t>
            </a:r>
            <a:endParaRPr sz="2200"/>
          </a:p>
          <a:p>
            <a:pPr marL="0" lvl="0" indent="0" algn="l" rtl="0">
              <a:spcBef>
                <a:spcPts val="0"/>
              </a:spcBef>
              <a:spcAft>
                <a:spcPts val="0"/>
              </a:spcAft>
              <a:buNone/>
            </a:pPr>
            <a:r>
              <a:rPr lang="zh-CN" sz="2200"/>
              <a:t>	Need more reliable data if we want to apply to other countries.</a:t>
            </a:r>
            <a:endParaRPr sz="2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sz="4000" b="1"/>
              <a:t>Any questions?</a:t>
            </a:r>
            <a:endParaRPr sz="40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Introduction:</a:t>
            </a:r>
            <a:endParaRPr sz="3600" b="1"/>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800"/>
              <a:t>Purpose:</a:t>
            </a:r>
            <a:endParaRPr sz="2800"/>
          </a:p>
          <a:p>
            <a:pPr marL="0" lvl="0" indent="0" algn="l" rtl="0">
              <a:spcBef>
                <a:spcPts val="1600"/>
              </a:spcBef>
              <a:spcAft>
                <a:spcPts val="0"/>
              </a:spcAft>
              <a:buNone/>
            </a:pPr>
            <a:r>
              <a:rPr lang="zh-CN" sz="2800">
                <a:solidFill>
                  <a:srgbClr val="FFFFFF"/>
                </a:solidFill>
                <a:latin typeface="Arial"/>
                <a:ea typeface="Arial"/>
                <a:cs typeface="Arial"/>
                <a:sym typeface="Arial"/>
              </a:rPr>
              <a:t>When people want to sell their cars, they want to have an idea about how much their cars worth. </a:t>
            </a:r>
            <a:endParaRPr sz="280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Preprocessing</a:t>
            </a:r>
            <a:endParaRPr sz="3600" b="1"/>
          </a:p>
        </p:txBody>
      </p:sp>
      <p:sp>
        <p:nvSpPr>
          <p:cNvPr id="147" name="Google Shape;147;p15"/>
          <p:cNvSpPr txBox="1">
            <a:spLocks noGrp="1"/>
          </p:cNvSpPr>
          <p:nvPr>
            <p:ph type="body" idx="1"/>
          </p:nvPr>
        </p:nvSpPr>
        <p:spPr>
          <a:xfrm>
            <a:off x="920875" y="1307850"/>
            <a:ext cx="7820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a:solidFill>
                  <a:srgbClr val="FFFFFF"/>
                </a:solidFill>
                <a:latin typeface="Arial"/>
                <a:ea typeface="Arial"/>
                <a:cs typeface="Arial"/>
                <a:sym typeface="Arial"/>
              </a:rPr>
              <a:t>Delete:</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CN" sz="2400">
                <a:latin typeface="Arial"/>
                <a:ea typeface="Arial"/>
                <a:cs typeface="Arial"/>
                <a:sym typeface="Arial"/>
              </a:rPr>
              <a:t>useless columns</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zh-CN" sz="2400">
                <a:latin typeface="Arial"/>
                <a:ea typeface="Arial"/>
                <a:cs typeface="Arial"/>
                <a:sym typeface="Arial"/>
              </a:rPr>
              <a:t>columns with duplicate meanings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CN" sz="2400">
                <a:solidFill>
                  <a:srgbClr val="FFFFFF"/>
                </a:solidFill>
                <a:latin typeface="Arial"/>
                <a:ea typeface="Arial"/>
                <a:cs typeface="Arial"/>
                <a:sym typeface="Arial"/>
              </a:rPr>
              <a:t>already be one-hot encoded</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CN" sz="2400">
                <a:latin typeface="Arial"/>
                <a:ea typeface="Arial"/>
                <a:cs typeface="Arial"/>
                <a:sym typeface="Arial"/>
              </a:rPr>
              <a:t>empty values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zh-CN" sz="2400">
                <a:solidFill>
                  <a:srgbClr val="FFFFFF"/>
                </a:solidFill>
                <a:latin typeface="Arial"/>
                <a:ea typeface="Arial"/>
                <a:cs typeface="Arial"/>
                <a:sym typeface="Arial"/>
              </a:rPr>
              <a:t>meaningless outliers</a:t>
            </a:r>
            <a:endParaRPr sz="2400">
              <a:solidFill>
                <a:srgbClr val="FFFFFF"/>
              </a:solidFill>
              <a:latin typeface="Arial"/>
              <a:ea typeface="Arial"/>
              <a:cs typeface="Arial"/>
              <a:sym typeface="Arial"/>
            </a:endParaRPr>
          </a:p>
          <a:p>
            <a:pPr marL="457200" lvl="0" indent="0" algn="l" rtl="0">
              <a:spcBef>
                <a:spcPts val="0"/>
              </a:spcBef>
              <a:spcAft>
                <a:spcPts val="0"/>
              </a:spcAft>
              <a:buNone/>
            </a:pPr>
            <a:endParaRPr sz="2400">
              <a:solidFill>
                <a:srgbClr val="FFFFFF"/>
              </a:solidFill>
              <a:latin typeface="Arial"/>
              <a:ea typeface="Arial"/>
              <a:cs typeface="Arial"/>
              <a:sym typeface="Arial"/>
            </a:endParaRPr>
          </a:p>
          <a:p>
            <a:pPr marL="0" lvl="0" indent="0" algn="l" rtl="0">
              <a:spcBef>
                <a:spcPts val="0"/>
              </a:spcBef>
              <a:spcAft>
                <a:spcPts val="0"/>
              </a:spcAft>
              <a:buNone/>
            </a:pPr>
            <a:r>
              <a:rPr lang="zh-CN" sz="2400">
                <a:solidFill>
                  <a:srgbClr val="FFFFFF"/>
                </a:solidFill>
                <a:latin typeface="Arial"/>
                <a:ea typeface="Arial"/>
                <a:cs typeface="Arial"/>
                <a:sym typeface="Arial"/>
              </a:rPr>
              <a:t>We finally got a dataset of 96,582 rows and 97 columns.</a:t>
            </a:r>
            <a:endParaRPr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Preprocessing (cont)</a:t>
            </a:r>
            <a:endParaRPr sz="3600" b="1"/>
          </a:p>
        </p:txBody>
      </p:sp>
      <p:sp>
        <p:nvSpPr>
          <p:cNvPr id="153" name="Google Shape;153;p16"/>
          <p:cNvSpPr txBox="1">
            <a:spLocks noGrp="1"/>
          </p:cNvSpPr>
          <p:nvPr>
            <p:ph type="body" idx="1"/>
          </p:nvPr>
        </p:nvSpPr>
        <p:spPr>
          <a:xfrm>
            <a:off x="973350" y="1567550"/>
            <a:ext cx="7363200" cy="29112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zh-CN" sz="2800">
                <a:solidFill>
                  <a:srgbClr val="FFFFFF"/>
                </a:solidFill>
                <a:latin typeface="Arial"/>
                <a:ea typeface="Arial"/>
                <a:cs typeface="Arial"/>
                <a:sym typeface="Arial"/>
              </a:rPr>
              <a:t>Standardize</a:t>
            </a:r>
            <a:endParaRPr sz="2800">
              <a:solidFill>
                <a:srgbClr val="FFFFFF"/>
              </a:solidFill>
              <a:latin typeface="Arial"/>
              <a:ea typeface="Arial"/>
              <a:cs typeface="Arial"/>
              <a:sym typeface="Arial"/>
            </a:endParaRPr>
          </a:p>
          <a:p>
            <a:pPr marL="457200" lvl="0" indent="-406400" algn="l" rtl="0">
              <a:spcBef>
                <a:spcPts val="0"/>
              </a:spcBef>
              <a:spcAft>
                <a:spcPts val="0"/>
              </a:spcAft>
              <a:buClr>
                <a:srgbClr val="FFFFFF"/>
              </a:buClr>
              <a:buSzPts val="2800"/>
              <a:buFont typeface="Arial"/>
              <a:buChar char="●"/>
            </a:pPr>
            <a:r>
              <a:rPr lang="zh-CN" sz="2800">
                <a:solidFill>
                  <a:srgbClr val="FFFFFF"/>
                </a:solidFill>
                <a:latin typeface="Arial"/>
                <a:ea typeface="Arial"/>
                <a:cs typeface="Arial"/>
                <a:sym typeface="Arial"/>
              </a:rPr>
              <a:t>One-hot encoding</a:t>
            </a:r>
            <a:endParaRPr sz="2800">
              <a:solidFill>
                <a:srgbClr val="FFFFFF"/>
              </a:solidFill>
              <a:latin typeface="Arial"/>
              <a:ea typeface="Arial"/>
              <a:cs typeface="Arial"/>
              <a:sym typeface="Arial"/>
            </a:endParaRPr>
          </a:p>
          <a:p>
            <a:pPr marL="457200" lvl="0" indent="-406400" algn="l" rtl="0">
              <a:spcBef>
                <a:spcPts val="0"/>
              </a:spcBef>
              <a:spcAft>
                <a:spcPts val="0"/>
              </a:spcAft>
              <a:buClr>
                <a:srgbClr val="FFFFFF"/>
              </a:buClr>
              <a:buSzPts val="2800"/>
              <a:buFont typeface="Arial"/>
              <a:buChar char="●"/>
            </a:pPr>
            <a:r>
              <a:rPr lang="zh-CN" sz="2800">
                <a:solidFill>
                  <a:srgbClr val="FFFFFF"/>
                </a:solidFill>
                <a:latin typeface="Arial"/>
                <a:ea typeface="Arial"/>
                <a:cs typeface="Arial"/>
                <a:sym typeface="Arial"/>
              </a:rPr>
              <a:t>Training vs Validation vs Testing</a:t>
            </a:r>
            <a:endParaRPr sz="2800">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Regression Approach</a:t>
            </a:r>
            <a:endParaRPr sz="3600" b="1"/>
          </a:p>
        </p:txBody>
      </p:sp>
      <p:sp>
        <p:nvSpPr>
          <p:cNvPr id="159" name="Google Shape;159;p17"/>
          <p:cNvSpPr txBox="1">
            <a:spLocks noGrp="1"/>
          </p:cNvSpPr>
          <p:nvPr>
            <p:ph type="body" idx="1"/>
          </p:nvPr>
        </p:nvSpPr>
        <p:spPr>
          <a:xfrm>
            <a:off x="780900" y="1522050"/>
            <a:ext cx="7820100" cy="258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400"/>
              <a:t>Our first approach is to train a network that can predict accurate prices.</a:t>
            </a:r>
            <a:endParaRPr sz="2400"/>
          </a:p>
          <a:p>
            <a:pPr marL="0" lvl="0" indent="0" algn="l" rtl="0">
              <a:lnSpc>
                <a:spcPct val="115000"/>
              </a:lnSpc>
              <a:spcBef>
                <a:spcPts val="0"/>
              </a:spcBef>
              <a:spcAft>
                <a:spcPts val="0"/>
              </a:spcAft>
              <a:buNone/>
            </a:pPr>
            <a:r>
              <a:rPr lang="zh-CN" sz="2400"/>
              <a:t>We tried to use Regression Model for this problem.</a:t>
            </a:r>
            <a:endParaRPr sz="2400"/>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zh-CN" sz="2400"/>
              <a:t>First attempt: Trained a single layer model and use its accuracy as baseline</a:t>
            </a:r>
            <a:endParaRP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8"/>
          <p:cNvPicPr preferRelativeResize="0"/>
          <p:nvPr/>
        </p:nvPicPr>
        <p:blipFill>
          <a:blip r:embed="rId3">
            <a:alphaModFix/>
          </a:blip>
          <a:stretch>
            <a:fillRect/>
          </a:stretch>
        </p:blipFill>
        <p:spPr>
          <a:xfrm>
            <a:off x="0" y="781113"/>
            <a:ext cx="9144000" cy="358128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Regression Approach(cont)</a:t>
            </a:r>
            <a:endParaRPr sz="3600" b="1"/>
          </a:p>
        </p:txBody>
      </p:sp>
      <p:sp>
        <p:nvSpPr>
          <p:cNvPr id="172" name="Google Shape;172;p19"/>
          <p:cNvSpPr txBox="1">
            <a:spLocks noGrp="1"/>
          </p:cNvSpPr>
          <p:nvPr>
            <p:ph type="body" idx="1"/>
          </p:nvPr>
        </p:nvSpPr>
        <p:spPr>
          <a:xfrm>
            <a:off x="693425" y="1522050"/>
            <a:ext cx="7977600" cy="304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400"/>
              <a:t>However, the first attempt result in error that is larger than predicting using Standard Deviation.</a:t>
            </a:r>
            <a:endParaRPr sz="2400"/>
          </a:p>
          <a:p>
            <a:pPr marL="0" lvl="0" indent="45720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zh-CN" sz="2400"/>
              <a:t>Second attempt: Trained a five layer model with ReLU and early stopping</a:t>
            </a:r>
            <a:endParaRPr sz="2400"/>
          </a:p>
          <a:p>
            <a:pPr marL="0" lvl="0" indent="457200" algn="l" rtl="0">
              <a:lnSpc>
                <a:spcPct val="115000"/>
              </a:lnSpc>
              <a:spcBef>
                <a:spcPts val="0"/>
              </a:spcBef>
              <a:spcAft>
                <a:spcPts val="0"/>
              </a:spcAft>
              <a:buNone/>
            </a:pPr>
            <a:r>
              <a:rPr lang="zh-CN" sz="2400"/>
              <a:t>Outcome: Much better than standard deviation</a:t>
            </a:r>
            <a:endParaRPr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9" name="Google Shape;179;p20"/>
          <p:cNvPicPr preferRelativeResize="0"/>
          <p:nvPr/>
        </p:nvPicPr>
        <p:blipFill rotWithShape="1">
          <a:blip r:embed="rId3">
            <a:alphaModFix/>
          </a:blip>
          <a:srcRect/>
          <a:stretch/>
        </p:blipFill>
        <p:spPr>
          <a:xfrm>
            <a:off x="0" y="702825"/>
            <a:ext cx="9143999" cy="393260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b="1"/>
              <a:t>Classification Approach</a:t>
            </a:r>
            <a:endParaRPr sz="3600" b="1"/>
          </a:p>
        </p:txBody>
      </p:sp>
      <p:sp>
        <p:nvSpPr>
          <p:cNvPr id="185" name="Google Shape;185;p21"/>
          <p:cNvSpPr txBox="1">
            <a:spLocks noGrp="1"/>
          </p:cNvSpPr>
          <p:nvPr>
            <p:ph type="body" idx="1"/>
          </p:nvPr>
        </p:nvSpPr>
        <p:spPr>
          <a:xfrm>
            <a:off x="955850" y="1307850"/>
            <a:ext cx="7750200" cy="332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2400"/>
              <a:t>Limitation of Regression Model</a:t>
            </a:r>
            <a:endParaRPr sz="2400"/>
          </a:p>
          <a:p>
            <a:pPr marL="0" lvl="0" indent="0" algn="l" rtl="0">
              <a:lnSpc>
                <a:spcPct val="100000"/>
              </a:lnSpc>
              <a:spcBef>
                <a:spcPts val="0"/>
              </a:spcBef>
              <a:spcAft>
                <a:spcPts val="0"/>
              </a:spcAft>
              <a:buNone/>
            </a:pPr>
            <a:r>
              <a:rPr lang="zh-CN" sz="2400"/>
              <a:t>Divided cars into six categories according to their prices and build a classification model</a:t>
            </a:r>
            <a:endParaRPr sz="2400"/>
          </a:p>
          <a:p>
            <a:pPr marL="0" lvl="0" indent="0" algn="l" rtl="0">
              <a:lnSpc>
                <a:spcPct val="100000"/>
              </a:lnSpc>
              <a:spcBef>
                <a:spcPts val="0"/>
              </a:spcBef>
              <a:spcAft>
                <a:spcPts val="0"/>
              </a:spcAft>
              <a:buNone/>
            </a:pPr>
            <a:endParaRPr sz="2400"/>
          </a:p>
          <a:p>
            <a:pPr marL="0" lvl="0" indent="0" algn="l" rtl="0">
              <a:lnSpc>
                <a:spcPct val="100000"/>
              </a:lnSpc>
              <a:spcBef>
                <a:spcPts val="0"/>
              </a:spcBef>
              <a:spcAft>
                <a:spcPts val="0"/>
              </a:spcAft>
              <a:buNone/>
            </a:pPr>
            <a:r>
              <a:rPr lang="zh-CN" sz="2400"/>
              <a:t>First attempt: Set categories such that each category has equal number of cars.</a:t>
            </a:r>
            <a:endParaRPr sz="2400"/>
          </a:p>
          <a:p>
            <a:pPr marL="0" lvl="0" indent="457200" algn="l" rtl="0">
              <a:lnSpc>
                <a:spcPct val="100000"/>
              </a:lnSpc>
              <a:spcBef>
                <a:spcPts val="0"/>
              </a:spcBef>
              <a:spcAft>
                <a:spcPts val="0"/>
              </a:spcAft>
              <a:buNone/>
            </a:pPr>
            <a:r>
              <a:rPr lang="zh-CN" sz="2400"/>
              <a:t>Train model against a small part of data and drive the training error to 0</a:t>
            </a:r>
            <a:endParaRPr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8971</Words>
  <Application>Microsoft Office PowerPoint</Application>
  <PresentationFormat>On-screen Show (16:9)</PresentationFormat>
  <Paragraphs>98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Montserrat</vt:lpstr>
      <vt:lpstr>Lato</vt:lpstr>
      <vt:lpstr>Arial</vt:lpstr>
      <vt:lpstr>Focus</vt:lpstr>
      <vt:lpstr>Predict Used Car Values</vt:lpstr>
      <vt:lpstr>Introduction:</vt:lpstr>
      <vt:lpstr>Preprocessing</vt:lpstr>
      <vt:lpstr>Preprocessing (cont)</vt:lpstr>
      <vt:lpstr>Regression Approach</vt:lpstr>
      <vt:lpstr>PowerPoint Presentation</vt:lpstr>
      <vt:lpstr>Regression Approach(cont)</vt:lpstr>
      <vt:lpstr>PowerPoint Presentation</vt:lpstr>
      <vt:lpstr>Classification Approach</vt:lpstr>
      <vt:lpstr>Classification Approach</vt:lpstr>
      <vt:lpstr>Results (Regression)</vt:lpstr>
      <vt:lpstr>Results (Classification)</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Used Car Values</dc:title>
  <cp:lastModifiedBy>Wang Yuankai</cp:lastModifiedBy>
  <cp:revision>3</cp:revision>
  <dcterms:modified xsi:type="dcterms:W3CDTF">2018-11-15T19:19:20Z</dcterms:modified>
</cp:coreProperties>
</file>