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2" r:id="rId28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ranklin Gothic Book" panose="020B0503020102020204" pitchFamily="34" charset="0"/>
      <p:regular r:id="rId38"/>
      <p:italic r:id="rId39"/>
    </p:embeddedFont>
    <p:embeddedFont>
      <p:font typeface="TradeGothic LT Light" panose="020B0406030503020504" pitchFamily="3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DC0"/>
    <a:srgbClr val="465055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2CC9-662F-4EEF-AD68-BBE5590AD5F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82D1-14D6-4F7D-9CB7-7ECE95248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3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Time between polls, no notification</a:t>
            </a:r>
          </a:p>
          <a:p>
            <a:pPr algn="l"/>
            <a:r>
              <a:rPr lang="en-US" dirty="0" smtClean="0"/>
              <a:t>Work around, poll period algorithms.</a:t>
            </a:r>
          </a:p>
          <a:p>
            <a:pPr algn="l"/>
            <a:r>
              <a:rPr lang="en-US" dirty="0" smtClean="0"/>
              <a:t>Catching a ride on existing </a:t>
            </a:r>
            <a:r>
              <a:rPr lang="en-US" dirty="0" err="1" smtClean="0"/>
              <a:t>req’s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minutes to this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between polls</a:t>
            </a:r>
          </a:p>
          <a:p>
            <a:r>
              <a:rPr lang="en-US" dirty="0" smtClean="0"/>
              <a:t>Time outs, and proxies killing connection when no 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Timeout, buffering, may interfere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82D1-14D6-4F7D-9CB7-7ECE95248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0775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362200"/>
            <a:ext cx="3962400" cy="9144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sdg</a:t>
            </a:r>
            <a:r>
              <a:rPr lang="en-US" dirty="0" smtClean="0"/>
              <a:t> I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6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8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E33C-D141-4EB7-90F5-4E98A4E29696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BD29-35CA-4D16-B443-2C978B8A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3C7DC0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  <a:endParaRPr lang="en-US" sz="6000" b="1" dirty="0">
              <a:solidFill>
                <a:srgbClr val="3C7DC0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5791200" cy="2438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Franklin Gothic Book" pitchFamily="34" charset="0"/>
                <a:ea typeface="Verdana" pitchFamily="34" charset="0"/>
                <a:cs typeface="Verdana" pitchFamily="34" charset="0"/>
              </a:rPr>
              <a:t>William Austin</a:t>
            </a:r>
          </a:p>
          <a:p>
            <a:r>
              <a:rPr lang="en-US" dirty="0" smtClean="0">
                <a:latin typeface="Franklin Gothic Book" pitchFamily="34" charset="0"/>
                <a:ea typeface="Verdana" pitchFamily="34" charset="0"/>
                <a:cs typeface="Verdana" pitchFamily="34" charset="0"/>
              </a:rPr>
              <a:t>Consultant, </a:t>
            </a:r>
            <a:r>
              <a:rPr lang="en-US" dirty="0" err="1" smtClean="0">
                <a:latin typeface="Franklin Gothic Book" pitchFamily="34" charset="0"/>
                <a:ea typeface="Verdana" pitchFamily="34" charset="0"/>
                <a:cs typeface="Verdana" pitchFamily="34" charset="0"/>
              </a:rPr>
              <a:t>sdg</a:t>
            </a:r>
            <a:endParaRPr lang="en-US" dirty="0" smtClean="0"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Franklin Gothic Book" pitchFamily="34" charset="0"/>
                <a:ea typeface="Verdana" pitchFamily="34" charset="0"/>
                <a:cs typeface="Verdana" pitchFamily="34" charset="0"/>
              </a:rPr>
              <a:t>@wyldebill00</a:t>
            </a:r>
          </a:p>
          <a:p>
            <a:r>
              <a:rPr lang="en-US" dirty="0" smtClean="0">
                <a:latin typeface="Franklin Gothic Book" pitchFamily="34" charset="0"/>
                <a:ea typeface="Verdana" pitchFamily="34" charset="0"/>
                <a:cs typeface="Verdana" pitchFamily="34" charset="0"/>
              </a:rPr>
              <a:t>www.solutiondesign.com</a:t>
            </a:r>
            <a:endParaRPr lang="en-US" dirty="0"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ooter Placeholder 12"/>
          <p:cNvSpPr txBox="1">
            <a:spLocks/>
          </p:cNvSpPr>
          <p:nvPr/>
        </p:nvSpPr>
        <p:spPr>
          <a:xfrm>
            <a:off x="52578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August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63945"/>
            <a:ext cx="838200" cy="8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Server Sent Events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4464034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HTML5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One-way Server to Client, client subscribes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All browsers, except IE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Separate connection to send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19" y="1618255"/>
            <a:ext cx="3276600" cy="18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rgbClr val="3C7DC0"/>
                </a:solidFill>
                <a:latin typeface="Franklin Gothic Book" pitchFamily="34" charset="0"/>
              </a:rPr>
              <a:t>WebSockets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4464034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HTML5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Raw API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Persistent 2-way communication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Newer protocol, hardware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53" y="2438400"/>
            <a:ext cx="4165098" cy="23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Demo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Roll-our-own Long Poll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Server will not reply right away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When *something* happens, server replies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TaskCompletionSource.SetResult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is the *something*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SignalR API’s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Hubs – Fine unless games, Wall St.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Persistent Connection – Raw data, strings only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Demo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 Progress Bar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Hosted on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AppHarbor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Connection Negotiation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HTTP 101, Switching Protocols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Server uses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WebSockets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if supported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Connectionid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JSON payload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Gotchas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camelcase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/ [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HubName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Calls from Server fail silently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Camel casing / [attributes]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Verify proxy at /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/hubs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Startup.cs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for OWIN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MVC Folders named SignalR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JSON Parser required, IE7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Go try it!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da-DK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NuGet Sample “signalr.stockticker”</a:t>
            </a:r>
          </a:p>
          <a:p>
            <a:pPr>
              <a:buClr>
                <a:srgbClr val="3C7DC0"/>
              </a:buClr>
            </a:pPr>
            <a:r>
              <a:rPr lang="da-DK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www.asp.net/signal</a:t>
            </a:r>
          </a:p>
          <a:p>
            <a:pPr>
              <a:buClr>
                <a:srgbClr val="3C7DC0"/>
              </a:buClr>
            </a:pPr>
            <a:r>
              <a:rPr lang="da-DK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Jabbr.net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Blank Slide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Client Side (too much)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0103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$.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connection.hub.start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p = $.connection.&lt;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hubname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&gt; get a proxy object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P.server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hubmethod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&gt;(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params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) calls the server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Hub method calls return promises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Agenda</a:t>
            </a:r>
            <a:endParaRPr lang="en-US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History</a:t>
            </a:r>
          </a:p>
          <a:p>
            <a:pPr>
              <a:buClr>
                <a:srgbClr val="3C7DC0"/>
              </a:buClr>
            </a:pP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</a:p>
          <a:p>
            <a:pPr>
              <a:buClr>
                <a:srgbClr val="3C7DC0"/>
              </a:buClr>
            </a:pP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Demo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: Long Polling 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MVC</a:t>
            </a:r>
          </a:p>
          <a:p>
            <a:pPr>
              <a:buClr>
                <a:srgbClr val="3C7DC0"/>
              </a:buClr>
            </a:pP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Demo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: SignalR </a:t>
            </a:r>
            <a:r>
              <a:rPr lang="en-US" b="1" dirty="0" err="1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ProgressBar</a:t>
            </a:r>
            <a:endParaRPr lang="en-US" b="1" dirty="0" smtClean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Gotchas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3C7DC0"/>
                </a:solidFill>
                <a:latin typeface="Franklin Gothic Book" pitchFamily="34" charset="0"/>
              </a:rPr>
              <a:t>Client Side hub/proxy setup too much?</a:t>
            </a:r>
            <a:endParaRPr lang="en-US" sz="32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document.ready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Get proxy reference, $.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connection.yourhub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Define your methods server can call on you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Proxy.client.SomeMethod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= function() {..}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Then, call $.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connection.start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() and inside the .done() kick off the initialization, click handlers, 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etc.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Hub Order of Events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Client calls $.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connection.hub.start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() (it’s always hub, not &lt;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yourhubderivedc#classname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This kicks off the connection negotiation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Cross domain connections ok if server 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configured 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with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enablecrossdomain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Start returns a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promise, with a .done or .fail possible callback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Camel case in the client vs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.net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class is important, or use [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hubname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] attribute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Client Side (Remove)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Has a .server property that exposes all methods on hub derived class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May have more than one object for client side hub(s)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camelCasing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applies to calling hub methods too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Hubs (too much?)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When the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/hubs request is made, the assemblies are scanned that inherit from Hub. A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proxy object is returned to the client and cached for the remainder of the session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/hubs URL (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mvc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route) is registered in the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mapSignalR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() call.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Static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proxy for build machines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Calls to Client return Task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This Slide not Needed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Good news is,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uses all of these transport </a:t>
            </a:r>
            <a:r>
              <a:rPr lang="en-US" b="1" dirty="0" err="1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emethods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(except polling)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More good news, the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api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looks like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rpc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(though it’s messaging, queues,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async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Clr>
                <a:srgbClr val="3C7DC0"/>
              </a:buClr>
            </a:pP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Officially 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part of asp.net family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Tracks clients, supports groups, events connect/disconnect/reconnect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Queues messages, message bus, backplane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Signalr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isn’t just for web, but http.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Wpf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, Windows phone, android, 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iPhone 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clients (proxies) available.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Nuget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package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Prerequisites 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Dynamic types</a:t>
            </a:r>
          </a:p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Json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Promises in 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jQuery/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js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HTTP / Headers / Codes 101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Tasks/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Async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Await to a lesser extent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From Client Side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600200"/>
            <a:ext cx="7619998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 err="1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Methodname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call to client ignores case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Calls to method names are dynamic, won’t fail at compile time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Calls to </a:t>
            </a:r>
            <a:r>
              <a:rPr lang="en-US" b="1" dirty="0" smtClean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non-existent 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methods silently fail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Returns from server calls are possible 2 way</a:t>
            </a:r>
          </a:p>
          <a:p>
            <a:pPr>
              <a:buClr>
                <a:srgbClr val="3C7DC0"/>
              </a:buClr>
            </a:pPr>
            <a:endParaRPr lang="da-DK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30375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C7DC0"/>
                </a:solidFill>
                <a:latin typeface="Franklin Gothic Book" pitchFamily="34" charset="0"/>
              </a:rPr>
              <a:t>c</a:t>
            </a:r>
            <a:r>
              <a:rPr lang="en-US" sz="4000" b="1" dirty="0" smtClean="0">
                <a:solidFill>
                  <a:srgbClr val="3C7DC0"/>
                </a:solidFill>
                <a:latin typeface="Franklin Gothic Book" pitchFamily="34" charset="0"/>
              </a:rPr>
              <a:t>ontact </a:t>
            </a:r>
            <a:r>
              <a:rPr lang="en-US" sz="4000" dirty="0" smtClean="0">
                <a:latin typeface="Franklin Gothic Book" pitchFamily="34" charset="0"/>
              </a:rPr>
              <a:t>I William Austin</a:t>
            </a:r>
            <a:endParaRPr lang="en-US" sz="4000" dirty="0">
              <a:latin typeface="Franklin Gothic Book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63945"/>
            <a:ext cx="838200" cy="817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7DC0"/>
                </a:solidFill>
                <a:latin typeface="Franklin Gothic Book" pitchFamily="34" charset="0"/>
              </a:rPr>
              <a:t>title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I Consultant</a:t>
            </a:r>
          </a:p>
          <a:p>
            <a:r>
              <a:rPr lang="en-US" dirty="0">
                <a:solidFill>
                  <a:srgbClr val="3C7DC0"/>
                </a:solidFill>
                <a:latin typeface="Franklin Gothic Book" pitchFamily="34" charset="0"/>
              </a:rPr>
              <a:t>e</a:t>
            </a:r>
            <a:r>
              <a:rPr lang="en-US" dirty="0" smtClean="0">
                <a:solidFill>
                  <a:srgbClr val="3C7DC0"/>
                </a:solidFill>
                <a:latin typeface="Franklin Gothic Book" pitchFamily="34" charset="0"/>
              </a:rPr>
              <a:t>mail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I william.austin@solutiondesign.com</a:t>
            </a:r>
          </a:p>
          <a:p>
            <a:r>
              <a:rPr lang="en-US" dirty="0">
                <a:solidFill>
                  <a:srgbClr val="3C7DC0"/>
                </a:solidFill>
                <a:latin typeface="Franklin Gothic Book" pitchFamily="34" charset="0"/>
              </a:rPr>
              <a:t>o</a:t>
            </a:r>
            <a:r>
              <a:rPr lang="en-US" dirty="0" smtClean="0">
                <a:solidFill>
                  <a:srgbClr val="3C7DC0"/>
                </a:solidFill>
                <a:latin typeface="Franklin Gothic Book" pitchFamily="34" charset="0"/>
              </a:rPr>
              <a:t>ffice</a:t>
            </a:r>
            <a:r>
              <a:rPr lang="en-US" dirty="0" smtClean="0">
                <a:solidFill>
                  <a:schemeClr val="bg1"/>
                </a:solidFill>
                <a:latin typeface="Franklin Gothic Book" pitchFamily="34" charset="0"/>
              </a:rPr>
              <a:t> I 952.278.2500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248400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3C7DC0"/>
                </a:solidFill>
                <a:latin typeface="Franklin Gothic Book" pitchFamily="34" charset="0"/>
              </a:rPr>
              <a:t>7500 Olson Memorial Hwy, Suite 250 I Golden Valley, </a:t>
            </a:r>
            <a:r>
              <a:rPr lang="en-US" sz="1200" dirty="0">
                <a:solidFill>
                  <a:srgbClr val="3C7DC0"/>
                </a:solidFill>
                <a:latin typeface="Franklin Gothic Book" pitchFamily="34" charset="0"/>
              </a:rPr>
              <a:t>MN </a:t>
            </a:r>
            <a:r>
              <a:rPr lang="en-US" sz="1200" dirty="0" smtClean="0">
                <a:solidFill>
                  <a:srgbClr val="3C7DC0"/>
                </a:solidFill>
                <a:latin typeface="Franklin Gothic Book" pitchFamily="34" charset="0"/>
              </a:rPr>
              <a:t>55427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www.solutiondesign.com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History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HTTP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Request Response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Client initiated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Synchronous interaction (blocking)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1" y="4459224"/>
            <a:ext cx="4419609" cy="1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>
                <a:solidFill>
                  <a:srgbClr val="3C7DC0"/>
                </a:solidFill>
                <a:latin typeface="Franklin Gothic Book" pitchFamily="34" charset="0"/>
              </a:rPr>
              <a:t>Realtime</a:t>
            </a:r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 Today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Polling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Universally supported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Connections tied up while polling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Pull Model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74405"/>
            <a:ext cx="3834396" cy="21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Wouldn’t it be nice…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“Push” updates from servers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Asynchronous operations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Non-blocking client operations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Messaging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Enter SignalR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6251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Incredibly simple Real-Time Web for ASP.NET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Logical abstraction of 2-way connection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RPC-like proxy-based API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Messages, queuing, scale out/backplane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SignalR Transports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6251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WebSockets</a:t>
            </a:r>
            <a:endParaRPr lang="en-US" b="1" dirty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Server Sent Events (all but IE)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Forever Frame (IE only)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Long Polling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Long Polling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399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Connection stays open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Instant updates on client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Asynchronous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2nd connection required to send</a:t>
            </a:r>
            <a:endParaRPr lang="en-US" b="1" dirty="0" smtClean="0">
              <a:solidFill>
                <a:srgbClr val="465055"/>
              </a:solidFill>
              <a:latin typeface="Franklin Gothic Book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10521"/>
            <a:ext cx="3326898" cy="1875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2619" y="4114800"/>
            <a:ext cx="3602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http://stackoverflow.com/questions/11077857/what-are-long-polling-websockets-server-sent-events-sse-and-comet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3C7DC0"/>
                </a:solidFill>
                <a:latin typeface="Franklin Gothic Book" pitchFamily="34" charset="0"/>
              </a:rPr>
              <a:t>Forever Frame</a:t>
            </a:r>
            <a:endParaRPr lang="en-US" sz="4000" b="1" dirty="0">
              <a:solidFill>
                <a:srgbClr val="465055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16251" cy="4525963"/>
          </a:xfrm>
        </p:spPr>
        <p:txBody>
          <a:bodyPr>
            <a:normAutofit/>
          </a:bodyPr>
          <a:lstStyle/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Use embedded &lt;</a:t>
            </a:r>
            <a:r>
              <a:rPr lang="en-US" b="1" dirty="0" err="1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iframe</a:t>
            </a: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Streams script functions forever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Timeout, buffering, flushing </a:t>
            </a:r>
          </a:p>
          <a:p>
            <a:pPr>
              <a:buClr>
                <a:srgbClr val="3C7DC0"/>
              </a:buClr>
            </a:pPr>
            <a:r>
              <a:rPr lang="en-US" b="1" dirty="0">
                <a:solidFill>
                  <a:srgbClr val="465055"/>
                </a:solidFill>
                <a:latin typeface="Franklin Gothic Book" pitchFamily="34" charset="0"/>
                <a:ea typeface="Verdana" pitchFamily="34" charset="0"/>
                <a:cs typeface="Verdana" pitchFamily="34" charset="0"/>
              </a:rPr>
              <a:t>2nd connection required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2" t="24178" r="32557" b="35448"/>
          <a:stretch/>
        </p:blipFill>
        <p:spPr>
          <a:xfrm>
            <a:off x="7660103" y="5895545"/>
            <a:ext cx="1026697" cy="957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12"/>
          <p:cNvSpPr txBox="1">
            <a:spLocks/>
          </p:cNvSpPr>
          <p:nvPr/>
        </p:nvSpPr>
        <p:spPr>
          <a:xfrm>
            <a:off x="4800600" y="62484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rgbClr val="3C7DC0"/>
                </a:solidFill>
                <a:latin typeface="Franklin Gothic Book" pitchFamily="34" charset="0"/>
              </a:rPr>
              <a:t>SignalR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</a:rPr>
              <a:t>I 2014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ranklin Gothic Book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4012698" cy="22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d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adeGothic LT Light"/>
        <a:ea typeface=""/>
        <a:cs typeface=""/>
      </a:majorFont>
      <a:minorFont>
        <a:latin typeface="TradeGothic 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sdg template</Template>
  <TotalTime>169</TotalTime>
  <Words>851</Words>
  <Application>Microsoft Office PowerPoint</Application>
  <PresentationFormat>On-screen Show (4:3)</PresentationFormat>
  <Paragraphs>196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Verdana</vt:lpstr>
      <vt:lpstr>Calibri</vt:lpstr>
      <vt:lpstr>Franklin Gothic Book</vt:lpstr>
      <vt:lpstr>TradeGothic LT Light</vt:lpstr>
      <vt:lpstr>sdg template</vt:lpstr>
      <vt:lpstr>SignalR</vt:lpstr>
      <vt:lpstr>Agenda</vt:lpstr>
      <vt:lpstr>History</vt:lpstr>
      <vt:lpstr>Realtime Today</vt:lpstr>
      <vt:lpstr>Wouldn’t it be nice…</vt:lpstr>
      <vt:lpstr>Enter SignalR</vt:lpstr>
      <vt:lpstr>SignalR Transports</vt:lpstr>
      <vt:lpstr>Long Polling</vt:lpstr>
      <vt:lpstr>Forever Frame</vt:lpstr>
      <vt:lpstr>Server Sent Events</vt:lpstr>
      <vt:lpstr>WebSockets</vt:lpstr>
      <vt:lpstr>Demo</vt:lpstr>
      <vt:lpstr>SignalR API’s</vt:lpstr>
      <vt:lpstr>Demo</vt:lpstr>
      <vt:lpstr>Connection Negotiation</vt:lpstr>
      <vt:lpstr>Gotchas</vt:lpstr>
      <vt:lpstr>Go try it!</vt:lpstr>
      <vt:lpstr>Blank Slide</vt:lpstr>
      <vt:lpstr>Client Side (too much)</vt:lpstr>
      <vt:lpstr>Client Side hub/proxy setup too much?</vt:lpstr>
      <vt:lpstr>Hub Order of Events</vt:lpstr>
      <vt:lpstr>Client Side (Remove)</vt:lpstr>
      <vt:lpstr>Hubs (too much?)</vt:lpstr>
      <vt:lpstr>This Slide not Needed</vt:lpstr>
      <vt:lpstr>Prerequisites </vt:lpstr>
      <vt:lpstr>From Client Side</vt:lpstr>
      <vt:lpstr>contact I William Austin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Tara Mortenson</dc:creator>
  <cp:lastModifiedBy>Tara Mortenson</cp:lastModifiedBy>
  <cp:revision>11</cp:revision>
  <dcterms:created xsi:type="dcterms:W3CDTF">2012-06-15T15:42:50Z</dcterms:created>
  <dcterms:modified xsi:type="dcterms:W3CDTF">2014-08-06T18:59:17Z</dcterms:modified>
</cp:coreProperties>
</file>