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7" r:id="rId4"/>
    <p:sldId id="288" r:id="rId5"/>
    <p:sldId id="319" r:id="rId6"/>
    <p:sldId id="263" r:id="rId7"/>
    <p:sldId id="282" r:id="rId8"/>
    <p:sldId id="291" r:id="rId9"/>
    <p:sldId id="292" r:id="rId10"/>
    <p:sldId id="326" r:id="rId11"/>
    <p:sldId id="320" r:id="rId12"/>
    <p:sldId id="321" r:id="rId13"/>
    <p:sldId id="322" r:id="rId14"/>
    <p:sldId id="323" r:id="rId15"/>
    <p:sldId id="329" r:id="rId16"/>
    <p:sldId id="328" r:id="rId17"/>
    <p:sldId id="324" r:id="rId18"/>
    <p:sldId id="330" r:id="rId19"/>
    <p:sldId id="266" r:id="rId20"/>
    <p:sldId id="287" r:id="rId21"/>
    <p:sldId id="325" r:id="rId22"/>
    <p:sldId id="280" r:id="rId23"/>
  </p:sldIdLst>
  <p:sldSz cx="9144000" cy="6858000" type="screen4x3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4" autoAdjust="0"/>
    <p:restoredTop sz="94643"/>
  </p:normalViewPr>
  <p:slideViewPr>
    <p:cSldViewPr snapToGrid="0">
      <p:cViewPr>
        <p:scale>
          <a:sx n="150" d="100"/>
          <a:sy n="150" d="100"/>
        </p:scale>
        <p:origin x="8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B9E01-F4A7-4C4B-879D-3D6E12AF7B53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E0419-CC15-407F-BEDA-A847008F8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3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E0419-CC15-407F-BEDA-A847008F85A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167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E0419-CC15-407F-BEDA-A847008F85A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92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백묵 굴림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백묵 굴림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백묵 굴림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백묵 굴림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백묵 굴림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백묵 굴림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백묵 굴림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백묵 굴림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백묵 굴림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백묵 굴림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백묵 굴림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백묵 굴림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백묵 굴림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백묵 굴림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백묵 굴림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백묵 굴림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백묵 굴림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백묵 굴림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백묵 굴림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백묵 굴림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백묵 굴림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백묵 굴림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백묵 굴림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백묵 굴림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백묵 굴림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8706960" y="6611760"/>
            <a:ext cx="560160" cy="27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fld id="{964F831C-10EB-41B5-AB72-326B6BB601D3}" type="slidenum">
              <a:rPr lang="en-US" sz="1000" b="1" strike="noStrike" spc="-1">
                <a:solidFill>
                  <a:srgbClr val="000000"/>
                </a:solidFill>
                <a:latin typeface="Arial Narrow"/>
                <a:ea typeface="ＭＳ Ｐゴシック"/>
              </a:rPr>
              <a:t>‹#›</a:t>
            </a:fld>
            <a:endParaRPr lang="en-US" sz="1000" b="0" strike="noStrike" spc="-1">
              <a:latin typeface="백묵 굴림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백묵 굴림"/>
              </a:rPr>
              <a:t>제목 텍스트의 서식을 편집하려면 클릭하십시오.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백묵 굴림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백묵 굴림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백묵 굴림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백묵 굴림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백묵 굴림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백묵 굴림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백묵 굴림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8706960" y="6611760"/>
            <a:ext cx="560160" cy="27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fld id="{61E9CCAE-7F23-4A6A-B634-08EE15B300CA}" type="slidenum">
              <a:rPr lang="en-US" sz="1000" b="1" strike="noStrike" spc="-1">
                <a:solidFill>
                  <a:srgbClr val="000000"/>
                </a:solidFill>
                <a:latin typeface="Arial Narrow"/>
                <a:ea typeface="ＭＳ Ｐゴシック"/>
              </a:rPr>
              <a:t>‹#›</a:t>
            </a:fld>
            <a:endParaRPr lang="en-US" sz="1000" b="0" strike="noStrike" spc="-1">
              <a:latin typeface="백묵 굴림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백묵 굴림"/>
              </a:rPr>
              <a:t>제목 텍스트의 서식을 편집하려면 클릭하십시오.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백묵 굴림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백묵 굴림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백묵 굴림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백묵 굴림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백묵 굴림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백묵 굴림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백묵 굴림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ngjin.lee@inha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yeavov@dgist.ac.kr" TargetMode="External"/><Relationship Id="rId4" Type="http://schemas.openxmlformats.org/officeDocument/2006/relationships/hyperlink" Target="mailto:jhk5361@dgist.ac.k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9155880" cy="22788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4304520" y="18360"/>
            <a:ext cx="546840" cy="1994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Gill Sans"/>
                <a:ea typeface="Gill Sans"/>
              </a:rPr>
              <a:t>DGIST</a:t>
            </a:r>
            <a:endParaRPr lang="en-US" sz="1200" b="0" strike="noStrike" spc="-1">
              <a:latin typeface="백묵 굴림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685800" y="914400"/>
            <a:ext cx="8228880" cy="213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ヒラギノ角ゴ ProN W3"/>
              </a:rPr>
              <a:t>Project</a:t>
            </a:r>
            <a:endParaRPr lang="en-US" sz="4400" b="0" strike="noStrike" spc="-1" dirty="0">
              <a:latin typeface="백묵 굴림"/>
            </a:endParaRPr>
          </a:p>
          <a:p>
            <a:pPr>
              <a:lnSpc>
                <a:spcPct val="100000"/>
              </a:lnSpc>
            </a:pPr>
            <a:endParaRPr lang="en-US" sz="4400" b="0" strike="noStrike" spc="-1" dirty="0">
              <a:latin typeface="백묵 굴림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ヒラギノ角ゴ ProN W6"/>
              </a:rPr>
              <a:t>Kernel Programming</a:t>
            </a:r>
            <a:endParaRPr lang="en-US" sz="2800" b="0" strike="noStrike" spc="-1" dirty="0">
              <a:latin typeface="백묵 굴림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685800" y="4495680"/>
            <a:ext cx="7678080" cy="837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ヒラギノ角ゴ ProN W3"/>
              </a:rPr>
              <a:t>Instructor: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ヒラギノ角ゴ ProN W3"/>
              </a:rPr>
              <a:t> </a:t>
            </a:r>
            <a:endParaRPr lang="en-US" sz="2000" b="0" strike="noStrike" spc="-1">
              <a:latin typeface="백묵 굴림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ヒラギノ角ゴ ProN W3"/>
              </a:rPr>
              <a:t>Prof. Sungjin Lee (</a:t>
            </a:r>
            <a:r>
              <a:rPr lang="en-US" sz="2000" b="0" u="sng" strike="noStrike" spc="-1">
                <a:solidFill>
                  <a:srgbClr val="009999"/>
                </a:solidFill>
                <a:uFillTx/>
                <a:latin typeface="Calibri"/>
                <a:ea typeface="ヒラギノ角ゴ ProN W3"/>
                <a:hlinkClick r:id="rId3"/>
              </a:rPr>
              <a:t>sungjin.lee@dgist.ac.kr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ヒラギノ角ゴ ProN W3"/>
              </a:rPr>
              <a:t>) </a:t>
            </a:r>
            <a:endParaRPr lang="en-US" sz="2000" b="0" strike="noStrike" spc="-1">
              <a:latin typeface="백묵 굴림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ヒラギノ角ゴ ProN W3"/>
              </a:rPr>
              <a:t>Jinhyung Koo (</a:t>
            </a:r>
            <a:r>
              <a:rPr lang="en-US" sz="2000" b="0" u="sng" strike="noStrike" spc="-1">
                <a:solidFill>
                  <a:srgbClr val="009999"/>
                </a:solidFill>
                <a:uFillTx/>
                <a:latin typeface="Calibri"/>
                <a:ea typeface="ヒラギノ角ゴ ProN W3"/>
                <a:hlinkClick r:id="rId4"/>
              </a:rPr>
              <a:t>jhk5361@dgist.ac.kr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ヒラギノ角ゴ ProN W3"/>
              </a:rPr>
              <a:t>)</a:t>
            </a:r>
            <a:endParaRPr lang="en-US" sz="2000" b="0" strike="noStrike" spc="-1">
              <a:latin typeface="백묵 굴림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ヒラギノ角ゴ ProN W3"/>
              </a:rPr>
              <a:t>Youngdon Jung (</a:t>
            </a:r>
            <a:r>
              <a:rPr lang="en-US" sz="2000" b="0" u="sng" strike="noStrike" spc="-1">
                <a:solidFill>
                  <a:srgbClr val="009999"/>
                </a:solidFill>
                <a:uFillTx/>
                <a:latin typeface="Calibri"/>
                <a:ea typeface="ヒラギノ角ゴ ProN W3"/>
                <a:hlinkClick r:id="rId5"/>
              </a:rPr>
              <a:t>yeavov@dgist.ac.kr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ヒラギノ角ゴ ProN W3"/>
              </a:rPr>
              <a:t>)</a:t>
            </a:r>
            <a:endParaRPr lang="en-US" sz="2000" b="0" strike="noStrike" spc="-1">
              <a:latin typeface="백묵 굴림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백묵 굴림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백묵 굴림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백묵 굴림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백묵 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9155880" cy="22788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380880" y="254160"/>
            <a:ext cx="8381160" cy="109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 anchor="ctr"/>
          <a:lstStyle/>
          <a:p>
            <a:pPr latinLnBrk="0">
              <a:lnSpc>
                <a:spcPct val="100000"/>
              </a:lnSpc>
            </a:pPr>
            <a:r>
              <a:rPr lang="en-US" altLang="ko-KR" sz="3600" spc="-1" dirty="0">
                <a:solidFill>
                  <a:srgbClr val="000000"/>
                </a:solidFill>
                <a:latin typeface="Calibri Bold"/>
                <a:ea typeface="ヒラギノ角ゴ ProN W3"/>
              </a:rPr>
              <a:t>Data Deduplication</a:t>
            </a:r>
            <a:endParaRPr lang="en-US" sz="3600" b="0" strike="noStrike" spc="-1" dirty="0">
              <a:latin typeface="백묵 굴림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4304520" y="18360"/>
            <a:ext cx="546840" cy="1994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latinLnBrk="0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Gill Sans"/>
                <a:ea typeface="Gill Sans"/>
              </a:rPr>
              <a:t>DGIST</a:t>
            </a:r>
            <a:endParaRPr lang="en-US" sz="1200" b="0" strike="noStrike" spc="-1">
              <a:latin typeface="백묵 굴림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B0EA915A-F552-7141-9302-1A8831B5F3CE}"/>
              </a:ext>
            </a:extLst>
          </p:cNvPr>
          <p:cNvSpPr/>
          <p:nvPr/>
        </p:nvSpPr>
        <p:spPr>
          <a:xfrm>
            <a:off x="490748" y="1411330"/>
            <a:ext cx="8381160" cy="524737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>
            <a:normAutofit/>
          </a:bodyPr>
          <a:lstStyle/>
          <a:p>
            <a:pPr marL="2541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200" dirty="0">
                <a:solidFill>
                  <a:prstClr val="black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1. Splits one large piece of data into chunks</a:t>
            </a:r>
          </a:p>
          <a:p>
            <a:pPr marL="711360" lvl="2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200" dirty="0">
              <a:solidFill>
                <a:prstClr val="black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pPr marL="711360" lvl="2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200" dirty="0">
              <a:solidFill>
                <a:prstClr val="black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pPr marL="711360" lvl="2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200" dirty="0">
              <a:solidFill>
                <a:prstClr val="black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pPr marL="2541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800" dirty="0">
              <a:solidFill>
                <a:prstClr val="black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pPr marL="2541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200" dirty="0" smtClean="0">
                <a:solidFill>
                  <a:prstClr val="black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2. Generate a hash per chunk to compare each chunk</a:t>
            </a:r>
          </a:p>
          <a:p>
            <a:pPr marL="254160" indent="-253440" latinLnBrk="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sz="2200" dirty="0">
              <a:solidFill>
                <a:srgbClr val="000000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773813" y="4384432"/>
            <a:ext cx="0" cy="9941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650218" y="5461617"/>
            <a:ext cx="8245100" cy="524966"/>
            <a:chOff x="673628" y="2260196"/>
            <a:chExt cx="8245100" cy="524966"/>
          </a:xfrm>
        </p:grpSpPr>
        <p:sp>
          <p:nvSpPr>
            <p:cNvPr id="37" name="직사각형 36"/>
            <p:cNvSpPr/>
            <p:nvPr/>
          </p:nvSpPr>
          <p:spPr>
            <a:xfrm>
              <a:off x="673628" y="2267002"/>
              <a:ext cx="1012336" cy="518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0000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706880" y="2267002"/>
              <a:ext cx="1012336" cy="5181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0101</a:t>
              </a:r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740132" y="2267002"/>
              <a:ext cx="1012336" cy="518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0000</a:t>
              </a:r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773384" y="2267002"/>
              <a:ext cx="1012336" cy="5181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0110</a:t>
              </a:r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806636" y="2267002"/>
              <a:ext cx="1012336" cy="5181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0110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839888" y="2267002"/>
              <a:ext cx="1012336" cy="518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0000</a:t>
              </a:r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873140" y="2267002"/>
              <a:ext cx="1012336" cy="5181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0101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906392" y="2260196"/>
              <a:ext cx="1012336" cy="5181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1010</a:t>
              </a:r>
              <a:endParaRPr lang="ko-KR" alt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727180" y="4692032"/>
            <a:ext cx="373692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latinLnBrk="0"/>
            <a:r>
              <a:rPr lang="en-US" altLang="ko-KR" dirty="0"/>
              <a:t>Hash : SHA-1 or SHA-256 or etc…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0676" y="2466366"/>
            <a:ext cx="48645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Ex) 4KB Data,  Chunk </a:t>
            </a:r>
            <a:r>
              <a:rPr lang="en-US" altLang="ko-K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512 </a:t>
            </a: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byte, 8 Chunks</a:t>
            </a:r>
            <a:endParaRPr lang="ko-KR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60676" y="1941400"/>
            <a:ext cx="8245100" cy="524966"/>
            <a:chOff x="660676" y="1941400"/>
            <a:chExt cx="8245100" cy="524966"/>
          </a:xfrm>
        </p:grpSpPr>
        <p:grpSp>
          <p:nvGrpSpPr>
            <p:cNvPr id="4" name="그룹 3"/>
            <p:cNvGrpSpPr/>
            <p:nvPr/>
          </p:nvGrpSpPr>
          <p:grpSpPr>
            <a:xfrm>
              <a:off x="660676" y="1941400"/>
              <a:ext cx="8245100" cy="524966"/>
              <a:chOff x="673628" y="2260196"/>
              <a:chExt cx="8245100" cy="524966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673628" y="2267002"/>
                <a:ext cx="1012336" cy="518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706880" y="2267002"/>
                <a:ext cx="1012336" cy="518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740132" y="2267002"/>
                <a:ext cx="1012336" cy="518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773384" y="2267002"/>
                <a:ext cx="1012336" cy="518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806636" y="2267002"/>
                <a:ext cx="1012336" cy="518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839888" y="2267002"/>
                <a:ext cx="1012336" cy="518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873140" y="2267002"/>
                <a:ext cx="1012336" cy="518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906392" y="2260196"/>
                <a:ext cx="1012336" cy="518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dirty="0"/>
              </a:p>
            </p:txBody>
          </p:sp>
        </p:grp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55" y="2046946"/>
              <a:ext cx="434378" cy="320068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4685" y="2054086"/>
              <a:ext cx="434378" cy="32006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5720" y="2026404"/>
              <a:ext cx="472481" cy="373412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1980" y="2035479"/>
              <a:ext cx="472481" cy="37341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9411" y="2034024"/>
              <a:ext cx="434378" cy="365792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168" y="2031224"/>
              <a:ext cx="434378" cy="365792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915" y="2054086"/>
              <a:ext cx="434378" cy="32006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861" y="2031224"/>
              <a:ext cx="434378" cy="365792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650218" y="3859466"/>
            <a:ext cx="8245100" cy="524966"/>
            <a:chOff x="660676" y="1941400"/>
            <a:chExt cx="8245100" cy="524966"/>
          </a:xfrm>
        </p:grpSpPr>
        <p:grpSp>
          <p:nvGrpSpPr>
            <p:cNvPr id="69" name="그룹 68"/>
            <p:cNvGrpSpPr/>
            <p:nvPr/>
          </p:nvGrpSpPr>
          <p:grpSpPr>
            <a:xfrm>
              <a:off x="660676" y="1941400"/>
              <a:ext cx="8245100" cy="524966"/>
              <a:chOff x="673628" y="2260196"/>
              <a:chExt cx="8245100" cy="524966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673628" y="2267002"/>
                <a:ext cx="1012336" cy="518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dirty="0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1706880" y="2267002"/>
                <a:ext cx="1012336" cy="518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dirty="0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740132" y="2267002"/>
                <a:ext cx="1012336" cy="518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dirty="0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3773384" y="2267002"/>
                <a:ext cx="1012336" cy="518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4806636" y="2267002"/>
                <a:ext cx="1012336" cy="518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839888" y="2267002"/>
                <a:ext cx="1012336" cy="518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dirty="0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6873140" y="2267002"/>
                <a:ext cx="1012336" cy="518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dirty="0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7906392" y="2260196"/>
                <a:ext cx="1012336" cy="518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dirty="0"/>
              </a:p>
            </p:txBody>
          </p:sp>
        </p:grp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55" y="2046946"/>
              <a:ext cx="434378" cy="320068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4685" y="2054086"/>
              <a:ext cx="434378" cy="320068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5720" y="2026404"/>
              <a:ext cx="472481" cy="373412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1980" y="2035479"/>
              <a:ext cx="472481" cy="373412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9411" y="2034024"/>
              <a:ext cx="434378" cy="365792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168" y="2031224"/>
              <a:ext cx="434378" cy="365792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915" y="2054086"/>
              <a:ext cx="434378" cy="320068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861" y="2031224"/>
              <a:ext cx="434378" cy="365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44165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9155880" cy="22788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380880" y="254160"/>
            <a:ext cx="8381160" cy="109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 anchor="ctr"/>
          <a:lstStyle/>
          <a:p>
            <a:pPr latinLnBrk="0">
              <a:lnSpc>
                <a:spcPct val="100000"/>
              </a:lnSpc>
            </a:pPr>
            <a:r>
              <a:rPr lang="en-US" altLang="ko-KR" sz="3600" spc="-1" dirty="0">
                <a:solidFill>
                  <a:srgbClr val="000000"/>
                </a:solidFill>
                <a:latin typeface="Calibri Bold"/>
                <a:ea typeface="ヒラギノ角ゴ ProN W3"/>
              </a:rPr>
              <a:t>Data Deduplication</a:t>
            </a:r>
            <a:endParaRPr lang="en-US" altLang="ko-KR" sz="3600" spc="-1" dirty="0">
              <a:latin typeface="백묵 굴림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4304520" y="18360"/>
            <a:ext cx="546840" cy="1994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latinLnBrk="0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Gill Sans"/>
                <a:ea typeface="Gill Sans"/>
              </a:rPr>
              <a:t>DGIST</a:t>
            </a:r>
            <a:endParaRPr lang="en-US" sz="1200" b="0" strike="noStrike" spc="-1">
              <a:latin typeface="백묵 굴림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B0EA915A-F552-7141-9302-1A8831B5F3CE}"/>
              </a:ext>
            </a:extLst>
          </p:cNvPr>
          <p:cNvSpPr/>
          <p:nvPr/>
        </p:nvSpPr>
        <p:spPr>
          <a:xfrm>
            <a:off x="490748" y="1411330"/>
            <a:ext cx="8381160" cy="513674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>
            <a:normAutofit/>
          </a:bodyPr>
          <a:lstStyle/>
          <a:p>
            <a:pPr marL="2541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200" dirty="0">
                <a:solidFill>
                  <a:prstClr val="black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3. </a:t>
            </a:r>
            <a:r>
              <a:rPr lang="en-US" altLang="ko-KR" sz="2200" dirty="0" smtClean="0">
                <a:solidFill>
                  <a:prstClr val="black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Checks </a:t>
            </a:r>
            <a:r>
              <a:rPr lang="en-US" altLang="ko-KR" sz="2200" dirty="0">
                <a:solidFill>
                  <a:prstClr val="black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the result of the hash and records the information of the hash value and </a:t>
            </a:r>
            <a:r>
              <a:rPr lang="en-US" altLang="ko-KR" sz="2200" dirty="0" smtClean="0">
                <a:solidFill>
                  <a:prstClr val="black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chunk</a:t>
            </a:r>
            <a:endParaRPr lang="en-US" altLang="ko-KR" sz="2200" dirty="0">
              <a:solidFill>
                <a:prstClr val="black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pPr marL="2541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200" b="1" dirty="0">
              <a:solidFill>
                <a:prstClr val="black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pPr marL="2541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200" dirty="0">
              <a:solidFill>
                <a:prstClr val="black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pPr marL="720" lvl="1" latinLnBrk="0">
              <a:spcBef>
                <a:spcPts val="601"/>
              </a:spcBef>
              <a:buClr>
                <a:srgbClr val="990000"/>
              </a:buClr>
              <a:buSzPct val="60000"/>
            </a:pPr>
            <a:endParaRPr lang="en-US" altLang="ko-KR" sz="2200" dirty="0">
              <a:solidFill>
                <a:prstClr val="black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pPr marL="720" lvl="1" latinLnBrk="0">
              <a:spcBef>
                <a:spcPts val="601"/>
              </a:spcBef>
              <a:buClr>
                <a:srgbClr val="990000"/>
              </a:buClr>
              <a:buSzPct val="60000"/>
            </a:pPr>
            <a:endParaRPr lang="en-US" altLang="ko-KR" sz="1000" dirty="0">
              <a:solidFill>
                <a:prstClr val="black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pPr marL="2541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200" dirty="0">
              <a:solidFill>
                <a:prstClr val="black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626808" y="2280146"/>
            <a:ext cx="8245100" cy="524966"/>
            <a:chOff x="673628" y="2260196"/>
            <a:chExt cx="8245100" cy="524966"/>
          </a:xfrm>
        </p:grpSpPr>
        <p:sp>
          <p:nvSpPr>
            <p:cNvPr id="32" name="직사각형 31"/>
            <p:cNvSpPr/>
            <p:nvPr/>
          </p:nvSpPr>
          <p:spPr>
            <a:xfrm>
              <a:off x="673628" y="2267002"/>
              <a:ext cx="1012336" cy="518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0000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706880" y="2267002"/>
              <a:ext cx="1012336" cy="5181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0101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740132" y="2267002"/>
              <a:ext cx="1012336" cy="518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0000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773384" y="2267002"/>
              <a:ext cx="1012336" cy="5181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0110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806636" y="2267002"/>
              <a:ext cx="1012336" cy="5181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0110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839888" y="2267002"/>
              <a:ext cx="1012336" cy="518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0000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873140" y="2267002"/>
              <a:ext cx="1012336" cy="5181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0101</a:t>
              </a:r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06392" y="2260196"/>
              <a:ext cx="1012336" cy="5181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1010</a:t>
              </a:r>
              <a:endParaRPr lang="ko-KR" altLang="en-US" dirty="0"/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914420"/>
              </p:ext>
            </p:extLst>
          </p:nvPr>
        </p:nvGraphicFramePr>
        <p:xfrm>
          <a:off x="2727290" y="3624565"/>
          <a:ext cx="36883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170">
                  <a:extLst>
                    <a:ext uri="{9D8B030D-6E8A-4147-A177-3AD203B41FA5}">
                      <a16:colId xmlns:a16="http://schemas.microsoft.com/office/drawing/2014/main" val="2884900982"/>
                    </a:ext>
                  </a:extLst>
                </a:gridCol>
                <a:gridCol w="1844170">
                  <a:extLst>
                    <a:ext uri="{9D8B030D-6E8A-4147-A177-3AD203B41FA5}">
                      <a16:colId xmlns:a16="http://schemas.microsoft.com/office/drawing/2014/main" val="3728718235"/>
                    </a:ext>
                  </a:extLst>
                </a:gridCol>
              </a:tblGrid>
              <a:tr h="257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Hash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Chunk</a:t>
                      </a:r>
                      <a:r>
                        <a:rPr lang="en-US" altLang="ko-KR" baseline="0" dirty="0" smtClean="0"/>
                        <a:t> Number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755345"/>
                  </a:ext>
                </a:extLst>
              </a:tr>
              <a:tr h="257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1,3,6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102410"/>
                  </a:ext>
                </a:extLst>
              </a:tr>
              <a:tr h="257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2,7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971574"/>
                  </a:ext>
                </a:extLst>
              </a:tr>
              <a:tr h="257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58695"/>
                  </a:ext>
                </a:extLst>
              </a:tr>
              <a:tr h="257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821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3736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9155880" cy="22788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380880" y="254160"/>
            <a:ext cx="8381160" cy="109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 anchor="ctr"/>
          <a:lstStyle/>
          <a:p>
            <a:pPr latinLnBrk="0">
              <a:lnSpc>
                <a:spcPct val="100000"/>
              </a:lnSpc>
            </a:pPr>
            <a:r>
              <a:rPr lang="en-US" altLang="ko-KR" sz="3600" spc="-1" dirty="0">
                <a:solidFill>
                  <a:srgbClr val="000000"/>
                </a:solidFill>
                <a:latin typeface="Calibri Bold"/>
                <a:ea typeface="ヒラギノ角ゴ ProN W3"/>
              </a:rPr>
              <a:t>Data Deduplication</a:t>
            </a:r>
            <a:endParaRPr lang="en-US" altLang="ko-KR" sz="3600" spc="-1" dirty="0">
              <a:latin typeface="백묵 굴림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4304520" y="18360"/>
            <a:ext cx="546840" cy="1994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latinLnBrk="0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Gill Sans"/>
                <a:ea typeface="Gill Sans"/>
              </a:rPr>
              <a:t>DGIST</a:t>
            </a:r>
            <a:endParaRPr lang="en-US" sz="1200" b="0" strike="noStrike" spc="-1">
              <a:latin typeface="백묵 굴림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B0EA915A-F552-7141-9302-1A8831B5F3CE}"/>
              </a:ext>
            </a:extLst>
          </p:cNvPr>
          <p:cNvSpPr/>
          <p:nvPr/>
        </p:nvSpPr>
        <p:spPr>
          <a:xfrm>
            <a:off x="490748" y="1411330"/>
            <a:ext cx="8381160" cy="513674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>
            <a:normAutofit/>
          </a:bodyPr>
          <a:lstStyle/>
          <a:p>
            <a:pPr marL="2541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200" dirty="0">
                <a:solidFill>
                  <a:prstClr val="black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4. </a:t>
            </a:r>
            <a:r>
              <a:rPr lang="en-US" altLang="ko-KR" sz="2200" dirty="0">
                <a:solidFill>
                  <a:prstClr val="black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Delete duplicate </a:t>
            </a:r>
            <a:r>
              <a:rPr lang="en-US" altLang="ko-KR" sz="2200" dirty="0" smtClean="0">
                <a:solidFill>
                  <a:prstClr val="black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data</a:t>
            </a:r>
          </a:p>
          <a:p>
            <a:pPr marL="2541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200" dirty="0">
                <a:solidFill>
                  <a:prstClr val="black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5. It then stores the data and the mapping information </a:t>
            </a:r>
            <a:r>
              <a:rPr lang="en-US" altLang="ko-KR" sz="2200" dirty="0" smtClean="0">
                <a:solidFill>
                  <a:prstClr val="black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together.</a:t>
            </a:r>
            <a:endParaRPr lang="en-US" altLang="ko-KR" sz="2200" dirty="0">
              <a:solidFill>
                <a:prstClr val="black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0348" y="2438244"/>
            <a:ext cx="4112092" cy="518160"/>
            <a:chOff x="1253152" y="4883863"/>
            <a:chExt cx="4112092" cy="518160"/>
          </a:xfrm>
        </p:grpSpPr>
        <p:sp>
          <p:nvSpPr>
            <p:cNvPr id="57" name="직사각형 56"/>
            <p:cNvSpPr/>
            <p:nvPr/>
          </p:nvSpPr>
          <p:spPr>
            <a:xfrm>
              <a:off x="1253152" y="4883863"/>
              <a:ext cx="1012336" cy="518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0000</a:t>
              </a:r>
              <a:endParaRPr lang="ko-KR" alt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286404" y="4883863"/>
              <a:ext cx="1012336" cy="5181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0101</a:t>
              </a:r>
              <a:endParaRPr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319656" y="4883863"/>
              <a:ext cx="1012336" cy="5181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0110</a:t>
              </a:r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352908" y="4883863"/>
              <a:ext cx="1012336" cy="5181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1010</a:t>
              </a:r>
              <a:endParaRPr lang="ko-KR" altLang="en-US" dirty="0"/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64357"/>
              </p:ext>
            </p:extLst>
          </p:nvPr>
        </p:nvGraphicFramePr>
        <p:xfrm>
          <a:off x="5073700" y="2438244"/>
          <a:ext cx="36883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170">
                  <a:extLst>
                    <a:ext uri="{9D8B030D-6E8A-4147-A177-3AD203B41FA5}">
                      <a16:colId xmlns:a16="http://schemas.microsoft.com/office/drawing/2014/main" val="2884900982"/>
                    </a:ext>
                  </a:extLst>
                </a:gridCol>
                <a:gridCol w="1844170">
                  <a:extLst>
                    <a:ext uri="{9D8B030D-6E8A-4147-A177-3AD203B41FA5}">
                      <a16:colId xmlns:a16="http://schemas.microsoft.com/office/drawing/2014/main" val="3728718235"/>
                    </a:ext>
                  </a:extLst>
                </a:gridCol>
              </a:tblGrid>
              <a:tr h="257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Hash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Chunk</a:t>
                      </a:r>
                      <a:r>
                        <a:rPr lang="en-US" altLang="ko-KR" baseline="0" dirty="0" smtClean="0"/>
                        <a:t> Number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755345"/>
                  </a:ext>
                </a:extLst>
              </a:tr>
              <a:tr h="257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1,3,6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102410"/>
                  </a:ext>
                </a:extLst>
              </a:tr>
              <a:tr h="257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2,7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971574"/>
                  </a:ext>
                </a:extLst>
              </a:tr>
              <a:tr h="257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58695"/>
                  </a:ext>
                </a:extLst>
              </a:tr>
              <a:tr h="257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821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4171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9155880" cy="22788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380880" y="254160"/>
            <a:ext cx="8381160" cy="109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 anchor="ctr"/>
          <a:lstStyle/>
          <a:p>
            <a:pPr latinLnBrk="0">
              <a:lnSpc>
                <a:spcPct val="100000"/>
              </a:lnSpc>
            </a:pPr>
            <a:r>
              <a:rPr lang="en-US" altLang="ko-KR" sz="3600" spc="-1" dirty="0">
                <a:solidFill>
                  <a:srgbClr val="000000"/>
                </a:solidFill>
                <a:latin typeface="Calibri Bold"/>
                <a:ea typeface="ヒラギノ角ゴ ProN W3"/>
              </a:rPr>
              <a:t>Data Deduplication</a:t>
            </a:r>
            <a:endParaRPr lang="en-US" altLang="ko-KR" sz="3600" spc="-1" dirty="0">
              <a:latin typeface="백묵 굴림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4304520" y="18360"/>
            <a:ext cx="546840" cy="1994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latinLnBrk="0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Gill Sans"/>
                <a:ea typeface="Gill Sans"/>
              </a:rPr>
              <a:t>DGIST</a:t>
            </a:r>
            <a:endParaRPr lang="en-US" sz="1200" b="0" strike="noStrike" spc="-1">
              <a:latin typeface="백묵 굴림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B0EA915A-F552-7141-9302-1A8831B5F3CE}"/>
              </a:ext>
            </a:extLst>
          </p:cNvPr>
          <p:cNvSpPr/>
          <p:nvPr/>
        </p:nvSpPr>
        <p:spPr>
          <a:xfrm>
            <a:off x="490748" y="1411330"/>
            <a:ext cx="8381160" cy="513674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>
            <a:normAutofit/>
          </a:bodyPr>
          <a:lstStyle/>
          <a:p>
            <a:pPr marL="2541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200" dirty="0">
              <a:solidFill>
                <a:prstClr val="black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107389" y="2343437"/>
            <a:ext cx="0" cy="240776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60911" y="2296457"/>
            <a:ext cx="26977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Calibri Bold" panose="020F0702030404030204" pitchFamily="34" charset="0"/>
                <a:cs typeface="Calibri Bold" panose="020F0702030404030204" pitchFamily="34" charset="0"/>
              </a:rPr>
              <a:t>Original file size : 4KB</a:t>
            </a:r>
            <a:endParaRPr lang="ko-KR" altLang="en-US" sz="22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0911" y="4412416"/>
            <a:ext cx="34099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Calibri Bold" panose="020F0702030404030204" pitchFamily="34" charset="0"/>
                <a:cs typeface="Calibri Bold" panose="020F0702030404030204" pitchFamily="34" charset="0"/>
              </a:rPr>
              <a:t>Deduplication file size : 2KB</a:t>
            </a:r>
            <a:endParaRPr lang="ko-KR" altLang="en-US" sz="22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60911" y="3331876"/>
            <a:ext cx="24717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50%</a:t>
            </a:r>
            <a:r>
              <a:rPr lang="en-US" altLang="ko-KR" sz="2200" dirty="0">
                <a:latin typeface="Calibri Bold" panose="020F0702030404030204" pitchFamily="34" charset="0"/>
                <a:cs typeface="Calibri Bold" panose="020F0702030404030204" pitchFamily="34" charset="0"/>
              </a:rPr>
              <a:t> reduce file size</a:t>
            </a:r>
            <a:endParaRPr lang="ko-KR" altLang="en-US" sz="22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4E45494-B134-4885-9DE8-79DF37D09AE8}"/>
              </a:ext>
            </a:extLst>
          </p:cNvPr>
          <p:cNvGrpSpPr/>
          <p:nvPr/>
        </p:nvGrpSpPr>
        <p:grpSpPr>
          <a:xfrm>
            <a:off x="558778" y="4934450"/>
            <a:ext cx="4112092" cy="518160"/>
            <a:chOff x="1253152" y="4883863"/>
            <a:chExt cx="4112092" cy="51816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CB17DDE-364B-41C2-BEF7-C3B0835BB20A}"/>
                </a:ext>
              </a:extLst>
            </p:cNvPr>
            <p:cNvSpPr/>
            <p:nvPr/>
          </p:nvSpPr>
          <p:spPr>
            <a:xfrm>
              <a:off x="1253152" y="4883863"/>
              <a:ext cx="1012336" cy="518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0000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2500AB8-FBC8-4CF0-8E65-FD425C7FEA50}"/>
                </a:ext>
              </a:extLst>
            </p:cNvPr>
            <p:cNvSpPr/>
            <p:nvPr/>
          </p:nvSpPr>
          <p:spPr>
            <a:xfrm>
              <a:off x="2286404" y="4883863"/>
              <a:ext cx="1012336" cy="5181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0101</a:t>
              </a:r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AEF9B89-85E6-4C07-9E39-0119DF68111C}"/>
                </a:ext>
              </a:extLst>
            </p:cNvPr>
            <p:cNvSpPr/>
            <p:nvPr/>
          </p:nvSpPr>
          <p:spPr>
            <a:xfrm>
              <a:off x="3319656" y="4883863"/>
              <a:ext cx="1012336" cy="5181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0110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DB450BE-A0D5-4215-B303-CA67A3E57AEC}"/>
                </a:ext>
              </a:extLst>
            </p:cNvPr>
            <p:cNvSpPr/>
            <p:nvPr/>
          </p:nvSpPr>
          <p:spPr>
            <a:xfrm>
              <a:off x="4352908" y="4883863"/>
              <a:ext cx="1012336" cy="5181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1010</a:t>
              </a:r>
              <a:endParaRPr lang="ko-KR" altLang="en-US" dirty="0"/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103733"/>
              </p:ext>
            </p:extLst>
          </p:nvPr>
        </p:nvGraphicFramePr>
        <p:xfrm>
          <a:off x="5197954" y="3258805"/>
          <a:ext cx="36883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170">
                  <a:extLst>
                    <a:ext uri="{9D8B030D-6E8A-4147-A177-3AD203B41FA5}">
                      <a16:colId xmlns:a16="http://schemas.microsoft.com/office/drawing/2014/main" val="2884900982"/>
                    </a:ext>
                  </a:extLst>
                </a:gridCol>
                <a:gridCol w="1844170">
                  <a:extLst>
                    <a:ext uri="{9D8B030D-6E8A-4147-A177-3AD203B41FA5}">
                      <a16:colId xmlns:a16="http://schemas.microsoft.com/office/drawing/2014/main" val="3728718235"/>
                    </a:ext>
                  </a:extLst>
                </a:gridCol>
              </a:tblGrid>
              <a:tr h="257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Hash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Chunk</a:t>
                      </a:r>
                      <a:r>
                        <a:rPr lang="en-US" altLang="ko-KR" baseline="0" dirty="0" smtClean="0"/>
                        <a:t> Number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755345"/>
                  </a:ext>
                </a:extLst>
              </a:tr>
              <a:tr h="257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1,3,6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102410"/>
                  </a:ext>
                </a:extLst>
              </a:tr>
              <a:tr h="257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2,7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971574"/>
                  </a:ext>
                </a:extLst>
              </a:tr>
              <a:tr h="257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58695"/>
                  </a:ext>
                </a:extLst>
              </a:tr>
              <a:tr h="257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821942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558778" y="1673102"/>
            <a:ext cx="8245100" cy="524966"/>
            <a:chOff x="660676" y="1941400"/>
            <a:chExt cx="8245100" cy="524966"/>
          </a:xfrm>
        </p:grpSpPr>
        <p:grpSp>
          <p:nvGrpSpPr>
            <p:cNvPr id="43" name="그룹 42"/>
            <p:cNvGrpSpPr/>
            <p:nvPr/>
          </p:nvGrpSpPr>
          <p:grpSpPr>
            <a:xfrm>
              <a:off x="660676" y="1941400"/>
              <a:ext cx="8245100" cy="524966"/>
              <a:chOff x="673628" y="2260196"/>
              <a:chExt cx="8245100" cy="524966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673628" y="2267002"/>
                <a:ext cx="1012336" cy="518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1706880" y="2267002"/>
                <a:ext cx="1012336" cy="518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dirty="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2740132" y="2267002"/>
                <a:ext cx="1012336" cy="518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773384" y="2267002"/>
                <a:ext cx="1012336" cy="518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806636" y="2267002"/>
                <a:ext cx="1012336" cy="518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5839888" y="2267002"/>
                <a:ext cx="1012336" cy="518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6873140" y="2267002"/>
                <a:ext cx="1012336" cy="518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7906392" y="2260196"/>
                <a:ext cx="1012336" cy="518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dirty="0"/>
              </a:p>
            </p:txBody>
          </p:sp>
        </p:grp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55" y="2046946"/>
              <a:ext cx="434378" cy="320068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4685" y="2054086"/>
              <a:ext cx="434378" cy="320068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5720" y="2026404"/>
              <a:ext cx="472481" cy="373412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1980" y="2035479"/>
              <a:ext cx="472481" cy="373412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9411" y="2034024"/>
              <a:ext cx="434378" cy="365792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168" y="2031224"/>
              <a:ext cx="434378" cy="365792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915" y="2054086"/>
              <a:ext cx="434378" cy="320068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861" y="2031224"/>
              <a:ext cx="434378" cy="365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1611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9155880" cy="22788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380880" y="254160"/>
            <a:ext cx="8381160" cy="109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 anchor="ctr"/>
          <a:lstStyle/>
          <a:p>
            <a:pPr latinLnBrk="0">
              <a:lnSpc>
                <a:spcPct val="100000"/>
              </a:lnSpc>
            </a:pPr>
            <a:r>
              <a:rPr lang="en-US" altLang="ko-KR" sz="3600" spc="-1" dirty="0">
                <a:solidFill>
                  <a:srgbClr val="000000"/>
                </a:solidFill>
                <a:latin typeface="Calibri Bold"/>
                <a:ea typeface="ヒラギノ角ゴ ProN W3"/>
              </a:rPr>
              <a:t>Data Deduplication</a:t>
            </a:r>
            <a:endParaRPr lang="en-US" altLang="ko-KR" sz="3600" spc="-1" dirty="0">
              <a:latin typeface="백묵 굴림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4304520" y="18360"/>
            <a:ext cx="546840" cy="1994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latinLnBrk="0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Gill Sans"/>
                <a:ea typeface="Gill Sans"/>
              </a:rPr>
              <a:t>DGIST</a:t>
            </a:r>
            <a:endParaRPr lang="en-US" sz="1200" b="0" strike="noStrike" spc="-1">
              <a:latin typeface="백묵 굴림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09368"/>
              </p:ext>
            </p:extLst>
          </p:nvPr>
        </p:nvGraphicFramePr>
        <p:xfrm>
          <a:off x="2847602" y="4996165"/>
          <a:ext cx="3010836" cy="157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418">
                  <a:extLst>
                    <a:ext uri="{9D8B030D-6E8A-4147-A177-3AD203B41FA5}">
                      <a16:colId xmlns:a16="http://schemas.microsoft.com/office/drawing/2014/main" val="2884900982"/>
                    </a:ext>
                  </a:extLst>
                </a:gridCol>
                <a:gridCol w="1505418">
                  <a:extLst>
                    <a:ext uri="{9D8B030D-6E8A-4147-A177-3AD203B41FA5}">
                      <a16:colId xmlns:a16="http://schemas.microsoft.com/office/drawing/2014/main" val="3728718235"/>
                    </a:ext>
                  </a:extLst>
                </a:gridCol>
              </a:tblGrid>
              <a:tr h="314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Hash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Chunk</a:t>
                      </a:r>
                      <a:r>
                        <a:rPr lang="en-US" altLang="ko-KR" sz="1400" baseline="0" dirty="0" smtClean="0"/>
                        <a:t> Number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755345"/>
                  </a:ext>
                </a:extLst>
              </a:tr>
              <a:tr h="314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1,3,6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102410"/>
                  </a:ext>
                </a:extLst>
              </a:tr>
              <a:tr h="314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0101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2,7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971574"/>
                  </a:ext>
                </a:extLst>
              </a:tr>
              <a:tr h="314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0110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4,5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58695"/>
                  </a:ext>
                </a:extLst>
              </a:tr>
              <a:tr h="314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821942"/>
                  </a:ext>
                </a:extLst>
              </a:tr>
            </a:tbl>
          </a:graphicData>
        </a:graphic>
      </p:graphicFrame>
      <p:sp>
        <p:nvSpPr>
          <p:cNvPr id="34" name="CustomShape 3">
            <a:extLst>
              <a:ext uri="{FF2B5EF4-FFF2-40B4-BE49-F238E27FC236}">
                <a16:creationId xmlns:a16="http://schemas.microsoft.com/office/drawing/2014/main" id="{B0EA915A-F552-7141-9302-1A8831B5F3CE}"/>
              </a:ext>
            </a:extLst>
          </p:cNvPr>
          <p:cNvSpPr/>
          <p:nvPr/>
        </p:nvSpPr>
        <p:spPr>
          <a:xfrm>
            <a:off x="380880" y="1273272"/>
            <a:ext cx="8381160" cy="513674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>
            <a:normAutofit/>
          </a:bodyPr>
          <a:lstStyle/>
          <a:p>
            <a:pPr marL="2541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200" dirty="0">
                <a:solidFill>
                  <a:prstClr val="black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When the read request comes, use the </a:t>
            </a:r>
            <a:r>
              <a:rPr lang="en-US" altLang="ko-KR" sz="2200" dirty="0" smtClean="0">
                <a:solidFill>
                  <a:prstClr val="black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logical block number(LBA) </a:t>
            </a:r>
            <a:r>
              <a:rPr lang="en-US" altLang="ko-KR" sz="2200" dirty="0">
                <a:solidFill>
                  <a:prstClr val="black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to check the hash </a:t>
            </a:r>
            <a:r>
              <a:rPr lang="en-US" altLang="ko-KR" sz="2200" dirty="0" smtClean="0">
                <a:solidFill>
                  <a:prstClr val="black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table</a:t>
            </a:r>
            <a:endParaRPr lang="en-US" altLang="ko-KR" sz="2200" dirty="0">
              <a:solidFill>
                <a:prstClr val="black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EF9B89-85E6-4C07-9E39-0119DF68111C}"/>
              </a:ext>
            </a:extLst>
          </p:cNvPr>
          <p:cNvSpPr/>
          <p:nvPr/>
        </p:nvSpPr>
        <p:spPr>
          <a:xfrm>
            <a:off x="6442140" y="3420464"/>
            <a:ext cx="1012336" cy="5181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6053" y="3219120"/>
            <a:ext cx="82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alibri Bold" panose="020F0702030404030204" pitchFamily="34" charset="0"/>
                <a:cs typeface="Calibri Bold" panose="020F0702030404030204" pitchFamily="34" charset="0"/>
              </a:rPr>
              <a:t>Read</a:t>
            </a:r>
            <a:endParaRPr lang="ko-KR" altLang="en-US" sz="24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0056" y="2659682"/>
            <a:ext cx="12043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alibri Bold" panose="020F0702030404030204" pitchFamily="34" charset="0"/>
                <a:cs typeface="Calibri Bold" panose="020F0702030404030204" pitchFamily="34" charset="0"/>
              </a:rPr>
              <a:t>LBA : 15</a:t>
            </a:r>
            <a:endParaRPr lang="ko-KR" altLang="en-US" sz="24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212240" y="6118860"/>
            <a:ext cx="635362" cy="2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6" idx="2"/>
          </p:cNvCxnSpPr>
          <p:nvPr/>
        </p:nvCxnSpPr>
        <p:spPr>
          <a:xfrm>
            <a:off x="2212241" y="3121347"/>
            <a:ext cx="0" cy="2997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858438" y="6118860"/>
            <a:ext cx="10898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10" idx="2"/>
          </p:cNvCxnSpPr>
          <p:nvPr/>
        </p:nvCxnSpPr>
        <p:spPr>
          <a:xfrm flipH="1" flipV="1">
            <a:off x="6948308" y="3938624"/>
            <a:ext cx="2640" cy="2180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6948308" y="2906217"/>
            <a:ext cx="0" cy="5142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895006" y="2940090"/>
            <a:ext cx="1053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alibri Bold" panose="020F0702030404030204" pitchFamily="34" charset="0"/>
                <a:cs typeface="Calibri Bold" panose="020F0702030404030204" pitchFamily="34" charset="0"/>
              </a:rPr>
              <a:t>Return</a:t>
            </a:r>
            <a:endParaRPr lang="ko-KR" altLang="en-US" sz="24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78018" y="4522510"/>
            <a:ext cx="216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alibri Bold" panose="020F0702030404030204" pitchFamily="34" charset="0"/>
                <a:cs typeface="Calibri Bold" panose="020F0702030404030204" pitchFamily="34" charset="0"/>
              </a:rPr>
              <a:t>Check the table</a:t>
            </a:r>
            <a:endParaRPr lang="ko-KR" altLang="en-US" sz="24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19" y="3496648"/>
            <a:ext cx="434378" cy="365792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2AEF9B89-85E6-4C07-9E39-0119DF68111C}"/>
              </a:ext>
            </a:extLst>
          </p:cNvPr>
          <p:cNvSpPr/>
          <p:nvPr/>
        </p:nvSpPr>
        <p:spPr>
          <a:xfrm>
            <a:off x="6442140" y="4478005"/>
            <a:ext cx="1012336" cy="5181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dirty="0"/>
              <a:t>0110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5950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9155880" cy="22788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380880" y="254160"/>
            <a:ext cx="8381160" cy="109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 anchor="ctr"/>
          <a:lstStyle/>
          <a:p>
            <a:pPr latinLnBrk="0">
              <a:lnSpc>
                <a:spcPct val="100000"/>
              </a:lnSpc>
            </a:pPr>
            <a:r>
              <a:rPr lang="en-US" altLang="ko-KR" sz="3600" spc="-1" dirty="0">
                <a:solidFill>
                  <a:srgbClr val="000000"/>
                </a:solidFill>
                <a:latin typeface="Calibri Bold"/>
                <a:ea typeface="ヒラギノ角ゴ ProN W3"/>
              </a:rPr>
              <a:t>Data Deduplication</a:t>
            </a:r>
            <a:endParaRPr lang="en-US" sz="3600" b="0" strike="noStrike" spc="-1" dirty="0">
              <a:latin typeface="백묵 굴림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4304520" y="18360"/>
            <a:ext cx="546840" cy="1994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latinLnBrk="0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Gill Sans"/>
                <a:ea typeface="Gill Sans"/>
              </a:rPr>
              <a:t>DGIST</a:t>
            </a:r>
            <a:endParaRPr lang="en-US" sz="1200" b="0" strike="noStrike" spc="-1">
              <a:latin typeface="백묵 굴림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B0EA915A-F552-7141-9302-1A8831B5F3CE}"/>
              </a:ext>
            </a:extLst>
          </p:cNvPr>
          <p:cNvSpPr/>
          <p:nvPr/>
        </p:nvSpPr>
        <p:spPr>
          <a:xfrm>
            <a:off x="490748" y="1411330"/>
            <a:ext cx="8381160" cy="524737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>
            <a:normAutofit/>
          </a:bodyPr>
          <a:lstStyle/>
          <a:p>
            <a:pPr marL="2541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200" dirty="0">
                <a:solidFill>
                  <a:prstClr val="black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The higher the number of chunks, the slower the device will be because the hash must be done multiple </a:t>
            </a:r>
            <a:r>
              <a:rPr lang="en-US" altLang="ko-KR" sz="2200" dirty="0" smtClean="0">
                <a:solidFill>
                  <a:prstClr val="black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times</a:t>
            </a:r>
          </a:p>
          <a:p>
            <a:pPr marL="2541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sz="2200" dirty="0">
              <a:solidFill>
                <a:prstClr val="black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pPr marL="2541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200" dirty="0">
                <a:solidFill>
                  <a:srgbClr val="000000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However, if there are many chunks, the amount of data that is the same hash value increases, so the storage capacity </a:t>
            </a:r>
            <a:r>
              <a:rPr lang="en-US" sz="2200" dirty="0" smtClean="0">
                <a:solidFill>
                  <a:srgbClr val="000000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decreases</a:t>
            </a:r>
            <a:endParaRPr lang="en-US" sz="2200" dirty="0">
              <a:solidFill>
                <a:srgbClr val="000000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554497" y="3330549"/>
            <a:ext cx="8245100" cy="524966"/>
            <a:chOff x="673628" y="2260196"/>
            <a:chExt cx="8245100" cy="524966"/>
          </a:xfrm>
        </p:grpSpPr>
        <p:sp>
          <p:nvSpPr>
            <p:cNvPr id="56" name="직사각형 55"/>
            <p:cNvSpPr/>
            <p:nvPr/>
          </p:nvSpPr>
          <p:spPr>
            <a:xfrm>
              <a:off x="673628" y="2267002"/>
              <a:ext cx="1012336" cy="518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0000</a:t>
              </a:r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706880" y="2267002"/>
              <a:ext cx="1012336" cy="5181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0101</a:t>
              </a:r>
              <a:endParaRPr lang="ko-KR" alt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740132" y="2267002"/>
              <a:ext cx="1012336" cy="518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0000</a:t>
              </a:r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773384" y="2267002"/>
              <a:ext cx="1012336" cy="5181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0110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06636" y="2267002"/>
              <a:ext cx="1012336" cy="5181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0110</a:t>
              </a:r>
              <a:endParaRPr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839888" y="2267002"/>
              <a:ext cx="1012336" cy="518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0000</a:t>
              </a:r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873140" y="2267002"/>
              <a:ext cx="1012336" cy="5181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0101</a:t>
              </a:r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906392" y="2260196"/>
              <a:ext cx="1012336" cy="5181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1010</a:t>
              </a:r>
              <a:endParaRPr lang="ko-KR" altLang="en-US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4E45494-B134-4885-9DE8-79DF37D09AE8}"/>
              </a:ext>
            </a:extLst>
          </p:cNvPr>
          <p:cNvGrpSpPr/>
          <p:nvPr/>
        </p:nvGrpSpPr>
        <p:grpSpPr>
          <a:xfrm>
            <a:off x="2616186" y="4283038"/>
            <a:ext cx="4112092" cy="518160"/>
            <a:chOff x="1253152" y="4883863"/>
            <a:chExt cx="4112092" cy="51816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CB17DDE-364B-41C2-BEF7-C3B0835BB20A}"/>
                </a:ext>
              </a:extLst>
            </p:cNvPr>
            <p:cNvSpPr/>
            <p:nvPr/>
          </p:nvSpPr>
          <p:spPr>
            <a:xfrm>
              <a:off x="1253152" y="4883863"/>
              <a:ext cx="1012336" cy="518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0000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2500AB8-FBC8-4CF0-8E65-FD425C7FEA50}"/>
                </a:ext>
              </a:extLst>
            </p:cNvPr>
            <p:cNvSpPr/>
            <p:nvPr/>
          </p:nvSpPr>
          <p:spPr>
            <a:xfrm>
              <a:off x="2286404" y="4883863"/>
              <a:ext cx="1012336" cy="5181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0101</a:t>
              </a:r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AEF9B89-85E6-4C07-9E39-0119DF68111C}"/>
                </a:ext>
              </a:extLst>
            </p:cNvPr>
            <p:cNvSpPr/>
            <p:nvPr/>
          </p:nvSpPr>
          <p:spPr>
            <a:xfrm>
              <a:off x="3319656" y="4883863"/>
              <a:ext cx="1012336" cy="5181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0110</a:t>
              </a:r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DB450BE-A0D5-4215-B303-CA67A3E57AEC}"/>
                </a:ext>
              </a:extLst>
            </p:cNvPr>
            <p:cNvSpPr/>
            <p:nvPr/>
          </p:nvSpPr>
          <p:spPr>
            <a:xfrm>
              <a:off x="4352908" y="4883863"/>
              <a:ext cx="1012336" cy="5181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/>
                <a:t>1010</a:t>
              </a:r>
              <a:endParaRPr lang="ko-KR" altLang="en-US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3134709" y="5392362"/>
            <a:ext cx="3087401" cy="518160"/>
            <a:chOff x="673628" y="2267002"/>
            <a:chExt cx="3087401" cy="518160"/>
          </a:xfrm>
        </p:grpSpPr>
        <p:sp>
          <p:nvSpPr>
            <p:cNvPr id="79" name="직사각형 78"/>
            <p:cNvSpPr/>
            <p:nvPr/>
          </p:nvSpPr>
          <p:spPr>
            <a:xfrm>
              <a:off x="673628" y="2267002"/>
              <a:ext cx="1012336" cy="518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 smtClean="0"/>
                <a:t>00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706880" y="2267002"/>
              <a:ext cx="1012336" cy="5181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 smtClean="0"/>
                <a:t>01</a:t>
              </a:r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748693" y="2267002"/>
              <a:ext cx="1012336" cy="5181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74066" y="6236361"/>
            <a:ext cx="8226877" cy="525196"/>
            <a:chOff x="548320" y="5077574"/>
            <a:chExt cx="8226877" cy="525196"/>
          </a:xfrm>
        </p:grpSpPr>
        <p:grpSp>
          <p:nvGrpSpPr>
            <p:cNvPr id="69" name="그룹 68"/>
            <p:cNvGrpSpPr/>
            <p:nvPr/>
          </p:nvGrpSpPr>
          <p:grpSpPr>
            <a:xfrm>
              <a:off x="548320" y="5077574"/>
              <a:ext cx="7713477" cy="524966"/>
              <a:chOff x="673628" y="2260196"/>
              <a:chExt cx="7713477" cy="524966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673628" y="2267002"/>
                <a:ext cx="501308" cy="518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en-US" altLang="ko-KR" dirty="0" smtClean="0"/>
                  <a:t>00</a:t>
                </a:r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1706879" y="2267002"/>
                <a:ext cx="489363" cy="5181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en-US" altLang="ko-KR" dirty="0" smtClean="0"/>
                  <a:t>01</a:t>
                </a:r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740132" y="2267002"/>
                <a:ext cx="502127" cy="518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en-US" altLang="ko-KR" dirty="0" smtClean="0"/>
                  <a:t>00</a:t>
                </a:r>
                <a:endParaRPr lang="ko-KR" altLang="en-US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3795860" y="2267002"/>
                <a:ext cx="473485" cy="5181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en-US" altLang="ko-KR" dirty="0" smtClean="0"/>
                  <a:t>01</a:t>
                </a:r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4806635" y="2267002"/>
                <a:ext cx="488621" cy="5181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en-US" altLang="ko-KR" dirty="0" smtClean="0"/>
                  <a:t>01</a:t>
                </a:r>
                <a:endParaRPr lang="ko-KR" altLang="en-US" dirty="0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5839888" y="2267002"/>
                <a:ext cx="498936" cy="518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en-US" altLang="ko-KR" dirty="0" smtClean="0"/>
                  <a:t>00</a:t>
                </a:r>
                <a:endParaRPr lang="ko-KR" altLang="en-US" dirty="0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6873140" y="2267002"/>
                <a:ext cx="498264" cy="5181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en-US" altLang="ko-KR" dirty="0" smtClean="0"/>
                  <a:t>01</a:t>
                </a:r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7906392" y="2260196"/>
                <a:ext cx="480713" cy="51816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en-US" altLang="ko-KR" dirty="0" smtClean="0"/>
                  <a:t>10</a:t>
                </a:r>
                <a:endParaRPr lang="ko-KR" altLang="en-US" dirty="0"/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1058142" y="5084380"/>
              <a:ext cx="501308" cy="518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 smtClean="0"/>
                <a:t>00</a:t>
              </a:r>
              <a:endParaRPr lang="ko-KR" altLang="en-US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103796" y="5084380"/>
              <a:ext cx="478167" cy="5181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 smtClean="0"/>
                <a:t>01</a:t>
              </a:r>
              <a:endParaRPr lang="ko-KR" altLang="en-US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149813" y="5084610"/>
              <a:ext cx="493657" cy="518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 smtClean="0"/>
                <a:t>00</a:t>
              </a:r>
              <a:endParaRPr lang="ko-KR" altLang="en-US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171118" y="5084380"/>
              <a:ext cx="476675" cy="5181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194728" y="5084380"/>
              <a:ext cx="486318" cy="5181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227980" y="5084380"/>
              <a:ext cx="498936" cy="518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 smtClean="0"/>
                <a:t>00</a:t>
              </a:r>
              <a:endParaRPr lang="ko-KR" altLang="en-US" dirty="0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258041" y="5084380"/>
              <a:ext cx="498264" cy="5181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 smtClean="0"/>
                <a:t>01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294484" y="5077574"/>
              <a:ext cx="480713" cy="5181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>
            <a:off x="4679250" y="3923398"/>
            <a:ext cx="0" cy="317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4674129" y="5910522"/>
            <a:ext cx="0" cy="325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20650" y="4874950"/>
            <a:ext cx="482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rgbClr val="FF0000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VS</a:t>
            </a:r>
            <a:endParaRPr lang="ko-KR" altLang="en-US" sz="2200" dirty="0">
              <a:solidFill>
                <a:srgbClr val="FF0000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442" y="4319789"/>
            <a:ext cx="12234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Calibri Bold" panose="020F0702030404030204" pitchFamily="34" charset="0"/>
                <a:cs typeface="Calibri Bold" panose="020F0702030404030204" pitchFamily="34" charset="0"/>
              </a:rPr>
              <a:t>Speed ↑</a:t>
            </a:r>
            <a:endParaRPr lang="ko-KR" altLang="en-US" sz="22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65614" y="5499648"/>
            <a:ext cx="12234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Calibri Bold" panose="020F0702030404030204" pitchFamily="34" charset="0"/>
                <a:cs typeface="Calibri Bold" panose="020F0702030404030204" pitchFamily="34" charset="0"/>
              </a:rPr>
              <a:t>Speed ↓</a:t>
            </a:r>
            <a:endParaRPr lang="ko-KR" altLang="en-US" sz="22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22710" y="4283038"/>
            <a:ext cx="15007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Calibri Bold" panose="020F0702030404030204" pitchFamily="34" charset="0"/>
                <a:cs typeface="Calibri Bold" panose="020F0702030404030204" pitchFamily="34" charset="0"/>
              </a:rPr>
              <a:t>Capacity </a:t>
            </a:r>
            <a:r>
              <a:rPr lang="en-US" altLang="ko-KR" sz="2200" dirty="0">
                <a:latin typeface="Calibri Bold" panose="020F0702030404030204" pitchFamily="34" charset="0"/>
                <a:cs typeface="Calibri Bold" panose="020F0702030404030204" pitchFamily="34" charset="0"/>
              </a:rPr>
              <a:t>↓</a:t>
            </a:r>
            <a:endParaRPr lang="ko-KR" altLang="en-US" sz="22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022710" y="5499648"/>
            <a:ext cx="15007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Calibri Bold" panose="020F0702030404030204" pitchFamily="34" charset="0"/>
                <a:cs typeface="Calibri Bold" panose="020F0702030404030204" pitchFamily="34" charset="0"/>
              </a:rPr>
              <a:t>Capacity </a:t>
            </a:r>
            <a:r>
              <a:rPr lang="en-US" altLang="ko-KR" sz="2200" dirty="0">
                <a:latin typeface="Calibri Bold" panose="020F0702030404030204" pitchFamily="34" charset="0"/>
                <a:cs typeface="Calibri Bold" panose="020F0702030404030204" pitchFamily="34" charset="0"/>
              </a:rPr>
              <a:t>↑</a:t>
            </a:r>
            <a:endParaRPr lang="ko-KR" altLang="en-US" sz="22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1809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9155880" cy="22788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380880" y="254160"/>
            <a:ext cx="8381160" cy="109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 anchor="ctr"/>
          <a:lstStyle/>
          <a:p>
            <a:pPr latinLnBrk="0">
              <a:lnSpc>
                <a:spcPct val="100000"/>
              </a:lnSpc>
            </a:pPr>
            <a:r>
              <a:rPr lang="en-US" altLang="ko-KR" sz="3600" spc="-1" dirty="0">
                <a:solidFill>
                  <a:srgbClr val="000000"/>
                </a:solidFill>
                <a:latin typeface="Calibri Bold"/>
                <a:ea typeface="ヒラギノ角ゴ ProN W3"/>
              </a:rPr>
              <a:t>Data Deduplication</a:t>
            </a:r>
            <a:endParaRPr lang="en-US" altLang="ko-KR" sz="3600" spc="-1" dirty="0">
              <a:latin typeface="백묵 굴림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4304520" y="18360"/>
            <a:ext cx="546840" cy="1994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latinLnBrk="0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Gill Sans"/>
                <a:ea typeface="Gill Sans"/>
              </a:rPr>
              <a:t>DGIST</a:t>
            </a:r>
            <a:endParaRPr lang="en-US" sz="1200" b="0" strike="noStrike" spc="-1">
              <a:latin typeface="백묵 굴림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B0EA915A-F552-7141-9302-1A8831B5F3CE}"/>
              </a:ext>
            </a:extLst>
          </p:cNvPr>
          <p:cNvSpPr/>
          <p:nvPr/>
        </p:nvSpPr>
        <p:spPr>
          <a:xfrm>
            <a:off x="490748" y="1411330"/>
            <a:ext cx="8381160" cy="513674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>
            <a:normAutofit/>
          </a:bodyPr>
          <a:lstStyle/>
          <a:p>
            <a:pPr marL="2541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200" dirty="0">
                <a:solidFill>
                  <a:prstClr val="black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5. Various encryption hashing techniques(SHA-256, </a:t>
            </a:r>
            <a:r>
              <a:rPr lang="en-US" altLang="ko-KR" sz="2200" dirty="0" err="1">
                <a:solidFill>
                  <a:prstClr val="black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etc</a:t>
            </a:r>
            <a:r>
              <a:rPr lang="en-US" altLang="ko-KR" sz="2200" dirty="0">
                <a:solidFill>
                  <a:prstClr val="black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…) are implemented in the kernel</a:t>
            </a:r>
          </a:p>
          <a:p>
            <a:pPr marL="2541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200" dirty="0">
                <a:solidFill>
                  <a:prstClr val="black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You can check the files by entering that path</a:t>
            </a:r>
          </a:p>
          <a:p>
            <a:pPr marL="720" lvl="1" latinLnBrk="0">
              <a:spcBef>
                <a:spcPts val="601"/>
              </a:spcBef>
              <a:buClr>
                <a:srgbClr val="990000"/>
              </a:buClr>
              <a:buSzPct val="60000"/>
            </a:pPr>
            <a:r>
              <a:rPr lang="en-US" altLang="ko-KR" sz="2200" dirty="0">
                <a:solidFill>
                  <a:prstClr val="black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    </a:t>
            </a:r>
            <a:r>
              <a:rPr lang="en-US" altLang="ko-KR" sz="2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/crypto </a:t>
            </a:r>
          </a:p>
          <a:p>
            <a:pPr marL="2541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200" dirty="0">
              <a:solidFill>
                <a:prstClr val="black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pPr marL="2541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200" dirty="0">
              <a:solidFill>
                <a:prstClr val="black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pPr marL="2541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200" dirty="0">
              <a:solidFill>
                <a:prstClr val="black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460418" y="2623732"/>
            <a:ext cx="5361637" cy="4183723"/>
            <a:chOff x="1844691" y="2609947"/>
            <a:chExt cx="5361637" cy="418372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4691" y="2609947"/>
              <a:ext cx="5361637" cy="4183723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090713" y="4980953"/>
              <a:ext cx="313225" cy="12483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904023" y="2623732"/>
              <a:ext cx="408953" cy="165419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951886" y="4797920"/>
              <a:ext cx="756259" cy="555226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4117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9155880" cy="22788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380880" y="254160"/>
            <a:ext cx="8381160" cy="109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 anchor="ctr"/>
          <a:lstStyle/>
          <a:p>
            <a:r>
              <a:rPr lang="en-US" altLang="ko-KR" sz="3600" spc="-1" dirty="0">
                <a:solidFill>
                  <a:srgbClr val="000000"/>
                </a:solidFill>
                <a:latin typeface="Calibri Bold"/>
                <a:ea typeface="ヒラギノ角ゴ ProN W3"/>
              </a:rPr>
              <a:t>Data </a:t>
            </a:r>
            <a:r>
              <a:rPr lang="en-US" altLang="ko-KR" sz="3600" spc="-1" dirty="0" smtClean="0">
                <a:solidFill>
                  <a:srgbClr val="000000"/>
                </a:solidFill>
                <a:latin typeface="Calibri Bold"/>
                <a:ea typeface="ヒラギノ角ゴ ProN W3"/>
              </a:rPr>
              <a:t>Deduplication</a:t>
            </a:r>
            <a:r>
              <a:rPr lang="en-US" altLang="ko-KR" sz="3600" spc="-1" dirty="0" smtClean="0">
                <a:latin typeface="백묵 굴림"/>
              </a:rPr>
              <a:t> </a:t>
            </a:r>
            <a:r>
              <a:rPr lang="en-US" altLang="ko-KR" sz="3600" spc="-1" dirty="0" smtClean="0">
                <a:solidFill>
                  <a:srgbClr val="000000"/>
                </a:solidFill>
                <a:latin typeface="Calibri Bold"/>
                <a:ea typeface="ヒラギノ角ゴ ProN W3"/>
              </a:rPr>
              <a:t>– </a:t>
            </a:r>
            <a:r>
              <a:rPr lang="en-US" altLang="ko-KR" sz="3600" spc="-1" dirty="0" smtClean="0">
                <a:solidFill>
                  <a:srgbClr val="000000"/>
                </a:solidFill>
                <a:latin typeface="Calibri Bold"/>
                <a:ea typeface="ヒラギノ角ゴ ProN W3"/>
              </a:rPr>
              <a:t>MD5</a:t>
            </a:r>
            <a:endParaRPr lang="en-US" sz="3600" b="0" strike="noStrike" spc="-1" dirty="0">
              <a:latin typeface="백묵 굴림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80880" y="1397159"/>
            <a:ext cx="8381160" cy="527564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>
            <a:normAutofit/>
          </a:bodyPr>
          <a:lstStyle/>
          <a:p>
            <a:pPr marL="254160" indent="-25344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200" dirty="0" smtClean="0">
                <a:solidFill>
                  <a:srgbClr val="000000"/>
                </a:solidFill>
                <a:latin typeface="Calibri Bold"/>
              </a:rPr>
              <a:t>/crypto/</a:t>
            </a:r>
            <a:r>
              <a:rPr lang="en-US" altLang="ko-KR" sz="2200" dirty="0" smtClean="0">
                <a:solidFill>
                  <a:srgbClr val="000000"/>
                </a:solidFill>
                <a:latin typeface="Calibri Bold"/>
              </a:rPr>
              <a:t>md5</a:t>
            </a:r>
            <a:r>
              <a:rPr lang="en-US" altLang="ko-KR" sz="2200" dirty="0" smtClean="0">
                <a:solidFill>
                  <a:srgbClr val="000000"/>
                </a:solidFill>
                <a:latin typeface="Calibri Bold"/>
              </a:rPr>
              <a:t>.c</a:t>
            </a:r>
            <a:endParaRPr lang="en-US" altLang="ko-KR" sz="2200" dirty="0" smtClean="0">
              <a:solidFill>
                <a:srgbClr val="000000"/>
              </a:solidFill>
              <a:latin typeface="Calibri Bold"/>
            </a:endParaRPr>
          </a:p>
          <a:p>
            <a:pPr marL="457920" lvl="1">
              <a:spcBef>
                <a:spcPts val="601"/>
              </a:spcBef>
              <a:buClr>
                <a:srgbClr val="990000"/>
              </a:buClr>
              <a:buSzPct val="60000"/>
            </a:pPr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md5_init 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shash_desc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1360" lvl="1" indent="-25344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ko-KR" sz="2200" dirty="0" smtClean="0">
                <a:solidFill>
                  <a:srgbClr val="000000"/>
                </a:solidFill>
                <a:latin typeface="Calibri Bold"/>
              </a:rPr>
              <a:t>: </a:t>
            </a:r>
            <a:r>
              <a:rPr lang="en-US" altLang="ko-KR" sz="2200" dirty="0">
                <a:solidFill>
                  <a:srgbClr val="000000"/>
                </a:solidFill>
                <a:latin typeface="Calibri Bold"/>
              </a:rPr>
              <a:t>source address of </a:t>
            </a:r>
            <a:r>
              <a:rPr lang="en-US" altLang="ko-KR" sz="2200" dirty="0" err="1" smtClean="0">
                <a:solidFill>
                  <a:srgbClr val="000000"/>
                </a:solidFill>
                <a:latin typeface="Calibri Bold"/>
              </a:rPr>
              <a:t>shash_desc</a:t>
            </a:r>
            <a:r>
              <a:rPr lang="en-US" altLang="ko-KR" sz="2200" dirty="0" smtClean="0">
                <a:solidFill>
                  <a:srgbClr val="000000"/>
                </a:solidFill>
                <a:latin typeface="Calibri Bold"/>
              </a:rPr>
              <a:t> to use </a:t>
            </a:r>
            <a:r>
              <a:rPr lang="en-US" altLang="ko-KR" sz="2200" dirty="0" smtClean="0">
                <a:solidFill>
                  <a:srgbClr val="000000"/>
                </a:solidFill>
                <a:latin typeface="Calibri Bold"/>
              </a:rPr>
              <a:t>md5</a:t>
            </a:r>
            <a:endParaRPr lang="en-US" altLang="ko-KR" sz="2200" dirty="0">
              <a:solidFill>
                <a:srgbClr val="000000"/>
              </a:solidFill>
              <a:latin typeface="Calibri Bold"/>
            </a:endParaRPr>
          </a:p>
          <a:p>
            <a:pPr marL="457920" lvl="1">
              <a:spcBef>
                <a:spcPts val="601"/>
              </a:spcBef>
              <a:buClr>
                <a:srgbClr val="990000"/>
              </a:buClr>
              <a:buSzPct val="60000"/>
            </a:pPr>
            <a:endParaRPr lang="en-US" altLang="ko-KR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920" lvl="1">
              <a:spcBef>
                <a:spcPts val="601"/>
              </a:spcBef>
              <a:buClr>
                <a:srgbClr val="990000"/>
              </a:buClr>
              <a:buSzPct val="60000"/>
            </a:pPr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md5_update 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shash_desc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u8 *data, unsigned </a:t>
            </a:r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2200" dirty="0" smtClean="0">
              <a:solidFill>
                <a:srgbClr val="000000"/>
              </a:solidFill>
              <a:latin typeface="Calibri Bold"/>
            </a:endParaRPr>
          </a:p>
          <a:p>
            <a:pPr marL="711360" lvl="1" indent="-25344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ko-KR" sz="2200" dirty="0">
                <a:solidFill>
                  <a:srgbClr val="000000"/>
                </a:solidFill>
                <a:latin typeface="Calibri Bold"/>
              </a:rPr>
              <a:t>: source address of </a:t>
            </a:r>
            <a:r>
              <a:rPr lang="en-US" altLang="ko-KR" sz="2200" dirty="0" err="1">
                <a:solidFill>
                  <a:srgbClr val="000000"/>
                </a:solidFill>
                <a:latin typeface="Calibri Bold"/>
              </a:rPr>
              <a:t>shash_desc</a:t>
            </a:r>
            <a:r>
              <a:rPr lang="en-US" altLang="ko-KR" sz="2200" dirty="0">
                <a:solidFill>
                  <a:srgbClr val="000000"/>
                </a:solidFill>
                <a:latin typeface="Calibri Bold"/>
              </a:rPr>
              <a:t> to use md5</a:t>
            </a:r>
          </a:p>
          <a:p>
            <a:pPr marL="711360" lvl="1" indent="-25344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altLang="ko-KR" sz="2200" dirty="0">
                <a:solidFill>
                  <a:srgbClr val="000000"/>
                </a:solidFill>
                <a:latin typeface="Calibri Bold"/>
              </a:rPr>
              <a:t>: source address of the original </a:t>
            </a:r>
            <a:r>
              <a:rPr lang="en-US" altLang="ko-KR" sz="2200" dirty="0" smtClean="0">
                <a:solidFill>
                  <a:srgbClr val="000000"/>
                </a:solidFill>
                <a:latin typeface="Calibri Bold"/>
              </a:rPr>
              <a:t>data</a:t>
            </a:r>
            <a:endParaRPr lang="en-US" altLang="ko-KR" sz="2200" dirty="0">
              <a:solidFill>
                <a:srgbClr val="000000"/>
              </a:solidFill>
              <a:latin typeface="Calibri Bold"/>
            </a:endParaRPr>
          </a:p>
          <a:p>
            <a:pPr marL="711360" lvl="1" indent="-25344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2200" dirty="0">
                <a:solidFill>
                  <a:srgbClr val="000000"/>
                </a:solidFill>
                <a:latin typeface="Calibri Bold"/>
              </a:rPr>
              <a:t>: size of the input </a:t>
            </a:r>
            <a:r>
              <a:rPr lang="en-US" altLang="ko-KR" sz="2200" dirty="0" smtClean="0">
                <a:solidFill>
                  <a:srgbClr val="000000"/>
                </a:solidFill>
                <a:latin typeface="Calibri Bold"/>
              </a:rPr>
              <a:t>data</a:t>
            </a:r>
          </a:p>
          <a:p>
            <a:pPr marL="711360" lvl="1" indent="-25344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200" dirty="0">
              <a:solidFill>
                <a:srgbClr val="000000"/>
              </a:solidFill>
              <a:latin typeface="Calibri Bold"/>
            </a:endParaRPr>
          </a:p>
          <a:p>
            <a:pPr marL="457920" lvl="1">
              <a:spcBef>
                <a:spcPts val="601"/>
              </a:spcBef>
              <a:buClr>
                <a:srgbClr val="990000"/>
              </a:buClr>
              <a:buSzPct val="60000"/>
            </a:pP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md5_final 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shash_desc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u8 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*out)</a:t>
            </a:r>
            <a:endParaRPr lang="en-US" altLang="ko-KR" sz="2200" dirty="0">
              <a:solidFill>
                <a:srgbClr val="000000"/>
              </a:solidFill>
              <a:latin typeface="Calibri Bold"/>
            </a:endParaRPr>
          </a:p>
          <a:p>
            <a:pPr marL="711360" lvl="1" indent="-25344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ko-KR" sz="2200" dirty="0">
                <a:solidFill>
                  <a:srgbClr val="000000"/>
                </a:solidFill>
                <a:latin typeface="Calibri Bold"/>
              </a:rPr>
              <a:t>: source address of </a:t>
            </a:r>
            <a:r>
              <a:rPr lang="en-US" altLang="ko-KR" sz="2200" dirty="0" err="1">
                <a:solidFill>
                  <a:srgbClr val="000000"/>
                </a:solidFill>
                <a:latin typeface="Calibri Bold"/>
              </a:rPr>
              <a:t>shash_desc</a:t>
            </a:r>
            <a:r>
              <a:rPr lang="en-US" altLang="ko-KR" sz="2200" dirty="0">
                <a:solidFill>
                  <a:srgbClr val="000000"/>
                </a:solidFill>
                <a:latin typeface="Calibri Bold"/>
              </a:rPr>
              <a:t> to use md5</a:t>
            </a:r>
            <a:endParaRPr lang="en-US" altLang="ko-KR" sz="2200" dirty="0" smtClean="0">
              <a:solidFill>
                <a:srgbClr val="000000"/>
              </a:solidFill>
              <a:latin typeface="Calibri Bold"/>
            </a:endParaRPr>
          </a:p>
          <a:p>
            <a:pPr marL="711360" lvl="1" indent="-25344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ko-KR" sz="2200" dirty="0" smtClean="0">
                <a:solidFill>
                  <a:srgbClr val="000000"/>
                </a:solidFill>
                <a:latin typeface="Calibri Bold"/>
              </a:rPr>
              <a:t>: </a:t>
            </a:r>
            <a:r>
              <a:rPr lang="en-US" altLang="ko-KR" sz="2200" dirty="0">
                <a:solidFill>
                  <a:srgbClr val="000000"/>
                </a:solidFill>
                <a:latin typeface="Calibri Bold"/>
              </a:rPr>
              <a:t>output buffer address of the </a:t>
            </a:r>
            <a:r>
              <a:rPr lang="en-US" altLang="ko-KR" sz="2200" dirty="0" smtClean="0">
                <a:solidFill>
                  <a:srgbClr val="000000"/>
                </a:solidFill>
                <a:latin typeface="Calibri Bold"/>
              </a:rPr>
              <a:t>hash </a:t>
            </a:r>
            <a:r>
              <a:rPr lang="en-US" altLang="ko-KR" sz="2200" dirty="0">
                <a:solidFill>
                  <a:srgbClr val="000000"/>
                </a:solidFill>
                <a:latin typeface="Calibri Bold"/>
              </a:rPr>
              <a:t>data</a:t>
            </a:r>
          </a:p>
          <a:p>
            <a:pPr marL="457920" lvl="1">
              <a:spcBef>
                <a:spcPts val="601"/>
              </a:spcBef>
              <a:buClr>
                <a:srgbClr val="990000"/>
              </a:buClr>
              <a:buSzPct val="60000"/>
            </a:pPr>
            <a:endParaRPr lang="en-US" altLang="ko-KR" sz="2200" dirty="0">
              <a:solidFill>
                <a:srgbClr val="000000"/>
              </a:solidFill>
              <a:latin typeface="Calibri Bold"/>
            </a:endParaRPr>
          </a:p>
          <a:p>
            <a:pPr marL="457920" lvl="1">
              <a:spcBef>
                <a:spcPts val="601"/>
              </a:spcBef>
              <a:buClr>
                <a:srgbClr val="990000"/>
              </a:buClr>
              <a:buSzPct val="60000"/>
            </a:pPr>
            <a:endParaRPr lang="en-US" altLang="ko-KR" sz="2200" dirty="0" smtClean="0">
              <a:solidFill>
                <a:srgbClr val="000000"/>
              </a:solidFill>
              <a:latin typeface="Calibri Bold"/>
            </a:endParaRPr>
          </a:p>
          <a:p>
            <a:pPr marL="254160" indent="-25344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200" dirty="0">
              <a:solidFill>
                <a:srgbClr val="000000"/>
              </a:solidFill>
              <a:latin typeface="Calibri Bold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4304520" y="18360"/>
            <a:ext cx="546840" cy="1994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Gill Sans"/>
                <a:ea typeface="Gill Sans"/>
              </a:rPr>
              <a:t>DGIST</a:t>
            </a:r>
            <a:endParaRPr lang="en-US" sz="1200" b="0" strike="noStrike" spc="-1">
              <a:latin typeface="백묵 굴림"/>
            </a:endParaRPr>
          </a:p>
        </p:txBody>
      </p:sp>
    </p:spTree>
    <p:extLst>
      <p:ext uri="{BB962C8B-B14F-4D97-AF65-F5344CB8AC3E}">
        <p14:creationId xmlns:p14="http://schemas.microsoft.com/office/powerpoint/2010/main" val="12451632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9155880" cy="22788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380880" y="254160"/>
            <a:ext cx="8381160" cy="109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Bold"/>
                <a:ea typeface="ヒラギノ角ゴ ProN W6"/>
              </a:rPr>
              <a:t>Preparation</a:t>
            </a:r>
            <a:endParaRPr lang="en-US" sz="3600" b="0" strike="noStrike" spc="-1" dirty="0">
              <a:latin typeface="백묵 굴림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80880" y="1397159"/>
            <a:ext cx="8381160" cy="527564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>
            <a:normAutofit/>
          </a:bodyPr>
          <a:lstStyle/>
          <a:p>
            <a:pPr marL="254160" indent="-25344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0" strike="noStrike" spc="-1" dirty="0">
                <a:solidFill>
                  <a:srgbClr val="000000"/>
                </a:solidFill>
                <a:latin typeface="Calibri Bold"/>
                <a:ea typeface="ヒラギノ角ゴ ProN W6"/>
              </a:rPr>
              <a:t>Step1: </a:t>
            </a:r>
            <a:r>
              <a:rPr lang="en-US" sz="2400" spc="-1" dirty="0">
                <a:solidFill>
                  <a:srgbClr val="000000"/>
                </a:solidFill>
                <a:latin typeface="Calibri Bold"/>
                <a:ea typeface="ヒラギノ角ゴ ProN W6"/>
              </a:rPr>
              <a:t>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 Bold"/>
                <a:ea typeface="ヒラギノ角ゴ ProN W6"/>
              </a:rPr>
              <a:t>heck  your kernel version</a:t>
            </a:r>
          </a:p>
          <a:p>
            <a:pPr marL="711360" lvl="1" indent="-25344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sz="24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–a</a:t>
            </a:r>
            <a:endParaRPr lang="en-US" sz="20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1360" lvl="1" indent="-25344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sz="2000" spc="-1" dirty="0">
              <a:latin typeface="백묵 굴림"/>
            </a:endParaRPr>
          </a:p>
          <a:p>
            <a:pPr marL="711360" lvl="1" indent="-25344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sz="2000" spc="-1" dirty="0">
              <a:latin typeface="백묵 굴림"/>
            </a:endParaRPr>
          </a:p>
          <a:p>
            <a:pPr marL="254160" indent="-25344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400" spc="-1" dirty="0" smtClean="0">
              <a:solidFill>
                <a:srgbClr val="000000"/>
              </a:solidFill>
              <a:latin typeface="Calibri Bold"/>
              <a:ea typeface="ヒラギノ角ゴ ProN W6"/>
            </a:endParaRPr>
          </a:p>
          <a:p>
            <a:pPr marL="254160" indent="-25344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400" spc="-1" dirty="0">
              <a:solidFill>
                <a:srgbClr val="000000"/>
              </a:solidFill>
              <a:latin typeface="Calibri Bold"/>
              <a:ea typeface="ヒラギノ角ゴ ProN W6"/>
            </a:endParaRPr>
          </a:p>
          <a:p>
            <a:pPr marL="254160" indent="-25344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400" spc="-1" dirty="0" smtClean="0">
                <a:solidFill>
                  <a:srgbClr val="000000"/>
                </a:solidFill>
                <a:latin typeface="Calibri Bold"/>
                <a:ea typeface="ヒラギノ角ゴ ProN W6"/>
              </a:rPr>
              <a:t>Step2</a:t>
            </a:r>
            <a:r>
              <a:rPr lang="en-US" altLang="ko-KR" sz="2400" spc="-1" dirty="0">
                <a:solidFill>
                  <a:srgbClr val="000000"/>
                </a:solidFill>
                <a:latin typeface="Calibri Bold"/>
                <a:ea typeface="ヒラギノ角ゴ ProN W6"/>
              </a:rPr>
              <a:t>: The capacity of the </a:t>
            </a:r>
            <a:r>
              <a:rPr lang="en-US" altLang="ko-KR" sz="2400" spc="-1" dirty="0" smtClean="0">
                <a:solidFill>
                  <a:srgbClr val="000000"/>
                </a:solidFill>
                <a:latin typeface="Calibri Bold"/>
                <a:ea typeface="ヒラギノ角ゴ ProN W6"/>
              </a:rPr>
              <a:t>block device </a:t>
            </a:r>
            <a:r>
              <a:rPr lang="en-US" altLang="ko-KR" sz="2400" spc="-1" dirty="0">
                <a:solidFill>
                  <a:srgbClr val="000000"/>
                </a:solidFill>
                <a:latin typeface="Calibri Bold"/>
                <a:ea typeface="ヒラギノ角ゴ ProN W6"/>
              </a:rPr>
              <a:t>should be 512 MB</a:t>
            </a:r>
            <a:endParaRPr lang="en-US" altLang="ko-KR" sz="2400" spc="-1" dirty="0">
              <a:solidFill>
                <a:srgbClr val="000000"/>
              </a:solidFill>
              <a:latin typeface="백묵 굴림"/>
              <a:ea typeface="ヒラギノ角ゴ ProN W6"/>
            </a:endParaRPr>
          </a:p>
          <a:p>
            <a:pPr marL="711360" lvl="1" indent="-25344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lsblk</a:t>
            </a: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1360" lvl="1" indent="-25344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sz="2000" b="0" strike="noStrike" spc="-1" dirty="0">
              <a:latin typeface="백묵 굴림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4304520" y="18360"/>
            <a:ext cx="546840" cy="1994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Gill Sans"/>
                <a:ea typeface="Gill Sans"/>
              </a:rPr>
              <a:t>DGIST</a:t>
            </a:r>
            <a:endParaRPr lang="en-US" sz="1200" b="0" strike="noStrike" spc="-1">
              <a:latin typeface="백묵 굴림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33" y="2397852"/>
            <a:ext cx="8097022" cy="40134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100214" y="4856475"/>
            <a:ext cx="4892974" cy="447675"/>
            <a:chOff x="1100214" y="4856475"/>
            <a:chExt cx="4892974" cy="4476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0213" y="4856475"/>
              <a:ext cx="4752975" cy="44767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1100214" y="4856475"/>
              <a:ext cx="190704" cy="447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675379" y="4856475"/>
            <a:ext cx="520104" cy="44767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35411" y="2501641"/>
            <a:ext cx="1507036" cy="20732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7211" y="5304150"/>
            <a:ext cx="6094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The capacity available to the user is greater than 512 MB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660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9155880" cy="22788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380880" y="254160"/>
            <a:ext cx="8381160" cy="109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 anchor="ctr"/>
          <a:lstStyle/>
          <a:p>
            <a:pPr>
              <a:lnSpc>
                <a:spcPct val="100000"/>
              </a:lnSpc>
            </a:pPr>
            <a:r>
              <a:rPr lang="en-US" sz="3600" spc="-1">
                <a:solidFill>
                  <a:srgbClr val="000000"/>
                </a:solidFill>
                <a:latin typeface="Calibri Bold"/>
              </a:rPr>
              <a:t>Benchmark</a:t>
            </a:r>
            <a:endParaRPr lang="en-US" sz="3600" b="0" strike="noStrike" spc="-1" dirty="0">
              <a:latin typeface="백묵 굴림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80880" y="1397159"/>
            <a:ext cx="8604624" cy="527564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>
            <a:normAutofit/>
          </a:bodyPr>
          <a:lstStyle/>
          <a:p>
            <a:pPr marL="254160" indent="-253440" latinLnBrk="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400" spc="-1" dirty="0">
                <a:solidFill>
                  <a:srgbClr val="000000"/>
                </a:solidFill>
                <a:latin typeface="Calibri Bold"/>
                <a:ea typeface="ヒラギノ角ゴ ProN W3"/>
              </a:rPr>
              <a:t>You can use the provided file as a benchmark</a:t>
            </a:r>
          </a:p>
          <a:p>
            <a:pPr marL="7113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000" spc="-1" dirty="0">
                <a:solidFill>
                  <a:srgbClr val="000000"/>
                </a:solidFill>
                <a:latin typeface="Calibri Bold"/>
              </a:rPr>
              <a:t>bench1</a:t>
            </a:r>
            <a:r>
              <a:rPr lang="en-US" sz="2000" b="0" strike="noStrike" spc="-1" dirty="0">
                <a:solidFill>
                  <a:srgbClr val="000000"/>
                </a:solidFill>
                <a:latin typeface="Calibri Bold"/>
              </a:rPr>
              <a:t>.c , bench2.c, sample1, sample2,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 Bold"/>
              </a:rPr>
              <a:t>Makefile</a:t>
            </a:r>
            <a:endParaRPr lang="en-US" sz="2000" b="0" strike="noStrike" spc="-1" dirty="0">
              <a:solidFill>
                <a:srgbClr val="000000"/>
              </a:solidFill>
              <a:latin typeface="Calibri Bold"/>
            </a:endParaRPr>
          </a:p>
          <a:p>
            <a:pPr marL="7113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sz="2000" b="0" strike="noStrike" spc="-1" dirty="0">
              <a:latin typeface="백묵 굴림"/>
            </a:endParaRPr>
          </a:p>
          <a:p>
            <a:pPr marL="254160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spc="-1" dirty="0">
                <a:latin typeface="Calibri Bold" panose="020F0702030404030204" pitchFamily="34" charset="0"/>
                <a:cs typeface="Calibri Bold" panose="020F0702030404030204" pitchFamily="34" charset="0"/>
              </a:rPr>
              <a:t>The device path for the benchmark program is </a:t>
            </a:r>
            <a:r>
              <a:rPr lang="en-US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/dev/</a:t>
            </a:r>
            <a:r>
              <a:rPr lang="en-US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sbulla</a:t>
            </a:r>
            <a:endParaRPr lang="en-US" sz="24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160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sz="240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160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spc="-1" dirty="0">
                <a:latin typeface="Calibri Bold" panose="020F0702030404030204" pitchFamily="34" charset="0"/>
                <a:cs typeface="Calibri Bold" panose="020F0702030404030204" pitchFamily="34" charset="0"/>
              </a:rPr>
              <a:t>The make command creates the bench1 and bench2</a:t>
            </a:r>
          </a:p>
          <a:p>
            <a:pPr marL="254160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sz="2400" strike="noStrike" spc="-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pPr marL="254160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spc="-1" dirty="0">
                <a:latin typeface="Calibri Bold" panose="020F0702030404030204" pitchFamily="34" charset="0"/>
                <a:cs typeface="Calibri Bold" panose="020F0702030404030204" pitchFamily="34" charset="0"/>
              </a:rPr>
              <a:t>You can use the bench 1 executable and the bench 2 executable to run the project</a:t>
            </a:r>
          </a:p>
          <a:p>
            <a:pPr marL="7113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$ ./bench1</a:t>
            </a:r>
          </a:p>
          <a:p>
            <a:pPr marL="7113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$ ./bench2</a:t>
            </a:r>
          </a:p>
        </p:txBody>
      </p:sp>
      <p:sp>
        <p:nvSpPr>
          <p:cNvPr id="85" name="CustomShape 4"/>
          <p:cNvSpPr/>
          <p:nvPr/>
        </p:nvSpPr>
        <p:spPr>
          <a:xfrm>
            <a:off x="4304520" y="18360"/>
            <a:ext cx="546840" cy="1994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Gill Sans"/>
                <a:ea typeface="Gill Sans"/>
              </a:rPr>
              <a:t>DGIST</a:t>
            </a:r>
            <a:endParaRPr lang="en-US" sz="1200" b="0" strike="noStrike" spc="-1">
              <a:latin typeface="백묵 굴림"/>
            </a:endParaRPr>
          </a:p>
        </p:txBody>
      </p:sp>
    </p:spTree>
    <p:extLst>
      <p:ext uri="{BB962C8B-B14F-4D97-AF65-F5344CB8AC3E}">
        <p14:creationId xmlns:p14="http://schemas.microsoft.com/office/powerpoint/2010/main" val="15123601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9155880" cy="22788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380880" y="254160"/>
            <a:ext cx="8381160" cy="109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Bold"/>
                <a:ea typeface="ヒラギノ角ゴ ProN W6"/>
              </a:rPr>
              <a:t>Index</a:t>
            </a:r>
            <a:endParaRPr lang="en-US" sz="3600" b="0" strike="noStrike" spc="-1" dirty="0">
              <a:latin typeface="백묵 굴림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80880" y="1397159"/>
            <a:ext cx="8381160" cy="527564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>
            <a:normAutofit/>
          </a:bodyPr>
          <a:lstStyle/>
          <a:p>
            <a:pPr marL="254160" indent="-25344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400" spc="-1" dirty="0">
                <a:solidFill>
                  <a:srgbClr val="000000"/>
                </a:solidFill>
                <a:latin typeface="Calibri Bold"/>
                <a:ea typeface="ヒラギノ角ゴ ProN W3"/>
              </a:rPr>
              <a:t>Objective</a:t>
            </a:r>
          </a:p>
          <a:p>
            <a:pPr marL="254160" indent="-25344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400" spc="-1" dirty="0">
              <a:solidFill>
                <a:srgbClr val="000000"/>
              </a:solidFill>
              <a:latin typeface="Calibri Bold"/>
              <a:ea typeface="ヒラギノ角ゴ ProN W3"/>
            </a:endParaRPr>
          </a:p>
          <a:p>
            <a:pPr marL="254160" indent="-25344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400" spc="-1" dirty="0">
                <a:solidFill>
                  <a:srgbClr val="000000"/>
                </a:solidFill>
                <a:latin typeface="Calibri Bold"/>
                <a:ea typeface="ヒラギノ角ゴ ProN W3"/>
              </a:rPr>
              <a:t>Data Compression</a:t>
            </a:r>
          </a:p>
          <a:p>
            <a:pPr marL="254160" indent="-25344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400" spc="-1" dirty="0">
              <a:solidFill>
                <a:srgbClr val="000000"/>
              </a:solidFill>
              <a:latin typeface="Calibri Bold"/>
              <a:ea typeface="ヒラギノ角ゴ ProN W3"/>
            </a:endParaRPr>
          </a:p>
          <a:p>
            <a:pPr marL="254160" indent="-25344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400" spc="-1" dirty="0">
                <a:solidFill>
                  <a:srgbClr val="000000"/>
                </a:solidFill>
                <a:latin typeface="Calibri Bold"/>
                <a:ea typeface="ヒラギノ角ゴ ProN W3"/>
              </a:rPr>
              <a:t>Data Deduplication</a:t>
            </a:r>
          </a:p>
          <a:p>
            <a:pPr marL="254160" indent="-25344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400" spc="-1" dirty="0">
              <a:solidFill>
                <a:srgbClr val="000000"/>
              </a:solidFill>
              <a:latin typeface="Calibri Bold"/>
              <a:ea typeface="ヒラギノ角ゴ ProN W3"/>
            </a:endParaRPr>
          </a:p>
          <a:p>
            <a:pPr marL="254160" indent="-25344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400" spc="-1" dirty="0">
                <a:solidFill>
                  <a:srgbClr val="000000"/>
                </a:solidFill>
                <a:latin typeface="Calibri Bold"/>
                <a:ea typeface="ヒラギノ角ゴ ProN W3"/>
              </a:rPr>
              <a:t>Benchmark</a:t>
            </a:r>
          </a:p>
          <a:p>
            <a:pPr marL="254160" indent="-25344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400" spc="-1" dirty="0">
              <a:solidFill>
                <a:srgbClr val="000000"/>
              </a:solidFill>
              <a:latin typeface="Calibri Bold"/>
              <a:ea typeface="ヒラギノ角ゴ ProN W3"/>
            </a:endParaRPr>
          </a:p>
          <a:p>
            <a:pPr marL="254160" indent="-25344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400" spc="-1" dirty="0">
                <a:solidFill>
                  <a:srgbClr val="000000"/>
                </a:solidFill>
                <a:latin typeface="Calibri Bold"/>
                <a:ea typeface="ヒラギノ角ゴ ProN W3"/>
              </a:rPr>
              <a:t>Submission &amp; Evaluation</a:t>
            </a:r>
            <a:endParaRPr lang="en-US" altLang="ko-KR" sz="2000" spc="-1" dirty="0">
              <a:solidFill>
                <a:srgbClr val="000000"/>
              </a:solidFill>
              <a:latin typeface="Calibri"/>
              <a:ea typeface="ヒラギノ角ゴ ProN W3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백묵 굴림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4304520" y="18360"/>
            <a:ext cx="546840" cy="1994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Gill Sans"/>
                <a:ea typeface="Gill Sans"/>
              </a:rPr>
              <a:t>DGIST</a:t>
            </a:r>
            <a:endParaRPr lang="en-US" sz="1200" b="0" strike="noStrike" spc="-1">
              <a:latin typeface="백묵 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9155880" cy="22788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380880" y="254160"/>
            <a:ext cx="8381160" cy="109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 anchor="ctr"/>
          <a:lstStyle/>
          <a:p>
            <a:pPr latinLnBrk="0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Bold"/>
                <a:ea typeface="ヒラギノ角ゴ ProN W6"/>
              </a:rPr>
              <a:t>Print your device information</a:t>
            </a:r>
            <a:endParaRPr lang="en-US" sz="3600" b="0" strike="noStrike" spc="-1" dirty="0">
              <a:latin typeface="백묵 굴림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4304520" y="18360"/>
            <a:ext cx="546840" cy="1994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latinLnBrk="0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Gill Sans"/>
                <a:ea typeface="Gill Sans"/>
              </a:rPr>
              <a:t>DGIST</a:t>
            </a:r>
            <a:endParaRPr lang="en-US" sz="1200" b="0" strike="noStrike" spc="-1">
              <a:latin typeface="백묵 굴림"/>
            </a:endParaRPr>
          </a:p>
        </p:txBody>
      </p:sp>
      <p:sp>
        <p:nvSpPr>
          <p:cNvPr id="9" name="CustomShape 3"/>
          <p:cNvSpPr/>
          <p:nvPr/>
        </p:nvSpPr>
        <p:spPr>
          <a:xfrm>
            <a:off x="380880" y="1397160"/>
            <a:ext cx="8381160" cy="4850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>
            <a:normAutofit/>
          </a:bodyPr>
          <a:lstStyle/>
          <a:p>
            <a:pPr marL="254160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400" dirty="0" smtClean="0">
                <a:solidFill>
                  <a:srgbClr val="000000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You should implement user program to print device information</a:t>
            </a:r>
            <a:endParaRPr lang="en-US" altLang="ko-KR" sz="2400" dirty="0">
              <a:solidFill>
                <a:srgbClr val="000000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pPr marL="7113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 output the actual data capacity and the amount of compressed and stored data</a:t>
            </a:r>
          </a:p>
          <a:p>
            <a:pPr marL="7113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current compression rate should be displayed</a:t>
            </a:r>
          </a:p>
          <a:p>
            <a:pPr marL="7113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should print out how many I / O have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occurred</a:t>
            </a:r>
          </a:p>
          <a:p>
            <a:pPr marL="7113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keeps the device information inside the device, and the user program only outputs the contents using the </a:t>
            </a:r>
            <a:r>
              <a:rPr lang="en-US" altLang="ko-KR" sz="20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ioctl</a:t>
            </a:r>
            <a:endParaRPr lang="en-US" altLang="ko-KR" sz="20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13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4160" indent="-253440" latinLnBrk="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sz="2200" dirty="0">
              <a:solidFill>
                <a:srgbClr val="000000"/>
              </a:solidFill>
              <a:latin typeface="Calibri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5950" y="4418651"/>
            <a:ext cx="4373954" cy="923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 Capacity : 540MB</a:t>
            </a:r>
          </a:p>
          <a:p>
            <a:r>
              <a:rPr lang="en-US" altLang="ko-KR" dirty="0" smtClean="0"/>
              <a:t>Stored Capacity : 512MB</a:t>
            </a:r>
          </a:p>
          <a:p>
            <a:r>
              <a:rPr lang="en-US" altLang="ko-KR" dirty="0" smtClean="0"/>
              <a:t>I/O Count : Read – 10000, </a:t>
            </a:r>
            <a:r>
              <a:rPr lang="en-US" altLang="ko-KR" dirty="0" err="1" smtClean="0"/>
              <a:t>Wrtie</a:t>
            </a:r>
            <a:r>
              <a:rPr lang="en-US" altLang="ko-KR" dirty="0" smtClean="0"/>
              <a:t> – </a:t>
            </a:r>
            <a:r>
              <a:rPr lang="en-US" altLang="ko-KR" dirty="0" smtClean="0"/>
              <a:t>10000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728868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9155880" cy="22788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380880" y="254160"/>
            <a:ext cx="8381160" cy="109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Bold"/>
                <a:ea typeface="ヒラギノ角ゴ ProN W6"/>
              </a:rPr>
              <a:t>Submission</a:t>
            </a:r>
            <a:endParaRPr lang="en-US" sz="3600" b="0" strike="noStrike" spc="-1" dirty="0">
              <a:latin typeface="백묵 굴림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80879" y="1397159"/>
            <a:ext cx="8595287" cy="527747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>
            <a:normAutofit fontScale="85000" lnSpcReduction="10000"/>
          </a:bodyPr>
          <a:lstStyle/>
          <a:p>
            <a:pPr marL="254160" indent="-253440" latinLnBrk="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spc="-1" dirty="0">
                <a:latin typeface="Calibri Bold" panose="020F0702030404030204" pitchFamily="34" charset="0"/>
                <a:cs typeface="Calibri Bold" panose="020F0702030404030204" pitchFamily="34" charset="0"/>
              </a:rPr>
              <a:t>Please submit a report about the results of  implementation</a:t>
            </a:r>
          </a:p>
          <a:p>
            <a:pPr marL="7113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000" spc="-1" dirty="0">
                <a:latin typeface="Calibri" panose="020F0502020204030204" pitchFamily="34" charset="0"/>
                <a:cs typeface="Calibri" panose="020F0502020204030204" pitchFamily="34" charset="0"/>
              </a:rPr>
              <a:t>There must be a compile method and a working method</a:t>
            </a:r>
          </a:p>
          <a:p>
            <a:pPr marL="7113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000" spc="-1" dirty="0">
                <a:latin typeface="Calibri" panose="020F0502020204030204" pitchFamily="34" charset="0"/>
                <a:cs typeface="Calibri" panose="020F0502020204030204" pitchFamily="34" charset="0"/>
              </a:rPr>
              <a:t>The report should include the result of the user program and the runtime of the comparison between the normal block device and the compressed block </a:t>
            </a:r>
            <a:r>
              <a:rPr lang="en-US" sz="20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</a:p>
          <a:p>
            <a:pPr marL="7113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0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report should be 2colum, total 3 pages</a:t>
            </a:r>
          </a:p>
          <a:p>
            <a:pPr marL="7113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0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ko-KR" sz="2000" spc="-1" dirty="0">
                <a:latin typeface="Calibri" panose="020F0502020204030204" pitchFamily="34" charset="0"/>
                <a:cs typeface="Calibri" panose="020F0502020204030204" pitchFamily="34" charset="0"/>
              </a:rPr>
              <a:t>project's score will be measured in terms of compression ratios and runtime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13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sz="2000" b="0" strike="noStrike" spc="-1" dirty="0">
              <a:latin typeface="Calibri "/>
              <a:cs typeface="Calibri Bold" panose="020F0702030404030204" pitchFamily="34" charset="0"/>
            </a:endParaRPr>
          </a:p>
          <a:p>
            <a:pPr marL="254160" indent="-253440" latinLnBrk="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400" spc="-1" dirty="0">
                <a:latin typeface="Calibri Bold" panose="020F0702030404030204" pitchFamily="34" charset="0"/>
                <a:cs typeface="Calibri Bold" panose="020F0702030404030204" pitchFamily="34" charset="0"/>
              </a:rPr>
              <a:t>Submit all your files, (source code, report, and so on) in the single compressed file, “your_student_number.zip”</a:t>
            </a:r>
          </a:p>
          <a:p>
            <a:pPr marL="720" latinLnBrk="0">
              <a:spcBef>
                <a:spcPts val="601"/>
              </a:spcBef>
              <a:buClr>
                <a:srgbClr val="990000"/>
              </a:buClr>
              <a:buSzPct val="60000"/>
            </a:pPr>
            <a:r>
              <a:rPr lang="en-US" altLang="ko-KR" sz="2400" spc="-1" dirty="0">
                <a:latin typeface="Calibri Bold" panose="020F0702030404030204" pitchFamily="34" charset="0"/>
                <a:cs typeface="Calibri Bold" panose="020F0702030404030204" pitchFamily="34" charset="0"/>
              </a:rPr>
              <a:t>    ex) 201800000.zip</a:t>
            </a:r>
          </a:p>
          <a:p>
            <a:pPr marL="720" latinLnBrk="0">
              <a:spcBef>
                <a:spcPts val="601"/>
              </a:spcBef>
              <a:buClr>
                <a:srgbClr val="990000"/>
              </a:buClr>
              <a:buSzPct val="60000"/>
            </a:pPr>
            <a:endParaRPr lang="en-US" altLang="ko-KR" sz="2400" spc="-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pPr marL="254160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400" spc="-1" dirty="0">
                <a:latin typeface="Calibri Bold" panose="020F0702030404030204" pitchFamily="34" charset="0"/>
                <a:cs typeface="Calibri Bold" panose="020F0702030404030204" pitchFamily="34" charset="0"/>
              </a:rPr>
              <a:t>The deadline is until </a:t>
            </a:r>
            <a:r>
              <a:rPr lang="en-US" altLang="ko-KR" sz="2400" spc="-1" dirty="0">
                <a:solidFill>
                  <a:srgbClr val="FF0000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December </a:t>
            </a:r>
            <a:r>
              <a:rPr lang="en-US" altLang="ko-KR" sz="2400" spc="-1" dirty="0" smtClean="0">
                <a:solidFill>
                  <a:srgbClr val="FF0000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15</a:t>
            </a:r>
            <a:r>
              <a:rPr lang="en-US" altLang="ko-KR" sz="2400" spc="-1" baseline="30000" dirty="0" smtClean="0">
                <a:solidFill>
                  <a:srgbClr val="FF0000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th</a:t>
            </a:r>
            <a:r>
              <a:rPr lang="en-US" altLang="ko-KR" sz="2400" spc="-1" dirty="0">
                <a:solidFill>
                  <a:srgbClr val="FF0000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altLang="ko-KR" sz="2400" spc="-1" dirty="0" smtClean="0">
                <a:solidFill>
                  <a:srgbClr val="FF0000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24:00</a:t>
            </a:r>
            <a:endParaRPr lang="en-US" altLang="ko-KR" sz="2400" spc="-1" dirty="0" smtClean="0">
              <a:solidFill>
                <a:srgbClr val="FF0000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pPr marL="254160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400" spc="-1" dirty="0" smtClean="0">
                <a:latin typeface="Calibri Bold" panose="020F0702030404030204" pitchFamily="34" charset="0"/>
                <a:cs typeface="Calibri Bold" panose="020F0702030404030204" pitchFamily="34" charset="0"/>
              </a:rPr>
              <a:t>Submission after deadline</a:t>
            </a:r>
          </a:p>
          <a:p>
            <a:pPr marL="7113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400" spc="-1" dirty="0" smtClean="0">
                <a:latin typeface="Calibri Bold" panose="020F0702030404030204" pitchFamily="34" charset="0"/>
                <a:cs typeface="Calibri Bold" panose="020F0702030404030204" pitchFamily="34" charset="0"/>
              </a:rPr>
              <a:t>1 day</a:t>
            </a:r>
            <a:r>
              <a:rPr lang="en-US" altLang="ko-KR" sz="2400" spc="-1" dirty="0" smtClean="0">
                <a:latin typeface="Calibri Bold" panose="020F0702030404030204" pitchFamily="34" charset="0"/>
                <a:cs typeface="Calibri Bold" panose="020F0702030404030204" pitchFamily="34" charset="0"/>
              </a:rPr>
              <a:t>   : </a:t>
            </a:r>
            <a:r>
              <a:rPr lang="en-US" altLang="ko-KR" sz="2400" spc="-1" dirty="0">
                <a:latin typeface="Calibri Bold" panose="020F0702030404030204" pitchFamily="34" charset="0"/>
                <a:cs typeface="Calibri Bold" panose="020F0702030404030204" pitchFamily="34" charset="0"/>
              </a:rPr>
              <a:t>8</a:t>
            </a:r>
            <a:r>
              <a:rPr lang="en-US" altLang="ko-KR" sz="2400" spc="-1" dirty="0" smtClean="0">
                <a:latin typeface="Calibri Bold" panose="020F0702030404030204" pitchFamily="34" charset="0"/>
                <a:cs typeface="Calibri Bold" panose="020F0702030404030204" pitchFamily="34" charset="0"/>
              </a:rPr>
              <a:t>0</a:t>
            </a:r>
            <a:r>
              <a:rPr lang="en-US" altLang="ko-KR" sz="2400" spc="-1" dirty="0">
                <a:latin typeface="Calibri Bold" panose="020F0702030404030204" pitchFamily="34" charset="0"/>
                <a:cs typeface="Calibri Bold" panose="020F0702030404030204" pitchFamily="34" charset="0"/>
              </a:rPr>
              <a:t>%</a:t>
            </a:r>
          </a:p>
          <a:p>
            <a:pPr marL="7113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400" spc="-1" dirty="0" smtClean="0">
                <a:latin typeface="Calibri Bold" panose="020F0702030404030204" pitchFamily="34" charset="0"/>
                <a:cs typeface="Calibri Bold" panose="020F0702030404030204" pitchFamily="34" charset="0"/>
              </a:rPr>
              <a:t>2 days </a:t>
            </a:r>
            <a:r>
              <a:rPr lang="en-US" altLang="ko-KR" sz="2400" spc="-1" dirty="0" smtClean="0">
                <a:latin typeface="Calibri Bold" panose="020F0702030404030204" pitchFamily="34" charset="0"/>
                <a:cs typeface="Calibri Bold" panose="020F0702030404030204" pitchFamily="34" charset="0"/>
              </a:rPr>
              <a:t>: </a:t>
            </a:r>
            <a:r>
              <a:rPr lang="en-US" altLang="ko-KR" sz="2400" spc="-1" dirty="0" smtClean="0">
                <a:latin typeface="Calibri Bold" panose="020F0702030404030204" pitchFamily="34" charset="0"/>
                <a:cs typeface="Calibri Bold" panose="020F0702030404030204" pitchFamily="34" charset="0"/>
              </a:rPr>
              <a:t>50</a:t>
            </a:r>
            <a:r>
              <a:rPr lang="en-US" altLang="ko-KR" sz="2400" spc="-1" dirty="0" smtClean="0">
                <a:latin typeface="Calibri Bold" panose="020F0702030404030204" pitchFamily="34" charset="0"/>
                <a:cs typeface="Calibri Bold" panose="020F0702030404030204" pitchFamily="34" charset="0"/>
              </a:rPr>
              <a:t>%</a:t>
            </a:r>
          </a:p>
          <a:p>
            <a:pPr marL="7113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400" spc="-1" dirty="0" smtClean="0">
                <a:latin typeface="Calibri Bold" panose="020F0702030404030204" pitchFamily="34" charset="0"/>
                <a:cs typeface="Calibri Bold" panose="020F0702030404030204" pitchFamily="34" charset="0"/>
              </a:rPr>
              <a:t>3 days</a:t>
            </a:r>
            <a:r>
              <a:rPr lang="en-US" altLang="ko-KR" sz="2400" spc="-1" dirty="0" smtClean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altLang="ko-KR" sz="2400" spc="-1" dirty="0" smtClean="0">
                <a:latin typeface="Calibri Bold" panose="020F0702030404030204" pitchFamily="34" charset="0"/>
                <a:cs typeface="Calibri Bold" panose="020F0702030404030204" pitchFamily="34" charset="0"/>
              </a:rPr>
              <a:t>: </a:t>
            </a:r>
            <a:r>
              <a:rPr lang="en-US" altLang="ko-KR" sz="2400" spc="-1" dirty="0" smtClean="0">
                <a:latin typeface="Calibri Bold" panose="020F0702030404030204" pitchFamily="34" charset="0"/>
                <a:cs typeface="Calibri Bold" panose="020F0702030404030204" pitchFamily="34" charset="0"/>
              </a:rPr>
              <a:t>30</a:t>
            </a:r>
            <a:r>
              <a:rPr lang="en-US" altLang="ko-KR" sz="2400" spc="-1" dirty="0" smtClean="0">
                <a:latin typeface="Calibri Bold" panose="020F0702030404030204" pitchFamily="34" charset="0"/>
                <a:cs typeface="Calibri Bold" panose="020F0702030404030204" pitchFamily="34" charset="0"/>
              </a:rPr>
              <a:t>%</a:t>
            </a:r>
            <a:endParaRPr lang="en-US" altLang="ko-KR" sz="2400" spc="-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pPr marL="7113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400" spc="-1" baseline="30000" dirty="0" smtClean="0">
              <a:solidFill>
                <a:srgbClr val="FF0000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pPr marL="7113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400" spc="-1" baseline="30000" dirty="0">
              <a:solidFill>
                <a:srgbClr val="FF0000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pPr marL="254160" indent="-253440" latinLnBrk="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sz="2400" spc="-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pPr marL="720" latinLnBrk="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</a:pPr>
            <a:endParaRPr lang="en-US" sz="2400" b="0" strike="noStrike" spc="-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304520" y="18360"/>
            <a:ext cx="546840" cy="1994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Gill Sans"/>
                <a:ea typeface="Gill Sans"/>
              </a:rPr>
              <a:t>DGIST</a:t>
            </a:r>
            <a:endParaRPr lang="en-US" sz="1200" b="0" strike="noStrike" spc="-1">
              <a:latin typeface="백묵 굴림"/>
            </a:endParaRPr>
          </a:p>
        </p:txBody>
      </p:sp>
    </p:spTree>
    <p:extLst>
      <p:ext uri="{BB962C8B-B14F-4D97-AF65-F5344CB8AC3E}">
        <p14:creationId xmlns:p14="http://schemas.microsoft.com/office/powerpoint/2010/main" val="184046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9155880" cy="22788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380880" y="254160"/>
            <a:ext cx="8381160" cy="109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 anchor="ctr"/>
          <a:lstStyle/>
          <a:p>
            <a:pPr>
              <a:lnSpc>
                <a:spcPct val="100000"/>
              </a:lnSpc>
            </a:pPr>
            <a:r>
              <a:rPr lang="en-US" altLang="ko-KR" sz="3600" spc="-1">
                <a:solidFill>
                  <a:srgbClr val="000000"/>
                </a:solidFill>
                <a:latin typeface="Calibri Bold"/>
                <a:ea typeface="ヒラギノ角ゴ ProN W3"/>
              </a:rPr>
              <a:t>Objective</a:t>
            </a:r>
            <a:endParaRPr lang="en-US" sz="3600" b="0" strike="noStrike" spc="-1" dirty="0">
              <a:latin typeface="백묵 굴림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80880" y="1397159"/>
            <a:ext cx="8381160" cy="527564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>
            <a:normAutofit/>
          </a:bodyPr>
          <a:lstStyle/>
          <a:p>
            <a:pPr marL="254160" indent="-25344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400" spc="-1" dirty="0">
                <a:solidFill>
                  <a:srgbClr val="000000"/>
                </a:solidFill>
                <a:latin typeface="Calibri Bold"/>
                <a:ea typeface="ヒラギノ角ゴ ProN W3"/>
              </a:rPr>
              <a:t>Implement a block device that can store more user data than the block device </a:t>
            </a:r>
            <a:r>
              <a:rPr lang="en-US" altLang="ko-KR" sz="2400" spc="-1" dirty="0" smtClean="0">
                <a:solidFill>
                  <a:srgbClr val="000000"/>
                </a:solidFill>
                <a:latin typeface="Calibri Bold"/>
                <a:ea typeface="ヒラギノ角ゴ ProN W3"/>
              </a:rPr>
              <a:t>capacity</a:t>
            </a:r>
            <a:endParaRPr lang="en-US" altLang="ko-KR" sz="2400" spc="-1" dirty="0">
              <a:solidFill>
                <a:srgbClr val="000000"/>
              </a:solidFill>
              <a:latin typeface="Calibri Bold"/>
              <a:ea typeface="ヒラギノ角ゴ ProN W3"/>
            </a:endParaRPr>
          </a:p>
          <a:p>
            <a:pPr marL="254160" indent="-25344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400" spc="-1" dirty="0">
              <a:solidFill>
                <a:srgbClr val="000000"/>
              </a:solidFill>
              <a:latin typeface="Calibri Bold"/>
              <a:ea typeface="ヒラギノ角ゴ ProN W3"/>
            </a:endParaRPr>
          </a:p>
          <a:p>
            <a:pPr marL="254160" indent="-25344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400" spc="-1" dirty="0">
                <a:solidFill>
                  <a:srgbClr val="000000"/>
                </a:solidFill>
                <a:latin typeface="Calibri Bold"/>
                <a:ea typeface="ヒラギノ角ゴ ProN W3"/>
              </a:rPr>
              <a:t>Use data compression or data deduplication to store user data in smaller amounts</a:t>
            </a:r>
          </a:p>
          <a:p>
            <a:pPr marL="254160" indent="-25344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400" spc="-1" dirty="0">
              <a:solidFill>
                <a:srgbClr val="000000"/>
              </a:solidFill>
              <a:latin typeface="Calibri Bold"/>
              <a:ea typeface="ヒラギノ角ゴ ProN W3"/>
            </a:endParaRPr>
          </a:p>
          <a:p>
            <a:pPr marL="72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</a:pPr>
            <a:endParaRPr lang="en-US" altLang="ko-KR" sz="2400" spc="-1" dirty="0">
              <a:solidFill>
                <a:srgbClr val="000000"/>
              </a:solidFill>
              <a:latin typeface="Calibri Bold"/>
              <a:ea typeface="ヒラギノ角ゴ ProN W3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4304520" y="18360"/>
            <a:ext cx="546840" cy="1994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Gill Sans"/>
                <a:ea typeface="Gill Sans"/>
              </a:rPr>
              <a:t>DGIST</a:t>
            </a:r>
            <a:endParaRPr lang="en-US" sz="1200" b="0" strike="noStrike" spc="-1">
              <a:latin typeface="백묵 굴림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8E0145-A0B1-4AD3-AA42-2AF2A6D0D9BD}"/>
              </a:ext>
            </a:extLst>
          </p:cNvPr>
          <p:cNvSpPr/>
          <p:nvPr/>
        </p:nvSpPr>
        <p:spPr>
          <a:xfrm>
            <a:off x="517558" y="3586281"/>
            <a:ext cx="4460793" cy="4960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latin typeface="Calibri Bold" panose="020F0702030404030204" pitchFamily="34" charset="0"/>
                <a:cs typeface="Calibri Bold" panose="020F0702030404030204" pitchFamily="34" charset="0"/>
              </a:rPr>
              <a:t>User Program</a:t>
            </a:r>
            <a:endParaRPr lang="ko-KR" altLang="en-US" sz="22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8D3D7F7-409C-483E-93AC-35F08E7CBEF7}"/>
              </a:ext>
            </a:extLst>
          </p:cNvPr>
          <p:cNvCxnSpPr/>
          <p:nvPr/>
        </p:nvCxnSpPr>
        <p:spPr>
          <a:xfrm>
            <a:off x="1841860" y="4109385"/>
            <a:ext cx="0" cy="857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0920DDE-F55D-499A-BC2C-15710C7141F5}"/>
              </a:ext>
            </a:extLst>
          </p:cNvPr>
          <p:cNvCxnSpPr>
            <a:cxnSpLocks/>
          </p:cNvCxnSpPr>
          <p:nvPr/>
        </p:nvCxnSpPr>
        <p:spPr>
          <a:xfrm flipV="1">
            <a:off x="3506068" y="4082292"/>
            <a:ext cx="0" cy="884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CC98D54-192B-4BBF-B929-EA1B40B6D822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4306813" y="4279688"/>
            <a:ext cx="978567" cy="93429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D8E1F4-295B-4A88-A4EC-DBB5DFDB98A4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4306813" y="6324090"/>
            <a:ext cx="963471" cy="43602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226350-713B-4037-8536-3E8C44BB89AF}"/>
              </a:ext>
            </a:extLst>
          </p:cNvPr>
          <p:cNvSpPr txBox="1"/>
          <p:nvPr/>
        </p:nvSpPr>
        <p:spPr>
          <a:xfrm>
            <a:off x="5864550" y="6286128"/>
            <a:ext cx="23681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1MB*r% </a:t>
            </a:r>
            <a:r>
              <a:rPr lang="en-US" altLang="ko-KR" dirty="0"/>
              <a:t>data stored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18313A-86A4-45E4-8EFF-705F04388985}"/>
              </a:ext>
            </a:extLst>
          </p:cNvPr>
          <p:cNvSpPr/>
          <p:nvPr/>
        </p:nvSpPr>
        <p:spPr>
          <a:xfrm>
            <a:off x="5360370" y="4994336"/>
            <a:ext cx="1609350" cy="8994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alibri Bold" panose="020F0702030404030204" pitchFamily="34" charset="0"/>
                <a:cs typeface="Calibri Bold" panose="020F0702030404030204" pitchFamily="34" charset="0"/>
              </a:rPr>
              <a:t>Compression</a:t>
            </a:r>
          </a:p>
          <a:p>
            <a:pPr algn="ctr"/>
            <a:r>
              <a:rPr lang="en-US" altLang="ko-KR" dirty="0">
                <a:latin typeface="Calibri Bold" panose="020F0702030404030204" pitchFamily="34" charset="0"/>
                <a:cs typeface="Calibri Bold" panose="020F0702030404030204" pitchFamily="34" charset="0"/>
              </a:rPr>
              <a:t>Or </a:t>
            </a:r>
          </a:p>
          <a:p>
            <a:pPr algn="ctr"/>
            <a:r>
              <a:rPr lang="en-US" altLang="ko-KR" dirty="0">
                <a:latin typeface="Calibri Bold" panose="020F0702030404030204" pitchFamily="34" charset="0"/>
                <a:cs typeface="Calibri Bold" panose="020F0702030404030204" pitchFamily="34" charset="0"/>
              </a:rPr>
              <a:t>Deduplication</a:t>
            </a:r>
            <a:endParaRPr lang="ko-KR" altLang="en-US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1BCC37-4C0E-4387-99B0-5AA75696AB93}"/>
              </a:ext>
            </a:extLst>
          </p:cNvPr>
          <p:cNvSpPr/>
          <p:nvPr/>
        </p:nvSpPr>
        <p:spPr>
          <a:xfrm>
            <a:off x="6977279" y="4994336"/>
            <a:ext cx="1736546" cy="8994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alibri Bold" panose="020F0702030404030204" pitchFamily="34" charset="0"/>
                <a:cs typeface="Calibri Bold" panose="020F0702030404030204" pitchFamily="34" charset="0"/>
              </a:rPr>
              <a:t>Decompression</a:t>
            </a:r>
            <a:endParaRPr lang="ko-KR" altLang="en-US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807A6D-9EE1-48E0-BC9C-A958C61B1347}"/>
              </a:ext>
            </a:extLst>
          </p:cNvPr>
          <p:cNvSpPr txBox="1"/>
          <p:nvPr/>
        </p:nvSpPr>
        <p:spPr>
          <a:xfrm>
            <a:off x="7242077" y="4223396"/>
            <a:ext cx="119844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1MB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6DDC078-02E4-4C07-AD0A-3D102F5A9C97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6165045" y="4592728"/>
            <a:ext cx="0" cy="4016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ED07B9-15ED-4395-A509-51F193366A41}"/>
              </a:ext>
            </a:extLst>
          </p:cNvPr>
          <p:cNvCxnSpPr>
            <a:cxnSpLocks/>
          </p:cNvCxnSpPr>
          <p:nvPr/>
        </p:nvCxnSpPr>
        <p:spPr>
          <a:xfrm>
            <a:off x="6174943" y="5898560"/>
            <a:ext cx="0" cy="387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3EA2372-F7DC-4A96-831C-092FBDCB53A4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7841301" y="5893833"/>
            <a:ext cx="4251" cy="392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E931E54-525C-4F18-B1A9-E4B2B4990EA1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7841302" y="4595460"/>
            <a:ext cx="4250" cy="398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AD171A-1EED-44F1-A24A-C02E4B28A13E}"/>
              </a:ext>
            </a:extLst>
          </p:cNvPr>
          <p:cNvSpPr txBox="1"/>
          <p:nvPr/>
        </p:nvSpPr>
        <p:spPr>
          <a:xfrm>
            <a:off x="1155648" y="4310961"/>
            <a:ext cx="71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Write 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CB2B49-F8C7-433C-8CB7-81DEC657C4A6}"/>
              </a:ext>
            </a:extLst>
          </p:cNvPr>
          <p:cNvSpPr txBox="1"/>
          <p:nvPr/>
        </p:nvSpPr>
        <p:spPr>
          <a:xfrm>
            <a:off x="3489562" y="4330304"/>
            <a:ext cx="65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Read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19CC94D-16A2-4A99-987B-CE45271653FF}"/>
              </a:ext>
            </a:extLst>
          </p:cNvPr>
          <p:cNvGrpSpPr/>
          <p:nvPr/>
        </p:nvGrpSpPr>
        <p:grpSpPr>
          <a:xfrm>
            <a:off x="1022660" y="4966969"/>
            <a:ext cx="3284153" cy="1604134"/>
            <a:chOff x="5847685" y="3986607"/>
            <a:chExt cx="1438111" cy="148104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CBC54D8-7968-4E15-8F75-75EB2A087174}"/>
                </a:ext>
              </a:extLst>
            </p:cNvPr>
            <p:cNvSpPr/>
            <p:nvPr/>
          </p:nvSpPr>
          <p:spPr>
            <a:xfrm>
              <a:off x="5847685" y="5011530"/>
              <a:ext cx="1438111" cy="45611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BA49100-F3CD-4042-B51D-A1A0BC05BEF6}"/>
                </a:ext>
              </a:extLst>
            </p:cNvPr>
            <p:cNvSpPr/>
            <p:nvPr/>
          </p:nvSpPr>
          <p:spPr>
            <a:xfrm>
              <a:off x="5847685" y="4783471"/>
              <a:ext cx="1438111" cy="4561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6EA379F-F5F2-4604-A352-0C4AD174A290}"/>
                </a:ext>
              </a:extLst>
            </p:cNvPr>
            <p:cNvSpPr/>
            <p:nvPr/>
          </p:nvSpPr>
          <p:spPr>
            <a:xfrm>
              <a:off x="5847685" y="3986607"/>
              <a:ext cx="1438111" cy="4561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653153E-51C1-4D4D-AA44-B0DA42659E2E}"/>
                </a:ext>
              </a:extLst>
            </p:cNvPr>
            <p:cNvCxnSpPr>
              <a:stCxn id="42" idx="2"/>
              <a:endCxn id="40" idx="2"/>
            </p:cNvCxnSpPr>
            <p:nvPr/>
          </p:nvCxnSpPr>
          <p:spPr>
            <a:xfrm>
              <a:off x="5847685" y="4214666"/>
              <a:ext cx="0" cy="10249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AF2810E-F5A0-416D-88B4-D93363D735CB}"/>
                </a:ext>
              </a:extLst>
            </p:cNvPr>
            <p:cNvCxnSpPr/>
            <p:nvPr/>
          </p:nvCxnSpPr>
          <p:spPr>
            <a:xfrm>
              <a:off x="7285796" y="4214666"/>
              <a:ext cx="0" cy="10249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F944B7A-2C6F-48D3-B924-FB345D3B7C43}"/>
                </a:ext>
              </a:extLst>
            </p:cNvPr>
            <p:cNvSpPr/>
            <p:nvPr/>
          </p:nvSpPr>
          <p:spPr>
            <a:xfrm>
              <a:off x="5847685" y="4528359"/>
              <a:ext cx="1438111" cy="45611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6FA5486-4D5D-425F-BFBA-33E8E905505D}"/>
              </a:ext>
            </a:extLst>
          </p:cNvPr>
          <p:cNvSpPr txBox="1"/>
          <p:nvPr/>
        </p:nvSpPr>
        <p:spPr>
          <a:xfrm>
            <a:off x="1795790" y="5791264"/>
            <a:ext cx="178734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alibri Bold" panose="020F0702030404030204" pitchFamily="34" charset="0"/>
                <a:cs typeface="Calibri Bold" panose="020F0702030404030204" pitchFamily="34" charset="0"/>
              </a:rPr>
              <a:t>Block device</a:t>
            </a:r>
            <a:endParaRPr lang="ko-KR" altLang="en-US" sz="24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807A6D-9EE1-48E0-BC9C-A958C61B1347}"/>
              </a:ext>
            </a:extLst>
          </p:cNvPr>
          <p:cNvSpPr txBox="1"/>
          <p:nvPr/>
        </p:nvSpPr>
        <p:spPr>
          <a:xfrm>
            <a:off x="5517272" y="4223396"/>
            <a:ext cx="119844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1MB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AD171A-1EED-44F1-A24A-C02E4B28A13E}"/>
              </a:ext>
            </a:extLst>
          </p:cNvPr>
          <p:cNvSpPr txBox="1"/>
          <p:nvPr/>
        </p:nvSpPr>
        <p:spPr>
          <a:xfrm>
            <a:off x="5482100" y="4599265"/>
            <a:ext cx="71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Write 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AD171A-1EED-44F1-A24A-C02E4B28A13E}"/>
              </a:ext>
            </a:extLst>
          </p:cNvPr>
          <p:cNvSpPr txBox="1"/>
          <p:nvPr/>
        </p:nvSpPr>
        <p:spPr>
          <a:xfrm>
            <a:off x="5517272" y="5905314"/>
            <a:ext cx="71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Write 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B2B49-F8C7-433C-8CB7-81DEC657C4A6}"/>
              </a:ext>
            </a:extLst>
          </p:cNvPr>
          <p:cNvSpPr txBox="1"/>
          <p:nvPr/>
        </p:nvSpPr>
        <p:spPr>
          <a:xfrm>
            <a:off x="7841300" y="4611676"/>
            <a:ext cx="65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Read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CB2B49-F8C7-433C-8CB7-81DEC657C4A6}"/>
              </a:ext>
            </a:extLst>
          </p:cNvPr>
          <p:cNvSpPr txBox="1"/>
          <p:nvPr/>
        </p:nvSpPr>
        <p:spPr>
          <a:xfrm>
            <a:off x="7843724" y="5883597"/>
            <a:ext cx="65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Read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2845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9155880" cy="22788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380880" y="254160"/>
            <a:ext cx="8381160" cy="109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 anchor="ctr"/>
          <a:lstStyle/>
          <a:p>
            <a:pPr>
              <a:lnSpc>
                <a:spcPct val="100000"/>
              </a:lnSpc>
            </a:pPr>
            <a:r>
              <a:rPr lang="en-US" altLang="ko-KR" sz="3600" spc="-1">
                <a:solidFill>
                  <a:srgbClr val="000000"/>
                </a:solidFill>
                <a:latin typeface="Calibri Bold"/>
                <a:ea typeface="ヒラギノ角ゴ ProN W3"/>
              </a:rPr>
              <a:t>Objective</a:t>
            </a:r>
            <a:endParaRPr lang="en-US" sz="3600" b="0" strike="noStrike" spc="-1" dirty="0">
              <a:latin typeface="백묵 굴림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80880" y="1397159"/>
            <a:ext cx="8381160" cy="527564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>
            <a:normAutofit/>
          </a:bodyPr>
          <a:lstStyle/>
          <a:p>
            <a:pPr marL="254160" indent="-25344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400" spc="-1" dirty="0">
                <a:solidFill>
                  <a:srgbClr val="000000"/>
                </a:solidFill>
                <a:latin typeface="Calibri Bold"/>
                <a:ea typeface="ヒラギノ角ゴ ProN W3"/>
              </a:rPr>
              <a:t>When compressing data, there is a trade-off between performance and data compression rate</a:t>
            </a:r>
          </a:p>
          <a:p>
            <a:pPr marL="711360" lvl="1" indent="-25344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000" spc="-1" dirty="0">
              <a:solidFill>
                <a:srgbClr val="000000"/>
              </a:solidFill>
              <a:latin typeface="Calibri Bold"/>
              <a:ea typeface="ヒラギノ角ゴ ProN W3"/>
            </a:endParaRPr>
          </a:p>
          <a:p>
            <a:pPr marL="254160" indent="-25344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400" spc="-1" dirty="0">
              <a:solidFill>
                <a:srgbClr val="000000"/>
              </a:solidFill>
              <a:latin typeface="Calibri Bold"/>
              <a:ea typeface="ヒラギノ角ゴ ProN W3"/>
            </a:endParaRPr>
          </a:p>
          <a:p>
            <a:pPr marL="254160" indent="-25344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400" spc="-1" dirty="0">
              <a:solidFill>
                <a:srgbClr val="000000"/>
              </a:solidFill>
              <a:latin typeface="Calibri Bold"/>
              <a:ea typeface="ヒラギノ角ゴ ProN W3"/>
            </a:endParaRPr>
          </a:p>
          <a:p>
            <a:pPr marL="254160" indent="-25344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400" spc="-1" dirty="0">
              <a:solidFill>
                <a:srgbClr val="000000"/>
              </a:solidFill>
              <a:latin typeface="Calibri Bold"/>
              <a:ea typeface="ヒラギノ角ゴ ProN W3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4304520" y="18360"/>
            <a:ext cx="546840" cy="1994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Gill Sans"/>
                <a:ea typeface="Gill Sans"/>
              </a:rPr>
              <a:t>DGIST</a:t>
            </a:r>
            <a:endParaRPr lang="en-US" sz="1200" b="0" strike="noStrike" spc="-1">
              <a:latin typeface="백묵 굴림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9C1EE09-D44B-41B9-A1C6-56689FE669FB}"/>
              </a:ext>
            </a:extLst>
          </p:cNvPr>
          <p:cNvGrpSpPr/>
          <p:nvPr/>
        </p:nvGrpSpPr>
        <p:grpSpPr>
          <a:xfrm>
            <a:off x="1216107" y="3986607"/>
            <a:ext cx="6568539" cy="2208466"/>
            <a:chOff x="889725" y="3879774"/>
            <a:chExt cx="7221303" cy="242793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1676951-E73A-438D-B735-5B5CB38BD800}"/>
                </a:ext>
              </a:extLst>
            </p:cNvPr>
            <p:cNvGrpSpPr/>
            <p:nvPr/>
          </p:nvGrpSpPr>
          <p:grpSpPr>
            <a:xfrm>
              <a:off x="1438152" y="3879774"/>
              <a:ext cx="1581027" cy="1628222"/>
              <a:chOff x="666627" y="3504217"/>
              <a:chExt cx="1581027" cy="162822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6113AA3A-3F91-40EC-802B-24C2D5AB2E9E}"/>
                  </a:ext>
                </a:extLst>
              </p:cNvPr>
              <p:cNvSpPr/>
              <p:nvPr/>
            </p:nvSpPr>
            <p:spPr>
              <a:xfrm>
                <a:off x="666627" y="4630994"/>
                <a:ext cx="1581027" cy="501445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4255451-21C3-4FB5-A911-B91756B1FDC9}"/>
                  </a:ext>
                </a:extLst>
              </p:cNvPr>
              <p:cNvSpPr/>
              <p:nvPr/>
            </p:nvSpPr>
            <p:spPr>
              <a:xfrm>
                <a:off x="666627" y="4630994"/>
                <a:ext cx="1581027" cy="25072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70FCC9C-4043-4960-8F71-6CE758A385EB}"/>
                  </a:ext>
                </a:extLst>
              </p:cNvPr>
              <p:cNvSpPr/>
              <p:nvPr/>
            </p:nvSpPr>
            <p:spPr>
              <a:xfrm>
                <a:off x="666627" y="3504217"/>
                <a:ext cx="1581027" cy="5014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03E0FA2C-2B09-4278-94EA-6C8D10F0F760}"/>
                  </a:ext>
                </a:extLst>
              </p:cNvPr>
              <p:cNvCxnSpPr>
                <a:stCxn id="4" idx="2"/>
                <a:endCxn id="10" idx="2"/>
              </p:cNvCxnSpPr>
              <p:nvPr/>
            </p:nvCxnSpPr>
            <p:spPr>
              <a:xfrm>
                <a:off x="666627" y="3754940"/>
                <a:ext cx="0" cy="11267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6808FDEA-4BD8-4895-AC27-5B334BD7AFBF}"/>
                  </a:ext>
                </a:extLst>
              </p:cNvPr>
              <p:cNvCxnSpPr/>
              <p:nvPr/>
            </p:nvCxnSpPr>
            <p:spPr>
              <a:xfrm>
                <a:off x="2247654" y="3754940"/>
                <a:ext cx="0" cy="11267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A9932BBD-AF5A-412C-AED8-B6956FA59A33}"/>
                  </a:ext>
                </a:extLst>
              </p:cNvPr>
              <p:cNvSpPr/>
              <p:nvPr/>
            </p:nvSpPr>
            <p:spPr>
              <a:xfrm>
                <a:off x="666627" y="4350529"/>
                <a:ext cx="1581027" cy="501445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DFBE822-77AD-4440-958E-CA5E37EF42BE}"/>
                </a:ext>
              </a:extLst>
            </p:cNvPr>
            <p:cNvGrpSpPr/>
            <p:nvPr/>
          </p:nvGrpSpPr>
          <p:grpSpPr>
            <a:xfrm>
              <a:off x="5981577" y="3879774"/>
              <a:ext cx="1581027" cy="1628222"/>
              <a:chOff x="666627" y="3504217"/>
              <a:chExt cx="1581027" cy="1628222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890E06EE-3BE8-483A-9096-FC85AC691C0A}"/>
                  </a:ext>
                </a:extLst>
              </p:cNvPr>
              <p:cNvSpPr/>
              <p:nvPr/>
            </p:nvSpPr>
            <p:spPr>
              <a:xfrm>
                <a:off x="666627" y="4630994"/>
                <a:ext cx="1581027" cy="501445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BCC7FF4-78C0-4F4E-83C3-0EAAB7B0309C}"/>
                  </a:ext>
                </a:extLst>
              </p:cNvPr>
              <p:cNvSpPr/>
              <p:nvPr/>
            </p:nvSpPr>
            <p:spPr>
              <a:xfrm>
                <a:off x="666627" y="4380271"/>
                <a:ext cx="1581027" cy="50144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D1D1F964-8ACA-4123-81B1-6A3A10B1C3E0}"/>
                  </a:ext>
                </a:extLst>
              </p:cNvPr>
              <p:cNvSpPr/>
              <p:nvPr/>
            </p:nvSpPr>
            <p:spPr>
              <a:xfrm>
                <a:off x="666627" y="3504217"/>
                <a:ext cx="1581027" cy="5014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7FBE5B1B-E717-426B-B10F-B5BD872C173C}"/>
                  </a:ext>
                </a:extLst>
              </p:cNvPr>
              <p:cNvCxnSpPr>
                <a:stCxn id="22" idx="2"/>
                <a:endCxn id="20" idx="2"/>
              </p:cNvCxnSpPr>
              <p:nvPr/>
            </p:nvCxnSpPr>
            <p:spPr>
              <a:xfrm>
                <a:off x="666627" y="3754940"/>
                <a:ext cx="0" cy="11267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46A2BE1-4ED0-4513-BA0C-15C1F553C588}"/>
                  </a:ext>
                </a:extLst>
              </p:cNvPr>
              <p:cNvCxnSpPr/>
              <p:nvPr/>
            </p:nvCxnSpPr>
            <p:spPr>
              <a:xfrm>
                <a:off x="2247654" y="3754940"/>
                <a:ext cx="0" cy="11267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887DFDD3-5131-4218-AC8B-0A2FA78ABEDC}"/>
                  </a:ext>
                </a:extLst>
              </p:cNvPr>
              <p:cNvSpPr/>
              <p:nvPr/>
            </p:nvSpPr>
            <p:spPr>
              <a:xfrm>
                <a:off x="666627" y="4099807"/>
                <a:ext cx="1581027" cy="501445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화살표: 왼쪽/오른쪽 13">
              <a:extLst>
                <a:ext uri="{FF2B5EF4-FFF2-40B4-BE49-F238E27FC236}">
                  <a16:creationId xmlns:a16="http://schemas.microsoft.com/office/drawing/2014/main" id="{65E17040-0FF0-4615-AB49-2300CD86D19B}"/>
                </a:ext>
              </a:extLst>
            </p:cNvPr>
            <p:cNvSpPr/>
            <p:nvPr/>
          </p:nvSpPr>
          <p:spPr>
            <a:xfrm>
              <a:off x="3185929" y="4347481"/>
              <a:ext cx="2628896" cy="747033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84C1D8-1CA4-421A-89BF-98A5B8AD481D}"/>
                </a:ext>
              </a:extLst>
            </p:cNvPr>
            <p:cNvSpPr txBox="1"/>
            <p:nvPr/>
          </p:nvSpPr>
          <p:spPr>
            <a:xfrm>
              <a:off x="889725" y="5597149"/>
              <a:ext cx="2835346" cy="710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Low performance</a:t>
              </a:r>
            </a:p>
            <a:p>
              <a:r>
                <a:rPr lang="en-US" altLang="ko-KR"/>
                <a:t>High compression rate</a:t>
              </a:r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F35821-BDB6-4134-91FA-9C7B857CA8EE}"/>
                </a:ext>
              </a:extLst>
            </p:cNvPr>
            <p:cNvSpPr txBox="1"/>
            <p:nvPr/>
          </p:nvSpPr>
          <p:spPr>
            <a:xfrm>
              <a:off x="5433151" y="5597148"/>
              <a:ext cx="26778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High performance</a:t>
              </a:r>
            </a:p>
            <a:p>
              <a:r>
                <a:rPr lang="en-US" altLang="ko-KR"/>
                <a:t>Low compression rate</a:t>
              </a:r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C0BDC7-E3EB-484C-82A7-1694E2CA8AC3}"/>
              </a:ext>
            </a:extLst>
          </p:cNvPr>
          <p:cNvSpPr/>
          <p:nvPr/>
        </p:nvSpPr>
        <p:spPr>
          <a:xfrm>
            <a:off x="1749427" y="3105900"/>
            <a:ext cx="1369174" cy="5510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00001111</a:t>
            </a: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AC76B9-C9B9-4CF2-A565-3C25E9BA23F3}"/>
              </a:ext>
            </a:extLst>
          </p:cNvPr>
          <p:cNvSpPr/>
          <p:nvPr/>
        </p:nvSpPr>
        <p:spPr>
          <a:xfrm>
            <a:off x="5882153" y="3105900"/>
            <a:ext cx="1369174" cy="5510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01101101</a:t>
            </a:r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D1F8709-4DDD-459B-B899-EC4A7C7634EE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2434014" y="3656989"/>
            <a:ext cx="1" cy="32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E7A869E-5706-4418-9DBE-508281A2B1A3}"/>
              </a:ext>
            </a:extLst>
          </p:cNvPr>
          <p:cNvCxnSpPr/>
          <p:nvPr/>
        </p:nvCxnSpPr>
        <p:spPr>
          <a:xfrm>
            <a:off x="6566740" y="3656989"/>
            <a:ext cx="1" cy="32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8221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9155880" cy="22788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380880" y="254160"/>
            <a:ext cx="8381160" cy="109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 anchor="ctr"/>
          <a:lstStyle/>
          <a:p>
            <a:pPr>
              <a:lnSpc>
                <a:spcPct val="100000"/>
              </a:lnSpc>
            </a:pPr>
            <a:r>
              <a:rPr lang="en-US" altLang="ko-KR" sz="3600" spc="-1" dirty="0">
                <a:solidFill>
                  <a:srgbClr val="000000"/>
                </a:solidFill>
                <a:latin typeface="Calibri Bold"/>
                <a:ea typeface="ヒラギノ角ゴ ProN W3"/>
              </a:rPr>
              <a:t>Data Compression</a:t>
            </a:r>
            <a:endParaRPr lang="en-US" altLang="ko-KR" sz="3600" spc="-1" dirty="0">
              <a:latin typeface="백묵 굴림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4304520" y="18360"/>
            <a:ext cx="546840" cy="1994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latinLnBrk="0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Gill Sans"/>
                <a:ea typeface="Gill Sans"/>
              </a:rPr>
              <a:t>DGIST</a:t>
            </a:r>
            <a:endParaRPr lang="en-US" sz="1200" b="0" strike="noStrike" spc="-1">
              <a:latin typeface="백묵 굴림"/>
            </a:endParaRPr>
          </a:p>
        </p:txBody>
      </p:sp>
      <p:sp>
        <p:nvSpPr>
          <p:cNvPr id="9" name="CustomShape 3"/>
          <p:cNvSpPr/>
          <p:nvPr/>
        </p:nvSpPr>
        <p:spPr>
          <a:xfrm>
            <a:off x="380880" y="1397159"/>
            <a:ext cx="8381160" cy="513674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>
            <a:normAutofit fontScale="92500" lnSpcReduction="10000"/>
          </a:bodyPr>
          <a:lstStyle/>
          <a:p>
            <a:pPr marL="254160" indent="-253440" latinLnBrk="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200" dirty="0">
                <a:solidFill>
                  <a:srgbClr val="000000"/>
                </a:solidFill>
                <a:latin typeface="Calibri Bold"/>
              </a:rPr>
              <a:t>When saving data to a device, save it with a compression technique</a:t>
            </a:r>
          </a:p>
          <a:p>
            <a:pPr marL="254160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200" dirty="0">
              <a:solidFill>
                <a:srgbClr val="000000"/>
              </a:solidFill>
              <a:latin typeface="Calibri Bold"/>
            </a:endParaRPr>
          </a:p>
          <a:p>
            <a:pPr marL="254160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200" dirty="0">
                <a:solidFill>
                  <a:srgbClr val="000000"/>
                </a:solidFill>
                <a:latin typeface="Calibri Bold"/>
              </a:rPr>
              <a:t>The compression algorithm should be able to store more data than the device capacity when storing the data</a:t>
            </a:r>
          </a:p>
          <a:p>
            <a:pPr marL="254160" indent="-253440" latinLnBrk="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sz="2200" dirty="0">
              <a:solidFill>
                <a:srgbClr val="000000"/>
              </a:solidFill>
              <a:latin typeface="Calibri Bold"/>
            </a:endParaRPr>
          </a:p>
          <a:p>
            <a:pPr marL="254160" indent="-253440" latinLnBrk="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200" dirty="0">
                <a:solidFill>
                  <a:srgbClr val="000000"/>
                </a:solidFill>
                <a:latin typeface="Calibri Bold"/>
              </a:rPr>
              <a:t>Compression techniques can be implemented directly, or you can use compression techniques in the kernel</a:t>
            </a:r>
          </a:p>
          <a:p>
            <a:pPr marL="254160" indent="-253440" latinLnBrk="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sz="2200" dirty="0">
              <a:solidFill>
                <a:srgbClr val="000000"/>
              </a:solidFill>
              <a:latin typeface="Calibri Bold"/>
            </a:endParaRPr>
          </a:p>
          <a:p>
            <a:pPr marL="254160" indent="-253440" latinLnBrk="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200" dirty="0">
                <a:solidFill>
                  <a:srgbClr val="000000"/>
                </a:solidFill>
                <a:latin typeface="Calibri Bold"/>
              </a:rPr>
              <a:t>Compression techniques in the kernel are: </a:t>
            </a:r>
            <a:r>
              <a:rPr lang="en-US" sz="2200" dirty="0" err="1">
                <a:solidFill>
                  <a:srgbClr val="000000"/>
                </a:solidFill>
                <a:latin typeface="Calibri Bold"/>
              </a:rPr>
              <a:t>gzip</a:t>
            </a:r>
            <a:r>
              <a:rPr lang="en-US" sz="2200" dirty="0">
                <a:solidFill>
                  <a:srgbClr val="000000"/>
                </a:solidFill>
                <a:latin typeface="Calibri Bold"/>
              </a:rPr>
              <a:t>, lz4, </a:t>
            </a:r>
            <a:r>
              <a:rPr lang="en-US" sz="2200" dirty="0" err="1">
                <a:solidFill>
                  <a:srgbClr val="000000"/>
                </a:solidFill>
                <a:latin typeface="Calibri Bold"/>
              </a:rPr>
              <a:t>lzo</a:t>
            </a:r>
            <a:r>
              <a:rPr lang="en-US" sz="2200" dirty="0">
                <a:solidFill>
                  <a:srgbClr val="000000"/>
                </a:solidFill>
                <a:latin typeface="Calibri Bold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Calibri Bold"/>
              </a:rPr>
              <a:t>xz</a:t>
            </a:r>
            <a:r>
              <a:rPr lang="en-US" sz="2200" dirty="0">
                <a:solidFill>
                  <a:srgbClr val="000000"/>
                </a:solidFill>
                <a:latin typeface="Calibri Bold"/>
              </a:rPr>
              <a:t>, etc…</a:t>
            </a:r>
          </a:p>
          <a:p>
            <a:pPr marL="254160" indent="-253440" latinLnBrk="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sz="2200" dirty="0">
              <a:solidFill>
                <a:srgbClr val="000000"/>
              </a:solidFill>
              <a:latin typeface="Calibri Bold"/>
            </a:endParaRPr>
          </a:p>
          <a:p>
            <a:pPr marL="254160" indent="-253440" latinLnBrk="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200" dirty="0">
                <a:solidFill>
                  <a:srgbClr val="000000"/>
                </a:solidFill>
                <a:latin typeface="Calibri Bold"/>
              </a:rPr>
              <a:t>You can see the compression algorithm implemented in the files.</a:t>
            </a:r>
          </a:p>
          <a:p>
            <a:pPr marL="7113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/lib/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inflate.c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/crypto/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deflate.c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13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/lz4.h</a:t>
            </a:r>
          </a:p>
          <a:p>
            <a:pPr marL="7113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inlcude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lzo.h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13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xz.h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1360" lvl="1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zlib.h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160" indent="-253440" latinLnBrk="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sz="2000" b="0" strike="noStrike" spc="-1" dirty="0">
              <a:latin typeface="백묵 굴림"/>
            </a:endParaRPr>
          </a:p>
        </p:txBody>
      </p:sp>
    </p:spTree>
    <p:extLst>
      <p:ext uri="{BB962C8B-B14F-4D97-AF65-F5344CB8AC3E}">
        <p14:creationId xmlns:p14="http://schemas.microsoft.com/office/powerpoint/2010/main" val="5586930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1EBCE3-64AD-4560-BD78-573CE4820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76" y="1802136"/>
            <a:ext cx="6644640" cy="4918503"/>
          </a:xfrm>
          <a:prstGeom prst="rect">
            <a:avLst/>
          </a:prstGeom>
        </p:spPr>
      </p:pic>
      <p:sp>
        <p:nvSpPr>
          <p:cNvPr id="117" name="CustomShape 1"/>
          <p:cNvSpPr/>
          <p:nvPr/>
        </p:nvSpPr>
        <p:spPr>
          <a:xfrm>
            <a:off x="0" y="0"/>
            <a:ext cx="9155880" cy="22788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380880" y="254160"/>
            <a:ext cx="8381160" cy="109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 anchor="ctr"/>
          <a:lstStyle/>
          <a:p>
            <a:pPr>
              <a:lnSpc>
                <a:spcPct val="100000"/>
              </a:lnSpc>
            </a:pPr>
            <a:r>
              <a:rPr lang="en-US" altLang="ko-KR" sz="3600" spc="-1" dirty="0">
                <a:solidFill>
                  <a:srgbClr val="000000"/>
                </a:solidFill>
                <a:latin typeface="Calibri Bold"/>
                <a:ea typeface="ヒラギノ角ゴ ProN W3"/>
              </a:rPr>
              <a:t>Data Compression – LZ4</a:t>
            </a:r>
            <a:endParaRPr lang="en-US" altLang="ko-KR" sz="3600" spc="-1" dirty="0">
              <a:latin typeface="백묵 굴림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4304520" y="18360"/>
            <a:ext cx="546840" cy="1994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latinLnBrk="0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Gill Sans"/>
                <a:ea typeface="Gill Sans"/>
              </a:rPr>
              <a:t>DGIST</a:t>
            </a:r>
            <a:endParaRPr lang="en-US" sz="1200" b="0" strike="noStrike" spc="-1">
              <a:latin typeface="백묵 굴림"/>
            </a:endParaRPr>
          </a:p>
        </p:txBody>
      </p:sp>
      <p:sp>
        <p:nvSpPr>
          <p:cNvPr id="9" name="CustomShape 3"/>
          <p:cNvSpPr/>
          <p:nvPr/>
        </p:nvSpPr>
        <p:spPr>
          <a:xfrm>
            <a:off x="380880" y="1397159"/>
            <a:ext cx="8381160" cy="513674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>
            <a:normAutofit/>
          </a:bodyPr>
          <a:lstStyle/>
          <a:p>
            <a:pPr marL="254160" indent="-253440" latinLnBrk="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/lz4.h</a:t>
            </a:r>
            <a:endParaRPr lang="en-US" sz="2000" b="0" strike="noStrike" spc="-1" dirty="0">
              <a:latin typeface="백묵 굴림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81623" y="1855145"/>
            <a:ext cx="771382" cy="16541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73298" y="5377692"/>
            <a:ext cx="344623" cy="14244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94067" y="3709024"/>
            <a:ext cx="606538" cy="16541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47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9155880" cy="22788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380880" y="254160"/>
            <a:ext cx="8381160" cy="109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 anchor="ctr"/>
          <a:lstStyle/>
          <a:p>
            <a:pPr>
              <a:lnSpc>
                <a:spcPct val="100000"/>
              </a:lnSpc>
            </a:pPr>
            <a:r>
              <a:rPr lang="en-US" altLang="ko-KR" sz="3600" spc="-1" dirty="0">
                <a:solidFill>
                  <a:srgbClr val="000000"/>
                </a:solidFill>
                <a:latin typeface="Calibri Bold"/>
                <a:ea typeface="ヒラギノ角ゴ ProN W3"/>
              </a:rPr>
              <a:t>Data Compression – LZ4</a:t>
            </a:r>
            <a:endParaRPr lang="en-US" sz="3600" b="0" strike="noStrike" spc="-1" dirty="0">
              <a:latin typeface="백묵 굴림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80880" y="1397159"/>
            <a:ext cx="8381160" cy="527564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>
            <a:normAutofit/>
          </a:bodyPr>
          <a:lstStyle/>
          <a:p>
            <a:pPr marL="254160" indent="-25344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200" dirty="0">
                <a:solidFill>
                  <a:srgbClr val="000000"/>
                </a:solidFill>
                <a:latin typeface="Calibri Bold"/>
              </a:rPr>
              <a:t>Compression</a:t>
            </a:r>
          </a:p>
          <a:p>
            <a:pPr marL="457920" lvl="1">
              <a:spcBef>
                <a:spcPts val="601"/>
              </a:spcBef>
              <a:buClr>
                <a:srgbClr val="990000"/>
              </a:buClr>
              <a:buSzPct val="60000"/>
            </a:pP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LZ4_compress_default (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*source, char *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inputSize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maxOutputSize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wrkmem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11360" lvl="1" indent="-25344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altLang="ko-KR" sz="2200" dirty="0">
                <a:solidFill>
                  <a:srgbClr val="000000"/>
                </a:solidFill>
                <a:latin typeface="Calibri Bold"/>
              </a:rPr>
              <a:t>: source address of the original data</a:t>
            </a:r>
          </a:p>
          <a:p>
            <a:pPr marL="711360" lvl="1" indent="-25344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200" dirty="0">
                <a:solidFill>
                  <a:srgbClr val="000000"/>
                </a:solidFill>
                <a:latin typeface="Calibri Bold"/>
              </a:rPr>
              <a:t>: output buffer address of the compressed data</a:t>
            </a:r>
          </a:p>
          <a:p>
            <a:pPr marL="711360" lvl="1" indent="-25344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inputSize</a:t>
            </a:r>
            <a:r>
              <a:rPr lang="en-US" altLang="ko-KR" sz="2200" dirty="0">
                <a:solidFill>
                  <a:srgbClr val="000000"/>
                </a:solidFill>
                <a:latin typeface="Calibri Bold"/>
              </a:rPr>
              <a:t>: size of the input data</a:t>
            </a:r>
          </a:p>
          <a:p>
            <a:pPr marL="711360" lvl="1" indent="-25344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maxOutputSize</a:t>
            </a:r>
            <a:r>
              <a:rPr lang="en-US" altLang="ko-KR" sz="2200" dirty="0">
                <a:solidFill>
                  <a:srgbClr val="000000"/>
                </a:solidFill>
                <a:latin typeface="Calibri Bold"/>
              </a:rPr>
              <a:t>: full or </a:t>
            </a:r>
            <a:r>
              <a:rPr lang="en-US" altLang="ko-KR" sz="2200" dirty="0" err="1">
                <a:solidFill>
                  <a:srgbClr val="000000"/>
                </a:solidFill>
                <a:latin typeface="Calibri Bold"/>
              </a:rPr>
              <a:t>patial</a:t>
            </a:r>
            <a:r>
              <a:rPr lang="en-US" altLang="ko-KR" sz="2200" dirty="0">
                <a:solidFill>
                  <a:srgbClr val="000000"/>
                </a:solidFill>
                <a:latin typeface="Calibri Bold"/>
              </a:rPr>
              <a:t> size of buffer ‘</a:t>
            </a:r>
            <a:r>
              <a:rPr lang="en-US" altLang="ko-KR" sz="2200" dirty="0" err="1">
                <a:solidFill>
                  <a:srgbClr val="000000"/>
                </a:solidFill>
                <a:latin typeface="Calibri Bold"/>
              </a:rPr>
              <a:t>dest</a:t>
            </a:r>
            <a:r>
              <a:rPr lang="en-US" altLang="ko-KR" sz="2200" dirty="0">
                <a:solidFill>
                  <a:srgbClr val="000000"/>
                </a:solidFill>
                <a:latin typeface="Calibri Bold"/>
              </a:rPr>
              <a:t>’</a:t>
            </a:r>
          </a:p>
          <a:p>
            <a:pPr marL="711360" lvl="1" indent="-25344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wrkmem</a:t>
            </a:r>
            <a:r>
              <a:rPr lang="en-US" altLang="ko-KR" sz="2200" dirty="0">
                <a:solidFill>
                  <a:srgbClr val="000000"/>
                </a:solidFill>
                <a:latin typeface="Calibri Bold"/>
              </a:rPr>
              <a:t>: address of the working memory</a:t>
            </a:r>
          </a:p>
          <a:p>
            <a:pPr marL="457920" lvl="1">
              <a:spcBef>
                <a:spcPts val="601"/>
              </a:spcBef>
              <a:buClr>
                <a:srgbClr val="990000"/>
              </a:buClr>
              <a:buSzPct val="60000"/>
            </a:pPr>
            <a:endParaRPr lang="en-US" altLang="ko-KR" sz="2200" dirty="0">
              <a:solidFill>
                <a:srgbClr val="000000"/>
              </a:solidFill>
              <a:latin typeface="Calibri Bold"/>
            </a:endParaRPr>
          </a:p>
          <a:p>
            <a:pPr marL="254160" indent="-25344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200" dirty="0">
              <a:solidFill>
                <a:srgbClr val="000000"/>
              </a:solidFill>
              <a:latin typeface="Calibri Bold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4304520" y="18360"/>
            <a:ext cx="546840" cy="1994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Gill Sans"/>
                <a:ea typeface="Gill Sans"/>
              </a:rPr>
              <a:t>DGIST</a:t>
            </a:r>
            <a:endParaRPr lang="en-US" sz="1200" b="0" strike="noStrike" spc="-1">
              <a:latin typeface="백묵 굴림"/>
            </a:endParaRPr>
          </a:p>
        </p:txBody>
      </p:sp>
    </p:spTree>
    <p:extLst>
      <p:ext uri="{BB962C8B-B14F-4D97-AF65-F5344CB8AC3E}">
        <p14:creationId xmlns:p14="http://schemas.microsoft.com/office/powerpoint/2010/main" val="34448065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9155880" cy="22788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380880" y="254160"/>
            <a:ext cx="8381160" cy="109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 anchor="ctr"/>
          <a:lstStyle/>
          <a:p>
            <a:pPr>
              <a:lnSpc>
                <a:spcPct val="100000"/>
              </a:lnSpc>
            </a:pPr>
            <a:r>
              <a:rPr lang="en-US" altLang="ko-KR" sz="3600" spc="-1">
                <a:solidFill>
                  <a:srgbClr val="000000"/>
                </a:solidFill>
                <a:latin typeface="Calibri Bold"/>
                <a:ea typeface="ヒラギノ角ゴ ProN W3"/>
              </a:rPr>
              <a:t>Data Compression – LZ4</a:t>
            </a:r>
            <a:endParaRPr lang="en-US" sz="3600" b="0" strike="noStrike" spc="-1" dirty="0">
              <a:latin typeface="백묵 굴림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80880" y="1397159"/>
            <a:ext cx="8381160" cy="527564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>
            <a:normAutofit/>
          </a:bodyPr>
          <a:lstStyle/>
          <a:p>
            <a:pPr marL="254160" indent="-25344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200">
                <a:solidFill>
                  <a:srgbClr val="000000"/>
                </a:solidFill>
                <a:latin typeface="Calibri Bold"/>
              </a:rPr>
              <a:t>Decompression</a:t>
            </a:r>
          </a:p>
          <a:p>
            <a:pPr marL="457920" lvl="1">
              <a:spcBef>
                <a:spcPts val="601"/>
              </a:spcBef>
              <a:buClr>
                <a:srgbClr val="990000"/>
              </a:buClr>
              <a:buSzPct val="60000"/>
            </a:pP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LZ4_decompress_safe (const char *source, char *dest, int compressedSize, int maxDecompressedSize)</a:t>
            </a:r>
          </a:p>
          <a:p>
            <a:pPr marL="711360" lvl="1" indent="-25344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altLang="ko-KR" sz="2200">
                <a:solidFill>
                  <a:srgbClr val="000000"/>
                </a:solidFill>
                <a:latin typeface="Calibri Bold"/>
              </a:rPr>
              <a:t>: source address of the original data</a:t>
            </a:r>
          </a:p>
          <a:p>
            <a:pPr marL="711360" lvl="1" indent="-25344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200">
                <a:solidFill>
                  <a:srgbClr val="000000"/>
                </a:solidFill>
                <a:latin typeface="Calibri Bold"/>
              </a:rPr>
              <a:t>: output buffer address of the compressed data</a:t>
            </a:r>
          </a:p>
          <a:p>
            <a:pPr marL="711360" lvl="1" indent="-25344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compressedSize</a:t>
            </a:r>
            <a:r>
              <a:rPr lang="en-US" altLang="ko-KR" sz="2200">
                <a:solidFill>
                  <a:srgbClr val="000000"/>
                </a:solidFill>
                <a:latin typeface="Calibri Bold"/>
              </a:rPr>
              <a:t>: precise full size of the compressed block</a:t>
            </a:r>
          </a:p>
          <a:p>
            <a:pPr marL="711360" lvl="1" indent="-25344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maxDecompressedSize</a:t>
            </a:r>
            <a:r>
              <a:rPr lang="en-US" altLang="ko-KR" sz="2200">
                <a:solidFill>
                  <a:srgbClr val="000000"/>
                </a:solidFill>
                <a:latin typeface="Calibri Bold"/>
              </a:rPr>
              <a:t>: size of buffer ‘dest’</a:t>
            </a:r>
          </a:p>
          <a:p>
            <a:pPr marL="711360" lvl="1" indent="-25344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200">
              <a:solidFill>
                <a:srgbClr val="000000"/>
              </a:solidFill>
              <a:latin typeface="Calibri Bold"/>
            </a:endParaRPr>
          </a:p>
          <a:p>
            <a:pPr marL="254160" indent="-25344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lang="en-US" altLang="ko-KR" sz="2200">
                <a:solidFill>
                  <a:srgbClr val="000000"/>
                </a:solidFill>
                <a:latin typeface="Calibri Bold"/>
              </a:rPr>
              <a:t>You can alse see codes that use various compress/decompress functions in </a:t>
            </a:r>
            <a:r>
              <a:rPr lang="en-US" altLang="ko-KR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fs/pstore/platform.c</a:t>
            </a:r>
          </a:p>
          <a:p>
            <a:pPr marL="457920" lvl="1">
              <a:spcBef>
                <a:spcPts val="601"/>
              </a:spcBef>
              <a:buClr>
                <a:srgbClr val="990000"/>
              </a:buClr>
              <a:buSzPct val="60000"/>
            </a:pPr>
            <a:endParaRPr lang="en-US" altLang="ko-KR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1360" lvl="1" indent="-253440"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200">
              <a:solidFill>
                <a:srgbClr val="000000"/>
              </a:solidFill>
              <a:latin typeface="Calibri Bold"/>
            </a:endParaRPr>
          </a:p>
          <a:p>
            <a:pPr marL="254160" indent="-25344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altLang="ko-KR" sz="2200" dirty="0">
              <a:solidFill>
                <a:srgbClr val="000000"/>
              </a:solidFill>
              <a:latin typeface="Calibri Bold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4304520" y="18360"/>
            <a:ext cx="546840" cy="1994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Gill Sans"/>
                <a:ea typeface="Gill Sans"/>
              </a:rPr>
              <a:t>DGIST</a:t>
            </a:r>
            <a:endParaRPr lang="en-US" sz="1200" b="0" strike="noStrike" spc="-1">
              <a:latin typeface="백묵 굴림"/>
            </a:endParaRPr>
          </a:p>
        </p:txBody>
      </p:sp>
    </p:spTree>
    <p:extLst>
      <p:ext uri="{BB962C8B-B14F-4D97-AF65-F5344CB8AC3E}">
        <p14:creationId xmlns:p14="http://schemas.microsoft.com/office/powerpoint/2010/main" val="42842100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9155880" cy="22788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380880" y="254160"/>
            <a:ext cx="8381160" cy="109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 anchor="ctr"/>
          <a:lstStyle/>
          <a:p>
            <a:pPr latinLnBrk="0">
              <a:lnSpc>
                <a:spcPct val="100000"/>
              </a:lnSpc>
            </a:pPr>
            <a:r>
              <a:rPr lang="en-US" altLang="ko-KR" sz="3600" spc="-1" dirty="0">
                <a:solidFill>
                  <a:srgbClr val="000000"/>
                </a:solidFill>
                <a:latin typeface="Calibri Bold"/>
                <a:ea typeface="ヒラギノ角ゴ ProN W3"/>
              </a:rPr>
              <a:t>Data Deduplication</a:t>
            </a:r>
            <a:endParaRPr lang="en-US" sz="3600" b="0" strike="noStrike" spc="-1" dirty="0">
              <a:latin typeface="백묵 굴림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4304520" y="18360"/>
            <a:ext cx="546840" cy="1994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latinLnBrk="0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Gill Sans"/>
                <a:ea typeface="Gill Sans"/>
              </a:rPr>
              <a:t>DGIST</a:t>
            </a:r>
            <a:endParaRPr lang="en-US" sz="1200" b="0" strike="noStrike" spc="-1">
              <a:latin typeface="백묵 굴림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B0EA915A-F552-7141-9302-1A8831B5F3CE}"/>
              </a:ext>
            </a:extLst>
          </p:cNvPr>
          <p:cNvSpPr/>
          <p:nvPr/>
        </p:nvSpPr>
        <p:spPr>
          <a:xfrm>
            <a:off x="490748" y="1411330"/>
            <a:ext cx="8381160" cy="524737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>
            <a:normAutofit/>
          </a:bodyPr>
          <a:lstStyle/>
          <a:p>
            <a:pPr marL="254160" indent="-253440" latinLnBrk="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endParaRPr lang="en-US" sz="2200" dirty="0">
              <a:solidFill>
                <a:srgbClr val="000000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96262" y="1652460"/>
            <a:ext cx="7750396" cy="4117398"/>
            <a:chOff x="696262" y="1652460"/>
            <a:chExt cx="7750396" cy="411739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262" y="1652460"/>
              <a:ext cx="7750396" cy="4117398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520740" y="1652460"/>
              <a:ext cx="5593977" cy="3866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11000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2882</TotalTime>
  <Pages>0</Pages>
  <Words>1077</Words>
  <Characters>0</Characters>
  <Application>Microsoft Office PowerPoint</Application>
  <PresentationFormat>화면 슬라이드 쇼(4:3)</PresentationFormat>
  <Paragraphs>306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9" baseType="lpstr">
      <vt:lpstr>Calibri </vt:lpstr>
      <vt:lpstr>DejaVu Sans</vt:lpstr>
      <vt:lpstr>Gill Sans</vt:lpstr>
      <vt:lpstr>ＭＳ Ｐゴシック</vt:lpstr>
      <vt:lpstr>ヒラギノ角ゴ ProN W3</vt:lpstr>
      <vt:lpstr>ヒラギノ角ゴ ProN W6</vt:lpstr>
      <vt:lpstr>맑은 고딕</vt:lpstr>
      <vt:lpstr>백묵 굴림</vt:lpstr>
      <vt:lpstr>Arial</vt:lpstr>
      <vt:lpstr>Arial Narrow</vt:lpstr>
      <vt:lpstr>Calibri</vt:lpstr>
      <vt:lpstr>Calibri Bold</vt:lpstr>
      <vt:lpstr>Courier New</vt:lpstr>
      <vt:lpstr>Symbol</vt:lpstr>
      <vt:lpstr>Wingdings</vt:lpstr>
      <vt:lpstr>Wingdings 2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subject/>
  <dc:creator>Markus Pueschel</dc:creator>
  <dc:description>Redesign of slides created by Randal E. Bryant and David R. O'Hallaron</dc:description>
  <cp:lastModifiedBy>jung youngdon</cp:lastModifiedBy>
  <cp:revision>665</cp:revision>
  <cp:lastPrinted>2010-08-23T15:08:39Z</cp:lastPrinted>
  <dcterms:created xsi:type="dcterms:W3CDTF">2011-01-05T18:04:29Z</dcterms:created>
  <dcterms:modified xsi:type="dcterms:W3CDTF">2018-11-14T13:20:19Z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