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95811b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95811b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595811b5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595811b5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595811b5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595811b5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595811b5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595811b5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296992" y="1244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196050" y="251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NHL Player Contract Values Using Similarity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Napolitano, Aziz Algouzi, </a:t>
            </a:r>
            <a:r>
              <a:rPr lang="en"/>
              <a:t>Wynton Britton, and Evan Falkowski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96050" y="251850"/>
            <a:ext cx="882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DataSet 1 - Player Contract Valuation Data Provided by PuckPedia.com </a:t>
            </a:r>
            <a:endParaRPr sz="1940"/>
          </a:p>
        </p:txBody>
      </p:sp>
      <p:sp>
        <p:nvSpPr>
          <p:cNvPr id="92" name="Google Shape;92;p14"/>
          <p:cNvSpPr txBox="1"/>
          <p:nvPr/>
        </p:nvSpPr>
        <p:spPr>
          <a:xfrm>
            <a:off x="283000" y="615525"/>
            <a:ext cx="70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Contract data for 7,000+ distinct players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63" y="1512200"/>
            <a:ext cx="7410075" cy="2119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96050" y="251850"/>
            <a:ext cx="882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DataSet 2 - Player Performance Data Provided by PuckPedia.com </a:t>
            </a:r>
            <a:endParaRPr sz="1940"/>
          </a:p>
        </p:txBody>
      </p:sp>
      <p:sp>
        <p:nvSpPr>
          <p:cNvPr id="99" name="Google Shape;99;p15"/>
          <p:cNvSpPr txBox="1"/>
          <p:nvPr/>
        </p:nvSpPr>
        <p:spPr>
          <a:xfrm>
            <a:off x="283000" y="615525"/>
            <a:ext cx="70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Performance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data for 7,000+ distinct players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2800"/>
            <a:ext cx="8839202" cy="222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96050" y="251850"/>
            <a:ext cx="882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Derived Dataset - </a:t>
            </a:r>
            <a:r>
              <a:rPr lang="en" sz="1940"/>
              <a:t>Combining Contract and Performance Data</a:t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106" name="Google Shape;106;p16"/>
          <p:cNvSpPr txBox="1"/>
          <p:nvPr/>
        </p:nvSpPr>
        <p:spPr>
          <a:xfrm>
            <a:off x="283000" y="615525"/>
            <a:ext cx="70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4500+ Players present in both datasets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1525"/>
            <a:ext cx="8839200" cy="1782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625" y="3031777"/>
            <a:ext cx="7292983" cy="194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226400" y="3373313"/>
            <a:ext cx="1415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Players present in contract data set, but not performance data set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301900" y="3891113"/>
            <a:ext cx="339600" cy="22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96050" y="251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631125" y="866400"/>
            <a:ext cx="20763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Historical Player Performance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(PuckPedia)</a:t>
            </a:r>
            <a:endParaRPr sz="1000"/>
          </a:p>
        </p:txBody>
      </p:sp>
      <p:sp>
        <p:nvSpPr>
          <p:cNvPr id="117" name="Google Shape;117;p17"/>
          <p:cNvSpPr/>
          <p:nvPr/>
        </p:nvSpPr>
        <p:spPr>
          <a:xfrm>
            <a:off x="5522300" y="866400"/>
            <a:ext cx="20763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Historical Player Contract Value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(PuckPedia)</a:t>
            </a:r>
            <a:endParaRPr sz="1000"/>
          </a:p>
        </p:txBody>
      </p:sp>
      <p:sp>
        <p:nvSpPr>
          <p:cNvPr id="118" name="Google Shape;118;p17"/>
          <p:cNvSpPr/>
          <p:nvPr/>
        </p:nvSpPr>
        <p:spPr>
          <a:xfrm>
            <a:off x="3533850" y="1712150"/>
            <a:ext cx="20763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(PuckPedia)</a:t>
            </a:r>
            <a:endParaRPr/>
          </a:p>
        </p:txBody>
      </p:sp>
      <p:cxnSp>
        <p:nvCxnSpPr>
          <p:cNvPr id="119" name="Google Shape;119;p17"/>
          <p:cNvCxnSpPr>
            <a:stCxn id="116" idx="2"/>
            <a:endCxn id="118" idx="1"/>
          </p:cNvCxnSpPr>
          <p:nvPr/>
        </p:nvCxnSpPr>
        <p:spPr>
          <a:xfrm flipH="1" rot="-5400000">
            <a:off x="2812525" y="1258350"/>
            <a:ext cx="578100" cy="86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" name="Google Shape;120;p17"/>
          <p:cNvCxnSpPr>
            <a:stCxn id="117" idx="2"/>
            <a:endCxn id="118" idx="3"/>
          </p:cNvCxnSpPr>
          <p:nvPr/>
        </p:nvCxnSpPr>
        <p:spPr>
          <a:xfrm rot="5400000">
            <a:off x="5796200" y="1215450"/>
            <a:ext cx="578100" cy="95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" name="Google Shape;121;p17"/>
          <p:cNvSpPr/>
          <p:nvPr/>
        </p:nvSpPr>
        <p:spPr>
          <a:xfrm>
            <a:off x="3504000" y="2741550"/>
            <a:ext cx="2136600" cy="5352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Similarity of Present Player with Historical Players</a:t>
            </a:r>
            <a:endParaRPr sz="1000"/>
          </a:p>
        </p:txBody>
      </p:sp>
      <p:cxnSp>
        <p:nvCxnSpPr>
          <p:cNvPr id="122" name="Google Shape;122;p17"/>
          <p:cNvCxnSpPr>
            <a:stCxn id="118" idx="2"/>
            <a:endCxn id="121" idx="0"/>
          </p:cNvCxnSpPr>
          <p:nvPr/>
        </p:nvCxnSpPr>
        <p:spPr>
          <a:xfrm flipH="1" rot="-5400000">
            <a:off x="4325250" y="2494100"/>
            <a:ext cx="4941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" name="Google Shape;123;p17"/>
          <p:cNvSpPr/>
          <p:nvPr/>
        </p:nvSpPr>
        <p:spPr>
          <a:xfrm>
            <a:off x="2067450" y="3770950"/>
            <a:ext cx="5009100" cy="926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Valuation Estimate</a:t>
            </a:r>
            <a:endParaRPr/>
          </a:p>
        </p:txBody>
      </p:sp>
      <p:cxnSp>
        <p:nvCxnSpPr>
          <p:cNvPr id="124" name="Google Shape;124;p17"/>
          <p:cNvCxnSpPr>
            <a:stCxn id="121" idx="4"/>
            <a:endCxn id="123" idx="0"/>
          </p:cNvCxnSpPr>
          <p:nvPr/>
        </p:nvCxnSpPr>
        <p:spPr>
          <a:xfrm flipH="1">
            <a:off x="4572000" y="3276750"/>
            <a:ext cx="3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