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5143500" cx="9144000"/>
  <p:notesSz cx="6858000" cy="9144000"/>
  <p:embeddedFontLst>
    <p:embeddedFont>
      <p:font typeface="Proxima Nova"/>
      <p:regular r:id="rId22"/>
      <p:bold r:id="rId23"/>
      <p:italic r:id="rId24"/>
      <p:boldItalic r:id="rId25"/>
    </p:embeddedFont>
    <p:embeddedFont>
      <p:font typeface="Robot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03BB967-A85E-4132-89D5-4B7513304718}">
  <a:tblStyle styleId="{803BB967-A85E-4132-89D5-4B751330471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ProximaNova-regular.fntdata"/><Relationship Id="rId21" Type="http://schemas.openxmlformats.org/officeDocument/2006/relationships/slide" Target="slides/slide15.xml"/><Relationship Id="rId24" Type="http://schemas.openxmlformats.org/officeDocument/2006/relationships/font" Target="fonts/ProximaNova-italic.fntdata"/><Relationship Id="rId23" Type="http://schemas.openxmlformats.org/officeDocument/2006/relationships/font" Target="fonts/ProximaNova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oboto-regular.fntdata"/><Relationship Id="rId25" Type="http://schemas.openxmlformats.org/officeDocument/2006/relationships/font" Target="fonts/ProximaNova-boldItalic.fntdata"/><Relationship Id="rId28" Type="http://schemas.openxmlformats.org/officeDocument/2006/relationships/font" Target="fonts/Roboto-italic.fntdata"/><Relationship Id="rId27" Type="http://schemas.openxmlformats.org/officeDocument/2006/relationships/font" Target="fonts/Roboto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Roboto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c783f9b86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c783f9b86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c783f9b866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c783f9b866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c6daea2b9c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c6daea2b9c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c6daea2b9c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c6daea2b9c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ad24497b7b_0_8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ad24497b7b_0_8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ad24497b7b_0_8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ad24497b7b_0_8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ad24497b7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ad24497b7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ad24497b7b_0_7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ad24497b7b_0_7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d24497b7b_0_7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d24497b7b_0_7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c6daea2b9c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c6daea2b9c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c6daea2b9c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c6daea2b9c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c6daea2b9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c6daea2b9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ad24497b7b_0_7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ad24497b7b_0_7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c783f9b866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c783f9b866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rgbClr val="9FC5E8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rgbClr val="9FC5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rgbClr val="9FC5E8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rgbClr val="9FC5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831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831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831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100" y="64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Relationship Id="rId4" Type="http://schemas.openxmlformats.org/officeDocument/2006/relationships/image" Target="../media/image8.png"/><Relationship Id="rId5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Estimating NHL Player Contract Value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r>
              <a:rPr lang="en"/>
              <a:t>lquzi, </a:t>
            </a:r>
            <a:r>
              <a:rPr lang="en"/>
              <a:t>Britton, Falkowski, Napolitano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2"/>
          <p:cNvSpPr txBox="1"/>
          <p:nvPr>
            <p:ph type="title"/>
          </p:nvPr>
        </p:nvSpPr>
        <p:spPr>
          <a:xfrm>
            <a:off x="831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Engineering</a:t>
            </a:r>
            <a:endParaRPr/>
          </a:p>
        </p:txBody>
      </p:sp>
      <p:sp>
        <p:nvSpPr>
          <p:cNvPr id="136" name="Google Shape;136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After performing the analysis, we decided to remove g60 and p60 from the original training set and </a:t>
            </a:r>
            <a:r>
              <a:rPr lang="en" sz="1400">
                <a:solidFill>
                  <a:srgbClr val="000000"/>
                </a:solidFill>
              </a:rPr>
              <a:t>further</a:t>
            </a:r>
            <a:r>
              <a:rPr lang="en" sz="1400">
                <a:solidFill>
                  <a:srgbClr val="000000"/>
                </a:solidFill>
              </a:rPr>
              <a:t> transformed the data before re-running our models again.</a:t>
            </a:r>
            <a:endParaRPr sz="1400">
              <a:solidFill>
                <a:srgbClr val="000000"/>
              </a:solidFill>
            </a:endParaRPr>
          </a:p>
        </p:txBody>
      </p:sp>
      <p:pic>
        <p:nvPicPr>
          <p:cNvPr id="137" name="Google Shape;13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4975" y="1860775"/>
            <a:ext cx="4756850" cy="2708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3"/>
          <p:cNvSpPr txBox="1"/>
          <p:nvPr>
            <p:ph type="title"/>
          </p:nvPr>
        </p:nvSpPr>
        <p:spPr>
          <a:xfrm>
            <a:off x="831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Engineering</a:t>
            </a:r>
            <a:endParaRPr/>
          </a:p>
        </p:txBody>
      </p:sp>
      <p:sp>
        <p:nvSpPr>
          <p:cNvPr id="143" name="Google Shape;143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After re-running the models, we continued to reduce the dimensionality of the training set to confirm the most dominant components.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4" name="Google Shape;14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3958" y="1867700"/>
            <a:ext cx="3738876" cy="316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4"/>
          <p:cNvSpPr txBox="1"/>
          <p:nvPr>
            <p:ph type="title"/>
          </p:nvPr>
        </p:nvSpPr>
        <p:spPr>
          <a:xfrm>
            <a:off x="831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Model Evaluation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500"/>
              <a:t>The Linear Regression and KNN models saw largest improvements from model optimization efforts</a:t>
            </a:r>
            <a:endParaRPr i="1" sz="1500"/>
          </a:p>
        </p:txBody>
      </p:sp>
      <p:graphicFrame>
        <p:nvGraphicFramePr>
          <p:cNvPr id="150" name="Google Shape;150;p24"/>
          <p:cNvGraphicFramePr/>
          <p:nvPr/>
        </p:nvGraphicFramePr>
        <p:xfrm>
          <a:off x="188100" y="1039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{803BB967-A85E-4132-89D5-4B7513304718}</a:tableStyleId>
              </a:tblPr>
              <a:tblGrid>
                <a:gridCol w="1737425"/>
                <a:gridCol w="1753275"/>
                <a:gridCol w="1745350"/>
                <a:gridCol w="1745350"/>
                <a:gridCol w="1745350"/>
              </a:tblGrid>
              <a:tr h="640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FFFFF"/>
                          </a:solidFill>
                        </a:rPr>
                        <a:t>Linear Regression</a:t>
                      </a:r>
                      <a:endParaRPr b="1"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FFFFF"/>
                          </a:solidFill>
                        </a:rPr>
                        <a:t>K Nearest Neighbors Regressor</a:t>
                      </a:r>
                      <a:endParaRPr b="1"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FFFFF"/>
                          </a:solidFill>
                        </a:rPr>
                        <a:t>Decision Tree Regressor</a:t>
                      </a:r>
                      <a:endParaRPr b="1"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FFFFF"/>
                          </a:solidFill>
                        </a:rPr>
                        <a:t>Random Forest Regressor</a:t>
                      </a:r>
                      <a:endParaRPr b="1"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9FC5E8"/>
                    </a:solidFill>
                  </a:tcPr>
                </a:tc>
              </a:tr>
              <a:tr h="808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R Squared</a:t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-1.84 </a:t>
                      </a:r>
                      <a:r>
                        <a:rPr b="1" lang="en">
                          <a:solidFill>
                            <a:schemeClr val="dk2"/>
                          </a:solidFill>
                        </a:rPr>
                        <a:t>(↑32%)</a:t>
                      </a:r>
                      <a:endParaRPr b="1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0.61 </a:t>
                      </a:r>
                      <a:r>
                        <a:rPr b="1" lang="en">
                          <a:solidFill>
                            <a:schemeClr val="dk2"/>
                          </a:solidFill>
                        </a:rPr>
                        <a:t>(↑61 points)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0.84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0.82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711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Root Mean Squared Error</a:t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</a:t>
                      </a:r>
                      <a:r>
                        <a:rPr lang="en"/>
                        <a:t>18,944,190.1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</a:t>
                      </a:r>
                      <a:r>
                        <a:rPr lang="en"/>
                        <a:t>11,617,350 </a:t>
                      </a:r>
                      <a:r>
                        <a:rPr b="1" lang="en">
                          <a:solidFill>
                            <a:schemeClr val="dk2"/>
                          </a:solidFill>
                        </a:rPr>
                        <a:t>(↓28%)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</a:t>
                      </a:r>
                      <a:r>
                        <a:rPr lang="en"/>
                        <a:t>8,668,192.2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</a:t>
                      </a:r>
                      <a:r>
                        <a:rPr lang="en"/>
                        <a:t>8,744,676.6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711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Mean Absolute Error</a:t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</a:t>
                      </a:r>
                      <a:r>
                        <a:rPr lang="en"/>
                        <a:t>13,237,335.2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</a:t>
                      </a:r>
                      <a:r>
                        <a:rPr lang="en"/>
                        <a:t>7,543,667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2"/>
                          </a:solidFill>
                        </a:rPr>
                        <a:t>(↓29%)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</a:t>
                      </a:r>
                      <a:r>
                        <a:rPr lang="en"/>
                        <a:t>4,041,678.7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</a:t>
                      </a:r>
                      <a:r>
                        <a:rPr lang="en"/>
                        <a:t>4,627,060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5"/>
          <p:cNvSpPr txBox="1"/>
          <p:nvPr>
            <p:ph type="title"/>
          </p:nvPr>
        </p:nvSpPr>
        <p:spPr>
          <a:xfrm>
            <a:off x="831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 Model Results</a:t>
            </a:r>
            <a:endParaRPr/>
          </a:p>
        </p:txBody>
      </p:sp>
      <p:pic>
        <p:nvPicPr>
          <p:cNvPr id="156" name="Google Shape;15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3050" y="3361575"/>
            <a:ext cx="7117902" cy="153265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5"/>
          <p:cNvSpPr/>
          <p:nvPr/>
        </p:nvSpPr>
        <p:spPr>
          <a:xfrm>
            <a:off x="1013090" y="3957619"/>
            <a:ext cx="7117800" cy="130800"/>
          </a:xfrm>
          <a:prstGeom prst="rect">
            <a:avLst/>
          </a:prstGeom>
          <a:solidFill>
            <a:srgbClr val="FFF2CC">
              <a:alpha val="363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5"/>
          <p:cNvSpPr/>
          <p:nvPr/>
        </p:nvSpPr>
        <p:spPr>
          <a:xfrm>
            <a:off x="1013050" y="4088334"/>
            <a:ext cx="7117800" cy="130800"/>
          </a:xfrm>
          <a:prstGeom prst="rect">
            <a:avLst/>
          </a:prstGeom>
          <a:solidFill>
            <a:srgbClr val="FFF2CC">
              <a:alpha val="363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5"/>
          <p:cNvSpPr/>
          <p:nvPr/>
        </p:nvSpPr>
        <p:spPr>
          <a:xfrm>
            <a:off x="1013100" y="3773048"/>
            <a:ext cx="7117800" cy="184800"/>
          </a:xfrm>
          <a:prstGeom prst="rect">
            <a:avLst/>
          </a:prstGeom>
          <a:solidFill>
            <a:srgbClr val="FFF2CC">
              <a:alpha val="363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0" name="Google Shape;160;p25"/>
          <p:cNvPicPr preferRelativeResize="0"/>
          <p:nvPr/>
        </p:nvPicPr>
        <p:blipFill rotWithShape="1">
          <a:blip r:embed="rId4">
            <a:alphaModFix/>
          </a:blip>
          <a:srcRect b="0" l="0" r="0" t="6550"/>
          <a:stretch/>
        </p:blipFill>
        <p:spPr>
          <a:xfrm>
            <a:off x="5181775" y="878937"/>
            <a:ext cx="3383279" cy="21615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3475" y="752700"/>
            <a:ext cx="3017520" cy="24140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6"/>
          <p:cNvSpPr txBox="1"/>
          <p:nvPr>
            <p:ph type="title"/>
          </p:nvPr>
        </p:nvSpPr>
        <p:spPr>
          <a:xfrm>
            <a:off x="831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Segregation of Duties</a:t>
            </a:r>
            <a:endParaRPr/>
          </a:p>
        </p:txBody>
      </p:sp>
      <p:sp>
        <p:nvSpPr>
          <p:cNvPr id="167" name="Google Shape;167;p26"/>
          <p:cNvSpPr txBox="1"/>
          <p:nvPr>
            <p:ph idx="1" type="body"/>
          </p:nvPr>
        </p:nvSpPr>
        <p:spPr>
          <a:xfrm>
            <a:off x="311700" y="1533475"/>
            <a:ext cx="2123400" cy="103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/>
              <a:t>Aziz Alquzi</a:t>
            </a:r>
            <a:endParaRPr b="1" sz="17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i="1" lang="en" sz="1200"/>
              <a:t>Model engineering, model evaluation</a:t>
            </a:r>
            <a:endParaRPr i="1" sz="1200"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i="1" sz="1000"/>
          </a:p>
        </p:txBody>
      </p:sp>
      <p:sp>
        <p:nvSpPr>
          <p:cNvPr id="168" name="Google Shape;168;p26"/>
          <p:cNvSpPr txBox="1"/>
          <p:nvPr>
            <p:ph idx="1" type="body"/>
          </p:nvPr>
        </p:nvSpPr>
        <p:spPr>
          <a:xfrm>
            <a:off x="6781725" y="1533475"/>
            <a:ext cx="2123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/>
              <a:t>Andrew Napolitano</a:t>
            </a:r>
            <a:endParaRPr b="1" sz="17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i="1" lang="en" sz="1200"/>
              <a:t>Data </a:t>
            </a:r>
            <a:r>
              <a:rPr i="1" lang="en" sz="1200"/>
              <a:t>retrieval, model preparation, and storytelling</a:t>
            </a:r>
            <a:endParaRPr i="1" sz="1200"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i="1" sz="1000"/>
          </a:p>
        </p:txBody>
      </p:sp>
      <p:sp>
        <p:nvSpPr>
          <p:cNvPr id="169" name="Google Shape;169;p26"/>
          <p:cNvSpPr txBox="1"/>
          <p:nvPr>
            <p:ph idx="1" type="body"/>
          </p:nvPr>
        </p:nvSpPr>
        <p:spPr>
          <a:xfrm>
            <a:off x="4625050" y="1533475"/>
            <a:ext cx="2123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/>
              <a:t>Evan Falkowski</a:t>
            </a:r>
            <a:endParaRPr b="1" sz="1700"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i="1" lang="en" sz="1200"/>
              <a:t>Model engineering</a:t>
            </a:r>
            <a:endParaRPr b="1" sz="1200"/>
          </a:p>
        </p:txBody>
      </p:sp>
      <p:sp>
        <p:nvSpPr>
          <p:cNvPr id="170" name="Google Shape;170;p26"/>
          <p:cNvSpPr txBox="1"/>
          <p:nvPr>
            <p:ph idx="1" type="body"/>
          </p:nvPr>
        </p:nvSpPr>
        <p:spPr>
          <a:xfrm>
            <a:off x="2468375" y="1533475"/>
            <a:ext cx="2123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/>
              <a:t>Wynton Britton</a:t>
            </a:r>
            <a:endParaRPr b="1" sz="1700"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i="1" lang="en" sz="1200"/>
              <a:t>Model </a:t>
            </a:r>
            <a:r>
              <a:rPr i="1" lang="en" sz="1200"/>
              <a:t>engineering</a:t>
            </a:r>
            <a:r>
              <a:rPr i="1" lang="en" sz="1200"/>
              <a:t> &amp; performance optimization</a:t>
            </a:r>
            <a:endParaRPr i="1" sz="1200"/>
          </a:p>
        </p:txBody>
      </p:sp>
      <p:sp>
        <p:nvSpPr>
          <p:cNvPr id="171" name="Google Shape;171;p26"/>
          <p:cNvSpPr txBox="1"/>
          <p:nvPr/>
        </p:nvSpPr>
        <p:spPr>
          <a:xfrm>
            <a:off x="311700" y="2755725"/>
            <a:ext cx="2123400" cy="24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2" name="Google Shape;172;p26"/>
          <p:cNvSpPr txBox="1"/>
          <p:nvPr/>
        </p:nvSpPr>
        <p:spPr>
          <a:xfrm>
            <a:off x="4625050" y="2755725"/>
            <a:ext cx="2123400" cy="24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i="1" sz="10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3" name="Google Shape;173;p26"/>
          <p:cNvSpPr txBox="1"/>
          <p:nvPr/>
        </p:nvSpPr>
        <p:spPr>
          <a:xfrm>
            <a:off x="6781725" y="2755725"/>
            <a:ext cx="2123400" cy="24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i="1" sz="10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7"/>
          <p:cNvSpPr txBox="1"/>
          <p:nvPr>
            <p:ph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0"/>
              <a:t>Thank you</a:t>
            </a:r>
            <a:endParaRPr sz="10000"/>
          </a:p>
        </p:txBody>
      </p:sp>
      <p:sp>
        <p:nvSpPr>
          <p:cNvPr id="179" name="Google Shape;179;p27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Questions welcome!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831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939175"/>
            <a:ext cx="8520600" cy="38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Roboto"/>
              <a:buChar char="-"/>
            </a:pPr>
            <a:r>
              <a:rPr lang="en" sz="1500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Hypothesis &amp; Inspiration</a:t>
            </a:r>
            <a:endParaRPr sz="1500">
              <a:solidFill>
                <a:schemeClr val="accent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Roboto"/>
              <a:buChar char="-"/>
            </a:pPr>
            <a:r>
              <a:rPr lang="en" sz="1500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Data Sources &amp; Preprocessing</a:t>
            </a:r>
            <a:endParaRPr sz="1500">
              <a:solidFill>
                <a:schemeClr val="accent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Roboto"/>
              <a:buChar char="-"/>
            </a:pPr>
            <a:r>
              <a:rPr lang="en" sz="1500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Resulting Dataframe</a:t>
            </a:r>
            <a:endParaRPr sz="1500">
              <a:solidFill>
                <a:schemeClr val="accent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Roboto"/>
              <a:buChar char="-"/>
            </a:pPr>
            <a:r>
              <a:rPr lang="en" sz="1500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Model</a:t>
            </a:r>
            <a:r>
              <a:rPr lang="en" sz="1500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Pipeline Construction</a:t>
            </a:r>
            <a:endParaRPr sz="1500">
              <a:solidFill>
                <a:schemeClr val="accent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Roboto"/>
              <a:buChar char="-"/>
            </a:pPr>
            <a:r>
              <a:rPr lang="en" sz="1500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Initial Model </a:t>
            </a:r>
            <a:r>
              <a:rPr lang="en" sz="1500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Evaluation</a:t>
            </a:r>
            <a:endParaRPr sz="1500">
              <a:solidFill>
                <a:schemeClr val="accent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Roboto"/>
              <a:buChar char="-"/>
            </a:pPr>
            <a:r>
              <a:rPr lang="en" sz="1500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Model Engineering</a:t>
            </a:r>
            <a:endParaRPr sz="1500">
              <a:solidFill>
                <a:schemeClr val="accent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Roboto"/>
              <a:buChar char="-"/>
            </a:pPr>
            <a:r>
              <a:rPr lang="en" sz="1500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Final Model Evaluation</a:t>
            </a:r>
            <a:endParaRPr sz="1500">
              <a:solidFill>
                <a:schemeClr val="accent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Roboto"/>
              <a:buChar char="-"/>
            </a:pPr>
            <a:r>
              <a:rPr lang="en" sz="1500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Real World Application</a:t>
            </a:r>
            <a:endParaRPr sz="1500">
              <a:solidFill>
                <a:schemeClr val="accent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Roboto"/>
              <a:buChar char="-"/>
            </a:pPr>
            <a:r>
              <a:rPr lang="en" sz="1500">
                <a:solidFill>
                  <a:schemeClr val="accent2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Shortcomings</a:t>
            </a:r>
            <a:endParaRPr sz="1500">
              <a:solidFill>
                <a:schemeClr val="accent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Roboto"/>
              <a:buChar char="-"/>
            </a:pPr>
            <a:r>
              <a:rPr lang="en" sz="1500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Segregation of Duties</a:t>
            </a:r>
            <a:endParaRPr sz="1500">
              <a:solidFill>
                <a:schemeClr val="accent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831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Hypothesis &amp; </a:t>
            </a:r>
            <a:r>
              <a:rPr lang="en"/>
              <a:t>Inspiration</a:t>
            </a:r>
            <a:r>
              <a:rPr lang="en"/>
              <a:t> </a:t>
            </a:r>
            <a:endParaRPr/>
          </a:p>
        </p:txBody>
      </p:sp>
      <p:sp>
        <p:nvSpPr>
          <p:cNvPr id="72" name="Google Shape;72;p15"/>
          <p:cNvSpPr txBox="1"/>
          <p:nvPr/>
        </p:nvSpPr>
        <p:spPr>
          <a:xfrm>
            <a:off x="311700" y="871375"/>
            <a:ext cx="8946000" cy="6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3" name="Google Shape;73;p15"/>
          <p:cNvSpPr txBox="1"/>
          <p:nvPr/>
        </p:nvSpPr>
        <p:spPr>
          <a:xfrm>
            <a:off x="708500" y="1040500"/>
            <a:ext cx="7489200" cy="20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Proxima Nova"/>
                <a:ea typeface="Proxima Nova"/>
                <a:cs typeface="Proxima Nova"/>
                <a:sym typeface="Proxima Nova"/>
              </a:rPr>
              <a:t>Recent developments in ice hockey “advanced analytics” are changing the way players are valued. </a:t>
            </a:r>
            <a:endParaRPr sz="17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700">
                <a:latin typeface="Proxima Nova"/>
                <a:ea typeface="Proxima Nova"/>
                <a:cs typeface="Proxima Nova"/>
                <a:sym typeface="Proxima Nova"/>
              </a:rPr>
              <a:t>Can we use some </a:t>
            </a:r>
            <a:r>
              <a:rPr i="1" lang="en" sz="1700">
                <a:latin typeface="Proxima Nova"/>
                <a:ea typeface="Proxima Nova"/>
                <a:cs typeface="Proxima Nova"/>
                <a:sym typeface="Proxima Nova"/>
              </a:rPr>
              <a:t>publicly</a:t>
            </a:r>
            <a:r>
              <a:rPr i="1" lang="en" sz="1700">
                <a:latin typeface="Proxima Nova"/>
                <a:ea typeface="Proxima Nova"/>
                <a:cs typeface="Proxima Nova"/>
                <a:sym typeface="Proxima Nova"/>
              </a:rPr>
              <a:t> available metrics to try our hand at salary cap management?</a:t>
            </a:r>
            <a:endParaRPr i="1" sz="17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831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Transformation Methodology</a:t>
            </a:r>
            <a:endParaRPr/>
          </a:p>
        </p:txBody>
      </p:sp>
      <p:sp>
        <p:nvSpPr>
          <p:cNvPr id="79" name="Google Shape;79;p16"/>
          <p:cNvSpPr/>
          <p:nvPr/>
        </p:nvSpPr>
        <p:spPr>
          <a:xfrm>
            <a:off x="934800" y="1308700"/>
            <a:ext cx="1995000" cy="6120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9FC5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ContractData.xlsx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/>
              <a:t>PuckPedia.com</a:t>
            </a:r>
            <a:endParaRPr i="1" sz="1200"/>
          </a:p>
        </p:txBody>
      </p:sp>
      <p:sp>
        <p:nvSpPr>
          <p:cNvPr id="80" name="Google Shape;80;p16"/>
          <p:cNvSpPr/>
          <p:nvPr/>
        </p:nvSpPr>
        <p:spPr>
          <a:xfrm>
            <a:off x="6275300" y="1308700"/>
            <a:ext cx="1995000" cy="6120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9FC5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PerformanceData.xlsx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/>
              <a:t>PuckPedia.com</a:t>
            </a:r>
            <a:endParaRPr sz="1200"/>
          </a:p>
        </p:txBody>
      </p:sp>
      <p:sp>
        <p:nvSpPr>
          <p:cNvPr id="81" name="Google Shape;81;p16"/>
          <p:cNvSpPr/>
          <p:nvPr/>
        </p:nvSpPr>
        <p:spPr>
          <a:xfrm>
            <a:off x="3574500" y="2004375"/>
            <a:ext cx="1995000" cy="6120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9FC5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Set</a:t>
            </a:r>
            <a:endParaRPr/>
          </a:p>
        </p:txBody>
      </p:sp>
      <p:sp>
        <p:nvSpPr>
          <p:cNvPr id="82" name="Google Shape;82;p16"/>
          <p:cNvSpPr/>
          <p:nvPr/>
        </p:nvSpPr>
        <p:spPr>
          <a:xfrm>
            <a:off x="3574500" y="3097875"/>
            <a:ext cx="1995000" cy="6120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9FC5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Modelling</a:t>
            </a:r>
            <a:endParaRPr/>
          </a:p>
        </p:txBody>
      </p:sp>
      <p:cxnSp>
        <p:nvCxnSpPr>
          <p:cNvPr id="83" name="Google Shape;83;p16"/>
          <p:cNvCxnSpPr>
            <a:stCxn id="79" idx="2"/>
            <a:endCxn id="81" idx="1"/>
          </p:cNvCxnSpPr>
          <p:nvPr/>
        </p:nvCxnSpPr>
        <p:spPr>
          <a:xfrm flipH="1" rot="-5400000">
            <a:off x="2558550" y="1294450"/>
            <a:ext cx="389700" cy="1642200"/>
          </a:xfrm>
          <a:prstGeom prst="bentConnector2">
            <a:avLst/>
          </a:prstGeom>
          <a:noFill/>
          <a:ln cap="flat" cmpd="sng" w="9525">
            <a:solidFill>
              <a:srgbClr val="9FC5E8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84" name="Google Shape;84;p16"/>
          <p:cNvCxnSpPr>
            <a:stCxn id="80" idx="2"/>
            <a:endCxn id="81" idx="3"/>
          </p:cNvCxnSpPr>
          <p:nvPr/>
        </p:nvCxnSpPr>
        <p:spPr>
          <a:xfrm rot="5400000">
            <a:off x="6226250" y="1263850"/>
            <a:ext cx="389700" cy="1703400"/>
          </a:xfrm>
          <a:prstGeom prst="bentConnector2">
            <a:avLst/>
          </a:prstGeom>
          <a:noFill/>
          <a:ln cap="flat" cmpd="sng" w="9525">
            <a:solidFill>
              <a:srgbClr val="9FC5E8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85" name="Google Shape;85;p16"/>
          <p:cNvCxnSpPr>
            <a:stCxn id="81" idx="2"/>
            <a:endCxn id="82" idx="0"/>
          </p:cNvCxnSpPr>
          <p:nvPr/>
        </p:nvCxnSpPr>
        <p:spPr>
          <a:xfrm>
            <a:off x="4572000" y="2616375"/>
            <a:ext cx="0" cy="481500"/>
          </a:xfrm>
          <a:prstGeom prst="straightConnector1">
            <a:avLst/>
          </a:prstGeom>
          <a:noFill/>
          <a:ln cap="flat" cmpd="sng" w="9525">
            <a:solidFill>
              <a:srgbClr val="9FC5E8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6" name="Google Shape;86;p16"/>
          <p:cNvSpPr/>
          <p:nvPr/>
        </p:nvSpPr>
        <p:spPr>
          <a:xfrm>
            <a:off x="3574500" y="4258125"/>
            <a:ext cx="1995000" cy="612000"/>
          </a:xfrm>
          <a:prstGeom prst="roundRect">
            <a:avLst>
              <a:gd fmla="val 16667" name="adj"/>
            </a:avLst>
          </a:prstGeom>
          <a:solidFill>
            <a:srgbClr val="9FC5E8"/>
          </a:solidFill>
          <a:ln cap="flat" cmpd="sng" w="9525">
            <a:solidFill>
              <a:srgbClr val="9FC5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cxnSp>
        <p:nvCxnSpPr>
          <p:cNvPr id="87" name="Google Shape;87;p16"/>
          <p:cNvCxnSpPr>
            <a:stCxn id="82" idx="2"/>
            <a:endCxn id="86" idx="0"/>
          </p:cNvCxnSpPr>
          <p:nvPr/>
        </p:nvCxnSpPr>
        <p:spPr>
          <a:xfrm>
            <a:off x="4572000" y="3709875"/>
            <a:ext cx="0" cy="548400"/>
          </a:xfrm>
          <a:prstGeom prst="straightConnector1">
            <a:avLst/>
          </a:prstGeom>
          <a:noFill/>
          <a:ln cap="flat" cmpd="sng" w="9525">
            <a:solidFill>
              <a:srgbClr val="9FC5E8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831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Resulting Dataframe</a:t>
            </a:r>
            <a:endParaRPr/>
          </a:p>
        </p:txBody>
      </p:sp>
      <p:pic>
        <p:nvPicPr>
          <p:cNvPr id="93" name="Google Shape;9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61113"/>
            <a:ext cx="8839204" cy="2021287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7"/>
          <p:cNvSpPr/>
          <p:nvPr/>
        </p:nvSpPr>
        <p:spPr>
          <a:xfrm rot="5400000">
            <a:off x="3747900" y="-1641825"/>
            <a:ext cx="117000" cy="62889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7"/>
          <p:cNvSpPr/>
          <p:nvPr/>
        </p:nvSpPr>
        <p:spPr>
          <a:xfrm rot="5400000">
            <a:off x="7938825" y="612075"/>
            <a:ext cx="117000" cy="17811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7"/>
          <p:cNvSpPr txBox="1"/>
          <p:nvPr/>
        </p:nvSpPr>
        <p:spPr>
          <a:xfrm>
            <a:off x="2243850" y="1126225"/>
            <a:ext cx="312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Independent variables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7" name="Google Shape;97;p17"/>
          <p:cNvSpPr txBox="1"/>
          <p:nvPr/>
        </p:nvSpPr>
        <p:spPr>
          <a:xfrm>
            <a:off x="6434775" y="1126225"/>
            <a:ext cx="312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D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ependent variable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98" name="Google Shape;98;p17"/>
          <p:cNvCxnSpPr/>
          <p:nvPr/>
        </p:nvCxnSpPr>
        <p:spPr>
          <a:xfrm>
            <a:off x="7052150" y="1656150"/>
            <a:ext cx="0" cy="199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/>
          <p:nvPr>
            <p:ph type="title"/>
          </p:nvPr>
        </p:nvSpPr>
        <p:spPr>
          <a:xfrm>
            <a:off x="831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Pipeline Construction</a:t>
            </a:r>
            <a:endParaRPr/>
          </a:p>
        </p:txBody>
      </p:sp>
      <p:pic>
        <p:nvPicPr>
          <p:cNvPr id="104" name="Google Shape;10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3450" y="695625"/>
            <a:ext cx="7099888" cy="4201975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8"/>
          <p:cNvSpPr/>
          <p:nvPr/>
        </p:nvSpPr>
        <p:spPr>
          <a:xfrm>
            <a:off x="3178950" y="697600"/>
            <a:ext cx="1130100" cy="1794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8"/>
          <p:cNvSpPr/>
          <p:nvPr/>
        </p:nvSpPr>
        <p:spPr>
          <a:xfrm>
            <a:off x="2575400" y="1138350"/>
            <a:ext cx="1130100" cy="1794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8"/>
          <p:cNvSpPr/>
          <p:nvPr/>
        </p:nvSpPr>
        <p:spPr>
          <a:xfrm>
            <a:off x="2575400" y="2225925"/>
            <a:ext cx="1445100" cy="1794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8"/>
          <p:cNvSpPr/>
          <p:nvPr/>
        </p:nvSpPr>
        <p:spPr>
          <a:xfrm>
            <a:off x="2686125" y="3313500"/>
            <a:ext cx="1623000" cy="1794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 txBox="1"/>
          <p:nvPr>
            <p:ph type="title"/>
          </p:nvPr>
        </p:nvSpPr>
        <p:spPr>
          <a:xfrm>
            <a:off x="83100" y="-12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 Model Evaluation</a:t>
            </a:r>
            <a:endParaRPr/>
          </a:p>
        </p:txBody>
      </p:sp>
      <p:graphicFrame>
        <p:nvGraphicFramePr>
          <p:cNvPr id="114" name="Google Shape;114;p19"/>
          <p:cNvGraphicFramePr/>
          <p:nvPr/>
        </p:nvGraphicFramePr>
        <p:xfrm>
          <a:off x="188100" y="1039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{803BB967-A85E-4132-89D5-4B7513304718}</a:tableStyleId>
              </a:tblPr>
              <a:tblGrid>
                <a:gridCol w="1737425"/>
                <a:gridCol w="1753275"/>
                <a:gridCol w="1745350"/>
                <a:gridCol w="1745350"/>
                <a:gridCol w="1745350"/>
              </a:tblGrid>
              <a:tr h="530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FFFFF"/>
                          </a:solidFill>
                        </a:rPr>
                        <a:t>Linear Regression</a:t>
                      </a:r>
                      <a:endParaRPr b="1"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FFFFF"/>
                          </a:solidFill>
                        </a:rPr>
                        <a:t>K Nearest Neighbors Regressor</a:t>
                      </a:r>
                      <a:endParaRPr b="1"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FFFFF"/>
                          </a:solidFill>
                        </a:rPr>
                        <a:t>Decision Tree Regressor</a:t>
                      </a:r>
                      <a:endParaRPr b="1"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FFFFF"/>
                          </a:solidFill>
                        </a:rPr>
                        <a:t>Random Forest Regressor</a:t>
                      </a:r>
                      <a:endParaRPr b="1"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9FC5E8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R Squared</a:t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-2.7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0.00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0.84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0.83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Root </a:t>
                      </a:r>
                      <a:r>
                        <a:rPr b="1" lang="en" sz="1000"/>
                        <a:t>Mean Squared Error</a:t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$18,838,431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$16,046,579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$8,578,353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$8,717,198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Mean Absolute Error</a:t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$13,197,552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$10,643,630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$4,020,705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$4,461,048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</a:tr>
            </a:tbl>
          </a:graphicData>
        </a:graphic>
      </p:graphicFrame>
      <p:sp>
        <p:nvSpPr>
          <p:cNvPr id="115" name="Google Shape;115;p19"/>
          <p:cNvSpPr txBox="1"/>
          <p:nvPr/>
        </p:nvSpPr>
        <p:spPr>
          <a:xfrm>
            <a:off x="83100" y="469500"/>
            <a:ext cx="705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Our team decided to deploy the following 4 continuous regressor models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 txBox="1"/>
          <p:nvPr>
            <p:ph type="title"/>
          </p:nvPr>
        </p:nvSpPr>
        <p:spPr>
          <a:xfrm>
            <a:off x="831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Engineering</a:t>
            </a:r>
            <a:endParaRPr/>
          </a:p>
        </p:txBody>
      </p:sp>
      <p:sp>
        <p:nvSpPr>
          <p:cNvPr id="121" name="Google Shape;121;p20"/>
          <p:cNvSpPr txBox="1"/>
          <p:nvPr/>
        </p:nvSpPr>
        <p:spPr>
          <a:xfrm>
            <a:off x="434550" y="1075725"/>
            <a:ext cx="80715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As we compiled our initial prediction, we wanted to delve deeper into the training components and find out which data points provided the most “weight”. We 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started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 by performing the Spearman function out of scipy.stats on each component and the y-value, total contract value.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22" name="Google Shape;12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4425" y="1907025"/>
            <a:ext cx="4411743" cy="293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1"/>
          <p:cNvSpPr txBox="1"/>
          <p:nvPr>
            <p:ph type="title"/>
          </p:nvPr>
        </p:nvSpPr>
        <p:spPr>
          <a:xfrm>
            <a:off x="831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Engineering</a:t>
            </a:r>
            <a:endParaRPr/>
          </a:p>
        </p:txBody>
      </p:sp>
      <p:sp>
        <p:nvSpPr>
          <p:cNvPr id="128" name="Google Shape;128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We then decided to perform a principal component analysis to confirm that games played and time on ice held the most “weight” in our predictions. We</a:t>
            </a:r>
            <a:r>
              <a:rPr lang="en" sz="1400">
                <a:solidFill>
                  <a:srgbClr val="000000"/>
                </a:solidFill>
              </a:rPr>
              <a:t> standardized the data and performed the PCA to see how much each </a:t>
            </a:r>
            <a:r>
              <a:rPr lang="en" sz="1400">
                <a:solidFill>
                  <a:srgbClr val="000000"/>
                </a:solidFill>
              </a:rPr>
              <a:t>component </a:t>
            </a:r>
            <a:r>
              <a:rPr lang="en" sz="1400">
                <a:solidFill>
                  <a:srgbClr val="000000"/>
                </a:solidFill>
              </a:rPr>
              <a:t>contributed to the total variance. </a:t>
            </a:r>
            <a:endParaRPr sz="1400">
              <a:solidFill>
                <a:srgbClr val="000000"/>
              </a:solidFill>
            </a:endParaRPr>
          </a:p>
        </p:txBody>
      </p:sp>
      <p:pic>
        <p:nvPicPr>
          <p:cNvPr id="129" name="Google Shape;12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2625" y="2134225"/>
            <a:ext cx="4821550" cy="243465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1"/>
          <p:cNvSpPr txBox="1"/>
          <p:nvPr/>
        </p:nvSpPr>
        <p:spPr>
          <a:xfrm>
            <a:off x="2151425" y="2806850"/>
            <a:ext cx="2457900" cy="2565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