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16"/>
  </p:notesMasterIdLst>
  <p:sldIdLst>
    <p:sldId id="256" r:id="rId5"/>
    <p:sldId id="268" r:id="rId6"/>
    <p:sldId id="258" r:id="rId7"/>
    <p:sldId id="260" r:id="rId8"/>
    <p:sldId id="257" r:id="rId9"/>
    <p:sldId id="259" r:id="rId10"/>
    <p:sldId id="261" r:id="rId11"/>
    <p:sldId id="262"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Brocker" initials="JB" lastIdx="2" clrIdx="0">
    <p:extLst>
      <p:ext uri="{19B8F6BF-5375-455C-9EA6-DF929625EA0E}">
        <p15:presenceInfo xmlns:p15="http://schemas.microsoft.com/office/powerpoint/2012/main" userId="S::james.brocker@umgc.edu::0e89e2b5-1768-4289-bf71-bb44f6815a86" providerId="AD"/>
      </p:ext>
    </p:extLst>
  </p:cmAuthor>
  <p:cmAuthor id="2" name="Andrew Rider" initials="AR" lastIdx="1" clrIdx="1">
    <p:extLst>
      <p:ext uri="{19B8F6BF-5375-455C-9EA6-DF929625EA0E}">
        <p15:presenceInfo xmlns:p15="http://schemas.microsoft.com/office/powerpoint/2012/main" userId="S::andrew.rider@umgc.edu::9a12dd1c-d6a2-4e3d-a8b1-52abfe815d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1DAD2-5677-42D7-B02B-40BB65E56D95}" v="34" dt="2023-02-26T14:23:00.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17" autoAdjust="0"/>
  </p:normalViewPr>
  <p:slideViewPr>
    <p:cSldViewPr snapToGrid="0">
      <p:cViewPr varScale="1">
        <p:scale>
          <a:sx n="130" d="100"/>
          <a:sy n="130" d="100"/>
        </p:scale>
        <p:origin x="145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EAB51-0A61-429C-BFC5-E73A0C8A7210}" type="datetimeFigureOut">
              <a:rPr lang="en-US"/>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915B0-0F8E-4354-AD0D-58ADAFF783CF}" type="slidenum">
              <a:rPr lang="en-US"/>
              <a:t>‹#›</a:t>
            </a:fld>
            <a:endParaRPr lang="en-US"/>
          </a:p>
        </p:txBody>
      </p:sp>
    </p:spTree>
    <p:extLst>
      <p:ext uri="{BB962C8B-B14F-4D97-AF65-F5344CB8AC3E}">
        <p14:creationId xmlns:p14="http://schemas.microsoft.com/office/powerpoint/2010/main" val="297241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your audience what you intend to cover in your project. This is the purpose of your communication.</a:t>
            </a:r>
          </a:p>
          <a:p>
            <a:r>
              <a:rPr lang="en-US" dirty="0"/>
              <a:t>In Section 1, provide some background of the category of your CTF challenge. </a:t>
            </a:r>
          </a:p>
          <a:p>
            <a:r>
              <a:rPr lang="en-US" dirty="0"/>
              <a:t>Introduce the audience to the problem and tell us how you plan to approach it and get the solution. </a:t>
            </a:r>
            <a:endParaRPr lang="en-US" dirty="0">
              <a:cs typeface="Calibri"/>
            </a:endParaRPr>
          </a:p>
          <a:p>
            <a:r>
              <a:rPr lang="en-US" dirty="0"/>
              <a:t>In Section 2, cover the steps you used to solve the problem. This may cover multiple solves.</a:t>
            </a:r>
          </a:p>
          <a:p>
            <a:r>
              <a:rPr lang="en-US" dirty="0"/>
              <a:t>In Section 3, talk about how you found the solution and discuss the pitfalls and recommendations when facing these types of problems.</a:t>
            </a:r>
          </a:p>
          <a:p>
            <a:r>
              <a:rPr lang="en-US" dirty="0"/>
              <a:t>In Section 4, talk about the relevance of Capture the Flag problems to the workplace and your job role.</a:t>
            </a:r>
          </a:p>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2</a:t>
            </a:fld>
            <a:endParaRPr lang="en-US"/>
          </a:p>
        </p:txBody>
      </p:sp>
    </p:spTree>
    <p:extLst>
      <p:ext uri="{BB962C8B-B14F-4D97-AF65-F5344CB8AC3E}">
        <p14:creationId xmlns:p14="http://schemas.microsoft.com/office/powerpoint/2010/main" val="315548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11</a:t>
            </a:fld>
            <a:endParaRPr lang="en-US"/>
          </a:p>
        </p:txBody>
      </p:sp>
    </p:spTree>
    <p:extLst>
      <p:ext uri="{BB962C8B-B14F-4D97-AF65-F5344CB8AC3E}">
        <p14:creationId xmlns:p14="http://schemas.microsoft.com/office/powerpoint/2010/main" val="392240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presenting this problem, discuss the category of the CTF challenge and the relevant skills needed to solve this type of problem.</a:t>
            </a:r>
          </a:p>
          <a:p>
            <a:r>
              <a:rPr lang="en-US" dirty="0"/>
              <a:t>Answer the four questions below in your slide and make these questions your talking points.</a:t>
            </a:r>
            <a:endParaRPr lang="en-US" dirty="0">
              <a:cs typeface="Calibri"/>
            </a:endParaRPr>
          </a:p>
          <a:p>
            <a:r>
              <a:rPr lang="en-US" dirty="0"/>
              <a:t> </a:t>
            </a:r>
            <a:endParaRPr lang="en-US" dirty="0">
              <a:cs typeface="Calibri"/>
            </a:endParaRPr>
          </a:p>
          <a:p>
            <a:r>
              <a:rPr lang="en-US" dirty="0"/>
              <a:t>Describe the category of question that you attempted.</a:t>
            </a:r>
            <a:endParaRPr lang="en-US" dirty="0">
              <a:cs typeface="Calibri"/>
            </a:endParaRPr>
          </a:p>
          <a:p>
            <a:r>
              <a:rPr lang="en-US" dirty="0"/>
              <a:t>What is the important background knowledge needed?</a:t>
            </a:r>
            <a:endParaRPr lang="en-US" dirty="0">
              <a:cs typeface="Calibri"/>
            </a:endParaRPr>
          </a:p>
          <a:p>
            <a:r>
              <a:rPr lang="en-US" dirty="0"/>
              <a:t>How does this relate to the Ethical Hacking course?</a:t>
            </a:r>
            <a:endParaRPr lang="en-US" dirty="0">
              <a:cs typeface="Calibri"/>
            </a:endParaRPr>
          </a:p>
          <a:p>
            <a:r>
              <a:rPr lang="en-US" dirty="0"/>
              <a:t>What lab in the course covered the topic from this CTF problem?</a:t>
            </a:r>
          </a:p>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3</a:t>
            </a:fld>
            <a:endParaRPr lang="en-US"/>
          </a:p>
        </p:txBody>
      </p:sp>
    </p:spTree>
    <p:extLst>
      <p:ext uri="{BB962C8B-B14F-4D97-AF65-F5344CB8AC3E}">
        <p14:creationId xmlns:p14="http://schemas.microsoft.com/office/powerpoint/2010/main" val="297553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4</a:t>
            </a:fld>
            <a:endParaRPr lang="en-US"/>
          </a:p>
        </p:txBody>
      </p:sp>
    </p:spTree>
    <p:extLst>
      <p:ext uri="{BB962C8B-B14F-4D97-AF65-F5344CB8AC3E}">
        <p14:creationId xmlns:p14="http://schemas.microsoft.com/office/powerpoint/2010/main" val="158933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5</a:t>
            </a:fld>
            <a:endParaRPr lang="en-US"/>
          </a:p>
        </p:txBody>
      </p:sp>
    </p:spTree>
    <p:extLst>
      <p:ext uri="{BB962C8B-B14F-4D97-AF65-F5344CB8AC3E}">
        <p14:creationId xmlns:p14="http://schemas.microsoft.com/office/powerpoint/2010/main" val="315548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02:56:34 is a time stamp, therefore every line should only have “02:56:34” appears once</a:t>
            </a:r>
          </a:p>
          <a:p>
            <a:r>
              <a:rPr lang="en-US" dirty="0"/>
              <a:t>Find the first log entry with time stamp 02:56:34, then take note of the Line number.</a:t>
            </a:r>
          </a:p>
          <a:p>
            <a:r>
              <a:rPr lang="en-US" dirty="0"/>
              <a:t>Repeat this step for the last entry with this time stamp, and take note of the Line number.</a:t>
            </a:r>
          </a:p>
          <a:p>
            <a:endParaRPr lang="en-US" i="1"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6</a:t>
            </a:fld>
            <a:endParaRPr lang="en-US"/>
          </a:p>
        </p:txBody>
      </p:sp>
    </p:spTree>
    <p:extLst>
      <p:ext uri="{BB962C8B-B14F-4D97-AF65-F5344CB8AC3E}">
        <p14:creationId xmlns:p14="http://schemas.microsoft.com/office/powerpoint/2010/main" val="399809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7</a:t>
            </a:fld>
            <a:endParaRPr lang="en-US"/>
          </a:p>
        </p:txBody>
      </p:sp>
    </p:spTree>
    <p:extLst>
      <p:ext uri="{BB962C8B-B14F-4D97-AF65-F5344CB8AC3E}">
        <p14:creationId xmlns:p14="http://schemas.microsoft.com/office/powerpoint/2010/main" val="226243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discuss some of the strategies you used to solve your CTF problem, as well as some of the pitfalls that can lead to the wrong path. This will all be part of the lessons learned section that will help you know how to approach this kind of problem.</a:t>
            </a:r>
          </a:p>
        </p:txBody>
      </p:sp>
      <p:sp>
        <p:nvSpPr>
          <p:cNvPr id="4" name="Slide Number Placeholder 3"/>
          <p:cNvSpPr>
            <a:spLocks noGrp="1"/>
          </p:cNvSpPr>
          <p:nvPr>
            <p:ph type="sldNum" sz="quarter" idx="5"/>
          </p:nvPr>
        </p:nvSpPr>
        <p:spPr/>
        <p:txBody>
          <a:bodyPr/>
          <a:lstStyle/>
          <a:p>
            <a:fld id="{F24915B0-0F8E-4354-AD0D-58ADAFF783CF}" type="slidenum">
              <a:rPr lang="en-US"/>
              <a:t>8</a:t>
            </a:fld>
            <a:endParaRPr lang="en-US"/>
          </a:p>
        </p:txBody>
      </p:sp>
    </p:spTree>
    <p:extLst>
      <p:ext uri="{BB962C8B-B14F-4D97-AF65-F5344CB8AC3E}">
        <p14:creationId xmlns:p14="http://schemas.microsoft.com/office/powerpoint/2010/main" val="395703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discuss Capture the Flag competitions can benefit you in the workplace.</a:t>
            </a:r>
          </a:p>
          <a:p>
            <a:endParaRPr lang="en-US" dirty="0"/>
          </a:p>
          <a:p>
            <a:r>
              <a:rPr lang="en-US" dirty="0"/>
              <a:t>  </a:t>
            </a:r>
          </a:p>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9</a:t>
            </a:fld>
            <a:endParaRPr lang="en-US"/>
          </a:p>
        </p:txBody>
      </p:sp>
    </p:spTree>
    <p:extLst>
      <p:ext uri="{BB962C8B-B14F-4D97-AF65-F5344CB8AC3E}">
        <p14:creationId xmlns:p14="http://schemas.microsoft.com/office/powerpoint/2010/main" val="313944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summary and your last opportunity to connect with your audience.</a:t>
            </a:r>
          </a:p>
          <a:p>
            <a:r>
              <a:rPr lang="en-US" dirty="0"/>
              <a:t>Do not merely repeat your agenda topics. Add one to two important details about each main point to review for your audience.</a:t>
            </a:r>
          </a:p>
          <a:p>
            <a:r>
              <a:rPr lang="en-US" dirty="0"/>
              <a:t>What is/are the main takeaway(s)? </a:t>
            </a:r>
          </a:p>
          <a:p>
            <a:endParaRPr lang="en-US" dirty="0">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10</a:t>
            </a:fld>
            <a:endParaRPr lang="en-US"/>
          </a:p>
        </p:txBody>
      </p:sp>
    </p:spTree>
    <p:extLst>
      <p:ext uri="{BB962C8B-B14F-4D97-AF65-F5344CB8AC3E}">
        <p14:creationId xmlns:p14="http://schemas.microsoft.com/office/powerpoint/2010/main" val="164443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49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262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78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954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8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292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642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86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607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12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491970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rowdstrike.com/cybersecurity-101/observability/log-fi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tackoverflow.com/questions/54507982/how-do-i-count-the-number-of-characters-in-a-code-using-accumulation-pattern-w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8109235" y="863695"/>
            <a:ext cx="3511233" cy="3779995"/>
          </a:xfrm>
        </p:spPr>
        <p:txBody>
          <a:bodyPr anchor="ctr">
            <a:normAutofit/>
          </a:bodyPr>
          <a:lstStyle/>
          <a:p>
            <a:r>
              <a:rPr lang="en-US" sz="5400" cap="none">
                <a:solidFill>
                  <a:schemeClr val="tx1"/>
                </a:solidFill>
                <a:cs typeface="Calibri Light"/>
              </a:rPr>
              <a:t>Capture </a:t>
            </a:r>
            <a:br>
              <a:rPr lang="en-US" sz="5400" cap="none">
                <a:solidFill>
                  <a:schemeClr val="tx1"/>
                </a:solidFill>
                <a:cs typeface="Calibri Light"/>
              </a:rPr>
            </a:br>
            <a:r>
              <a:rPr lang="en-US" sz="5400" cap="none">
                <a:solidFill>
                  <a:schemeClr val="tx1"/>
                </a:solidFill>
                <a:cs typeface="Calibri Light"/>
              </a:rPr>
              <a:t>The </a:t>
            </a:r>
            <a:br>
              <a:rPr lang="en-US" sz="5400" cap="none">
                <a:solidFill>
                  <a:schemeClr val="tx1"/>
                </a:solidFill>
                <a:cs typeface="Calibri Light"/>
              </a:rPr>
            </a:br>
            <a:r>
              <a:rPr lang="en-US" sz="5400" cap="none">
                <a:solidFill>
                  <a:schemeClr val="tx1"/>
                </a:solidFill>
                <a:cs typeface="Calibri Light"/>
              </a:rPr>
              <a:t>Flag</a:t>
            </a:r>
          </a:p>
        </p:txBody>
      </p:sp>
      <p:sp>
        <p:nvSpPr>
          <p:cNvPr id="3" name="Subtitle 2"/>
          <p:cNvSpPr>
            <a:spLocks noGrp="1"/>
          </p:cNvSpPr>
          <p:nvPr>
            <p:ph type="subTitle" idx="1"/>
          </p:nvPr>
        </p:nvSpPr>
        <p:spPr>
          <a:xfrm>
            <a:off x="8109236" y="4739780"/>
            <a:ext cx="3511233" cy="1147054"/>
          </a:xfrm>
        </p:spPr>
        <p:txBody>
          <a:bodyPr anchor="t">
            <a:normAutofit lnSpcReduction="10000"/>
          </a:bodyPr>
          <a:lstStyle/>
          <a:p>
            <a:r>
              <a:rPr lang="en-US" sz="2000" dirty="0"/>
              <a:t>NAME: TRI HO</a:t>
            </a:r>
          </a:p>
          <a:p>
            <a:r>
              <a:rPr lang="en-US" sz="2000" dirty="0"/>
              <a:t>Team Name: ELECTRONIC HOUND (Team 4)</a:t>
            </a:r>
          </a:p>
        </p:txBody>
      </p:sp>
      <p:sp>
        <p:nvSpPr>
          <p:cNvPr id="37" name="Rectangle 3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4" descr="Logo, company name&#10;&#10;Description automatically generated">
            <a:extLst>
              <a:ext uri="{FF2B5EF4-FFF2-40B4-BE49-F238E27FC236}">
                <a16:creationId xmlns:a16="http://schemas.microsoft.com/office/drawing/2014/main" id="{205EB9A4-42EF-49EB-96ED-CEC1196A5FF5}"/>
              </a:ext>
            </a:extLst>
          </p:cNvPr>
          <p:cNvPicPr>
            <a:picLocks noChangeAspect="1"/>
          </p:cNvPicPr>
          <p:nvPr/>
        </p:nvPicPr>
        <p:blipFill rotWithShape="1">
          <a:blip r:embed="rId2"/>
          <a:srcRect t="2932" b="2931"/>
          <a:stretch/>
        </p:blipFill>
        <p:spPr>
          <a:xfrm>
            <a:off x="702559" y="647808"/>
            <a:ext cx="6134975" cy="5581779"/>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702156"/>
            <a:ext cx="11029616" cy="745644"/>
          </a:xfrm>
        </p:spPr>
        <p:txBody>
          <a:bodyPr>
            <a:normAutofit/>
          </a:bodyPr>
          <a:lstStyle/>
          <a:p>
            <a:r>
              <a:rPr lang="en-US" sz="3600" b="1" cap="none" dirty="0"/>
              <a:t>Summary</a:t>
            </a:r>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581193" y="1447799"/>
            <a:ext cx="11029615" cy="3331029"/>
          </a:xfrm>
        </p:spPr>
        <p:txBody>
          <a:bodyPr>
            <a:normAutofit/>
          </a:bodyPr>
          <a:lstStyle/>
          <a:p>
            <a:r>
              <a:rPr lang="en-US" sz="1800" dirty="0"/>
              <a:t>It is up to the attacker to find a way to solve these problems in real time, and the better and faster they get to the solution, the higher their success rate will be.</a:t>
            </a:r>
          </a:p>
          <a:p>
            <a:r>
              <a:rPr lang="en-US" sz="1800" dirty="0"/>
              <a:t>Ethical Hackers being creative and providing batches/fixes before the attacker can exploit these vulnerabilities. </a:t>
            </a:r>
          </a:p>
          <a:p>
            <a:r>
              <a:rPr lang="en-US" sz="1800" dirty="0"/>
              <a:t>As we continue improving the system’s security, the attacker put in just about the same effort to crack it. It is a non-stop endeavor and will get increasingly more advanced when newer technologies roll out.</a:t>
            </a:r>
          </a:p>
          <a:p>
            <a:r>
              <a:rPr lang="en-US" sz="1800" dirty="0"/>
              <a:t>CTF challenges provide problems that require the student to be creative in finding the resolution. This is an excellent exposure since we scan a system or network in real life for possible vulnerability and exploitation. </a:t>
            </a:r>
          </a:p>
        </p:txBody>
      </p:sp>
    </p:spTree>
    <p:extLst>
      <p:ext uri="{BB962C8B-B14F-4D97-AF65-F5344CB8AC3E}">
        <p14:creationId xmlns:p14="http://schemas.microsoft.com/office/powerpoint/2010/main" val="240711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5BF4-C797-43EC-9C0F-119685EDEBEF}"/>
              </a:ext>
            </a:extLst>
          </p:cNvPr>
          <p:cNvSpPr>
            <a:spLocks noGrp="1"/>
          </p:cNvSpPr>
          <p:nvPr>
            <p:ph type="title"/>
          </p:nvPr>
        </p:nvSpPr>
        <p:spPr/>
        <p:txBody>
          <a:bodyPr>
            <a:normAutofit/>
          </a:bodyPr>
          <a:lstStyle/>
          <a:p>
            <a:r>
              <a:rPr lang="en-US" sz="3600" b="1" cap="none"/>
              <a:t>References</a:t>
            </a:r>
          </a:p>
        </p:txBody>
      </p:sp>
      <p:sp>
        <p:nvSpPr>
          <p:cNvPr id="3" name="Content Placeholder 2">
            <a:extLst>
              <a:ext uri="{FF2B5EF4-FFF2-40B4-BE49-F238E27FC236}">
                <a16:creationId xmlns:a16="http://schemas.microsoft.com/office/drawing/2014/main" id="{2157582E-5B9A-456B-A769-8E255F2D3C0D}"/>
              </a:ext>
            </a:extLst>
          </p:cNvPr>
          <p:cNvSpPr>
            <a:spLocks noGrp="1"/>
          </p:cNvSpPr>
          <p:nvPr>
            <p:ph idx="1"/>
          </p:nvPr>
        </p:nvSpPr>
        <p:spPr>
          <a:xfrm>
            <a:off x="581192" y="2101378"/>
            <a:ext cx="11029615" cy="3634486"/>
          </a:xfrm>
        </p:spPr>
        <p:txBody>
          <a:bodyPr/>
          <a:lstStyle/>
          <a:p>
            <a:r>
              <a:rPr lang="en-US" dirty="0"/>
              <a:t>[1, 2]“Log Files: Definition, Types, and Importance | CrowdStrike,” crowdstrike.com. </a:t>
            </a:r>
            <a:r>
              <a:rPr lang="en-US" dirty="0">
                <a:hlinkClick r:id="rId3"/>
              </a:rPr>
              <a:t>https://www.crowdstrike.com/cybersecurity-101/observability/log-file/</a:t>
            </a:r>
            <a:r>
              <a:rPr lang="en-US" dirty="0"/>
              <a:t> </a:t>
            </a:r>
          </a:p>
          <a:p>
            <a:r>
              <a:rPr lang="en-US" dirty="0"/>
              <a:t>[3]‌</a:t>
            </a:r>
            <a:r>
              <a:rPr lang="en-US" sz="1800" dirty="0">
                <a:effectLst/>
              </a:rPr>
              <a:t>“</a:t>
            </a:r>
            <a:r>
              <a:rPr lang="en-US" dirty="0">
                <a:effectLst/>
              </a:rPr>
              <a:t>Python - How Do I Count the Number of Characters in a Code Using Accumulation Pattern without Using Len()?” </a:t>
            </a:r>
            <a:r>
              <a:rPr lang="en-US" i="1" dirty="0">
                <a:effectLst/>
              </a:rPr>
              <a:t>Stack Overflow</a:t>
            </a:r>
            <a:r>
              <a:rPr lang="en-US" dirty="0">
                <a:effectLst/>
              </a:rPr>
              <a:t>, </a:t>
            </a:r>
            <a:r>
              <a:rPr lang="en-US" dirty="0">
                <a:effectLst/>
                <a:hlinkClick r:id="rId4"/>
              </a:rPr>
              <a:t>https://stackoverflow.com/questions/54507982/how-do-i-count-the-number-of-characters-in-a-code-using-accumulation-pattern-wit</a:t>
            </a:r>
            <a:r>
              <a:rPr lang="en-US" dirty="0">
                <a:effectLst/>
              </a:rPr>
              <a:t> Accessed 26 Feb. 2023.</a:t>
            </a:r>
          </a:p>
          <a:p>
            <a:endParaRPr lang="en-US" dirty="0"/>
          </a:p>
        </p:txBody>
      </p:sp>
      <p:sp>
        <p:nvSpPr>
          <p:cNvPr id="5" name="TextBox 4">
            <a:extLst>
              <a:ext uri="{FF2B5EF4-FFF2-40B4-BE49-F238E27FC236}">
                <a16:creationId xmlns:a16="http://schemas.microsoft.com/office/drawing/2014/main" id="{A213E699-8BF1-4994-9E87-A4A8442CECAD}"/>
              </a:ext>
            </a:extLst>
          </p:cNvPr>
          <p:cNvSpPr txBox="1"/>
          <p:nvPr/>
        </p:nvSpPr>
        <p:spPr>
          <a:xfrm>
            <a:off x="9784332" y="6132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&lt;insert narration&gt;</a:t>
            </a:r>
          </a:p>
        </p:txBody>
      </p:sp>
    </p:spTree>
    <p:extLst>
      <p:ext uri="{BB962C8B-B14F-4D97-AF65-F5344CB8AC3E}">
        <p14:creationId xmlns:p14="http://schemas.microsoft.com/office/powerpoint/2010/main" val="22944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22EF-11F5-4D0E-B107-29326DD6F105}"/>
              </a:ext>
            </a:extLst>
          </p:cNvPr>
          <p:cNvSpPr>
            <a:spLocks noGrp="1"/>
          </p:cNvSpPr>
          <p:nvPr>
            <p:ph type="title"/>
          </p:nvPr>
        </p:nvSpPr>
        <p:spPr>
          <a:xfrm>
            <a:off x="581192" y="702156"/>
            <a:ext cx="11029616" cy="813823"/>
          </a:xfrm>
        </p:spPr>
        <p:txBody>
          <a:bodyPr>
            <a:normAutofit/>
          </a:bodyPr>
          <a:lstStyle/>
          <a:p>
            <a:r>
              <a:rPr lang="en-US" sz="3600" cap="none" dirty="0">
                <a:ea typeface="+mj-lt"/>
                <a:cs typeface="+mj-lt"/>
              </a:rPr>
              <a:t>Introduction</a:t>
            </a:r>
            <a:endParaRPr lang="en-US" sz="3600" cap="none" dirty="0"/>
          </a:p>
        </p:txBody>
      </p:sp>
      <p:sp>
        <p:nvSpPr>
          <p:cNvPr id="6" name="Content Placeholder 5">
            <a:extLst>
              <a:ext uri="{FF2B5EF4-FFF2-40B4-BE49-F238E27FC236}">
                <a16:creationId xmlns:a16="http://schemas.microsoft.com/office/drawing/2014/main" id="{127417E3-178C-499F-A8F5-053884B6B1DC}"/>
              </a:ext>
            </a:extLst>
          </p:cNvPr>
          <p:cNvSpPr>
            <a:spLocks noGrp="1"/>
          </p:cNvSpPr>
          <p:nvPr>
            <p:ph idx="1"/>
          </p:nvPr>
        </p:nvSpPr>
        <p:spPr>
          <a:xfrm>
            <a:off x="581192" y="1714383"/>
            <a:ext cx="11029615" cy="3634486"/>
          </a:xfrm>
        </p:spPr>
        <p:txBody>
          <a:bodyPr>
            <a:normAutofit/>
          </a:bodyPr>
          <a:lstStyle/>
          <a:p>
            <a:pPr marL="305435" indent="-305435"/>
            <a:r>
              <a:rPr lang="en-US" sz="2400" dirty="0"/>
              <a:t>The CTF Problem: Log Analysis</a:t>
            </a:r>
          </a:p>
          <a:p>
            <a:pPr marL="305435" indent="-305435"/>
            <a:r>
              <a:rPr lang="en-US" sz="2400" dirty="0"/>
              <a:t>Steps to Solve</a:t>
            </a:r>
          </a:p>
          <a:p>
            <a:pPr marL="305435" indent="-305435"/>
            <a:r>
              <a:rPr lang="en-US" sz="2400" dirty="0"/>
              <a:t>The Solution</a:t>
            </a:r>
          </a:p>
          <a:p>
            <a:pPr marL="305435" indent="-305435"/>
            <a:r>
              <a:rPr lang="en-US" sz="2400" dirty="0"/>
              <a:t>Workplace Relevance</a:t>
            </a:r>
          </a:p>
        </p:txBody>
      </p:sp>
    </p:spTree>
    <p:extLst>
      <p:ext uri="{BB962C8B-B14F-4D97-AF65-F5344CB8AC3E}">
        <p14:creationId xmlns:p14="http://schemas.microsoft.com/office/powerpoint/2010/main" val="109429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4812-4797-412F-A808-913E15BF716B}"/>
              </a:ext>
            </a:extLst>
          </p:cNvPr>
          <p:cNvSpPr>
            <a:spLocks noGrp="1"/>
          </p:cNvSpPr>
          <p:nvPr>
            <p:ph type="title"/>
          </p:nvPr>
        </p:nvSpPr>
        <p:spPr/>
        <p:txBody>
          <a:bodyPr/>
          <a:lstStyle/>
          <a:p>
            <a:r>
              <a:rPr lang="en-US" sz="3600" b="1" cap="none" dirty="0">
                <a:ea typeface="+mj-lt"/>
                <a:cs typeface="+mj-lt"/>
              </a:rPr>
              <a:t>CTF Category Description </a:t>
            </a:r>
            <a:br>
              <a:rPr lang="en-US" cap="none" dirty="0"/>
            </a:br>
            <a:endParaRPr lang="en-US" dirty="0"/>
          </a:p>
        </p:txBody>
      </p:sp>
      <p:sp>
        <p:nvSpPr>
          <p:cNvPr id="3" name="Content Placeholder 2">
            <a:extLst>
              <a:ext uri="{FF2B5EF4-FFF2-40B4-BE49-F238E27FC236}">
                <a16:creationId xmlns:a16="http://schemas.microsoft.com/office/drawing/2014/main" id="{CFB07C1F-1D71-47C6-A50F-A17D195B3C5F}"/>
              </a:ext>
            </a:extLst>
          </p:cNvPr>
          <p:cNvSpPr>
            <a:spLocks noGrp="1"/>
          </p:cNvSpPr>
          <p:nvPr>
            <p:ph idx="1"/>
          </p:nvPr>
        </p:nvSpPr>
        <p:spPr>
          <a:xfrm>
            <a:off x="581192" y="1717054"/>
            <a:ext cx="11029615" cy="3142181"/>
          </a:xfrm>
        </p:spPr>
        <p:txBody>
          <a:bodyPr>
            <a:normAutofit/>
          </a:bodyPr>
          <a:lstStyle/>
          <a:p>
            <a:pPr marR="0" lvl="1" algn="l" defTabSz="457200" rtl="0" eaLnBrk="1" fontAlgn="auto" latinLnBrk="0" hangingPunct="1">
              <a:lnSpc>
                <a:spcPct val="110000"/>
              </a:lnSpc>
              <a:spcBef>
                <a:spcPct val="20000"/>
              </a:spcBef>
              <a:spcAft>
                <a:spcPts val="600"/>
              </a:spcAft>
              <a:buClr>
                <a:srgbClr val="ED8428"/>
              </a:buClr>
              <a:buSzPct val="92000"/>
              <a:buFont typeface="Wingdings" panose="05000000000000000000" pitchFamily="2" charset="2"/>
              <a:buChar char="v"/>
              <a:tabLst/>
              <a:defRPr/>
            </a:pPr>
            <a:r>
              <a:rPr kumimoji="0" lang="en-US" sz="1800" b="0" i="0" u="none" strike="noStrike" kern="1200" cap="none" spc="0" normalizeH="0" baseline="0" noProof="0" dirty="0">
                <a:ln>
                  <a:noFill/>
                </a:ln>
                <a:solidFill>
                  <a:schemeClr val="tx1"/>
                </a:solidFill>
                <a:effectLst/>
                <a:uLnTx/>
                <a:uFillTx/>
                <a:latin typeface="Franklin Gothic Book" panose="020B0502020104020203"/>
                <a:ea typeface="+mn-ea"/>
                <a:cs typeface="+mn-cs"/>
              </a:rPr>
              <a:t>Log files are a historical record of everything and anything that happens within a system, including transactions, errors, and intrusions. That data can be transmitted in structured, semi-structured, and unstructured ways</a:t>
            </a:r>
            <a:r>
              <a:rPr kumimoji="0" lang="en-US" sz="1800" b="1" i="0" u="none" strike="noStrike" kern="1200" cap="none" spc="0" normalizeH="0" baseline="0" noProof="0" dirty="0">
                <a:ln>
                  <a:noFill/>
                </a:ln>
                <a:solidFill>
                  <a:schemeClr val="tx1"/>
                </a:solidFill>
                <a:effectLst/>
                <a:uLnTx/>
                <a:uFillTx/>
                <a:latin typeface="Franklin Gothic Book" panose="020B0502020104020203"/>
                <a:ea typeface="+mn-ea"/>
                <a:cs typeface="+mn-cs"/>
              </a:rPr>
              <a:t>. </a:t>
            </a:r>
            <a:r>
              <a:rPr kumimoji="0" lang="en-US" sz="1800" i="0" u="none" strike="noStrike" kern="1200" cap="none" spc="0" normalizeH="0" baseline="0" noProof="0" dirty="0">
                <a:ln>
                  <a:noFill/>
                </a:ln>
                <a:solidFill>
                  <a:schemeClr val="tx1"/>
                </a:solidFill>
                <a:effectLst/>
                <a:uLnTx/>
                <a:uFillTx/>
                <a:latin typeface="Franklin Gothic Book" panose="020B0502020104020203"/>
                <a:ea typeface="+mn-ea"/>
                <a:cs typeface="+mn-cs"/>
              </a:rPr>
              <a:t>[1]</a:t>
            </a:r>
          </a:p>
          <a:p>
            <a:pPr marR="0" lvl="1" algn="l" defTabSz="457200" rtl="0" eaLnBrk="1" fontAlgn="auto" latinLnBrk="0" hangingPunct="1">
              <a:lnSpc>
                <a:spcPct val="110000"/>
              </a:lnSpc>
              <a:spcBef>
                <a:spcPct val="20000"/>
              </a:spcBef>
              <a:spcAft>
                <a:spcPts val="600"/>
              </a:spcAft>
              <a:buClr>
                <a:srgbClr val="ED8428"/>
              </a:buClr>
              <a:buSzPct val="92000"/>
              <a:buFont typeface="Wingdings" panose="05000000000000000000" pitchFamily="2" charset="2"/>
              <a:buChar char="v"/>
              <a:tabLst/>
              <a:defRPr/>
            </a:pPr>
            <a:r>
              <a:rPr kumimoji="0" lang="en-US" sz="1800" b="0" i="0" u="none" strike="noStrike" kern="1200" cap="none" spc="0" normalizeH="0" baseline="0" noProof="0" dirty="0">
                <a:ln>
                  <a:noFill/>
                </a:ln>
                <a:solidFill>
                  <a:schemeClr val="tx1"/>
                </a:solidFill>
                <a:effectLst/>
                <a:uLnTx/>
                <a:uFillTx/>
                <a:latin typeface="Franklin Gothic Book" panose="020B0502020104020203"/>
                <a:ea typeface="+mn-ea"/>
                <a:cs typeface="+mn-cs"/>
              </a:rPr>
              <a:t> The basic anatomy of a log file includes timestamp, user information, and event information. [2]</a:t>
            </a:r>
          </a:p>
          <a:p>
            <a:pPr marR="0" lvl="1" algn="l" defTabSz="457200" rtl="0" eaLnBrk="1" fontAlgn="auto" latinLnBrk="0" hangingPunct="1">
              <a:lnSpc>
                <a:spcPct val="110000"/>
              </a:lnSpc>
              <a:spcBef>
                <a:spcPct val="20000"/>
              </a:spcBef>
              <a:spcAft>
                <a:spcPts val="600"/>
              </a:spcAft>
              <a:buClr>
                <a:srgbClr val="ED8428"/>
              </a:buClr>
              <a:buSzPct val="92000"/>
              <a:buFont typeface="Wingdings" panose="05000000000000000000" pitchFamily="2" charset="2"/>
              <a:buChar char="v"/>
              <a:tabLst/>
              <a:defRPr/>
            </a:pPr>
            <a:r>
              <a:rPr lang="en-US" sz="1800" spc="15" dirty="0">
                <a:solidFill>
                  <a:schemeClr val="tx1"/>
                </a:solidFill>
                <a:latin typeface="Franklin Gothic Book" panose="020B0502020104020203"/>
                <a:ea typeface="Calibri" panose="020F0502020204030204" pitchFamily="34" charset="0"/>
                <a:cs typeface="Arial" panose="020B0604020202020204" pitchFamily="34" charset="0"/>
              </a:rPr>
              <a:t>The hacker can tamper with the log to erase their track and make the system appear normal. Therefore, Ethical Hackers need to understand the log mechanic and how to analyze them.</a:t>
            </a:r>
          </a:p>
          <a:p>
            <a:pPr marR="0" lvl="1" algn="l" defTabSz="457200" rtl="0" eaLnBrk="1" fontAlgn="auto" latinLnBrk="0" hangingPunct="1">
              <a:lnSpc>
                <a:spcPct val="110000"/>
              </a:lnSpc>
              <a:spcBef>
                <a:spcPct val="20000"/>
              </a:spcBef>
              <a:spcAft>
                <a:spcPts val="600"/>
              </a:spcAft>
              <a:buClr>
                <a:srgbClr val="ED8428"/>
              </a:buClr>
              <a:buSzPct val="92000"/>
              <a:buFont typeface="Wingdings" panose="05000000000000000000" pitchFamily="2" charset="2"/>
              <a:buChar char="v"/>
              <a:tabLst/>
              <a:defRPr/>
            </a:pPr>
            <a:r>
              <a:rPr kumimoji="0" lang="en-US" sz="1800" i="0" u="none" strike="noStrike" kern="1200" cap="none" spc="0" normalizeH="0" baseline="0" noProof="0" dirty="0">
                <a:ln>
                  <a:noFill/>
                </a:ln>
                <a:solidFill>
                  <a:schemeClr val="tx1"/>
                </a:solidFill>
                <a:effectLst/>
                <a:uLnTx/>
                <a:uFillTx/>
                <a:latin typeface="Franklin Gothic Book" panose="020B0502020104020203"/>
                <a:ea typeface="+mn-ea"/>
                <a:cs typeface="+mn-cs"/>
              </a:rPr>
              <a:t>Lab 3</a:t>
            </a:r>
          </a:p>
        </p:txBody>
      </p:sp>
    </p:spTree>
    <p:extLst>
      <p:ext uri="{BB962C8B-B14F-4D97-AF65-F5344CB8AC3E}">
        <p14:creationId xmlns:p14="http://schemas.microsoft.com/office/powerpoint/2010/main" val="324805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p:txBody>
          <a:bodyPr/>
          <a:lstStyle/>
          <a:p>
            <a:r>
              <a:rPr lang="en-US" sz="3600" b="1" cap="none">
                <a:ea typeface="+mj-lt"/>
                <a:cs typeface="+mj-lt"/>
              </a:rPr>
              <a:t>Introduction to the Problem</a:t>
            </a:r>
            <a:br>
              <a:rPr lang="en-US" cap="none"/>
            </a:br>
            <a:endParaRPr lang="en-US"/>
          </a:p>
        </p:txBody>
      </p:sp>
      <p:pic>
        <p:nvPicPr>
          <p:cNvPr id="15" name="Content Placeholder 14">
            <a:extLst>
              <a:ext uri="{FF2B5EF4-FFF2-40B4-BE49-F238E27FC236}">
                <a16:creationId xmlns:a16="http://schemas.microsoft.com/office/drawing/2014/main" id="{82D06B9F-BFAB-A79D-6094-55E1FAA1E0A1}"/>
              </a:ext>
            </a:extLst>
          </p:cNvPr>
          <p:cNvPicPr>
            <a:picLocks noGrp="1" noChangeAspect="1"/>
          </p:cNvPicPr>
          <p:nvPr>
            <p:ph idx="1"/>
          </p:nvPr>
        </p:nvPicPr>
        <p:blipFill>
          <a:blip r:embed="rId3"/>
          <a:stretch>
            <a:fillRect/>
          </a:stretch>
        </p:blipFill>
        <p:spPr>
          <a:xfrm>
            <a:off x="663254" y="1665245"/>
            <a:ext cx="4250409" cy="4161859"/>
          </a:xfrm>
        </p:spPr>
      </p:pic>
      <p:sp>
        <p:nvSpPr>
          <p:cNvPr id="16" name="TextBox 15">
            <a:extLst>
              <a:ext uri="{FF2B5EF4-FFF2-40B4-BE49-F238E27FC236}">
                <a16:creationId xmlns:a16="http://schemas.microsoft.com/office/drawing/2014/main" id="{CD9EEE69-93CF-F4D9-43F2-D748AA4B92DA}"/>
              </a:ext>
            </a:extLst>
          </p:cNvPr>
          <p:cNvSpPr txBox="1"/>
          <p:nvPr/>
        </p:nvSpPr>
        <p:spPr>
          <a:xfrm>
            <a:off x="6096000" y="1890876"/>
            <a:ext cx="4607626" cy="1661993"/>
          </a:xfrm>
          <a:prstGeom prst="rect">
            <a:avLst/>
          </a:prstGeom>
          <a:noFill/>
        </p:spPr>
        <p:txBody>
          <a:bodyPr wrap="square" rtlCol="0">
            <a:spAutoFit/>
          </a:bodyPr>
          <a:lstStyle/>
          <a:p>
            <a:r>
              <a:rPr lang="en-US" dirty="0"/>
              <a:t>Present a large log file of a system with 361757 entries generates with time stamps.</a:t>
            </a:r>
          </a:p>
          <a:p>
            <a:endParaRPr lang="en-US" dirty="0"/>
          </a:p>
          <a:p>
            <a:r>
              <a:rPr lang="en-US" dirty="0"/>
              <a:t>Find how many log entries were generated at 02:56:34</a:t>
            </a:r>
          </a:p>
          <a:p>
            <a:endParaRPr lang="LID4096" sz="1200" dirty="0"/>
          </a:p>
        </p:txBody>
      </p:sp>
    </p:spTree>
    <p:extLst>
      <p:ext uri="{BB962C8B-B14F-4D97-AF65-F5344CB8AC3E}">
        <p14:creationId xmlns:p14="http://schemas.microsoft.com/office/powerpoint/2010/main" val="124118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27417E3-178C-499F-A8F5-053884B6B1DC}"/>
              </a:ext>
            </a:extLst>
          </p:cNvPr>
          <p:cNvSpPr>
            <a:spLocks noGrp="1"/>
          </p:cNvSpPr>
          <p:nvPr>
            <p:ph idx="1"/>
          </p:nvPr>
        </p:nvSpPr>
        <p:spPr>
          <a:xfrm>
            <a:off x="581193" y="1611757"/>
            <a:ext cx="11029615" cy="3634486"/>
          </a:xfrm>
        </p:spPr>
        <p:txBody>
          <a:bodyPr>
            <a:normAutofit/>
          </a:bodyPr>
          <a:lstStyle/>
          <a:p>
            <a:pPr marL="305435" indent="-305435"/>
            <a:r>
              <a:rPr lang="en-US" sz="3200" dirty="0"/>
              <a:t>Steps to Solve</a:t>
            </a:r>
          </a:p>
          <a:p>
            <a:pPr marL="781200" lvl="1" indent="-457200">
              <a:buFont typeface="+mj-lt"/>
              <a:buAutoNum type="arabicPeriod"/>
            </a:pPr>
            <a:r>
              <a:rPr lang="en-US" sz="1800" dirty="0"/>
              <a:t> </a:t>
            </a:r>
            <a:r>
              <a:rPr lang="en-US" sz="1800" dirty="0">
                <a:solidFill>
                  <a:schemeClr val="tx1"/>
                </a:solidFill>
              </a:rPr>
              <a:t>Search for the required entry in the log</a:t>
            </a:r>
          </a:p>
          <a:p>
            <a:pPr marL="781200" lvl="1" indent="-457200">
              <a:buFont typeface="+mj-lt"/>
              <a:buAutoNum type="arabicPeriod"/>
            </a:pPr>
            <a:r>
              <a:rPr lang="en-US" sz="1800" dirty="0">
                <a:solidFill>
                  <a:schemeClr val="tx1"/>
                </a:solidFill>
              </a:rPr>
              <a:t>Take note of any repeating pattern of the entries</a:t>
            </a:r>
          </a:p>
          <a:p>
            <a:pPr marL="781200" lvl="1" indent="-457200">
              <a:buFont typeface="+mj-lt"/>
              <a:buAutoNum type="arabicPeriod"/>
            </a:pPr>
            <a:r>
              <a:rPr lang="en-US" sz="1800" dirty="0">
                <a:solidFill>
                  <a:schemeClr val="tx1"/>
                </a:solidFill>
              </a:rPr>
              <a:t>Since the entry term only appears once per row as a time indicator of when the log was first generated</a:t>
            </a:r>
          </a:p>
          <a:p>
            <a:pPr marL="781200" lvl="1" indent="-457200">
              <a:buFont typeface="+mj-lt"/>
              <a:buAutoNum type="arabicPeriod"/>
            </a:pPr>
            <a:r>
              <a:rPr lang="en-US" sz="1800" dirty="0">
                <a:solidFill>
                  <a:schemeClr val="tx1"/>
                </a:solidFill>
              </a:rPr>
              <a:t>Proceed to count the rows </a:t>
            </a:r>
          </a:p>
          <a:p>
            <a:pPr marL="305435" indent="-305435"/>
            <a:endParaRPr lang="en-US" sz="3200" dirty="0"/>
          </a:p>
        </p:txBody>
      </p:sp>
      <p:sp>
        <p:nvSpPr>
          <p:cNvPr id="4" name="TextBox 3">
            <a:extLst>
              <a:ext uri="{FF2B5EF4-FFF2-40B4-BE49-F238E27FC236}">
                <a16:creationId xmlns:a16="http://schemas.microsoft.com/office/drawing/2014/main" id="{56442291-BA83-426B-A5FA-BC6448240E40}"/>
              </a:ext>
            </a:extLst>
          </p:cNvPr>
          <p:cNvSpPr txBox="1"/>
          <p:nvPr/>
        </p:nvSpPr>
        <p:spPr>
          <a:xfrm>
            <a:off x="9065465" y="6132483"/>
            <a:ext cx="3462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&lt;insert required narration&gt;</a:t>
            </a:r>
          </a:p>
        </p:txBody>
      </p:sp>
      <p:sp>
        <p:nvSpPr>
          <p:cNvPr id="7" name="Title 6">
            <a:extLst>
              <a:ext uri="{FF2B5EF4-FFF2-40B4-BE49-F238E27FC236}">
                <a16:creationId xmlns:a16="http://schemas.microsoft.com/office/drawing/2014/main" id="{027E2532-2636-14A0-12AA-830154250F74}"/>
              </a:ext>
            </a:extLst>
          </p:cNvPr>
          <p:cNvSpPr>
            <a:spLocks noGrp="1"/>
          </p:cNvSpPr>
          <p:nvPr>
            <p:ph type="title"/>
          </p:nvPr>
        </p:nvSpPr>
        <p:spPr>
          <a:xfrm>
            <a:off x="581192" y="702156"/>
            <a:ext cx="11029616" cy="910076"/>
          </a:xfrm>
        </p:spPr>
        <p:txBody>
          <a:bodyPr>
            <a:normAutofit/>
          </a:bodyPr>
          <a:lstStyle/>
          <a:p>
            <a:r>
              <a:rPr lang="en-US" sz="3600" dirty="0"/>
              <a:t>Working toward a solution</a:t>
            </a:r>
            <a:endParaRPr lang="LID4096" sz="3600" dirty="0"/>
          </a:p>
        </p:txBody>
      </p:sp>
    </p:spTree>
    <p:extLst>
      <p:ext uri="{BB962C8B-B14F-4D97-AF65-F5344CB8AC3E}">
        <p14:creationId xmlns:p14="http://schemas.microsoft.com/office/powerpoint/2010/main" val="396455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p:txBody>
          <a:bodyPr/>
          <a:lstStyle/>
          <a:p>
            <a:r>
              <a:rPr lang="en-US" sz="3600" b="1" cap="none" dirty="0">
                <a:ea typeface="+mj-lt"/>
                <a:cs typeface="+mj-lt"/>
              </a:rPr>
              <a:t>Working Toward a Solution</a:t>
            </a:r>
            <a:br>
              <a:rPr lang="en-US" cap="none" dirty="0"/>
            </a:br>
            <a:endParaRPr lang="en-US" dirty="0"/>
          </a:p>
        </p:txBody>
      </p:sp>
      <p:pic>
        <p:nvPicPr>
          <p:cNvPr id="7" name="Content Placeholder 6">
            <a:extLst>
              <a:ext uri="{FF2B5EF4-FFF2-40B4-BE49-F238E27FC236}">
                <a16:creationId xmlns:a16="http://schemas.microsoft.com/office/drawing/2014/main" id="{9E8AA298-343B-4236-CA3A-08DBFFA10987}"/>
              </a:ext>
            </a:extLst>
          </p:cNvPr>
          <p:cNvPicPr>
            <a:picLocks noGrp="1" noChangeAspect="1"/>
          </p:cNvPicPr>
          <p:nvPr>
            <p:ph idx="1"/>
          </p:nvPr>
        </p:nvPicPr>
        <p:blipFill>
          <a:blip r:embed="rId3"/>
          <a:stretch>
            <a:fillRect/>
          </a:stretch>
        </p:blipFill>
        <p:spPr>
          <a:xfrm>
            <a:off x="581192" y="1560175"/>
            <a:ext cx="8717187" cy="4319081"/>
          </a:xfrm>
          <a:prstGeom prst="rect">
            <a:avLst/>
          </a:prstGeom>
        </p:spPr>
      </p:pic>
    </p:spTree>
    <p:extLst>
      <p:ext uri="{BB962C8B-B14F-4D97-AF65-F5344CB8AC3E}">
        <p14:creationId xmlns:p14="http://schemas.microsoft.com/office/powerpoint/2010/main" val="25617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803189" y="1209184"/>
            <a:ext cx="3089189" cy="4734416"/>
          </a:xfrm>
        </p:spPr>
        <p:txBody>
          <a:bodyPr vert="horz" lIns="91440" tIns="45720" rIns="91440" bIns="45720" rtlCol="0" anchor="ctr">
            <a:normAutofit/>
          </a:bodyPr>
          <a:lstStyle/>
          <a:p>
            <a:pPr algn="ctr"/>
            <a:r>
              <a:rPr lang="en-US" sz="3600" cap="none">
                <a:solidFill>
                  <a:srgbClr val="FFFFFF"/>
                </a:solidFill>
              </a:rPr>
              <a:t>Arriving at the Solution</a:t>
            </a:r>
            <a:br>
              <a:rPr lang="en-US" cap="none"/>
            </a:br>
            <a:endParaRPr lang="en-US">
              <a:solidFill>
                <a:srgbClr val="FFFFFF"/>
              </a:solidFill>
            </a:endParaRPr>
          </a:p>
        </p:txBody>
      </p:sp>
      <p:sp>
        <p:nvSpPr>
          <p:cNvPr id="5" name="TextBox 4">
            <a:extLst>
              <a:ext uri="{FF2B5EF4-FFF2-40B4-BE49-F238E27FC236}">
                <a16:creationId xmlns:a16="http://schemas.microsoft.com/office/drawing/2014/main" id="{D9D86F5B-346C-47A8-B738-252E4751CA7C}"/>
              </a:ext>
            </a:extLst>
          </p:cNvPr>
          <p:cNvSpPr txBox="1"/>
          <p:nvPr/>
        </p:nvSpPr>
        <p:spPr>
          <a:xfrm>
            <a:off x="4561870" y="723900"/>
            <a:ext cx="7183597" cy="26491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 </a:t>
            </a:r>
            <a:r>
              <a:rPr lang="en-US" i="1" dirty="0">
                <a:solidFill>
                  <a:schemeClr val="tx1">
                    <a:lumMod val="75000"/>
                    <a:lumOff val="25000"/>
                  </a:schemeClr>
                </a:solidFill>
              </a:rPr>
              <a:t>Once we locate the last entry with 02:56:34, we can count the total number of lines that have this timestamp</a:t>
            </a:r>
          </a:p>
          <a:p>
            <a:pPr defTabSz="457200">
              <a:spcBef>
                <a:spcPct val="20000"/>
              </a:spcBef>
              <a:spcAft>
                <a:spcPts val="600"/>
              </a:spcAft>
              <a:buClr>
                <a:schemeClr val="accent1"/>
              </a:buClr>
              <a:buSzPct val="92000"/>
              <a:buFont typeface="Wingdings 2" panose="05020102010507070707" pitchFamily="18" charset="2"/>
              <a:buChar char=""/>
            </a:pPr>
            <a:r>
              <a:rPr lang="en-US" i="1" dirty="0">
                <a:solidFill>
                  <a:schemeClr val="tx1">
                    <a:lumMod val="75000"/>
                    <a:lumOff val="25000"/>
                  </a:schemeClr>
                </a:solidFill>
              </a:rPr>
              <a:t> Subtract the last line number with the first line number where the entry start, and plus 1 will get us the total line of </a:t>
            </a:r>
            <a:r>
              <a:rPr lang="en-US" b="1" i="1" dirty="0">
                <a:solidFill>
                  <a:schemeClr val="tx1">
                    <a:lumMod val="75000"/>
                    <a:lumOff val="25000"/>
                  </a:schemeClr>
                </a:solidFill>
              </a:rPr>
              <a:t>2554</a:t>
            </a:r>
          </a:p>
          <a:p>
            <a:pPr defTabSz="457200">
              <a:spcBef>
                <a:spcPct val="20000"/>
              </a:spcBef>
              <a:spcAft>
                <a:spcPts val="600"/>
              </a:spcAft>
              <a:buClr>
                <a:schemeClr val="accent1"/>
              </a:buClr>
              <a:buSzPct val="92000"/>
              <a:buFont typeface="Wingdings 2" panose="05020102010507070707" pitchFamily="18" charset="2"/>
              <a:buChar char=""/>
            </a:pPr>
            <a:endParaRPr lang="en-US" i="1" dirty="0">
              <a:solidFill>
                <a:schemeClr val="tx1">
                  <a:lumMod val="75000"/>
                  <a:lumOff val="25000"/>
                </a:schemeClr>
              </a:solidFill>
            </a:endParaRPr>
          </a:p>
          <a:p>
            <a:pPr defTabSz="457200">
              <a:spcBef>
                <a:spcPct val="20000"/>
              </a:spcBef>
              <a:spcAft>
                <a:spcPts val="600"/>
              </a:spcAft>
              <a:buClr>
                <a:schemeClr val="accent1"/>
              </a:buClr>
              <a:buSzPct val="92000"/>
              <a:buFont typeface="Wingdings 2" panose="05020102010507070707" pitchFamily="18" charset="2"/>
              <a:buChar char=""/>
            </a:pPr>
            <a:r>
              <a:rPr lang="en-US" i="1" dirty="0">
                <a:solidFill>
                  <a:schemeClr val="tx1">
                    <a:lumMod val="75000"/>
                    <a:lumOff val="25000"/>
                  </a:schemeClr>
                </a:solidFill>
              </a:rPr>
              <a:t>The screenshot below includes the date/time from the host system. </a:t>
            </a:r>
            <a:endParaRPr lang="en-US" dirty="0">
              <a:solidFill>
                <a:schemeClr val="tx1">
                  <a:lumMod val="75000"/>
                  <a:lumOff val="25000"/>
                </a:schemeClr>
              </a:solidFill>
            </a:endParaRPr>
          </a:p>
        </p:txBody>
      </p:sp>
      <p:pic>
        <p:nvPicPr>
          <p:cNvPr id="10" name="Content Placeholder 9">
            <a:extLst>
              <a:ext uri="{FF2B5EF4-FFF2-40B4-BE49-F238E27FC236}">
                <a16:creationId xmlns:a16="http://schemas.microsoft.com/office/drawing/2014/main" id="{C835915A-D9CB-98C6-23FA-683AC6B1E6F6}"/>
              </a:ext>
            </a:extLst>
          </p:cNvPr>
          <p:cNvPicPr>
            <a:picLocks noGrp="1" noChangeAspect="1"/>
          </p:cNvPicPr>
          <p:nvPr>
            <p:ph idx="1"/>
          </p:nvPr>
        </p:nvPicPr>
        <p:blipFill>
          <a:blip r:embed="rId3"/>
          <a:stretch>
            <a:fillRect/>
          </a:stretch>
        </p:blipFill>
        <p:spPr>
          <a:xfrm>
            <a:off x="4800773" y="3484946"/>
            <a:ext cx="6944694" cy="2629267"/>
          </a:xfrm>
        </p:spPr>
      </p:pic>
    </p:spTree>
    <p:extLst>
      <p:ext uri="{BB962C8B-B14F-4D97-AF65-F5344CB8AC3E}">
        <p14:creationId xmlns:p14="http://schemas.microsoft.com/office/powerpoint/2010/main" val="365721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702156"/>
            <a:ext cx="11029616" cy="745644"/>
          </a:xfrm>
        </p:spPr>
        <p:txBody>
          <a:bodyPr>
            <a:normAutofit/>
          </a:bodyPr>
          <a:lstStyle/>
          <a:p>
            <a:r>
              <a:rPr lang="en-US" sz="3600" b="1" cap="none" dirty="0">
                <a:ea typeface="+mj-lt"/>
                <a:cs typeface="+mj-lt"/>
              </a:rPr>
              <a:t>Strategies, Pitfalls, Lessons Learned</a:t>
            </a:r>
            <a:endParaRPr lang="en-US" sz="3600" cap="none" dirty="0"/>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457200" y="1631603"/>
            <a:ext cx="11473543" cy="4479445"/>
          </a:xfrm>
        </p:spPr>
        <p:txBody>
          <a:bodyPr>
            <a:normAutofit/>
          </a:bodyPr>
          <a:lstStyle/>
          <a:p>
            <a:r>
              <a:rPr lang="en-US" sz="1800" dirty="0"/>
              <a:t>This strategy can be applied to look for a specific term in a large data set. Since every log starts with a time stamp, counting the line can achieve the intended result.</a:t>
            </a:r>
          </a:p>
          <a:p>
            <a:r>
              <a:rPr lang="en-US" sz="1800" dirty="0"/>
              <a:t>For this strategy to work, the search term has to appear exactly once per line, line# = word count</a:t>
            </a:r>
          </a:p>
          <a:p>
            <a:r>
              <a:rPr lang="en-US" sz="1800" dirty="0"/>
              <a:t>If we only have a search parameter but not a specific string, it will make the counting more complex and require a specialized tool. For instance, if we need to know how many entries have “pa*” in them.</a:t>
            </a:r>
          </a:p>
          <a:p>
            <a:r>
              <a:rPr lang="en-US" sz="1800" dirty="0"/>
              <a:t>When all available tools are exhausted and no solution is found, the log analyst must write up a Python count program. [3]</a:t>
            </a:r>
          </a:p>
          <a:p>
            <a:endParaRPr lang="en-US" dirty="0"/>
          </a:p>
          <a:p>
            <a:endParaRPr lang="en-US" dirty="0"/>
          </a:p>
          <a:p>
            <a:endParaRPr lang="en-US" dirty="0"/>
          </a:p>
        </p:txBody>
      </p:sp>
    </p:spTree>
    <p:extLst>
      <p:ext uri="{BB962C8B-B14F-4D97-AF65-F5344CB8AC3E}">
        <p14:creationId xmlns:p14="http://schemas.microsoft.com/office/powerpoint/2010/main" val="1726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702156"/>
            <a:ext cx="11029616" cy="631344"/>
          </a:xfrm>
        </p:spPr>
        <p:txBody>
          <a:bodyPr>
            <a:normAutofit fontScale="90000"/>
          </a:bodyPr>
          <a:lstStyle/>
          <a:p>
            <a:r>
              <a:rPr lang="en-US" sz="3600" b="1" cap="none" dirty="0">
                <a:ea typeface="+mj-lt"/>
                <a:cs typeface="+mj-lt"/>
              </a:rPr>
              <a:t>The Relationship to the Workplace</a:t>
            </a:r>
            <a:endParaRPr lang="en-US" dirty="0"/>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289045" y="1201479"/>
            <a:ext cx="11613910" cy="5525892"/>
          </a:xfrm>
        </p:spPr>
        <p:txBody>
          <a:bodyPr>
            <a:normAutofit/>
          </a:bodyPr>
          <a:lstStyle/>
          <a:p>
            <a:r>
              <a:rPr lang="en-US" sz="1800" dirty="0"/>
              <a:t>Analyzing logs is one of the tasks that cyber defense use to monitor the network/system. Log tampering can be revealed by log analysis </a:t>
            </a:r>
          </a:p>
          <a:p>
            <a:r>
              <a:rPr lang="en-US" sz="1800" dirty="0"/>
              <a:t>Log reading is not as graphically appealing as network traffic monitoring; however, it reveals solid early indicators and evidence of a compromised system.</a:t>
            </a:r>
          </a:p>
          <a:p>
            <a:r>
              <a:rPr lang="en-US" sz="1800" dirty="0"/>
              <a:t>Capture the Flag (CTF) challenges require critical thinking to solve. When the first and sometimes even the second methods don’t provide the solution, CTF motivates me to think outside the box and find other methods to show the problem.</a:t>
            </a:r>
          </a:p>
          <a:p>
            <a:r>
              <a:rPr lang="en-US" sz="1800" dirty="0"/>
              <a:t>CTF provides a single-point target and encourages me to practice the essential skills to be a good Pen Tester, such as analyzing malware, checking logs, reading registry files, and capturing network packets. It is easier to practice these skills when I know what I want. In a real network or a system, I would not know what I am looking for but do a blind check for anything that appears out of the ordinary, which can be very arbitrage.</a:t>
            </a:r>
          </a:p>
          <a:p>
            <a:r>
              <a:rPr lang="en-US" sz="1800" dirty="0"/>
              <a:t>Teamwork! Maximizing the team’s strength is one of the most important skills. Since we have different experiences and levels of expertise, which resemble a real Pen Test team from junior staff to senior staff and team leaders. </a:t>
            </a:r>
          </a:p>
          <a:p>
            <a:endParaRPr lang="en-US" dirty="0"/>
          </a:p>
        </p:txBody>
      </p:sp>
    </p:spTree>
    <p:extLst>
      <p:ext uri="{BB962C8B-B14F-4D97-AF65-F5344CB8AC3E}">
        <p14:creationId xmlns:p14="http://schemas.microsoft.com/office/powerpoint/2010/main" val="420341001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Types xmlns="d6bdd6d0-03ec-49c9-9ca3-ad6d5cb1bd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FCCFD2A481E748B9B53FBA23101200" ma:contentTypeVersion="12" ma:contentTypeDescription="Create a new document." ma:contentTypeScope="" ma:versionID="da004c43674aa34808d9081282bd8c3a">
  <xsd:schema xmlns:xsd="http://www.w3.org/2001/XMLSchema" xmlns:xs="http://www.w3.org/2001/XMLSchema" xmlns:p="http://schemas.microsoft.com/office/2006/metadata/properties" xmlns:ns2="d6bdd6d0-03ec-49c9-9ca3-ad6d5cb1bde4" xmlns:ns3="42411b68-02d5-4f09-93d3-ef94c7806c0f" targetNamespace="http://schemas.microsoft.com/office/2006/metadata/properties" ma:root="true" ma:fieldsID="4aa3640977943a841afb29a7623be26b" ns2:_="" ns3:_="">
    <xsd:import namespace="d6bdd6d0-03ec-49c9-9ca3-ad6d5cb1bde4"/>
    <xsd:import namespace="42411b68-02d5-4f09-93d3-ef94c7806c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dd6d0-03ec-49c9-9ca3-ad6d5cb1b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Types" ma:index="12" nillable="true" ma:displayName="Document Types" ma:format="Dropdown" ma:internalName="DocumentTypes">
      <xsd:simpleType>
        <xsd:union memberTypes="dms:Text">
          <xsd:simpleType>
            <xsd:restriction base="dms:Choice">
              <xsd:enumeration value="Minutes"/>
              <xsd:enumeration value="Competencies"/>
              <xsd:enumeration value="Media"/>
            </xsd:restriction>
          </xsd:simpleType>
        </xsd:un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11b68-02d5-4f09-93d3-ef94c7806c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A907D7-094F-4C3C-91C9-79862E6EC7CC}">
  <ds:schemaRefs>
    <ds:schemaRef ds:uri="http://purl.org/dc/dcmitype/"/>
    <ds:schemaRef ds:uri="http://schemas.microsoft.com/office/infopath/2007/PartnerControls"/>
    <ds:schemaRef ds:uri="http://purl.org/dc/elements/1.1/"/>
    <ds:schemaRef ds:uri="http://schemas.microsoft.com/office/2006/metadata/properties"/>
    <ds:schemaRef ds:uri="42411b68-02d5-4f09-93d3-ef94c7806c0f"/>
    <ds:schemaRef ds:uri="http://purl.org/dc/terms/"/>
    <ds:schemaRef ds:uri="http://schemas.openxmlformats.org/package/2006/metadata/core-properties"/>
    <ds:schemaRef ds:uri="http://schemas.microsoft.com/office/2006/documentManagement/types"/>
    <ds:schemaRef ds:uri="d6bdd6d0-03ec-49c9-9ca3-ad6d5cb1bde4"/>
    <ds:schemaRef ds:uri="http://www.w3.org/XML/1998/namespace"/>
  </ds:schemaRefs>
</ds:datastoreItem>
</file>

<file path=customXml/itemProps2.xml><?xml version="1.0" encoding="utf-8"?>
<ds:datastoreItem xmlns:ds="http://schemas.openxmlformats.org/officeDocument/2006/customXml" ds:itemID="{C900F729-EDED-4EB6-A871-0C1876076088}">
  <ds:schemaRefs>
    <ds:schemaRef ds:uri="http://schemas.microsoft.com/sharepoint/v3/contenttype/forms"/>
  </ds:schemaRefs>
</ds:datastoreItem>
</file>

<file path=customXml/itemProps3.xml><?xml version="1.0" encoding="utf-8"?>
<ds:datastoreItem xmlns:ds="http://schemas.openxmlformats.org/officeDocument/2006/customXml" ds:itemID="{E286F6E5-4ED2-42A0-9D45-ADEBD068F6E1}">
  <ds:schemaRefs>
    <ds:schemaRef ds:uri="42411b68-02d5-4f09-93d3-ef94c7806c0f"/>
    <ds:schemaRef ds:uri="d6bdd6d0-03ec-49c9-9ca3-ad6d5cb1bd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998</TotalTime>
  <Words>1258</Words>
  <Application>Microsoft Office PowerPoint</Application>
  <PresentationFormat>Widescreen</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Franklin Gothic Book</vt:lpstr>
      <vt:lpstr>Franklin Gothic Demi</vt:lpstr>
      <vt:lpstr>Wingdings</vt:lpstr>
      <vt:lpstr>Wingdings 2</vt:lpstr>
      <vt:lpstr>DividendVTI</vt:lpstr>
      <vt:lpstr>Capture  The  Flag</vt:lpstr>
      <vt:lpstr>Introduction</vt:lpstr>
      <vt:lpstr>CTF Category Description  </vt:lpstr>
      <vt:lpstr>Introduction to the Problem </vt:lpstr>
      <vt:lpstr>Working toward a solution</vt:lpstr>
      <vt:lpstr>Working Toward a Solution </vt:lpstr>
      <vt:lpstr>Arriving at the Solution </vt:lpstr>
      <vt:lpstr>Strategies, Pitfalls, Lessons Learned</vt:lpstr>
      <vt:lpstr>The Relationship to the Workplace</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Capture the Flag Presentation</dc:title>
  <dc:creator>Sheryl Hirsch</dc:creator>
  <cp:lastModifiedBy>Tri Ho</cp:lastModifiedBy>
  <cp:revision>4</cp:revision>
  <dcterms:created xsi:type="dcterms:W3CDTF">2020-09-30T13:22:21Z</dcterms:created>
  <dcterms:modified xsi:type="dcterms:W3CDTF">2024-07-29T21:54:57Z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0x010100BFFCCFD2A481E748B9B53FBA23101200</vt:lpwstr>
  </property>
</Properties>
</file>