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2"/>
    <p:sldId id="360" r:id="rId3"/>
    <p:sldId id="340" r:id="rId4"/>
    <p:sldId id="359" r:id="rId5"/>
    <p:sldId id="321" r:id="rId6"/>
    <p:sldId id="345" r:id="rId7"/>
    <p:sldId id="348" r:id="rId8"/>
    <p:sldId id="347" r:id="rId9"/>
    <p:sldId id="350" r:id="rId10"/>
    <p:sldId id="353" r:id="rId11"/>
    <p:sldId id="343" r:id="rId12"/>
    <p:sldId id="352" r:id="rId13"/>
    <p:sldId id="354" r:id="rId14"/>
    <p:sldId id="342" r:id="rId15"/>
    <p:sldId id="273" r:id="rId16"/>
  </p:sldIdLst>
  <p:sldSz cx="12192000" cy="6858000"/>
  <p:notesSz cx="6858000" cy="9144000"/>
  <p:custDataLst>
    <p:tags r:id="rId1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7222" autoAdjust="0"/>
  </p:normalViewPr>
  <p:slideViewPr>
    <p:cSldViewPr snapToObjects="1">
      <p:cViewPr varScale="1">
        <p:scale>
          <a:sx n="108" d="100"/>
          <a:sy n="108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70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75117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49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作为一名合格的数据分析师，其完整的技术知识体系必须贯穿数据获取、数据存储、数据提取、数据分析、数据挖掘、数据可视化等各大部分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63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0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73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sym typeface="黑体" panose="02010609060101010101" pitchFamily="49" charset="-122"/>
              </a:rPr>
              <a:t>（</a:t>
            </a:r>
            <a:r>
              <a:rPr lang="en-US" altLang="zh-CN" sz="1200" dirty="0" smtClean="0">
                <a:sym typeface="黑体" panose="02010609060101010101" pitchFamily="49" charset="-122"/>
              </a:rPr>
              <a:t>1</a:t>
            </a:r>
            <a:r>
              <a:rPr lang="zh-CN" altLang="en-US" sz="1200" dirty="0" smtClean="0">
                <a:sym typeface="黑体" panose="02010609060101010101" pitchFamily="49" charset="-122"/>
              </a:rPr>
              <a:t>）数据抓取：了解</a:t>
            </a:r>
            <a:r>
              <a:rPr lang="en-US" altLang="zh-CN" sz="1200" dirty="0" smtClean="0">
                <a:sym typeface="黑体" panose="02010609060101010101" pitchFamily="49" charset="-122"/>
              </a:rPr>
              <a:t>HTTP</a:t>
            </a:r>
            <a:r>
              <a:rPr lang="zh-CN" altLang="en-US" sz="1200" dirty="0" smtClean="0">
                <a:sym typeface="黑体" panose="02010609060101010101" pitchFamily="49" charset="-122"/>
              </a:rPr>
              <a:t>请求和响应中各字段的含义；了解相关的网络分析工具，主要用于分析网络流量，如：</a:t>
            </a:r>
            <a:r>
              <a:rPr lang="en-US" altLang="zh-CN" sz="1200" dirty="0" err="1" smtClean="0">
                <a:sym typeface="黑体" panose="02010609060101010101" pitchFamily="49" charset="-122"/>
              </a:rPr>
              <a:t>burpsuit</a:t>
            </a:r>
            <a:r>
              <a:rPr lang="zh-CN" altLang="en-US" sz="1200" dirty="0" smtClean="0">
                <a:sym typeface="黑体" panose="02010609060101010101" pitchFamily="49" charset="-122"/>
              </a:rPr>
              <a:t>等。一般情况，使用浏览器的开发者模式即可；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sym typeface="黑体" panose="02010609060101010101" pitchFamily="49" charset="-122"/>
              </a:rPr>
              <a:t>（</a:t>
            </a:r>
            <a:r>
              <a:rPr lang="en-US" altLang="zh-CN" sz="1200" dirty="0" smtClean="0">
                <a:sym typeface="黑体" panose="02010609060101010101" pitchFamily="49" charset="-122"/>
              </a:rPr>
              <a:t>2</a:t>
            </a:r>
            <a:r>
              <a:rPr lang="zh-CN" altLang="en-US" sz="1200" dirty="0" smtClean="0">
                <a:sym typeface="黑体" panose="02010609060101010101" pitchFamily="49" charset="-122"/>
              </a:rPr>
              <a:t>）数据解析：了解</a:t>
            </a:r>
            <a:r>
              <a:rPr lang="en-US" altLang="zh-CN" sz="1200" dirty="0" smtClean="0">
                <a:sym typeface="黑体" panose="02010609060101010101" pitchFamily="49" charset="-122"/>
              </a:rPr>
              <a:t>HTML</a:t>
            </a:r>
            <a:r>
              <a:rPr lang="zh-CN" altLang="en-US" sz="1200" dirty="0" smtClean="0">
                <a:sym typeface="黑体" panose="02010609060101010101" pitchFamily="49" charset="-122"/>
              </a:rPr>
              <a:t>结构、</a:t>
            </a:r>
            <a:r>
              <a:rPr lang="en-US" altLang="zh-CN" sz="1200" dirty="0" smtClean="0">
                <a:sym typeface="黑体" panose="02010609060101010101" pitchFamily="49" charset="-122"/>
              </a:rPr>
              <a:t>JSON</a:t>
            </a:r>
            <a:r>
              <a:rPr lang="zh-CN" altLang="en-US" sz="1200" dirty="0" smtClean="0">
                <a:sym typeface="黑体" panose="02010609060101010101" pitchFamily="49" charset="-122"/>
              </a:rPr>
              <a:t>和</a:t>
            </a:r>
            <a:r>
              <a:rPr lang="en-US" altLang="zh-CN" sz="1200" dirty="0" smtClean="0">
                <a:sym typeface="黑体" panose="02010609060101010101" pitchFamily="49" charset="-122"/>
              </a:rPr>
              <a:t>XML</a:t>
            </a:r>
            <a:r>
              <a:rPr lang="zh-CN" altLang="en-US" sz="1200" dirty="0" smtClean="0">
                <a:sym typeface="黑体" panose="02010609060101010101" pitchFamily="49" charset="-122"/>
              </a:rPr>
              <a:t>数据格式，</a:t>
            </a:r>
            <a:r>
              <a:rPr lang="en-US" altLang="zh-CN" sz="1200" dirty="0" smtClean="0">
                <a:sym typeface="黑体" panose="02010609060101010101" pitchFamily="49" charset="-122"/>
              </a:rPr>
              <a:t>CSS</a:t>
            </a:r>
            <a:r>
              <a:rPr lang="zh-CN" altLang="en-US" sz="1200" dirty="0" smtClean="0">
                <a:sym typeface="黑体" panose="02010609060101010101" pitchFamily="49" charset="-122"/>
              </a:rPr>
              <a:t>选择器、</a:t>
            </a:r>
            <a:r>
              <a:rPr lang="en-US" altLang="zh-CN" sz="1200" dirty="0" err="1" smtClean="0">
                <a:sym typeface="黑体" panose="02010609060101010101" pitchFamily="49" charset="-122"/>
              </a:rPr>
              <a:t>Xpath</a:t>
            </a:r>
            <a:r>
              <a:rPr lang="zh-CN" altLang="en-US" sz="1200" dirty="0" smtClean="0">
                <a:sym typeface="黑体" panose="02010609060101010101" pitchFamily="49" charset="-122"/>
              </a:rPr>
              <a:t>路径表达式、正则表达式等，目的是从响应中提取出所需的数据；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sym typeface="黑体" panose="02010609060101010101" pitchFamily="49" charset="-122"/>
              </a:rPr>
              <a:t>（</a:t>
            </a:r>
            <a:r>
              <a:rPr lang="en-US" altLang="zh-CN" sz="1200" dirty="0" smtClean="0">
                <a:sym typeface="黑体" panose="02010609060101010101" pitchFamily="49" charset="-122"/>
              </a:rPr>
              <a:t>3</a:t>
            </a:r>
            <a:r>
              <a:rPr lang="zh-CN" altLang="en-US" sz="1200" dirty="0" smtClean="0">
                <a:sym typeface="黑体" panose="02010609060101010101" pitchFamily="49" charset="-122"/>
              </a:rPr>
              <a:t>）数据入库：</a:t>
            </a:r>
            <a:r>
              <a:rPr lang="en-US" altLang="zh-CN" sz="1200" dirty="0" smtClean="0">
                <a:sym typeface="黑体" panose="02010609060101010101" pitchFamily="49" charset="-122"/>
              </a:rPr>
              <a:t>MySQL</a:t>
            </a:r>
            <a:r>
              <a:rPr lang="zh-CN" altLang="en-US" sz="1200" dirty="0" smtClean="0">
                <a:sym typeface="黑体" panose="02010609060101010101" pitchFamily="49" charset="-122"/>
              </a:rPr>
              <a:t>，</a:t>
            </a:r>
            <a:r>
              <a:rPr lang="en-US" altLang="zh-CN" sz="1200" dirty="0" smtClean="0">
                <a:sym typeface="黑体" panose="02010609060101010101" pitchFamily="49" charset="-122"/>
              </a:rPr>
              <a:t>SQLite</a:t>
            </a:r>
            <a:r>
              <a:rPr lang="zh-CN" altLang="en-US" sz="1200" dirty="0" smtClean="0">
                <a:sym typeface="黑体" panose="02010609060101010101" pitchFamily="49" charset="-122"/>
              </a:rPr>
              <a:t>、</a:t>
            </a:r>
            <a:r>
              <a:rPr lang="en-US" altLang="zh-CN" sz="1200" dirty="0" err="1" smtClean="0">
                <a:sym typeface="黑体" panose="02010609060101010101" pitchFamily="49" charset="-122"/>
              </a:rPr>
              <a:t>Redis</a:t>
            </a:r>
            <a:r>
              <a:rPr lang="zh-CN" altLang="en-US" sz="1200" dirty="0" smtClean="0">
                <a:sym typeface="黑体" panose="02010609060101010101" pitchFamily="49" charset="-122"/>
              </a:rPr>
              <a:t>等数据库，便于数据的存储；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72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其中，</a:t>
            </a:r>
            <a:r>
              <a:rPr kumimoji="1" lang="en-US" altLang="zh-CN" sz="1200" dirty="0" err="1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urllib</a:t>
            </a:r>
            <a:r>
              <a:rPr kumimoji="1" lang="zh-CN" altLang="en-US" sz="1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1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requests</a:t>
            </a:r>
            <a:r>
              <a:rPr kumimoji="1" lang="zh-CN" altLang="en-US" sz="1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用来获取</a:t>
            </a:r>
            <a:r>
              <a:rPr kumimoji="1" lang="en-US" altLang="zh-CN" sz="1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kumimoji="1" lang="zh-CN" altLang="en-US" sz="1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对应的原始响应内容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kumimoji="1" lang="en-US" altLang="zh-CN" sz="1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selenium</a:t>
            </a:r>
            <a:r>
              <a:rPr kumimoji="1" lang="zh-CN" altLang="en-US" sz="1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通过加载浏览器驱动，获取浏览器渲染之后的响应内容，模拟程度更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高。</a:t>
            </a:r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考虑效率、当然能使用</a:t>
            </a:r>
            <a:r>
              <a:rPr kumimoji="1"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urllib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requests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等解决的尽量不用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selenium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，因为后者因需要加载浏览器而导致效率较低。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对于数据抓取，涉及的过程主要是模拟浏览器向服务器发送构造好的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请求，常见类型有：</a:t>
            </a:r>
            <a:r>
              <a:rPr kumimoji="1" lang="en-US" altLang="zh-CN" sz="1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get/post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endParaRPr kumimoji="1" lang="zh-CN" altLang="en-US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kumimoji="1" lang="zh-CN" altLang="en-US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248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01985" y="3802262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矩形 5"/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4217314" y="3801251"/>
            <a:ext cx="861772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讲师：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</a:t>
            </a:r>
            <a:r>
              <a:rPr lang="zh-CN" altLang="en-US" dirty="0" smtClean="0"/>
              <a:t>输入节标题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28459" y="2286889"/>
            <a:ext cx="7380512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 smtClean="0">
                <a:sym typeface="Times New Roman" panose="02020603050405020304"/>
              </a:rPr>
              <a:t>Python</a:t>
            </a:r>
            <a:r>
              <a:rPr lang="zh-CN" altLang="en-US" sz="4000" b="1" dirty="0" smtClean="0">
                <a:sym typeface="Times New Roman" panose="02020603050405020304"/>
              </a:rPr>
              <a:t>全栈工程师</a:t>
            </a:r>
            <a:endParaRPr lang="zh-CN" altLang="en-US" sz="4000" b="1" dirty="0">
              <a:sym typeface="Times New Roman" panose="02020603050405020304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087888" y="371703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张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涛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7928" y="3024324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网络爬虫体验课</a:t>
            </a:r>
            <a:endParaRPr lang="zh-CN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9416" y="116632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lvl="6" indent="0">
              <a:lnSpc>
                <a:spcPct val="90000"/>
              </a:lnSpc>
            </a:pPr>
            <a:r>
              <a:rPr lang="en-US" altLang="zh-TW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 </a:t>
            </a:r>
            <a:r>
              <a:rPr lang="zh-TW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通过案例讲解信息爬</a:t>
            </a:r>
            <a:r>
              <a:rPr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取方式：</a:t>
            </a:r>
          </a:p>
        </p:txBody>
      </p:sp>
      <p:sp>
        <p:nvSpPr>
          <p:cNvPr id="4" name="矩形 3"/>
          <p:cNvSpPr/>
          <p:nvPr/>
        </p:nvSpPr>
        <p:spPr>
          <a:xfrm>
            <a:off x="839416" y="714373"/>
            <a:ext cx="10801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常规信息爬取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-------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豆瓣网图书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Top250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信息爬取</a:t>
            </a: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信息爬取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--------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有道词典翻译信息爬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</a:t>
            </a: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动态渲染信息爬取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模拟百度图片搜索信息爬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</a:t>
            </a: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接口信息爬取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天气预报接口信息爬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</a:t>
            </a: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⑤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移动端信息爬取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从京东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中爬取商品信息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368" y="612844"/>
            <a:ext cx="11377264" cy="5606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基本的反爬虫手段，主要是检测请求头中的字段，比如：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User-Agent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referer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等。针对这种情况，只要在请求中带上对应的字段即可。所构造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请求的各个字段最好跟在浏览器中发送的完全一样，但也不是必须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基于用户行为的反爬虫手段，主要是在后台对访问的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User-Agent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）进行统计，当超过某一设定的阈值，给予封锁。针对这种情况，可通过使用代理服务器解决，每隔几次请求，切换一下所用代理的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地址（或通过使用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User-Agent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列表解决，每次从列表里随机选择一个使用）。这样的反爬虫方法可能会误伤用户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希望抓取的数据是如果通过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请求得到的，假如通过网络分析能够找到该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请求，也能分析出请求所需的具体参数，则直接模拟相应的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请求，即可从响应中得到对应的数据。这种情况，跟普通的请求没有什么区别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的反爬虫手段，主要是在响应数据页面之前，先返回一段带有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代码的页面，用于验证访问者有无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的执行环境，以确定使用的是不是浏览器。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943628" y="116632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lvl="6" indent="0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TW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常用反爬</a:t>
            </a:r>
            <a:r>
              <a:rPr lang="zh-TW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机制的应对和处理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6" indent="0">
              <a:lnSpc>
                <a:spcPct val="9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400" y="116632"/>
            <a:ext cx="4284897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6" indent="0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8.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分布式爬虫架构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836711"/>
            <a:ext cx="9721080" cy="56166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898167"/>
            <a:ext cx="9721080" cy="49070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384" y="5949280"/>
            <a:ext cx="11024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Scrapy-redis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是为了更方便地实现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分布式爬取，而提供了一些以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为基础的组件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65442" y="1816383"/>
            <a:ext cx="5472608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CSDN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小姐姐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系统了解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Python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全栈内容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咨询开班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+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专属优惠</a:t>
            </a:r>
          </a:p>
        </p:txBody>
      </p:sp>
      <p:pic>
        <p:nvPicPr>
          <p:cNvPr id="2" name="图片 1" descr="蔡家蕊（小七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1129030"/>
            <a:ext cx="4095750" cy="4095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4855" y="942340"/>
            <a:ext cx="6737350" cy="54241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课程主要内容：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Python网络爬虫库介绍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网络爬虫中的数据分析与提取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通过案例讲解信息爬取方式：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① 常规信息爬取----豆瓣网图书Top250信息爬取</a:t>
            </a: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② Ajax信息爬取--有道词典翻译信息爬取</a:t>
            </a: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③ 动态渲染信息爬取--模拟百度图片搜索信息爬取</a:t>
            </a: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④ Api接口信息爬取--天气预报接口信息爬取</a:t>
            </a: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⑤ App移动端信息爬取--从京东App中爬取商品信息</a:t>
            </a: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常用反爬机制的应对和处理-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-58同城租房信息的反爬处理</a:t>
            </a:r>
          </a:p>
          <a:p>
            <a:pPr marL="0" marR="0" indent="0" algn="l" defTabSz="9144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分布式爬虫架构与部署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1464" y="1273943"/>
            <a:ext cx="2711450" cy="395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内容占位符 4"/>
          <p:cNvSpPr txBox="1">
            <a:spLocks noChangeArrowheads="1"/>
          </p:cNvSpPr>
          <p:nvPr/>
        </p:nvSpPr>
        <p:spPr>
          <a:xfrm>
            <a:off x="4439816" y="764704"/>
            <a:ext cx="7560840" cy="5400600"/>
          </a:xfrm>
          <a:prstGeom prst="rect">
            <a:avLst/>
          </a:prstGeom>
        </p:spPr>
        <p:txBody>
          <a:bodyPr/>
          <a:lstStyle>
            <a:lvl1pPr marL="449580" marR="0" indent="-44958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  <a:lvl2pPr marL="868045" marR="0" indent="-33147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2pPr>
            <a:lvl3pPr marL="1219200" marR="0" indent="-304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3pPr>
            <a:lvl4pPr marL="1676400" marR="0" indent="-304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4pPr>
            <a:lvl5pPr marL="2133600" marR="0" indent="-304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5pPr>
            <a:lvl6pPr marL="2590800" marR="0" indent="-304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048000" marR="0" indent="-304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505200" marR="0" indent="-304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3962400" marR="0" indent="-304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5F5F5F"/>
                </a:solidFill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知名机构教学总监金牌讲师，14年的项目开发与教学培训经验，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技术培训领域有较高影响力。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主讲P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学科，主要负责校企培训、课程体系研发、教学部讲师与项目经理的管理等工作。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擅长技术领域：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PHP,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thon,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C/C++, Java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Web前端和数据库等技术。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目前致力于开源产品的推广， 主讲课程：PHP高级开发工程师、Python全栈工程师、WEB全栈开发工程师。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97" y="1340768"/>
            <a:ext cx="2624963" cy="262496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434480" y="4049196"/>
            <a:ext cx="3581400" cy="11079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张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涛</a:t>
            </a:r>
          </a:p>
          <a:p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教学总监 /  金牌讲师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65442" y="1816383"/>
            <a:ext cx="5472608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CSDN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小姐姐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系统了解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Python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全栈内容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咨询开班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+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专属优惠</a:t>
            </a:r>
          </a:p>
        </p:txBody>
      </p:sp>
      <p:pic>
        <p:nvPicPr>
          <p:cNvPr id="2" name="图片 1" descr="蔡家蕊（小七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1129030"/>
            <a:ext cx="4095750" cy="4095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6632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lvl="6" indent="0">
              <a:lnSpc>
                <a:spcPct val="9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网络爬虫概述</a:t>
            </a: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6" indent="0">
              <a:lnSpc>
                <a:spcPct val="90000"/>
              </a:lnSpc>
            </a:pP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384" y="548680"/>
            <a:ext cx="10945216" cy="640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网络爬</a:t>
            </a: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虫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(Web Spider)</a:t>
            </a:r>
            <a:r>
              <a:rPr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又称网络蜘蛛、网络机器人，是一种按照一定的规则，自动地抓取万维网信息的程序或者脚本</a:t>
            </a:r>
            <a:r>
              <a:rPr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网络爬虫按照系统结构和实现技术，大致可分为一下集中类型：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/>
              <a:buChar char="•"/>
            </a:pPr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通用网络爬虫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就是尽可能大的网络覆盖率，如 搜索引擎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百度、雅虎和谷歌等</a:t>
            </a:r>
            <a:r>
              <a:rPr lang="is-I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/>
              <a:buChar char="•"/>
            </a:pPr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聚焦网络爬虫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有目标性，选择性地访问万维网来爬取信息。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/>
              <a:buChar char="•"/>
            </a:pPr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增量式网络爬虫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只爬取新产生的或者已经更新的页面信息。特点：耗费少，难度大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/>
              <a:buChar char="•"/>
            </a:pPr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深层网络爬虫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通过提交一些关键字才能获取的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页面，如登录或注册后访问的页面。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注：实际工作中通常是几种爬虫技术结合实现。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6632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lvl="6" indent="0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6" indent="0">
              <a:lnSpc>
                <a:spcPct val="90000"/>
              </a:lnSpc>
            </a:pP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快照 2018-03-22 下午12.4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836712"/>
            <a:ext cx="10801200" cy="2815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7408" y="3933056"/>
            <a:ext cx="10801200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爬虫技术在</a:t>
            </a:r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科学研究、</a:t>
            </a:r>
            <a:r>
              <a:rPr lang="en-US" altLang="zh-CN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安全、产品研发、舆情监控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等领域可以做很多事情。如：在数据挖掘、机器学习、图像处理等科学研究领域，如果没有数据，则可以通过爬虫从网上抓取；在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方面，使用爬虫可以对网站是否存在某一漏洞进行批量验证、利用；在产品研发方面，可以采集各个商城物品价格，为用户提供市场最低价；在舆情监控方面，可以抓取、分析新浪微博的数据，从而识别出某用户是否为水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6632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lvl="6" indent="0">
              <a:lnSpc>
                <a:spcPct val="9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学习爬虫前的技术准备</a:t>
            </a: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6" indent="0">
              <a:lnSpc>
                <a:spcPct val="90000"/>
              </a:lnSpc>
            </a:pP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3392" y="836712"/>
            <a:ext cx="10945216" cy="477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基础语言：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基础语法、运算符、数据类型、流程控制、函数、对象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模块、文件操作、多线程、网络编程  </a:t>
            </a:r>
            <a:r>
              <a:rPr lang="is-I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W3C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Xpath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6" indent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的请求过程、请求方式、状态码含义，头部信息以及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Cookie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状态管理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6" indent="0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(4).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数据库：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6" inden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is-I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6632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lvl="6" indent="0">
              <a:lnSpc>
                <a:spcPct val="9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运行流程</a:t>
            </a: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6" indent="0">
              <a:lnSpc>
                <a:spcPct val="90000"/>
              </a:lnSpc>
            </a:pP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46" y="980728"/>
            <a:ext cx="10578496" cy="515701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6632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514350" lvl="6" indent="-514350">
              <a:lnSpc>
                <a:spcPct val="90000"/>
              </a:lnSpc>
              <a:buAutoNum type="arabicPeriod" startAt="5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网络爬虫使用的技术</a:t>
            </a:r>
            <a:endParaRPr lang="zh-TW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368" y="765859"/>
            <a:ext cx="11233248" cy="5755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常用爬虫库： </a:t>
            </a:r>
            <a:r>
              <a:rPr kumimoji="1" lang="en-US" altLang="zh-CN" sz="2400" dirty="0" err="1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urllib</a:t>
            </a:r>
            <a:r>
              <a:rPr kumimoji="1" lang="en-US" altLang="zh-CN" sz="24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400" dirty="0" err="1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requests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selenium</a:t>
            </a:r>
            <a:r>
              <a:rPr kumimoji="1"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、以及</a:t>
            </a:r>
            <a:r>
              <a:rPr kumimoji="1" lang="en-US" altLang="zh-CN" sz="2400" dirty="0" err="1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</a:t>
            </a:r>
            <a:r>
              <a:rPr kumimoji="1"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爬虫框架</a:t>
            </a:r>
          </a:p>
          <a:p>
            <a:pPr marL="342900" lvl="1" indent="-342900">
              <a:lnSpc>
                <a:spcPct val="200000"/>
              </a:lnSpc>
              <a:buFont typeface="Arial" panose="020B0604020202020204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在数据解析方面，相应的库包括：</a:t>
            </a:r>
            <a:r>
              <a:rPr kumimoji="1" lang="en-US" altLang="zh-CN" sz="24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lxml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beautifulsoup4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4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pyquery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342900" lvl="8" indent="-342900">
              <a:lnSpc>
                <a:spcPct val="200000"/>
              </a:lnSpc>
              <a:buFont typeface="Arial" panose="020B0604020202020204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对于数据解析，主要是从响应页面里提取所需的数据，常用方法有：</a:t>
            </a:r>
            <a:r>
              <a:rPr kumimoji="1" lang="en-US" altLang="zh-CN" sz="24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xpath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路径表达式、</a:t>
            </a:r>
            <a:r>
              <a:rPr kumimoji="1" lang="en-US" altLang="zh-CN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选择器、正则表达式等。</a:t>
            </a:r>
            <a:endParaRPr kumimoji="1" lang="en-US" altLang="zh-CN" sz="24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6" indent="-342900">
              <a:lnSpc>
                <a:spcPct val="200000"/>
              </a:lnSpc>
              <a:buFont typeface="Arial" panose="020B0604020202020204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其中，</a:t>
            </a:r>
            <a:r>
              <a:rPr kumimoji="1" lang="en-US" altLang="zh-CN" sz="24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xpath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路径表达式</a:t>
            </a:r>
            <a:r>
              <a:rPr kumimoji="1"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</a:t>
            </a:r>
            <a:r>
              <a:rPr kumimoji="1"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主要用于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提取结构化的数据</a:t>
            </a:r>
            <a:r>
              <a:rPr kumimoji="1"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。而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</a:t>
            </a:r>
            <a:r>
              <a:rPr kumimoji="1"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则表达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kumimoji="1"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主要用于提取</a:t>
            </a:r>
            <a:r>
              <a:rPr kumimoji="1"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非结构化的数据</a:t>
            </a:r>
            <a:r>
              <a:rPr kumimoji="1"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342900" lvl="4" indent="-342900">
              <a:lnSpc>
                <a:spcPct val="200000"/>
              </a:lnSpc>
              <a:buFont typeface="Arial" panose="020B0604020202020204"/>
              <a:buChar char="•"/>
            </a:pPr>
            <a:r>
              <a:rPr kumimoji="1"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数据的存储：</a:t>
            </a:r>
            <a:r>
              <a:rPr lang="en-US" altLang="zh-CN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MongoDB</a:t>
            </a: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2400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endParaRPr kumimoji="1" lang="zh-CN" altLang="en-US" sz="24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acaad985-9709-4b15-af11-a801792cf5aa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1272</Words>
  <Application>Microsoft Office PowerPoint</Application>
  <PresentationFormat>宽屏</PresentationFormat>
  <Paragraphs>75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微软雅黑</vt:lpstr>
      <vt:lpstr>小米兰亭</vt:lpstr>
      <vt:lpstr>Arial</vt:lpstr>
      <vt:lpstr>Calibri</vt:lpstr>
      <vt:lpstr>Times New Roman</vt:lpstr>
      <vt:lpstr>Office 主题</vt:lpstr>
      <vt:lpstr>Python全栈工程师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CSDN学院_UI课程PPT模板</dc:title>
  <dc:creator>CSDN学院</dc:creator>
  <dc:description>v1.0</dc:description>
  <cp:lastModifiedBy>需要开启这个功能 怎么回事</cp:lastModifiedBy>
  <cp:revision>579</cp:revision>
  <dcterms:created xsi:type="dcterms:W3CDTF">2017-06-22T11:40:00Z</dcterms:created>
  <dcterms:modified xsi:type="dcterms:W3CDTF">2019-03-20T13:53:05Z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