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oud FinOps AI Agent"/>
          <p:cNvSpPr txBox="1"/>
          <p:nvPr/>
        </p:nvSpPr>
        <p:spPr>
          <a:xfrm>
            <a:off x="5431790" y="4006849"/>
            <a:ext cx="1352042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10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Cloud FinOps AI Agent</a:t>
            </a:r>
          </a:p>
        </p:txBody>
      </p:sp>
      <p:sp>
        <p:nvSpPr>
          <p:cNvPr id="172" name="AI DC 서비스 개발팀…"/>
          <p:cNvSpPr txBox="1"/>
          <p:nvPr/>
        </p:nvSpPr>
        <p:spPr>
          <a:xfrm>
            <a:off x="9325610" y="6807199"/>
            <a:ext cx="573278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AI DC 서비스 개발팀</a:t>
            </a:r>
          </a:p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이현영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배경 및 목표"/>
          <p:cNvSpPr txBox="1"/>
          <p:nvPr/>
        </p:nvSpPr>
        <p:spPr>
          <a:xfrm>
            <a:off x="1134062" y="817661"/>
            <a:ext cx="2251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배경 및 목표</a:t>
            </a:r>
          </a:p>
        </p:txBody>
      </p:sp>
      <p:sp>
        <p:nvSpPr>
          <p:cNvPr id="175" name="고객의 AWS Cost &amp; Usage Report(CUR) 중 Amazon SageMaker 관련 비용을 분석…"/>
          <p:cNvSpPr txBox="1"/>
          <p:nvPr/>
        </p:nvSpPr>
        <p:spPr>
          <a:xfrm>
            <a:off x="1150705" y="1829637"/>
            <a:ext cx="13110592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고객의 AWS Cost &amp; Usage Report(CUR) 중 </a:t>
            </a:r>
            <a:r>
              <a:rPr b="1"/>
              <a:t>Amazon SageMaker 관련 비용을 분석</a:t>
            </a:r>
            <a:endParaRPr b="1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챗봇 형태로 쿼리 결과와 공식 문서 인용을 근거로 제시하고, 비용 최적화 액션을 제안하는 FinOps Agent MVP 개발</a:t>
            </a:r>
            <a:br/>
          </a:p>
        </p:txBody>
      </p:sp>
      <p:sp>
        <p:nvSpPr>
          <p:cNvPr id="176" name="사용자, 주요 시나리오"/>
          <p:cNvSpPr txBox="1"/>
          <p:nvPr/>
        </p:nvSpPr>
        <p:spPr>
          <a:xfrm>
            <a:off x="1159462" y="3512172"/>
            <a:ext cx="33111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사용자, 주요 시나리오</a:t>
            </a:r>
          </a:p>
        </p:txBody>
      </p:sp>
      <p:sp>
        <p:nvSpPr>
          <p:cNvPr id="177" name="대상 사용자: 비용 담당자, FinOps 담당자, 개발자.…"/>
          <p:cNvSpPr txBox="1"/>
          <p:nvPr/>
        </p:nvSpPr>
        <p:spPr>
          <a:xfrm>
            <a:off x="1150705" y="4206239"/>
            <a:ext cx="8127112" cy="47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대상 사용자</a:t>
            </a:r>
            <a:r>
              <a:t>: 비용 담당자, FinOps 담당자, 개발자.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주요 시나리오</a:t>
            </a:r>
            <a:r>
              <a:t>: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이번달 SageMaker 총비용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Endpoint 인스턴스 타입별 시간당 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Notebook 인스턴스로 사용되는 타입별 사용 비용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Training Job에서 Spot 비중과 고비용 Job Top N 분석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Inference Endpoint에서 서버리스나 멀티모델 전환 가능 후보 탐색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서비스 설명과 공식 문서 기반 비용 절감 방안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최근 3개월 SageMaker 비용 추이와 스파이크 원인 분석</a:t>
            </a:r>
          </a:p>
        </p:txBody>
      </p:sp>
      <p:sp>
        <p:nvSpPr>
          <p:cNvPr id="178" name="데이터 범위 및 가정"/>
          <p:cNvSpPr txBox="1"/>
          <p:nvPr/>
        </p:nvSpPr>
        <p:spPr>
          <a:xfrm>
            <a:off x="1159462" y="9990141"/>
            <a:ext cx="298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범위 및 가정</a:t>
            </a:r>
          </a:p>
        </p:txBody>
      </p:sp>
      <p:sp>
        <p:nvSpPr>
          <p:cNvPr id="179" name="데이터: Redshift에 적재된 월별 CUR CSV를 기준으로 한다. 시스템이 직접 Redshift에서 추출한다.…"/>
          <p:cNvSpPr txBox="1"/>
          <p:nvPr/>
        </p:nvSpPr>
        <p:spPr>
          <a:xfrm>
            <a:off x="1150705" y="10834802"/>
            <a:ext cx="19863970" cy="13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데이터</a:t>
            </a:r>
            <a:r>
              <a:t>: Redshift에 적재된 월별 CUR CSV를 기준으로 한다. 시스템이 직접 Redshift에서 추출한다.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문서</a:t>
            </a:r>
            <a:r>
              <a:t>: AWS SageMaker 공식 문서만 인덱싱. 요금표, SageMaker 서비스 설명, 베스트 프랙티스, 비용 최적화 가이드 등 포함. 인덱싱 범위에 없는 답변은 Tavily 웹검색으로 보강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*실시간 CloudWatch 메트릭 수집, 자동 Stop이나 Resize 실행은 PoC 범위에서 제외</a:t>
            </a:r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98" y="3036776"/>
            <a:ext cx="12608638" cy="6730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기술 아키텍쳐"/>
          <p:cNvSpPr txBox="1"/>
          <p:nvPr/>
        </p:nvSpPr>
        <p:spPr>
          <a:xfrm>
            <a:off x="702262" y="504954"/>
            <a:ext cx="25201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 아키텍쳐</a:t>
            </a:r>
          </a:p>
        </p:txBody>
      </p:sp>
      <p:sp>
        <p:nvSpPr>
          <p:cNvPr id="183" name="Router Agent: LangChain과 LangGraph 기반으로 동작, LLM이 의도를 분류하고, 신뢰도 점수와 근거를 함께 반환…"/>
          <p:cNvSpPr txBox="1"/>
          <p:nvPr/>
        </p:nvSpPr>
        <p:spPr>
          <a:xfrm>
            <a:off x="537091" y="7908065"/>
            <a:ext cx="2255931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 Agent: LangChain과 LangGraph 기반으로 동작, LLM이 의도를 분류하고, 신뢰도 점수와 근거를 함께 반환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 Agent: 인사, 도움말 같은 일반 질의에 응답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Agent: Redshift CUR에서 추출·변환된 데이터 &gt; Parquet 형식으로 Read &gt; 자연어를 SQL로 변환하고 실행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Agent: SageMaker 공식 문서를 크롤링·청킹·임베딩하여 Chroma 벡터 DB에 저장,  LangChain RAG로 검색 후 답변을 생성. 답변 품질이 낮을 경우 Tavily를 통해 웹검색 수행하여 품질 보강</a:t>
            </a:r>
          </a:p>
        </p:txBody>
      </p:sp>
      <p:sp>
        <p:nvSpPr>
          <p:cNvPr id="184" name="Streamlit으로 구현되어 실시간 채팅 인터페이스를 제공, SQL 결과, 문서 인용, 일반 답변을 의도에 맞게 표시"/>
          <p:cNvSpPr txBox="1"/>
          <p:nvPr/>
        </p:nvSpPr>
        <p:spPr>
          <a:xfrm>
            <a:off x="559238" y="12609092"/>
            <a:ext cx="125684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66700" indent="-2667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Streamlit으로 구현되어 실시간 채팅 인터페이스를 제공, SQL 결과, 문서 인용, 일반 답변을 의도에 맞게 표시</a:t>
            </a:r>
          </a:p>
        </p:txBody>
      </p:sp>
      <p:sp>
        <p:nvSpPr>
          <p:cNvPr id="185" name="ETL 파이프라인이 Redshift에서 CUR 데이터를 추출, 정규화, 집계하여 Parquet으로 저장한다. 최신 버전은 심볼릭 링크를 통해 접근한다.…"/>
          <p:cNvSpPr txBox="1"/>
          <p:nvPr/>
        </p:nvSpPr>
        <p:spPr>
          <a:xfrm>
            <a:off x="537091" y="10781382"/>
            <a:ext cx="158203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파이프라인이 Redshift에서 CUR 데이터를 추출, 정규화, 집계하여 Parquet으로 저장한다. 최신 버전은 심볼릭 링크를 통해 접근한다.</a:t>
            </a:r>
          </a:p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문서를 수집, 청킹, 임베딩하여 Chorma DB에 저장한다. </a:t>
            </a:r>
          </a:p>
        </p:txBody>
      </p:sp>
      <p:sp>
        <p:nvSpPr>
          <p:cNvPr id="186" name="Agent"/>
          <p:cNvSpPr txBox="1"/>
          <p:nvPr/>
        </p:nvSpPr>
        <p:spPr>
          <a:xfrm>
            <a:off x="537091" y="7283450"/>
            <a:ext cx="109053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87" name="Data (ETL: Extract &amp; Transform &amp; Load Pipeline)"/>
          <p:cNvSpPr txBox="1"/>
          <p:nvPr/>
        </p:nvSpPr>
        <p:spPr>
          <a:xfrm>
            <a:off x="537091" y="10172648"/>
            <a:ext cx="76255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Data (ETL: Extract &amp; Transform &amp; Load Pipeline)</a:t>
            </a:r>
          </a:p>
        </p:txBody>
      </p:sp>
      <p:sp>
        <p:nvSpPr>
          <p:cNvPr id="188" name="UI"/>
          <p:cNvSpPr txBox="1"/>
          <p:nvPr/>
        </p:nvSpPr>
        <p:spPr>
          <a:xfrm>
            <a:off x="537091" y="11923517"/>
            <a:ext cx="44657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89" name="UI"/>
          <p:cNvSpPr/>
          <p:nvPr/>
        </p:nvSpPr>
        <p:spPr>
          <a:xfrm>
            <a:off x="1697885" y="349278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90" name="Router…"/>
          <p:cNvSpPr/>
          <p:nvPr/>
        </p:nvSpPr>
        <p:spPr>
          <a:xfrm>
            <a:off x="5063385" y="353088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1" name="General…"/>
          <p:cNvSpPr/>
          <p:nvPr/>
        </p:nvSpPr>
        <p:spPr>
          <a:xfrm>
            <a:off x="9638028" y="1508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2" name="Docs…"/>
          <p:cNvSpPr/>
          <p:nvPr/>
        </p:nvSpPr>
        <p:spPr>
          <a:xfrm>
            <a:off x="9638028" y="5572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3" name="SQL…"/>
          <p:cNvSpPr/>
          <p:nvPr/>
        </p:nvSpPr>
        <p:spPr>
          <a:xfrm>
            <a:off x="9638028" y="3540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4" name="Data"/>
          <p:cNvSpPr/>
          <p:nvPr/>
        </p:nvSpPr>
        <p:spPr>
          <a:xfrm>
            <a:off x="13277569" y="1508947"/>
            <a:ext cx="5231392" cy="5334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</a:t>
            </a:r>
          </a:p>
        </p:txBody>
      </p:sp>
      <p:sp>
        <p:nvSpPr>
          <p:cNvPr id="195" name="ETL Pipeline…"/>
          <p:cNvSpPr txBox="1"/>
          <p:nvPr/>
        </p:nvSpPr>
        <p:spPr>
          <a:xfrm>
            <a:off x="13536532" y="2651947"/>
            <a:ext cx="4713466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Pipeline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Redshift CUR 추출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변환, 집계 후 Parquet 저장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 인덱스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 수집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HTML 분할 &gt; 청크 생성 &gt; 임베딩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Chroma Vector DB 저장</a:t>
            </a:r>
          </a:p>
        </p:txBody>
      </p:sp>
      <p:sp>
        <p:nvSpPr>
          <p:cNvPr id="196" name="선"/>
          <p:cNvSpPr/>
          <p:nvPr/>
        </p:nvSpPr>
        <p:spPr>
          <a:xfrm flipV="1">
            <a:off x="3674914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선"/>
          <p:cNvSpPr/>
          <p:nvPr/>
        </p:nvSpPr>
        <p:spPr>
          <a:xfrm flipV="1">
            <a:off x="7074953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선"/>
          <p:cNvSpPr/>
          <p:nvPr/>
        </p:nvSpPr>
        <p:spPr>
          <a:xfrm>
            <a:off x="8548763" y="2099209"/>
            <a:ext cx="10905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선"/>
          <p:cNvSpPr/>
          <p:nvPr/>
        </p:nvSpPr>
        <p:spPr>
          <a:xfrm>
            <a:off x="8548763" y="4137847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선"/>
          <p:cNvSpPr/>
          <p:nvPr/>
        </p:nvSpPr>
        <p:spPr>
          <a:xfrm>
            <a:off x="8548763" y="6176485"/>
            <a:ext cx="10905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선"/>
          <p:cNvSpPr/>
          <p:nvPr/>
        </p:nvSpPr>
        <p:spPr>
          <a:xfrm flipV="1">
            <a:off x="8548763" y="2099209"/>
            <a:ext cx="1" cy="40772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선"/>
          <p:cNvSpPr/>
          <p:nvPr/>
        </p:nvSpPr>
        <p:spPr>
          <a:xfrm flipV="1">
            <a:off x="18627022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 flipV="1">
            <a:off x="11911228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Response"/>
          <p:cNvSpPr/>
          <p:nvPr/>
        </p:nvSpPr>
        <p:spPr>
          <a:xfrm>
            <a:off x="20265026" y="3530887"/>
            <a:ext cx="2494789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205" name="일반 대화"/>
          <p:cNvSpPr txBox="1"/>
          <p:nvPr/>
        </p:nvSpPr>
        <p:spPr>
          <a:xfrm>
            <a:off x="9992821" y="1027695"/>
            <a:ext cx="1063753" cy="42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일반 대화</a:t>
            </a:r>
          </a:p>
        </p:txBody>
      </p:sp>
      <p:sp>
        <p:nvSpPr>
          <p:cNvPr id="206" name="NL to SQL"/>
          <p:cNvSpPr txBox="1"/>
          <p:nvPr/>
        </p:nvSpPr>
        <p:spPr>
          <a:xfrm>
            <a:off x="9872298" y="3100003"/>
            <a:ext cx="130479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NL to SQL</a:t>
            </a:r>
          </a:p>
        </p:txBody>
      </p:sp>
      <p:sp>
        <p:nvSpPr>
          <p:cNvPr id="207" name="RAG"/>
          <p:cNvSpPr txBox="1"/>
          <p:nvPr/>
        </p:nvSpPr>
        <p:spPr>
          <a:xfrm>
            <a:off x="10201863" y="5157166"/>
            <a:ext cx="64566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핵심 기술"/>
          <p:cNvSpPr txBox="1"/>
          <p:nvPr/>
        </p:nvSpPr>
        <p:spPr>
          <a:xfrm>
            <a:off x="424639" y="555754"/>
            <a:ext cx="1756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핵심 기술</a:t>
            </a:r>
          </a:p>
        </p:txBody>
      </p:sp>
      <p:sp>
        <p:nvSpPr>
          <p:cNvPr id="210" name="LangGraph를 이용해 상태 기반 워크플로우로 구성…"/>
          <p:cNvSpPr txBox="1"/>
          <p:nvPr/>
        </p:nvSpPr>
        <p:spPr>
          <a:xfrm>
            <a:off x="486291" y="2347914"/>
            <a:ext cx="918823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LangGraph를 이용해 상태 기반 워크플로우로 구성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Router는 prepare, route, dispatch 단계로 단순하고 명확하게 동작하도록 설계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각 에이전트는 독립된 모듈로 설계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Agent는 NL2SQL과 실행기, 요약기를 포함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Agent는 retriever, ingest, RAG 그래프를 포함</a:t>
            </a:r>
          </a:p>
        </p:txBody>
      </p:sp>
      <p:sp>
        <p:nvSpPr>
          <p:cNvPr id="211" name="문서를 HTML 분할 후 청킹하여 의미 단위로 임베딩…"/>
          <p:cNvSpPr txBox="1"/>
          <p:nvPr/>
        </p:nvSpPr>
        <p:spPr>
          <a:xfrm>
            <a:off x="410091" y="8943978"/>
            <a:ext cx="779152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문서를 HTML 분할 후 청킹하여 의미 단위로 임베딩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OpenAI 임베딩과 Chroma를 사용해 검색한다.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검색 시 중복 제거, 유사도 임계값, 재순위화 등을 적용해 정확도 향상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응답에는 항상 출처와 근거를 포함하도록 설계</a:t>
            </a:r>
          </a:p>
        </p:txBody>
      </p:sp>
      <p:sp>
        <p:nvSpPr>
          <p:cNvPr id="212" name="Agent 설계"/>
          <p:cNvSpPr txBox="1"/>
          <p:nvPr/>
        </p:nvSpPr>
        <p:spPr>
          <a:xfrm>
            <a:off x="537091" y="1619250"/>
            <a:ext cx="1831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 설계</a:t>
            </a:r>
          </a:p>
        </p:txBody>
      </p:sp>
      <p:sp>
        <p:nvSpPr>
          <p:cNvPr id="213" name="Rag 최적화"/>
          <p:cNvSpPr txBox="1"/>
          <p:nvPr/>
        </p:nvSpPr>
        <p:spPr>
          <a:xfrm>
            <a:off x="410091" y="8102548"/>
            <a:ext cx="17852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Rag 최적화</a:t>
            </a:r>
          </a:p>
        </p:txBody>
      </p:sp>
      <p:pic>
        <p:nvPicPr>
          <p:cNvPr id="214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095" y="7915278"/>
            <a:ext cx="9770500" cy="3317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6400" y="10115371"/>
            <a:ext cx="10818423" cy="3255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09300" y="1593850"/>
            <a:ext cx="9372600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"/>
          <p:cNvSpPr txBox="1"/>
          <p:nvPr/>
        </p:nvSpPr>
        <p:spPr>
          <a:xfrm>
            <a:off x="424639" y="555754"/>
            <a:ext cx="12465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19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1631950"/>
            <a:ext cx="19202400" cy="104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