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loud FinOps AI Agent"/>
          <p:cNvSpPr txBox="1"/>
          <p:nvPr/>
        </p:nvSpPr>
        <p:spPr>
          <a:xfrm>
            <a:off x="5431790" y="4006849"/>
            <a:ext cx="13520421" cy="156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100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Cloud FinOps AI Agent</a:t>
            </a:r>
          </a:p>
        </p:txBody>
      </p:sp>
      <p:sp>
        <p:nvSpPr>
          <p:cNvPr id="172" name="AI DC 서비스 개발팀…"/>
          <p:cNvSpPr txBox="1"/>
          <p:nvPr/>
        </p:nvSpPr>
        <p:spPr>
          <a:xfrm>
            <a:off x="9325610" y="6807199"/>
            <a:ext cx="5732781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AI DC 서비스 개발팀</a:t>
            </a:r>
          </a:p>
          <a:p>
            <a:pPr algn="ctr" defTabSz="457200">
              <a:lnSpc>
                <a:spcPct val="100000"/>
              </a:lnSpc>
              <a:spcBef>
                <a:spcPts val="1200"/>
              </a:spcBef>
              <a:defRPr b="1" sz="50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이현영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배경 및 목표"/>
          <p:cNvSpPr txBox="1"/>
          <p:nvPr/>
        </p:nvSpPr>
        <p:spPr>
          <a:xfrm>
            <a:off x="1134062" y="817662"/>
            <a:ext cx="2251965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배경 및 목표</a:t>
            </a:r>
          </a:p>
        </p:txBody>
      </p:sp>
      <p:sp>
        <p:nvSpPr>
          <p:cNvPr id="175" name="고객의 AWS Cost &amp; Usage Report(CUR) 중 Amazon SageMaker 관련 비용을 분석…"/>
          <p:cNvSpPr txBox="1"/>
          <p:nvPr/>
        </p:nvSpPr>
        <p:spPr>
          <a:xfrm>
            <a:off x="1150705" y="1829637"/>
            <a:ext cx="13110592" cy="12293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고객의 AWS Cost &amp; Usage Report(CUR) 중 </a:t>
            </a:r>
            <a:r>
              <a:rPr b="1"/>
              <a:t>Amazon SageMaker 관련 비용을 분석</a:t>
            </a:r>
            <a:endParaRPr b="1"/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챗봇 형태로 쿼리 결과와 공식 문서 인용을 근거로 제시하고, 비용 최적화 액션을 제안하는 FinOps Agent MVP 개발</a:t>
            </a:r>
            <a:br/>
          </a:p>
        </p:txBody>
      </p:sp>
      <p:sp>
        <p:nvSpPr>
          <p:cNvPr id="176" name="사용자, 주요 시나리오"/>
          <p:cNvSpPr txBox="1"/>
          <p:nvPr/>
        </p:nvSpPr>
        <p:spPr>
          <a:xfrm>
            <a:off x="1159462" y="3512172"/>
            <a:ext cx="3311158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사용자, 주요 시나리오</a:t>
            </a:r>
          </a:p>
        </p:txBody>
      </p:sp>
      <p:sp>
        <p:nvSpPr>
          <p:cNvPr id="177" name="대상 사용자: 비용 담당자, FinOps 담당자, 개발자.…"/>
          <p:cNvSpPr txBox="1"/>
          <p:nvPr/>
        </p:nvSpPr>
        <p:spPr>
          <a:xfrm>
            <a:off x="1150705" y="4206239"/>
            <a:ext cx="8127112" cy="4795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대상 사용자</a:t>
            </a:r>
            <a:r>
              <a:t>: 비용 담당자, FinOps 담당자, 개발자.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주요 시나리오</a:t>
            </a:r>
            <a:r>
              <a:t>: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이번달 SageMaker 총비용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Endpoint 인스턴스 타입별 시간당 비용 조회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Notebook 인스턴스로 사용되는 타입별 사용 비용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Training Job에서 Spot 비중과 고비용 Job Top N 분석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Inference Endpoint에서 서버리스나 멀티모델 전환 가능 후보 탐색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서비스 설명과 공식 문서 기반 비용 절감 방안 확인</a:t>
            </a:r>
          </a:p>
          <a:p>
            <a:pPr marL="457200" indent="-317500" defTabSz="457200">
              <a:lnSpc>
                <a:spcPct val="110000"/>
              </a:lnSpc>
              <a:spcBef>
                <a:spcPts val="1200"/>
              </a:spcBef>
              <a:buSzPct val="100000"/>
              <a:buFont typeface="Times Roman"/>
              <a:buAutoNum type="arabicPeriod" startAt="1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최근 3개월 SageMaker 비용 추이와 스파이크 원인 분석</a:t>
            </a:r>
          </a:p>
        </p:txBody>
      </p:sp>
      <p:sp>
        <p:nvSpPr>
          <p:cNvPr id="178" name="데이터 범위 및 가정"/>
          <p:cNvSpPr txBox="1"/>
          <p:nvPr/>
        </p:nvSpPr>
        <p:spPr>
          <a:xfrm>
            <a:off x="1159462" y="9990142"/>
            <a:ext cx="2980945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데이터 범위 및 가정</a:t>
            </a:r>
          </a:p>
        </p:txBody>
      </p:sp>
      <p:sp>
        <p:nvSpPr>
          <p:cNvPr id="179" name="데이터: Redshift에 적재된 월별 CUR CSV를 기준으로 한다. 시스템이 직접 Redshift에서 추출한다.…"/>
          <p:cNvSpPr txBox="1"/>
          <p:nvPr/>
        </p:nvSpPr>
        <p:spPr>
          <a:xfrm>
            <a:off x="1150705" y="10834802"/>
            <a:ext cx="19863970" cy="13817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데이터</a:t>
            </a:r>
            <a:r>
              <a:t>: Redshift에 적재된 월별 CUR CSV를 기준으로 한다. 시스템이 직접 Redshift에서 추출한다.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rPr b="1"/>
              <a:t>문서</a:t>
            </a:r>
            <a:r>
              <a:t>: AWS SageMaker 공식 문서만 인덱싱. 요금표, SageMaker 서비스 설명, 베스트 프랙티스, 비용 최적화 가이드 등 포함. 인덱싱 범위에 없는 답변은 Tavily 웹검색으로 보강</a:t>
            </a:r>
          </a:p>
          <a:p>
            <a:pPr defTabSz="457200">
              <a:lnSpc>
                <a:spcPct val="11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*실시간 CloudWatch 메트릭 수집, 자동 Stop이나 Resize 실행은 PoC 범위에서 제외</a:t>
            </a:r>
          </a:p>
        </p:txBody>
      </p:sp>
      <p:pic>
        <p:nvPicPr>
          <p:cNvPr id="180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3107" y="3290775"/>
            <a:ext cx="13366029" cy="7134450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직사각형"/>
          <p:cNvSpPr/>
          <p:nvPr/>
        </p:nvSpPr>
        <p:spPr>
          <a:xfrm>
            <a:off x="19939000" y="5130800"/>
            <a:ext cx="3397663" cy="5471319"/>
          </a:xfrm>
          <a:prstGeom prst="rect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Untitled diagram _ Mermaid Chart-2025-08-29-030508.png" descr="Untitled diagram _ Mermaid Chart-2025-08-29-03050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87882" y="2798265"/>
            <a:ext cx="14063843" cy="9196437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기술 아키텍쳐"/>
          <p:cNvSpPr txBox="1"/>
          <p:nvPr/>
        </p:nvSpPr>
        <p:spPr>
          <a:xfrm>
            <a:off x="702262" y="504954"/>
            <a:ext cx="2520189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기술 아키텍쳐</a:t>
            </a:r>
          </a:p>
        </p:txBody>
      </p:sp>
      <p:sp>
        <p:nvSpPr>
          <p:cNvPr id="185" name="Router Agent:  LangChain과 LangGraph 기반으로 동작, LLM이 의도를 분류하고, 신뢰도 점수와 근거를 함께 반환…"/>
          <p:cNvSpPr txBox="1"/>
          <p:nvPr/>
        </p:nvSpPr>
        <p:spPr>
          <a:xfrm>
            <a:off x="486291" y="2681846"/>
            <a:ext cx="10175673" cy="442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 Agent: </a:t>
            </a:r>
            <a:br/>
            <a:r>
              <a:t>LangChain과 LangGraph 기반으로 동작, LLM이 의도를 분류하고, 신뢰도 점수와 근거를 함께 반환</a:t>
            </a:r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General Agent: </a:t>
            </a:r>
            <a:br/>
            <a:r>
              <a:t>인사, 도움말 같은 일반 질의에 응답</a:t>
            </a:r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Agent:</a:t>
            </a:r>
            <a:br/>
            <a:r>
              <a:t> Redshift CUR에서 추출·변환된 데이터 &gt; Parquet 형식으로 Read &gt; NL2SQL</a:t>
            </a:r>
          </a:p>
          <a:p>
            <a:pPr marL="457200" indent="-317500" defTabSz="457200">
              <a:lnSpc>
                <a:spcPct val="150000"/>
              </a:lnSpc>
              <a:spcBef>
                <a:spcPts val="1200"/>
              </a:spcBef>
              <a:buSzPct val="123000"/>
              <a:buFont typeface="Times Roman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Agent: </a:t>
            </a:r>
            <a:br/>
            <a:r>
              <a:t>SageMaker 공식 문서를 크롤링·청킹·임베딩하여 Chroma 벡터 DB에 저장</a:t>
            </a:r>
            <a:br/>
            <a:r>
              <a:t>LangChain RAG로 검색 후 답변을 생성. </a:t>
            </a:r>
            <a:br/>
            <a:r>
              <a:t>답변 품질이 낮을 경우 Tavily를 통해 웹검색 수행하여 품질 보강</a:t>
            </a:r>
          </a:p>
        </p:txBody>
      </p:sp>
      <p:sp>
        <p:nvSpPr>
          <p:cNvPr id="186" name="Streamlit으로 구현, 실시간 채팅…"/>
          <p:cNvSpPr txBox="1"/>
          <p:nvPr/>
        </p:nvSpPr>
        <p:spPr>
          <a:xfrm>
            <a:off x="511691" y="10279790"/>
            <a:ext cx="5314646" cy="768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Streamlit으로 구현, 실시간 채팅</a:t>
            </a:r>
          </a:p>
          <a:p>
            <a:pPr marL="266700" indent="-266700" defTabSz="457200">
              <a:lnSpc>
                <a:spcPct val="150000"/>
              </a:lnSpc>
              <a:spcBef>
                <a:spcPts val="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결과, 문서 인용, 일반 답변을 의도에 맞게 표시</a:t>
            </a:r>
          </a:p>
        </p:txBody>
      </p:sp>
      <p:sp>
        <p:nvSpPr>
          <p:cNvPr id="187" name="ETL 파이프라인이 Redshift에서 CUR 데이터를 추출, 정규화, 집계 후 Parquet으로 저장…"/>
          <p:cNvSpPr txBox="1"/>
          <p:nvPr/>
        </p:nvSpPr>
        <p:spPr>
          <a:xfrm>
            <a:off x="511691" y="8352773"/>
            <a:ext cx="8822742" cy="920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266700" indent="-266700" defTabSz="457200">
              <a:lnSpc>
                <a:spcPct val="150000"/>
              </a:lnSpc>
              <a:spcBef>
                <a:spcPts val="120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파이프라인이 Redshift에서 CUR 데이터를 추출, 정규화, 집계 후 Parquet으로 저장</a:t>
            </a:r>
          </a:p>
          <a:p>
            <a:pPr marL="266700" indent="-266700" defTabSz="457200">
              <a:lnSpc>
                <a:spcPct val="150000"/>
              </a:lnSpc>
              <a:spcBef>
                <a:spcPts val="1200"/>
              </a:spcBef>
              <a:buSzPct val="123000"/>
              <a:buChar char="•"/>
              <a:defRPr sz="18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SageMaker 공식 문서를 수집, 청킹, 임베딩하여 Chorma DB에 저장</a:t>
            </a:r>
          </a:p>
        </p:txBody>
      </p:sp>
      <p:sp>
        <p:nvSpPr>
          <p:cNvPr id="188" name="Agent"/>
          <p:cNvSpPr txBox="1"/>
          <p:nvPr/>
        </p:nvSpPr>
        <p:spPr>
          <a:xfrm>
            <a:off x="486291" y="2109970"/>
            <a:ext cx="909753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</a:t>
            </a:r>
          </a:p>
        </p:txBody>
      </p:sp>
      <p:sp>
        <p:nvSpPr>
          <p:cNvPr id="189" name="Data (ETL: Extract &amp; Transform &amp; Load Pipeline)"/>
          <p:cNvSpPr txBox="1"/>
          <p:nvPr/>
        </p:nvSpPr>
        <p:spPr>
          <a:xfrm>
            <a:off x="511691" y="7807404"/>
            <a:ext cx="6234558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Data (ETL: Extract &amp; Transform &amp; Load Pipeline)</a:t>
            </a:r>
          </a:p>
        </p:txBody>
      </p:sp>
      <p:sp>
        <p:nvSpPr>
          <p:cNvPr id="190" name="UI"/>
          <p:cNvSpPr txBox="1"/>
          <p:nvPr/>
        </p:nvSpPr>
        <p:spPr>
          <a:xfrm>
            <a:off x="511691" y="9844697"/>
            <a:ext cx="385040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핵심 기술"/>
          <p:cNvSpPr txBox="1"/>
          <p:nvPr/>
        </p:nvSpPr>
        <p:spPr>
          <a:xfrm>
            <a:off x="424639" y="555754"/>
            <a:ext cx="17561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핵심 기술</a:t>
            </a:r>
          </a:p>
        </p:txBody>
      </p:sp>
      <p:sp>
        <p:nvSpPr>
          <p:cNvPr id="193" name="LangGraph를 이용해 상태 기반 워크플로우로 구성…"/>
          <p:cNvSpPr txBox="1"/>
          <p:nvPr/>
        </p:nvSpPr>
        <p:spPr>
          <a:xfrm>
            <a:off x="486291" y="2347914"/>
            <a:ext cx="9188235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LangGraph를 이용해 상태 기반 워크플로우로 구성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Router는 prepare, route, dispatch 단계로 단순하고 명확하게 동작하도록 설계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각 에이전트는 독립된 모듈로 설계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SQL Agent는 NL2SQL과 실행기, 요약기를 포함</a:t>
            </a:r>
          </a:p>
          <a:p>
            <a:pPr lvl="1" marL="876300" indent="-266700" defTabSz="457200">
              <a:lnSpc>
                <a:spcPct val="100000"/>
              </a:lnSpc>
              <a:spcBef>
                <a:spcPts val="1200"/>
              </a:spcBef>
              <a:buSzPct val="123000"/>
              <a:buChar char="-"/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Docs Agent는 retriever, ingest, RAG 그래프를 포함</a:t>
            </a:r>
          </a:p>
        </p:txBody>
      </p:sp>
      <p:sp>
        <p:nvSpPr>
          <p:cNvPr id="194" name="문서를 HTML 분할 후 청킹하여 의미 단위로 임베딩…"/>
          <p:cNvSpPr txBox="1"/>
          <p:nvPr/>
        </p:nvSpPr>
        <p:spPr>
          <a:xfrm>
            <a:off x="410091" y="8943978"/>
            <a:ext cx="7791527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문서를 HTML 분할 후 청킹하여 의미 단위로 임베딩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OpenAI 임베딩과 Chroma를 사용해 검색한다. 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검색 시 중복 제거, 유사도 임계값, 재순위화 등을 적용해 정확도 향상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응답에는 항상 출처와 근거를 포함하도록 설계</a:t>
            </a:r>
          </a:p>
        </p:txBody>
      </p:sp>
      <p:sp>
        <p:nvSpPr>
          <p:cNvPr id="195" name="Agent 설계"/>
          <p:cNvSpPr txBox="1"/>
          <p:nvPr/>
        </p:nvSpPr>
        <p:spPr>
          <a:xfrm>
            <a:off x="537091" y="1619250"/>
            <a:ext cx="1831202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Agent 설계</a:t>
            </a:r>
          </a:p>
        </p:txBody>
      </p:sp>
      <p:sp>
        <p:nvSpPr>
          <p:cNvPr id="196" name="Rag 최적화"/>
          <p:cNvSpPr txBox="1"/>
          <p:nvPr/>
        </p:nvSpPr>
        <p:spPr>
          <a:xfrm>
            <a:off x="410091" y="8102548"/>
            <a:ext cx="1785253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27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Rag 최적화</a:t>
            </a:r>
          </a:p>
        </p:txBody>
      </p:sp>
      <p:pic>
        <p:nvPicPr>
          <p:cNvPr id="197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0445" y="6474400"/>
            <a:ext cx="11048549" cy="37515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붙여넣은 동영상.png" descr="붙여넣은 동영상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684988" y="9948599"/>
            <a:ext cx="12236033" cy="3681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179300" y="1046164"/>
            <a:ext cx="9372600" cy="48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개선 포인트…"/>
          <p:cNvSpPr txBox="1"/>
          <p:nvPr/>
        </p:nvSpPr>
        <p:spPr>
          <a:xfrm>
            <a:off x="564034" y="4816478"/>
            <a:ext cx="9032749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 포인트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Agent 재 라우팅 : 답변 품질이 낮을 경우, 다른 Agent에게 답변 품질 보강 요청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ETL 과정에 LLM 도입 : CUR 데이터 분석에 AI 활용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프롬프트 보강 Agent 도입</a:t>
            </a:r>
          </a:p>
        </p:txBody>
      </p:sp>
      <p:sp>
        <p:nvSpPr>
          <p:cNvPr id="201" name="개선 포인트…"/>
          <p:cNvSpPr txBox="1"/>
          <p:nvPr/>
        </p:nvSpPr>
        <p:spPr>
          <a:xfrm>
            <a:off x="543849" y="11068108"/>
            <a:ext cx="680820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개선 포인트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sz="2100"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문서 임베딩 단계에서 Summary 생성하여 키워드 검색 구현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emo"/>
          <p:cNvSpPr txBox="1"/>
          <p:nvPr/>
        </p:nvSpPr>
        <p:spPr>
          <a:xfrm>
            <a:off x="424639" y="555754"/>
            <a:ext cx="124653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1200"/>
              </a:spcBef>
              <a:defRPr b="1" sz="3200"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Demo</a:t>
            </a:r>
          </a:p>
        </p:txBody>
      </p:sp>
      <p:pic>
        <p:nvPicPr>
          <p:cNvPr id="204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90800" y="1631950"/>
            <a:ext cx="19202400" cy="10452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