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37"/>
  </p:normalViewPr>
  <p:slideViewPr>
    <p:cSldViewPr snapToGrid="0">
      <p:cViewPr>
        <p:scale>
          <a:sx n="84" d="100"/>
          <a:sy n="84" d="100"/>
        </p:scale>
        <p:origin x="144" y="-1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693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726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054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10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10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의제 부제</a:t>
            </a:r>
          </a:p>
        </p:txBody>
      </p:sp>
      <p:sp>
        <p:nvSpPr>
          <p:cNvPr id="11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사실 정보</a:t>
            </a:r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속성</a:t>
            </a:r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연어 어묵, 샐러드, 후무스가 든 그릇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파슬리 버터, 구운 헤이즐넛, 파르메산 치즈를 올린 파파르델레 파스타 그릇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프레젠테이션 제목</a:t>
            </a:r>
          </a:p>
        </p:txBody>
      </p:sp>
      <p:sp>
        <p:nvSpPr>
          <p:cNvPr id="23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sz="3420" b="1"/>
            </a:lvl1pPr>
          </a:lstStyle>
          <a:p>
            <a:r>
              <a:t>저자 및 날짜</a:t>
            </a:r>
          </a:p>
        </p:txBody>
      </p:sp>
      <p:sp>
        <p:nvSpPr>
          <p:cNvPr id="2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44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61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파슬리 버터, 구운 헤이즐넛, 파르메산 치즈를 올린 파파르델레 파스타 그릇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7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sz="5280" b="1"/>
            </a:lvl1pPr>
          </a:lstStyle>
          <a:p>
            <a:r>
              <a:t>슬라이드 부제</a:t>
            </a:r>
          </a:p>
        </p:txBody>
      </p:sp>
      <p:sp>
        <p:nvSpPr>
          <p:cNvPr id="82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oud FinOps AI Agent"/>
          <p:cNvSpPr txBox="1"/>
          <p:nvPr/>
        </p:nvSpPr>
        <p:spPr>
          <a:xfrm>
            <a:off x="5431790" y="4006849"/>
            <a:ext cx="1352042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100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Cloud FinOps AI Agent</a:t>
            </a:r>
          </a:p>
        </p:txBody>
      </p:sp>
      <p:sp>
        <p:nvSpPr>
          <p:cNvPr id="172" name="AI DC 서비스 개발팀…"/>
          <p:cNvSpPr txBox="1"/>
          <p:nvPr/>
        </p:nvSpPr>
        <p:spPr>
          <a:xfrm>
            <a:off x="9325610" y="6807199"/>
            <a:ext cx="573278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457200">
              <a:lnSpc>
                <a:spcPct val="100000"/>
              </a:lnSpc>
              <a:spcBef>
                <a:spcPts val="1200"/>
              </a:spcBef>
              <a:defRPr sz="50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AI DC 서비스 개발팀</a:t>
            </a:r>
          </a:p>
          <a:p>
            <a:pPr algn="ctr" defTabSz="457200">
              <a:lnSpc>
                <a:spcPct val="100000"/>
              </a:lnSpc>
              <a:spcBef>
                <a:spcPts val="1200"/>
              </a:spcBef>
              <a:defRPr sz="50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이현영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배경 및 목표"/>
          <p:cNvSpPr txBox="1"/>
          <p:nvPr/>
        </p:nvSpPr>
        <p:spPr>
          <a:xfrm>
            <a:off x="1134062" y="817662"/>
            <a:ext cx="225196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32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배경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목표</a:t>
            </a:r>
            <a:endParaRPr dirty="0"/>
          </a:p>
        </p:txBody>
      </p:sp>
      <p:sp>
        <p:nvSpPr>
          <p:cNvPr id="175" name="고객의 AWS Cost &amp; Usage Report(CUR) 중 Amazon SageMaker 관련 비용을 분석…"/>
          <p:cNvSpPr txBox="1"/>
          <p:nvPr/>
        </p:nvSpPr>
        <p:spPr>
          <a:xfrm>
            <a:off x="1150705" y="1829637"/>
            <a:ext cx="13110592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고객의</a:t>
            </a:r>
            <a:r>
              <a:rPr dirty="0"/>
              <a:t> AWS Cost &amp; Usage Report(CUR) </a:t>
            </a:r>
            <a:r>
              <a:rPr dirty="0" err="1"/>
              <a:t>중</a:t>
            </a:r>
            <a:r>
              <a:rPr dirty="0"/>
              <a:t> </a:t>
            </a:r>
            <a:r>
              <a:rPr b="1" dirty="0"/>
              <a:t>Amazon SageMaker </a:t>
            </a:r>
            <a:r>
              <a:rPr b="1" dirty="0" err="1"/>
              <a:t>관련</a:t>
            </a:r>
            <a:r>
              <a:rPr b="1" dirty="0"/>
              <a:t> </a:t>
            </a:r>
            <a:r>
              <a:rPr b="1" dirty="0" err="1"/>
              <a:t>비용을</a:t>
            </a:r>
            <a:r>
              <a:rPr b="1" dirty="0"/>
              <a:t> </a:t>
            </a:r>
            <a:r>
              <a:rPr b="1" dirty="0" err="1"/>
              <a:t>분석</a:t>
            </a:r>
            <a:endParaRPr b="1" dirty="0"/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챗봇</a:t>
            </a:r>
            <a:r>
              <a:rPr dirty="0"/>
              <a:t> </a:t>
            </a:r>
            <a:r>
              <a:rPr dirty="0" err="1"/>
              <a:t>형태로</a:t>
            </a:r>
            <a:r>
              <a:rPr dirty="0"/>
              <a:t> </a:t>
            </a:r>
            <a:r>
              <a:rPr dirty="0" err="1"/>
              <a:t>쿼리</a:t>
            </a:r>
            <a:r>
              <a:rPr dirty="0"/>
              <a:t> </a:t>
            </a:r>
            <a:r>
              <a:rPr dirty="0" err="1"/>
              <a:t>결과와</a:t>
            </a:r>
            <a:r>
              <a:rPr dirty="0"/>
              <a:t> </a:t>
            </a:r>
            <a:r>
              <a:rPr dirty="0" err="1"/>
              <a:t>공식</a:t>
            </a:r>
            <a:r>
              <a:rPr dirty="0"/>
              <a:t>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근거로</a:t>
            </a:r>
            <a:r>
              <a:rPr dirty="0"/>
              <a:t> </a:t>
            </a:r>
            <a:r>
              <a:rPr dirty="0" err="1"/>
              <a:t>제시하고</a:t>
            </a:r>
            <a:r>
              <a:rPr dirty="0"/>
              <a:t>,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최적화</a:t>
            </a:r>
            <a:r>
              <a:rPr dirty="0"/>
              <a:t> </a:t>
            </a:r>
            <a:r>
              <a:rPr dirty="0" err="1"/>
              <a:t>액션을</a:t>
            </a:r>
            <a:r>
              <a:rPr dirty="0"/>
              <a:t> </a:t>
            </a:r>
            <a:r>
              <a:rPr dirty="0" err="1"/>
              <a:t>제안하는</a:t>
            </a:r>
            <a:r>
              <a:rPr dirty="0"/>
              <a:t> FinOps Agent MVP </a:t>
            </a:r>
            <a:r>
              <a:rPr dirty="0" err="1"/>
              <a:t>개발</a:t>
            </a:r>
            <a:br>
              <a:rPr dirty="0"/>
            </a:br>
            <a:endParaRPr dirty="0"/>
          </a:p>
        </p:txBody>
      </p:sp>
      <p:sp>
        <p:nvSpPr>
          <p:cNvPr id="176" name="사용자, 주요 시나리오"/>
          <p:cNvSpPr txBox="1"/>
          <p:nvPr/>
        </p:nvSpPr>
        <p:spPr>
          <a:xfrm>
            <a:off x="1159462" y="3512172"/>
            <a:ext cx="33111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27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사용자</a:t>
            </a:r>
            <a:r>
              <a:rPr dirty="0"/>
              <a:t>, </a:t>
            </a:r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시나리오</a:t>
            </a:r>
            <a:endParaRPr dirty="0"/>
          </a:p>
        </p:txBody>
      </p:sp>
      <p:sp>
        <p:nvSpPr>
          <p:cNvPr id="177" name="대상 사용자: 비용 담당자, FinOps 담당자, 개발자.…"/>
          <p:cNvSpPr txBox="1"/>
          <p:nvPr/>
        </p:nvSpPr>
        <p:spPr>
          <a:xfrm>
            <a:off x="1150705" y="4206239"/>
            <a:ext cx="8127112" cy="479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 dirty="0" err="1"/>
              <a:t>대상</a:t>
            </a:r>
            <a:r>
              <a:rPr b="1" dirty="0"/>
              <a:t> </a:t>
            </a:r>
            <a:r>
              <a:rPr b="1" dirty="0" err="1"/>
              <a:t>사용자</a:t>
            </a:r>
            <a:r>
              <a:rPr dirty="0"/>
              <a:t>: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담당자</a:t>
            </a:r>
            <a:r>
              <a:rPr dirty="0"/>
              <a:t>, FinOps </a:t>
            </a:r>
            <a:r>
              <a:rPr dirty="0" err="1"/>
              <a:t>담당자</a:t>
            </a:r>
            <a:r>
              <a:rPr dirty="0"/>
              <a:t>, </a:t>
            </a:r>
            <a:r>
              <a:rPr dirty="0" err="1"/>
              <a:t>개발자</a:t>
            </a:r>
            <a:r>
              <a:rPr dirty="0"/>
              <a:t>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 dirty="0" err="1"/>
              <a:t>주요</a:t>
            </a:r>
            <a:r>
              <a:rPr b="1" dirty="0"/>
              <a:t> </a:t>
            </a:r>
            <a:r>
              <a:rPr b="1" dirty="0" err="1"/>
              <a:t>시나리오</a:t>
            </a:r>
            <a:r>
              <a:rPr dirty="0"/>
              <a:t>: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이번달</a:t>
            </a:r>
            <a:r>
              <a:rPr dirty="0"/>
              <a:t> SageMaker </a:t>
            </a:r>
            <a:r>
              <a:rPr dirty="0" err="1"/>
              <a:t>총비용</a:t>
            </a:r>
            <a:r>
              <a:rPr dirty="0"/>
              <a:t> </a:t>
            </a:r>
            <a:r>
              <a:rPr dirty="0" err="1"/>
              <a:t>조회</a:t>
            </a:r>
            <a:endParaRPr dirty="0"/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Endpoint </a:t>
            </a:r>
            <a:r>
              <a:rPr dirty="0" err="1"/>
              <a:t>인스턴스</a:t>
            </a:r>
            <a:r>
              <a:rPr dirty="0"/>
              <a:t> </a:t>
            </a:r>
            <a:r>
              <a:rPr dirty="0" err="1"/>
              <a:t>타입별</a:t>
            </a:r>
            <a:r>
              <a:rPr dirty="0"/>
              <a:t> </a:t>
            </a:r>
            <a:r>
              <a:rPr dirty="0" err="1"/>
              <a:t>시간당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조회</a:t>
            </a:r>
            <a:endParaRPr dirty="0"/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Notebook </a:t>
            </a:r>
            <a:r>
              <a:rPr dirty="0" err="1"/>
              <a:t>인스턴스로</a:t>
            </a:r>
            <a:r>
              <a:rPr dirty="0"/>
              <a:t> </a:t>
            </a:r>
            <a:r>
              <a:rPr dirty="0" err="1"/>
              <a:t>사용되는</a:t>
            </a:r>
            <a:r>
              <a:rPr dirty="0"/>
              <a:t> </a:t>
            </a:r>
            <a:r>
              <a:rPr dirty="0" err="1"/>
              <a:t>타입별</a:t>
            </a:r>
            <a:r>
              <a:rPr dirty="0"/>
              <a:t> </a:t>
            </a:r>
            <a:r>
              <a:rPr dirty="0" err="1"/>
              <a:t>사용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Training </a:t>
            </a:r>
            <a:r>
              <a:rPr dirty="0" err="1"/>
              <a:t>Job에서</a:t>
            </a:r>
            <a:r>
              <a:rPr dirty="0"/>
              <a:t> Spot </a:t>
            </a:r>
            <a:r>
              <a:rPr dirty="0" err="1"/>
              <a:t>비중과</a:t>
            </a:r>
            <a:r>
              <a:rPr dirty="0"/>
              <a:t> </a:t>
            </a:r>
            <a:r>
              <a:rPr dirty="0" err="1"/>
              <a:t>고비용</a:t>
            </a:r>
            <a:r>
              <a:rPr dirty="0"/>
              <a:t> Job Top N </a:t>
            </a:r>
            <a:r>
              <a:rPr dirty="0" err="1"/>
              <a:t>분석</a:t>
            </a:r>
            <a:endParaRPr dirty="0"/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Inference </a:t>
            </a:r>
            <a:r>
              <a:rPr dirty="0" err="1"/>
              <a:t>Endpoint에서</a:t>
            </a:r>
            <a:r>
              <a:rPr dirty="0"/>
              <a:t> </a:t>
            </a:r>
            <a:r>
              <a:rPr dirty="0" err="1"/>
              <a:t>서버리스나</a:t>
            </a:r>
            <a:r>
              <a:rPr dirty="0"/>
              <a:t> </a:t>
            </a:r>
            <a:r>
              <a:rPr dirty="0" err="1"/>
              <a:t>멀티모델</a:t>
            </a:r>
            <a:r>
              <a:rPr dirty="0"/>
              <a:t> </a:t>
            </a:r>
            <a:r>
              <a:rPr dirty="0" err="1"/>
              <a:t>전환</a:t>
            </a:r>
            <a:r>
              <a:rPr dirty="0"/>
              <a:t> </a:t>
            </a:r>
            <a:r>
              <a:rPr dirty="0" err="1"/>
              <a:t>가능</a:t>
            </a:r>
            <a:r>
              <a:rPr dirty="0"/>
              <a:t> </a:t>
            </a:r>
            <a:r>
              <a:rPr dirty="0" err="1"/>
              <a:t>후보</a:t>
            </a:r>
            <a:r>
              <a:rPr dirty="0"/>
              <a:t> </a:t>
            </a:r>
            <a:r>
              <a:rPr dirty="0" err="1"/>
              <a:t>탐색</a:t>
            </a:r>
            <a:endParaRPr dirty="0"/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SageMaker 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설명과</a:t>
            </a:r>
            <a:r>
              <a:rPr dirty="0"/>
              <a:t> </a:t>
            </a:r>
            <a:r>
              <a:rPr dirty="0" err="1"/>
              <a:t>공식</a:t>
            </a:r>
            <a:r>
              <a:rPr dirty="0"/>
              <a:t>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절감</a:t>
            </a:r>
            <a:r>
              <a:rPr dirty="0"/>
              <a:t> </a:t>
            </a:r>
            <a:r>
              <a:rPr dirty="0" err="1"/>
              <a:t>방안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최근</a:t>
            </a:r>
            <a:r>
              <a:rPr dirty="0"/>
              <a:t> 3개월 SageMaker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추이와</a:t>
            </a:r>
            <a:r>
              <a:rPr dirty="0"/>
              <a:t> </a:t>
            </a:r>
            <a:r>
              <a:rPr dirty="0" err="1"/>
              <a:t>스파이크</a:t>
            </a:r>
            <a:r>
              <a:rPr dirty="0"/>
              <a:t> </a:t>
            </a:r>
            <a:r>
              <a:rPr dirty="0" err="1"/>
              <a:t>원인</a:t>
            </a:r>
            <a:r>
              <a:rPr dirty="0"/>
              <a:t> </a:t>
            </a:r>
            <a:r>
              <a:rPr dirty="0" err="1"/>
              <a:t>분석</a:t>
            </a:r>
            <a:endParaRPr dirty="0"/>
          </a:p>
        </p:txBody>
      </p:sp>
      <p:sp>
        <p:nvSpPr>
          <p:cNvPr id="178" name="데이터 범위 및 가정"/>
          <p:cNvSpPr txBox="1"/>
          <p:nvPr/>
        </p:nvSpPr>
        <p:spPr>
          <a:xfrm>
            <a:off x="1159462" y="9990142"/>
            <a:ext cx="298094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27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범위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가정</a:t>
            </a:r>
            <a:endParaRPr dirty="0"/>
          </a:p>
        </p:txBody>
      </p:sp>
      <p:sp>
        <p:nvSpPr>
          <p:cNvPr id="179" name="데이터: Redshift에 적재된 월별 CUR CSV를 기준으로 한다. 시스템이 직접 Redshift에서 추출한다.…"/>
          <p:cNvSpPr txBox="1"/>
          <p:nvPr/>
        </p:nvSpPr>
        <p:spPr>
          <a:xfrm>
            <a:off x="1150705" y="10799394"/>
            <a:ext cx="20103260" cy="145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 dirty="0" err="1"/>
              <a:t>데이터</a:t>
            </a:r>
            <a:r>
              <a:rPr dirty="0"/>
              <a:t>: </a:t>
            </a:r>
            <a:r>
              <a:rPr dirty="0" err="1"/>
              <a:t>Redshift에</a:t>
            </a:r>
            <a:r>
              <a:rPr dirty="0"/>
              <a:t> </a:t>
            </a:r>
            <a:r>
              <a:rPr dirty="0" err="1"/>
              <a:t>적재된</a:t>
            </a:r>
            <a:r>
              <a:rPr dirty="0"/>
              <a:t> </a:t>
            </a:r>
            <a:r>
              <a:rPr dirty="0" err="1"/>
              <a:t>월별</a:t>
            </a:r>
            <a:r>
              <a:rPr dirty="0"/>
              <a:t> CUR CSV </a:t>
            </a:r>
            <a:r>
              <a:rPr dirty="0" err="1"/>
              <a:t>기준</a:t>
            </a:r>
            <a:r>
              <a:rPr lang="en-US" altLang="ko-KR" dirty="0"/>
              <a:t>,</a:t>
            </a:r>
            <a:r>
              <a:rPr dirty="0"/>
              <a:t> </a:t>
            </a:r>
            <a:r>
              <a:rPr dirty="0" err="1"/>
              <a:t>시스템이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Redshift에서</a:t>
            </a:r>
            <a:r>
              <a:rPr dirty="0"/>
              <a:t> </a:t>
            </a:r>
            <a:r>
              <a:rPr dirty="0" err="1"/>
              <a:t>추출</a:t>
            </a:r>
            <a:endParaRPr dirty="0"/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 dirty="0" err="1"/>
              <a:t>문서</a:t>
            </a:r>
            <a:r>
              <a:rPr dirty="0"/>
              <a:t>: AWS SageMaker </a:t>
            </a:r>
            <a:r>
              <a:rPr dirty="0" err="1"/>
              <a:t>공식</a:t>
            </a:r>
            <a:r>
              <a:rPr dirty="0"/>
              <a:t> </a:t>
            </a:r>
            <a:r>
              <a:rPr dirty="0" err="1"/>
              <a:t>문서만</a:t>
            </a:r>
            <a:r>
              <a:rPr dirty="0"/>
              <a:t> </a:t>
            </a:r>
            <a:r>
              <a:rPr dirty="0" err="1"/>
              <a:t>인덱싱</a:t>
            </a:r>
            <a:r>
              <a:rPr dirty="0"/>
              <a:t>. </a:t>
            </a:r>
            <a:r>
              <a:rPr dirty="0" err="1"/>
              <a:t>요금표</a:t>
            </a:r>
            <a:r>
              <a:rPr dirty="0"/>
              <a:t>, SageMaker </a:t>
            </a:r>
            <a:r>
              <a:rPr dirty="0" err="1"/>
              <a:t>서비스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, </a:t>
            </a:r>
            <a:r>
              <a:rPr dirty="0" err="1"/>
              <a:t>베스트</a:t>
            </a:r>
            <a:r>
              <a:rPr dirty="0"/>
              <a:t> </a:t>
            </a:r>
            <a:r>
              <a:rPr dirty="0" err="1"/>
              <a:t>프랙티스</a:t>
            </a:r>
            <a:r>
              <a:rPr dirty="0"/>
              <a:t>, </a:t>
            </a:r>
            <a:r>
              <a:rPr dirty="0" err="1"/>
              <a:t>비용</a:t>
            </a:r>
            <a:r>
              <a:rPr dirty="0"/>
              <a:t> </a:t>
            </a:r>
            <a:r>
              <a:rPr dirty="0" err="1"/>
              <a:t>최적화</a:t>
            </a:r>
            <a:r>
              <a:rPr dirty="0"/>
              <a:t> </a:t>
            </a:r>
            <a:r>
              <a:rPr dirty="0" err="1"/>
              <a:t>가이드</a:t>
            </a:r>
            <a:r>
              <a:rPr dirty="0"/>
              <a:t> </a:t>
            </a:r>
            <a:r>
              <a:rPr dirty="0" err="1"/>
              <a:t>등</a:t>
            </a:r>
            <a:r>
              <a:rPr dirty="0"/>
              <a:t> </a:t>
            </a:r>
            <a:r>
              <a:rPr dirty="0" err="1"/>
              <a:t>포함</a:t>
            </a:r>
            <a:r>
              <a:rPr dirty="0"/>
              <a:t>. </a:t>
            </a:r>
            <a:r>
              <a:rPr dirty="0" err="1"/>
              <a:t>인덱싱</a:t>
            </a:r>
            <a:r>
              <a:rPr dirty="0"/>
              <a:t> </a:t>
            </a:r>
            <a:r>
              <a:rPr dirty="0" err="1"/>
              <a:t>범위에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답변은</a:t>
            </a:r>
            <a:r>
              <a:rPr dirty="0"/>
              <a:t> </a:t>
            </a:r>
            <a:r>
              <a:rPr dirty="0" err="1"/>
              <a:t>Tavily</a:t>
            </a:r>
            <a:r>
              <a:rPr dirty="0"/>
              <a:t> </a:t>
            </a:r>
            <a:r>
              <a:rPr dirty="0" err="1"/>
              <a:t>웹검색으로</a:t>
            </a:r>
            <a:r>
              <a:rPr dirty="0"/>
              <a:t> </a:t>
            </a:r>
            <a:r>
              <a:rPr dirty="0" err="1"/>
              <a:t>보강</a:t>
            </a:r>
            <a:endParaRPr dirty="0"/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*</a:t>
            </a:r>
            <a:r>
              <a:rPr dirty="0" err="1"/>
              <a:t>실시간</a:t>
            </a:r>
            <a:r>
              <a:rPr dirty="0"/>
              <a:t> CloudWatch </a:t>
            </a:r>
            <a:r>
              <a:rPr dirty="0" err="1"/>
              <a:t>메트릭</a:t>
            </a:r>
            <a:r>
              <a:rPr dirty="0"/>
              <a:t> </a:t>
            </a:r>
            <a:r>
              <a:rPr dirty="0" err="1"/>
              <a:t>수집</a:t>
            </a:r>
            <a:r>
              <a:rPr dirty="0"/>
              <a:t>, </a:t>
            </a:r>
            <a:r>
              <a:rPr dirty="0" err="1"/>
              <a:t>자동</a:t>
            </a:r>
            <a:r>
              <a:rPr dirty="0"/>
              <a:t> </a:t>
            </a:r>
            <a:r>
              <a:rPr dirty="0" err="1"/>
              <a:t>Stop이나</a:t>
            </a:r>
            <a:r>
              <a:rPr dirty="0"/>
              <a:t> Resize </a:t>
            </a:r>
            <a:r>
              <a:rPr dirty="0" err="1"/>
              <a:t>실행은</a:t>
            </a:r>
            <a:r>
              <a:rPr dirty="0"/>
              <a:t> PoC </a:t>
            </a:r>
            <a:r>
              <a:rPr dirty="0" err="1"/>
              <a:t>범위에서</a:t>
            </a:r>
            <a:r>
              <a:rPr dirty="0"/>
              <a:t> </a:t>
            </a:r>
            <a:r>
              <a:rPr dirty="0" err="1"/>
              <a:t>제외</a:t>
            </a:r>
            <a:endParaRPr dirty="0"/>
          </a:p>
        </p:txBody>
      </p:sp>
      <p:pic>
        <p:nvPicPr>
          <p:cNvPr id="180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107" y="3290775"/>
            <a:ext cx="13366029" cy="7134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직사각형"/>
          <p:cNvSpPr/>
          <p:nvPr/>
        </p:nvSpPr>
        <p:spPr>
          <a:xfrm>
            <a:off x="19939000" y="5130800"/>
            <a:ext cx="3397663" cy="5471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Untitled diagram _ Mermaid Chart-2025-08-29-030508.png" descr="Untitled diagram _ Mermaid Chart-2025-08-29-0305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882" y="2798265"/>
            <a:ext cx="14063843" cy="919643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기술 아키텍쳐"/>
          <p:cNvSpPr txBox="1"/>
          <p:nvPr/>
        </p:nvSpPr>
        <p:spPr>
          <a:xfrm>
            <a:off x="702262" y="504954"/>
            <a:ext cx="25201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32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기술</a:t>
            </a:r>
            <a:r>
              <a:rPr dirty="0"/>
              <a:t> </a:t>
            </a:r>
            <a:r>
              <a:rPr dirty="0" err="1"/>
              <a:t>아키텍쳐</a:t>
            </a:r>
            <a:endParaRPr dirty="0"/>
          </a:p>
        </p:txBody>
      </p:sp>
      <p:sp>
        <p:nvSpPr>
          <p:cNvPr id="185" name="Router Agent:  LangChain과 LangGraph 기반으로 동작, LLM이 의도를 분류하고, 신뢰도 점수와 근거를 함께 반환…"/>
          <p:cNvSpPr txBox="1"/>
          <p:nvPr/>
        </p:nvSpPr>
        <p:spPr>
          <a:xfrm>
            <a:off x="486291" y="2681846"/>
            <a:ext cx="10175673" cy="442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Router Agent: </a:t>
            </a:r>
            <a:br>
              <a:rPr dirty="0"/>
            </a:br>
            <a:r>
              <a:rPr dirty="0" err="1"/>
              <a:t>LangChain과</a:t>
            </a:r>
            <a:r>
              <a:rPr dirty="0"/>
              <a:t> LangGraph </a:t>
            </a:r>
            <a:r>
              <a:rPr dirty="0" err="1"/>
              <a:t>기반으로</a:t>
            </a:r>
            <a:r>
              <a:rPr dirty="0"/>
              <a:t> </a:t>
            </a:r>
            <a:r>
              <a:rPr dirty="0" err="1"/>
              <a:t>동작</a:t>
            </a:r>
            <a:r>
              <a:rPr dirty="0"/>
              <a:t>, </a:t>
            </a:r>
            <a:r>
              <a:rPr dirty="0" err="1"/>
              <a:t>LLM이</a:t>
            </a:r>
            <a:r>
              <a:rPr dirty="0"/>
              <a:t> </a:t>
            </a:r>
            <a:r>
              <a:rPr dirty="0" err="1"/>
              <a:t>의도를</a:t>
            </a:r>
            <a:r>
              <a:rPr dirty="0"/>
              <a:t> </a:t>
            </a:r>
            <a:r>
              <a:rPr dirty="0" err="1"/>
              <a:t>분류하고</a:t>
            </a:r>
            <a:r>
              <a:rPr dirty="0"/>
              <a:t>, </a:t>
            </a:r>
            <a:r>
              <a:rPr dirty="0" err="1"/>
              <a:t>신뢰도</a:t>
            </a:r>
            <a:r>
              <a:rPr dirty="0"/>
              <a:t> </a:t>
            </a:r>
            <a:r>
              <a:rPr dirty="0" err="1"/>
              <a:t>점수와</a:t>
            </a:r>
            <a:r>
              <a:rPr dirty="0"/>
              <a:t> </a:t>
            </a:r>
            <a:r>
              <a:rPr dirty="0" err="1"/>
              <a:t>근거를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반환</a:t>
            </a:r>
            <a:endParaRPr dirty="0"/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General Agent: </a:t>
            </a:r>
            <a:br>
              <a:rPr dirty="0"/>
            </a:br>
            <a:r>
              <a:rPr dirty="0" err="1"/>
              <a:t>인사</a:t>
            </a:r>
            <a:r>
              <a:rPr dirty="0"/>
              <a:t>, </a:t>
            </a:r>
            <a:r>
              <a:rPr dirty="0" err="1"/>
              <a:t>도움말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일반</a:t>
            </a:r>
            <a:r>
              <a:rPr dirty="0"/>
              <a:t> </a:t>
            </a:r>
            <a:r>
              <a:rPr dirty="0" err="1"/>
              <a:t>질의에</a:t>
            </a:r>
            <a:r>
              <a:rPr dirty="0"/>
              <a:t> </a:t>
            </a:r>
            <a:r>
              <a:rPr dirty="0" err="1"/>
              <a:t>응답</a:t>
            </a:r>
            <a:endParaRPr dirty="0"/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SQL Agent:</a:t>
            </a:r>
            <a:br>
              <a:rPr dirty="0"/>
            </a:br>
            <a:r>
              <a:rPr dirty="0"/>
              <a:t> Redshift </a:t>
            </a:r>
            <a:r>
              <a:rPr dirty="0" err="1"/>
              <a:t>CUR에서</a:t>
            </a:r>
            <a:r>
              <a:rPr dirty="0"/>
              <a:t> </a:t>
            </a:r>
            <a:r>
              <a:rPr dirty="0" err="1"/>
              <a:t>추출·변환된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&gt; Parquet </a:t>
            </a:r>
            <a:r>
              <a:rPr dirty="0" err="1"/>
              <a:t>형식으로</a:t>
            </a:r>
            <a:r>
              <a:rPr dirty="0"/>
              <a:t> Read &gt; NL2SQL</a:t>
            </a:r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Docs Agent: </a:t>
            </a:r>
            <a:br>
              <a:rPr dirty="0"/>
            </a:br>
            <a:r>
              <a:rPr dirty="0"/>
              <a:t>SageMaker </a:t>
            </a:r>
            <a:r>
              <a:rPr dirty="0" err="1"/>
              <a:t>공식</a:t>
            </a:r>
            <a:r>
              <a:rPr dirty="0"/>
              <a:t> </a:t>
            </a:r>
            <a:r>
              <a:rPr dirty="0" err="1"/>
              <a:t>문서를</a:t>
            </a:r>
            <a:r>
              <a:rPr dirty="0"/>
              <a:t> </a:t>
            </a:r>
            <a:r>
              <a:rPr dirty="0" err="1"/>
              <a:t>크롤링·청킹·임베딩하여</a:t>
            </a:r>
            <a:r>
              <a:rPr dirty="0"/>
              <a:t> Chroma </a:t>
            </a:r>
            <a:r>
              <a:rPr dirty="0" err="1"/>
              <a:t>벡터</a:t>
            </a:r>
            <a:r>
              <a:rPr dirty="0"/>
              <a:t> </a:t>
            </a:r>
            <a:r>
              <a:rPr dirty="0" err="1"/>
              <a:t>DB에</a:t>
            </a:r>
            <a:r>
              <a:rPr dirty="0"/>
              <a:t> </a:t>
            </a:r>
            <a:r>
              <a:rPr dirty="0" err="1"/>
              <a:t>저장</a:t>
            </a:r>
            <a:br>
              <a:rPr dirty="0"/>
            </a:br>
            <a:r>
              <a:rPr dirty="0" err="1"/>
              <a:t>LangChain</a:t>
            </a:r>
            <a:r>
              <a:rPr dirty="0"/>
              <a:t> </a:t>
            </a:r>
            <a:r>
              <a:rPr dirty="0" err="1"/>
              <a:t>RAG로</a:t>
            </a:r>
            <a:r>
              <a:rPr dirty="0"/>
              <a:t> </a:t>
            </a:r>
            <a:r>
              <a:rPr dirty="0" err="1"/>
              <a:t>검색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답변을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. </a:t>
            </a:r>
            <a:br>
              <a:rPr dirty="0"/>
            </a:br>
            <a:r>
              <a:rPr dirty="0" err="1"/>
              <a:t>답변</a:t>
            </a:r>
            <a:r>
              <a:rPr dirty="0"/>
              <a:t> </a:t>
            </a:r>
            <a:r>
              <a:rPr dirty="0" err="1"/>
              <a:t>품질이</a:t>
            </a:r>
            <a:r>
              <a:rPr dirty="0"/>
              <a:t> </a:t>
            </a:r>
            <a:r>
              <a:rPr dirty="0" err="1"/>
              <a:t>낮을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Tavily를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웹검색</a:t>
            </a:r>
            <a:r>
              <a:rPr dirty="0"/>
              <a:t> </a:t>
            </a:r>
            <a:r>
              <a:rPr dirty="0" err="1"/>
              <a:t>수행하여</a:t>
            </a:r>
            <a:r>
              <a:rPr dirty="0"/>
              <a:t> </a:t>
            </a:r>
            <a:r>
              <a:rPr dirty="0" err="1"/>
              <a:t>품질</a:t>
            </a:r>
            <a:r>
              <a:rPr dirty="0"/>
              <a:t> </a:t>
            </a:r>
            <a:r>
              <a:rPr dirty="0" err="1"/>
              <a:t>보강</a:t>
            </a:r>
            <a:endParaRPr dirty="0"/>
          </a:p>
        </p:txBody>
      </p:sp>
      <p:sp>
        <p:nvSpPr>
          <p:cNvPr id="186" name="Streamlit으로 구현, 실시간 채팅…"/>
          <p:cNvSpPr txBox="1"/>
          <p:nvPr/>
        </p:nvSpPr>
        <p:spPr>
          <a:xfrm>
            <a:off x="511691" y="10279790"/>
            <a:ext cx="5314646" cy="768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Streamlit으로</a:t>
            </a:r>
            <a:r>
              <a:rPr dirty="0"/>
              <a:t> </a:t>
            </a:r>
            <a:r>
              <a:rPr dirty="0" err="1"/>
              <a:t>구현</a:t>
            </a:r>
            <a:r>
              <a:rPr dirty="0"/>
              <a:t>, </a:t>
            </a:r>
            <a:r>
              <a:rPr dirty="0" err="1"/>
              <a:t>실시간</a:t>
            </a:r>
            <a:r>
              <a:rPr dirty="0"/>
              <a:t> </a:t>
            </a:r>
            <a:r>
              <a:rPr dirty="0" err="1"/>
              <a:t>채팅</a:t>
            </a:r>
            <a:endParaRPr dirty="0"/>
          </a:p>
          <a:p>
            <a:pPr marL="266700" indent="-2667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SQL </a:t>
            </a:r>
            <a:r>
              <a:rPr dirty="0" err="1"/>
              <a:t>결과</a:t>
            </a:r>
            <a:r>
              <a:rPr dirty="0"/>
              <a:t>, </a:t>
            </a:r>
            <a:r>
              <a:rPr dirty="0" err="1"/>
              <a:t>문서</a:t>
            </a:r>
            <a:r>
              <a:rPr dirty="0"/>
              <a:t> </a:t>
            </a:r>
            <a:r>
              <a:rPr dirty="0" err="1"/>
              <a:t>인용</a:t>
            </a:r>
            <a:r>
              <a:rPr dirty="0"/>
              <a:t>, </a:t>
            </a:r>
            <a:r>
              <a:rPr dirty="0" err="1"/>
              <a:t>일반</a:t>
            </a:r>
            <a:r>
              <a:rPr dirty="0"/>
              <a:t> </a:t>
            </a:r>
            <a:r>
              <a:rPr dirty="0" err="1"/>
              <a:t>답변을</a:t>
            </a:r>
            <a:r>
              <a:rPr dirty="0"/>
              <a:t> </a:t>
            </a:r>
            <a:r>
              <a:rPr dirty="0" err="1"/>
              <a:t>의도에</a:t>
            </a:r>
            <a:r>
              <a:rPr dirty="0"/>
              <a:t> </a:t>
            </a:r>
            <a:r>
              <a:rPr dirty="0" err="1"/>
              <a:t>맞게</a:t>
            </a:r>
            <a:r>
              <a:rPr dirty="0"/>
              <a:t> </a:t>
            </a:r>
            <a:r>
              <a:rPr dirty="0" err="1"/>
              <a:t>표시</a:t>
            </a:r>
            <a:endParaRPr dirty="0"/>
          </a:p>
        </p:txBody>
      </p:sp>
      <p:sp>
        <p:nvSpPr>
          <p:cNvPr id="187" name="ETL 파이프라인이 Redshift에서 CUR 데이터를 추출, 정규화, 집계 후 Parquet으로 저장…"/>
          <p:cNvSpPr txBox="1"/>
          <p:nvPr/>
        </p:nvSpPr>
        <p:spPr>
          <a:xfrm>
            <a:off x="511691" y="8352773"/>
            <a:ext cx="8822742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50000"/>
              </a:lnSpc>
              <a:spcBef>
                <a:spcPts val="120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ETL </a:t>
            </a:r>
            <a:r>
              <a:rPr dirty="0" err="1"/>
              <a:t>파이프라인이</a:t>
            </a:r>
            <a:r>
              <a:rPr dirty="0"/>
              <a:t> </a:t>
            </a:r>
            <a:r>
              <a:rPr dirty="0" err="1"/>
              <a:t>Redshift에서</a:t>
            </a:r>
            <a:r>
              <a:rPr dirty="0"/>
              <a:t> CUR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추출</a:t>
            </a:r>
            <a:r>
              <a:rPr dirty="0"/>
              <a:t>, </a:t>
            </a:r>
            <a:r>
              <a:rPr dirty="0" err="1"/>
              <a:t>정규화</a:t>
            </a:r>
            <a:r>
              <a:rPr dirty="0"/>
              <a:t>, </a:t>
            </a:r>
            <a:r>
              <a:rPr dirty="0" err="1"/>
              <a:t>집계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Parquet으로</a:t>
            </a:r>
            <a:r>
              <a:rPr dirty="0"/>
              <a:t> </a:t>
            </a:r>
            <a:r>
              <a:rPr dirty="0" err="1"/>
              <a:t>저장</a:t>
            </a:r>
            <a:endParaRPr dirty="0"/>
          </a:p>
          <a:p>
            <a:pPr marL="266700" indent="-266700" defTabSz="457200">
              <a:lnSpc>
                <a:spcPct val="150000"/>
              </a:lnSpc>
              <a:spcBef>
                <a:spcPts val="120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SageMaker </a:t>
            </a:r>
            <a:r>
              <a:rPr dirty="0" err="1"/>
              <a:t>공식</a:t>
            </a:r>
            <a:r>
              <a:rPr dirty="0"/>
              <a:t> </a:t>
            </a:r>
            <a:r>
              <a:rPr dirty="0" err="1"/>
              <a:t>문서를</a:t>
            </a:r>
            <a:r>
              <a:rPr dirty="0"/>
              <a:t> </a:t>
            </a:r>
            <a:r>
              <a:rPr dirty="0" err="1"/>
              <a:t>수집</a:t>
            </a:r>
            <a:r>
              <a:rPr dirty="0"/>
              <a:t>, </a:t>
            </a:r>
            <a:r>
              <a:rPr dirty="0" err="1"/>
              <a:t>청킹</a:t>
            </a:r>
            <a:r>
              <a:rPr dirty="0"/>
              <a:t>, </a:t>
            </a:r>
            <a:r>
              <a:rPr dirty="0" err="1"/>
              <a:t>임베딩하여</a:t>
            </a:r>
            <a:r>
              <a:rPr dirty="0"/>
              <a:t> </a:t>
            </a:r>
            <a:r>
              <a:rPr dirty="0" err="1"/>
              <a:t>Chorma</a:t>
            </a:r>
            <a:r>
              <a:rPr dirty="0"/>
              <a:t> </a:t>
            </a:r>
            <a:r>
              <a:rPr dirty="0" err="1"/>
              <a:t>DB에</a:t>
            </a:r>
            <a:r>
              <a:rPr dirty="0"/>
              <a:t> </a:t>
            </a:r>
            <a:r>
              <a:rPr dirty="0" err="1"/>
              <a:t>저장</a:t>
            </a:r>
            <a:endParaRPr dirty="0"/>
          </a:p>
        </p:txBody>
      </p:sp>
      <p:sp>
        <p:nvSpPr>
          <p:cNvPr id="188" name="Agent"/>
          <p:cNvSpPr txBox="1"/>
          <p:nvPr/>
        </p:nvSpPr>
        <p:spPr>
          <a:xfrm>
            <a:off x="486291" y="2109970"/>
            <a:ext cx="90975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22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Agent</a:t>
            </a:r>
          </a:p>
        </p:txBody>
      </p:sp>
      <p:sp>
        <p:nvSpPr>
          <p:cNvPr id="189" name="Data (ETL: Extract &amp; Transform &amp; Load Pipeline)"/>
          <p:cNvSpPr txBox="1"/>
          <p:nvPr/>
        </p:nvSpPr>
        <p:spPr>
          <a:xfrm>
            <a:off x="511691" y="7796382"/>
            <a:ext cx="718145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22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Data</a:t>
            </a:r>
          </a:p>
        </p:txBody>
      </p:sp>
      <p:sp>
        <p:nvSpPr>
          <p:cNvPr id="190" name="UI"/>
          <p:cNvSpPr txBox="1"/>
          <p:nvPr/>
        </p:nvSpPr>
        <p:spPr>
          <a:xfrm>
            <a:off x="511691" y="9844697"/>
            <a:ext cx="38504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22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UI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핵심 기술"/>
          <p:cNvSpPr txBox="1"/>
          <p:nvPr/>
        </p:nvSpPr>
        <p:spPr>
          <a:xfrm>
            <a:off x="424639" y="555754"/>
            <a:ext cx="1756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32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 err="1"/>
              <a:t>핵심</a:t>
            </a:r>
            <a:r>
              <a:rPr dirty="0"/>
              <a:t> </a:t>
            </a:r>
            <a:r>
              <a:rPr dirty="0" err="1"/>
              <a:t>기술</a:t>
            </a:r>
            <a:endParaRPr dirty="0"/>
          </a:p>
        </p:txBody>
      </p:sp>
      <p:sp>
        <p:nvSpPr>
          <p:cNvPr id="193" name="LangGraph를 이용해 상태 기반 워크플로우로 구성…"/>
          <p:cNvSpPr txBox="1"/>
          <p:nvPr/>
        </p:nvSpPr>
        <p:spPr>
          <a:xfrm>
            <a:off x="486291" y="2347914"/>
            <a:ext cx="9188235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LangGraph를</a:t>
            </a:r>
            <a:r>
              <a:rPr dirty="0"/>
              <a:t> </a:t>
            </a:r>
            <a:r>
              <a:rPr dirty="0" err="1"/>
              <a:t>이용해</a:t>
            </a:r>
            <a:r>
              <a:rPr dirty="0"/>
              <a:t> </a:t>
            </a:r>
            <a:r>
              <a:rPr dirty="0" err="1"/>
              <a:t>상태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워크플로우로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Router는</a:t>
            </a:r>
            <a:r>
              <a:rPr dirty="0"/>
              <a:t> prepare, route, dispatch </a:t>
            </a:r>
            <a:r>
              <a:rPr dirty="0" err="1"/>
              <a:t>단계로</a:t>
            </a:r>
            <a:r>
              <a:rPr dirty="0"/>
              <a:t> </a:t>
            </a:r>
            <a:r>
              <a:rPr dirty="0" err="1"/>
              <a:t>단순하고</a:t>
            </a:r>
            <a:r>
              <a:rPr dirty="0"/>
              <a:t> </a:t>
            </a:r>
            <a:r>
              <a:rPr dirty="0" err="1"/>
              <a:t>명확하게</a:t>
            </a:r>
            <a:r>
              <a:rPr dirty="0"/>
              <a:t> </a:t>
            </a:r>
            <a:r>
              <a:rPr dirty="0" err="1"/>
              <a:t>동작하도록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에이전트는</a:t>
            </a:r>
            <a:r>
              <a:rPr dirty="0"/>
              <a:t> </a:t>
            </a:r>
            <a:r>
              <a:rPr dirty="0" err="1"/>
              <a:t>독립된</a:t>
            </a:r>
            <a:r>
              <a:rPr dirty="0"/>
              <a:t> </a:t>
            </a:r>
            <a:r>
              <a:rPr dirty="0" err="1"/>
              <a:t>모듈로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  <a:p>
            <a:pPr marL="876300" lvl="1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SQL </a:t>
            </a:r>
            <a:r>
              <a:rPr dirty="0" err="1"/>
              <a:t>Agent는</a:t>
            </a:r>
            <a:r>
              <a:rPr dirty="0"/>
              <a:t> NL2SQL과 </a:t>
            </a:r>
            <a:r>
              <a:rPr dirty="0" err="1"/>
              <a:t>실행기</a:t>
            </a:r>
            <a:r>
              <a:rPr dirty="0"/>
              <a:t>, </a:t>
            </a:r>
            <a:r>
              <a:rPr dirty="0" err="1"/>
              <a:t>요약기를</a:t>
            </a:r>
            <a:r>
              <a:rPr dirty="0"/>
              <a:t> </a:t>
            </a:r>
            <a:r>
              <a:rPr dirty="0" err="1"/>
              <a:t>포함</a:t>
            </a:r>
            <a:endParaRPr dirty="0"/>
          </a:p>
          <a:p>
            <a:pPr marL="876300" lvl="1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Docs </a:t>
            </a:r>
            <a:r>
              <a:rPr dirty="0" err="1"/>
              <a:t>Agent는</a:t>
            </a:r>
            <a:r>
              <a:rPr dirty="0"/>
              <a:t> retriever, ingest, RAG </a:t>
            </a:r>
            <a:r>
              <a:rPr dirty="0" err="1"/>
              <a:t>그래프를</a:t>
            </a:r>
            <a:r>
              <a:rPr dirty="0"/>
              <a:t> </a:t>
            </a:r>
            <a:r>
              <a:rPr dirty="0" err="1"/>
              <a:t>포함</a:t>
            </a:r>
            <a:endParaRPr dirty="0"/>
          </a:p>
        </p:txBody>
      </p:sp>
      <p:sp>
        <p:nvSpPr>
          <p:cNvPr id="194" name="문서를 HTML 분할 후 청킹하여 의미 단위로 임베딩…"/>
          <p:cNvSpPr txBox="1"/>
          <p:nvPr/>
        </p:nvSpPr>
        <p:spPr>
          <a:xfrm>
            <a:off x="410091" y="8904519"/>
            <a:ext cx="6769482" cy="1856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문서를</a:t>
            </a:r>
            <a:r>
              <a:rPr dirty="0"/>
              <a:t> HTML </a:t>
            </a:r>
            <a:r>
              <a:rPr dirty="0" err="1"/>
              <a:t>분할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청킹하여</a:t>
            </a:r>
            <a:r>
              <a:rPr dirty="0"/>
              <a:t> </a:t>
            </a:r>
            <a:r>
              <a:rPr dirty="0" err="1"/>
              <a:t>의미</a:t>
            </a:r>
            <a:r>
              <a:rPr dirty="0"/>
              <a:t> </a:t>
            </a:r>
            <a:r>
              <a:rPr dirty="0" err="1"/>
              <a:t>단위로</a:t>
            </a:r>
            <a:r>
              <a:rPr dirty="0"/>
              <a:t> </a:t>
            </a:r>
            <a:r>
              <a:rPr dirty="0" err="1"/>
              <a:t>임베딩</a:t>
            </a:r>
            <a:endParaRPr dirty="0"/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/>
              <a:t>OpenAI </a:t>
            </a:r>
            <a:r>
              <a:rPr dirty="0" err="1"/>
              <a:t>임베딩과</a:t>
            </a:r>
            <a:r>
              <a:rPr dirty="0"/>
              <a:t> </a:t>
            </a:r>
            <a:r>
              <a:rPr dirty="0" err="1"/>
              <a:t>Chroma를</a:t>
            </a:r>
            <a:r>
              <a:rPr dirty="0"/>
              <a:t> </a:t>
            </a:r>
            <a:r>
              <a:rPr dirty="0" err="1"/>
              <a:t>사용해</a:t>
            </a:r>
            <a:r>
              <a:rPr dirty="0"/>
              <a:t> </a:t>
            </a:r>
            <a:r>
              <a:rPr dirty="0" err="1"/>
              <a:t>검색한다</a:t>
            </a:r>
            <a:r>
              <a:rPr dirty="0"/>
              <a:t>.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검색</a:t>
            </a:r>
            <a:r>
              <a:rPr dirty="0"/>
              <a:t> </a:t>
            </a:r>
            <a:r>
              <a:rPr dirty="0" err="1"/>
              <a:t>시</a:t>
            </a:r>
            <a:r>
              <a:rPr dirty="0"/>
              <a:t> </a:t>
            </a:r>
            <a:r>
              <a:rPr dirty="0" err="1"/>
              <a:t>중복</a:t>
            </a:r>
            <a:r>
              <a:rPr dirty="0"/>
              <a:t> </a:t>
            </a:r>
            <a:r>
              <a:rPr dirty="0" err="1"/>
              <a:t>제거</a:t>
            </a:r>
            <a:r>
              <a:rPr dirty="0"/>
              <a:t>, </a:t>
            </a:r>
            <a:r>
              <a:rPr dirty="0" err="1"/>
              <a:t>유사도</a:t>
            </a:r>
            <a:r>
              <a:rPr dirty="0"/>
              <a:t> </a:t>
            </a:r>
            <a:r>
              <a:rPr dirty="0" err="1"/>
              <a:t>임계값</a:t>
            </a:r>
            <a:r>
              <a:rPr lang="ko-KR" altLang="en-US"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적용해</a:t>
            </a:r>
            <a:r>
              <a:rPr dirty="0"/>
              <a:t> </a:t>
            </a:r>
            <a:r>
              <a:rPr dirty="0" err="1"/>
              <a:t>정확도</a:t>
            </a:r>
            <a:r>
              <a:rPr dirty="0"/>
              <a:t> </a:t>
            </a:r>
            <a:r>
              <a:rPr dirty="0" err="1"/>
              <a:t>향상</a:t>
            </a:r>
            <a:endParaRPr dirty="0"/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dirty="0" err="1"/>
              <a:t>응답에는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출처와</a:t>
            </a:r>
            <a:r>
              <a:rPr dirty="0"/>
              <a:t> </a:t>
            </a:r>
            <a:r>
              <a:rPr dirty="0" err="1"/>
              <a:t>근거를</a:t>
            </a:r>
            <a:r>
              <a:rPr dirty="0"/>
              <a:t> </a:t>
            </a:r>
            <a:r>
              <a:rPr dirty="0" err="1"/>
              <a:t>포함하도록</a:t>
            </a:r>
            <a:r>
              <a:rPr dirty="0"/>
              <a:t> </a:t>
            </a:r>
            <a:r>
              <a:rPr dirty="0" err="1"/>
              <a:t>설계</a:t>
            </a:r>
            <a:endParaRPr dirty="0"/>
          </a:p>
        </p:txBody>
      </p:sp>
      <p:sp>
        <p:nvSpPr>
          <p:cNvPr id="195" name="Agent 설계"/>
          <p:cNvSpPr txBox="1"/>
          <p:nvPr/>
        </p:nvSpPr>
        <p:spPr>
          <a:xfrm>
            <a:off x="537091" y="1619250"/>
            <a:ext cx="18312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27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Agent </a:t>
            </a:r>
            <a:r>
              <a:rPr dirty="0" err="1"/>
              <a:t>설계</a:t>
            </a:r>
            <a:endParaRPr dirty="0"/>
          </a:p>
        </p:txBody>
      </p:sp>
      <p:sp>
        <p:nvSpPr>
          <p:cNvPr id="196" name="Rag 최적화"/>
          <p:cNvSpPr txBox="1"/>
          <p:nvPr/>
        </p:nvSpPr>
        <p:spPr>
          <a:xfrm>
            <a:off x="410091" y="8102548"/>
            <a:ext cx="17852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27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rPr dirty="0"/>
              <a:t>Rag </a:t>
            </a:r>
            <a:r>
              <a:rPr dirty="0" err="1"/>
              <a:t>최적화</a:t>
            </a:r>
            <a:endParaRPr dirty="0"/>
          </a:p>
        </p:txBody>
      </p:sp>
      <p:pic>
        <p:nvPicPr>
          <p:cNvPr id="197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445" y="6474400"/>
            <a:ext cx="11048549" cy="3751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붙여넣은 동영상.png" descr="붙여넣은 동영상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988" y="9948599"/>
            <a:ext cx="12236033" cy="3681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붙여넣은 동영상.png" descr="붙여넣은 동영상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9300" y="1046164"/>
            <a:ext cx="9372600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개선 포인트…"/>
          <p:cNvSpPr txBox="1"/>
          <p:nvPr/>
        </p:nvSpPr>
        <p:spPr>
          <a:xfrm>
            <a:off x="564034" y="4816478"/>
            <a:ext cx="9032749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개선 포인트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 재 라우팅 : 답변 품질이 낮을 경우, 다른 Agent에게 답변 품질 보강 요청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과정에 LLM 도입 : CUR 데이터 분석에 AI 활용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프롬프트 보강 Agent 도입</a:t>
            </a:r>
          </a:p>
        </p:txBody>
      </p:sp>
      <p:sp>
        <p:nvSpPr>
          <p:cNvPr id="201" name="개선 포인트…"/>
          <p:cNvSpPr txBox="1"/>
          <p:nvPr/>
        </p:nvSpPr>
        <p:spPr>
          <a:xfrm>
            <a:off x="410091" y="11099438"/>
            <a:ext cx="6867265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 b="1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err="1"/>
              <a:t>개선</a:t>
            </a:r>
            <a:r>
              <a:t> </a:t>
            </a:r>
            <a:r>
              <a:rPr err="1"/>
              <a:t>포인트</a:t>
            </a:r>
            <a:endParaRPr/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err="1"/>
              <a:t>문서</a:t>
            </a:r>
            <a:r>
              <a:t> </a:t>
            </a:r>
            <a:r>
              <a:rPr err="1"/>
              <a:t>임베딩</a:t>
            </a:r>
            <a:r>
              <a:t> </a:t>
            </a:r>
            <a:r>
              <a:rPr err="1"/>
              <a:t>단계에서</a:t>
            </a:r>
            <a:r>
              <a:t> Summary </a:t>
            </a:r>
            <a:r>
              <a:rPr err="1"/>
              <a:t>생성하여</a:t>
            </a:r>
            <a:r>
              <a:t> </a:t>
            </a:r>
            <a:r>
              <a:rPr err="1"/>
              <a:t>키워드</a:t>
            </a:r>
            <a:r>
              <a:t> </a:t>
            </a:r>
            <a:r>
              <a:rPr err="1"/>
              <a:t>검색</a:t>
            </a:r>
            <a:r>
              <a:t> </a:t>
            </a:r>
            <a:r>
              <a:rPr err="1"/>
              <a:t>구현</a:t>
            </a:r>
            <a:endParaRPr lang="en-US"/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lang="ko-KR" altLang="en-US" err="1"/>
              <a:t>유사도정렬</a:t>
            </a:r>
            <a:r>
              <a:rPr lang="ko-KR" altLang="en-US"/>
              <a:t> 외 다른 </a:t>
            </a:r>
            <a:r>
              <a:rPr lang="ko-KR" altLang="en-US" err="1"/>
              <a:t>메트릭</a:t>
            </a:r>
            <a:r>
              <a:rPr lang="ko-KR" altLang="en-US"/>
              <a:t> 도입</a:t>
            </a:r>
            <a:endParaRPr 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emo"/>
          <p:cNvSpPr txBox="1"/>
          <p:nvPr/>
        </p:nvSpPr>
        <p:spPr>
          <a:xfrm>
            <a:off x="424639" y="555754"/>
            <a:ext cx="12465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sz="3200" b="1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r>
              <a:t>Demo</a:t>
            </a:r>
          </a:p>
        </p:txBody>
      </p:sp>
      <p:pic>
        <p:nvPicPr>
          <p:cNvPr id="204" name="붙여넣은 동영상.png" descr="붙여넣은 동영상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31950"/>
            <a:ext cx="19202400" cy="1045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447</Words>
  <Application>Microsoft Macintosh PowerPoint</Application>
  <PresentationFormat>사용자 지정</PresentationFormat>
  <Paragraphs>52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Times Roman</vt:lpstr>
      <vt:lpstr>Helvetica Neue</vt:lpstr>
      <vt:lpstr>Helvetica Neue Medium</vt:lpstr>
      <vt:lpstr>21_BasicWhite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이현영님/Talent Development 부</cp:lastModifiedBy>
  <cp:revision>3</cp:revision>
  <dcterms:modified xsi:type="dcterms:W3CDTF">2025-08-29T06:25:37Z</dcterms:modified>
</cp:coreProperties>
</file>