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61" r:id="rId3"/>
    <p:sldId id="257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12/20/2016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General Assembly</a:t>
            </a:r>
            <a:br>
              <a:rPr lang="en-US" dirty="0" smtClean="0"/>
            </a:br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69764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December 20, 2016</a:t>
            </a:r>
          </a:p>
          <a:p>
            <a:endParaRPr lang="en-US" dirty="0"/>
          </a:p>
          <a:p>
            <a:r>
              <a:rPr lang="en-US" dirty="0" smtClean="0"/>
              <a:t>John Hensley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wind </a:t>
            </a:r>
            <a:r>
              <a:rPr lang="en-US" dirty="0"/>
              <a:t>p</a:t>
            </a:r>
            <a:r>
              <a:rPr lang="en-US" dirty="0" smtClean="0"/>
              <a:t>ower </a:t>
            </a:r>
            <a:r>
              <a:rPr lang="en-US" dirty="0" smtClean="0"/>
              <a:t>o</a:t>
            </a:r>
            <a:r>
              <a:rPr lang="en-US" dirty="0" smtClean="0"/>
              <a:t>ffer </a:t>
            </a:r>
            <a:r>
              <a:rPr lang="en-US" dirty="0"/>
              <a:t>p</a:t>
            </a:r>
            <a:r>
              <a:rPr lang="en-US" dirty="0" smtClean="0"/>
              <a:t>rices in MISO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 energy is a zero-variable cost electricity generation source. As such, wind projects shoul</a:t>
            </a:r>
            <a:r>
              <a:rPr lang="en-US" dirty="0" smtClean="0"/>
              <a:t>d bid into competitive electricity markets at $0. Nonetheless, wind power offer prices in the MISO footprint have trended to negative territory since September 2014. </a:t>
            </a:r>
            <a:endParaRPr lang="en-US" dirty="0"/>
          </a:p>
          <a:p>
            <a:r>
              <a:rPr lang="en-US" dirty="0" smtClean="0"/>
              <a:t>I investigate the correlation between wind offer prices and different generation technologies, offer prices, and available generation. 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763" y="2585697"/>
            <a:ext cx="9201150" cy="2609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offering negative price majority of time</a:t>
            </a:r>
            <a:endParaRPr lang="en-US" dirty="0"/>
          </a:p>
        </p:txBody>
      </p:sp>
      <p:sp>
        <p:nvSpPr>
          <p:cNvPr id="4" name="AutoShape 2" descr="data:image/png;base64,iVBORw0KGgoAAAANSUhEUgAAA9cAAAEbCAYAAADQwnfPAAAABHNCSVQICAgIfAhkiAAAAAlwSFlzAAAPYQAAD2EBqD+naQAAIABJREFUeJzs3XeUZOd93vnnVs6pc0/PDCYAF4MBMEQYBJEAwQAxWRRJhbVliSJpy7Jk2WvJ9voorGxLR5ZMBUvWHplHlHYtipJsiRIpkgowEwgiEhlEusAMJnVP58o57h+3uqbjoCd0VXX393NOn5q+91bV28APhXn6fe/vNVqtlgAAAAAAwOVz9HoAAAAAAABsd4RrAAAAAACuEOEaAAAAAIArRLgGAAAAAOAKEa4BAAAAALhChGsAAAAAAK4Q4RoAAAAAgCtEuAYAAAAA4AoRrgEAAAAAuEKurXph0zS9kp6S9C8sy3qofewaSZ+WdLek05J+2rKsr2zVGAAAAAAA6IYtmbluB+s/k3TDqlNfkHRe0m2SPivp86ZpTmzFGAAAAAAA6JarHq5N0zwi6XFJB1Ydf6ekg5J+3LL9mqTHJH3iao8BAAAAAIBu2oqZ67dL+prspd/GsuN3SnrGsqzysmMPt68DAAAAAGDbuur3XFuW9amlP5umufzUmOwl4cvNSmJZOAAAAABgW+tmt/CApMqqYxVJ3i6OAQAAAACAq66b4bqstUHaK6nYxTEAAAAAAHDVbdlWXOuY0tru4aOSpjf7Aq1Wq2UYxptfCAAAAADA1bGpENrNcP24pH9vmqbXsqyl5eFvk/Stzb6AYRjKZktqNJpbMkDgzTidDkUifuoQPUUdoteoQfQD6hD9gDrcHeLx4Kau62a4/qakc5L+h2mavyzpg5KOS/rYpbxIo9FUvU7horeoQ/QD6hC9Rg2iH1CH6AfUIaStv+e6tfQHy7Kakr5X9lLwpyT9kKQPWZY1ucVjAAAAAABgS23pzLVlWc5V378h6R1b+Z4AAAAAAHRbN7uFAwAAAACwI22rcN1stt78IgAAAAAAumxbhesf+sW/08unk70eBgAAAAAAK2yrcF0o1fTkK3O9HgYAAAAAACtsq3AtSaVKvddDAAAAAABgBcI1AAAAAABXaNuF6yLhGgAAAADQZ7ZduGbmGgAAAADQb7ZduM4Va70eAgAAAAAAK2y7cJ3OVVSrN3s9DAAAAAAAOrZduG5JWsyWez0MAAAAAAA6tl24lqSFTKnXQwAAAAAAoGNbhWvDsB+n5gu9HQgAAAAAAMtsq3A9PhiUJJ1fIFwDAAAAAPrHtgrXowN2uJ5PsywcAAAAANA/tlW4Hh8KSZIm5wtqtVo9Hg0AAAAAALZtFa6P7E9IkvKlms7N5Xs8GgAAAAAAbNsqXN90eFCOdlezB5+d6vFoAAAAAACwbatwHQt7dZs5JEl68tU5NZrNHo8IAAAAAIBtFq4l6a4bRyVJhXJdX3lyssejAQAAAABgG4br264b0v7RsCTpL795UtbZVI9HBAAAAADY7bZduHY4DP3YP7hBPo9TjWZLv/O5FwjYAAAAAICe2nbhWpLGB4P68Q8eldNhqFxt6Df+53M6MZnp9bAAAAAAALvUtgzXknTs8KB+/INHZUhqNFv6fz7/HS2kS70eFgAAAABgF9q24VqSbr9+WD/6vuslSdlCVb/y2ad1ajrb41EBAAAAAHabbR2uJeneY+P6vrcflCRl8lX96mefYQ9sAAAAAEBXbftwLUkfuPuazj3Y9UZTn3nA0v/6+uuq1dkHGwAAAACw9XZEuJakO28Y0X/42HENRHySpAe+fU6/9EdP6tUzdBIHAAAAAGytHROuJWliOKSf/eFbdWhPRJI0NV/QJ//sWX3mAUuFcq3HowMAAAAA7FSuXg/gaktEfPrZf3ybvv7MpL74yGnlSzU9+OyUHn1xWsevH9Y9N4/r8ERUDsPo9VABAAAAADvEjgvXkuRwGHr37Xt1xw0j+uwDlp6y5lWtNfXId2b0yHdmNBDx6QN379e9bxknZAMAAAAArtiODNdLIgGPfvLDN+nMTE4PPjelx1+eVaXa0GK2rM88YOnBZ6f0oXsP6tihARmEbAAAAADAZTJarVavx3ApWqlUQfXL7AJeqTb07Il5/e1jZzQ5X+gcv3Yiqg++7YBu2B8nZOOiXC6H4vGgrqQOgStFHaLXqEH0A+oQ/YA63B2GhsKbCok7euZ6Na/HqbtuGNXt5rAeev68vvzoaaXzVb0+mdFv/s/ndN1EVB97/xGNJgK9HioAAAAAYBvZVeF6icvp0DtvndA9N4/pq09P6u+fOKtcsabXJjP6+d9/XEcPJPTu2/fqxgMJORzMZAMAAAAALm5XhuslbpdT77tzv955y4S+/Nhp/f0TZ9VotvTiqaRePJXUQMSr7z6+T/ccG5PPs6v/UQEAAAAALmJX3XP9ZpLZsr753Hl97elJFSv1znGvx6n33rFP3318r/xeQvZuxn016AfUIXqNGkQ/oA7RD6jD3WGz91wTrtdRqzf13IkFfemRUysan/m9Lr3n+F7dT8jetfgART+gDtFr1CD6AXWIfkAd7g40NLsCbpdDx68f1u3mkF6fzOgL33pDr55Nq1Sp6wsPn9KDz03pI/ce0vHrh+X1OHs9XAAAAABAjzFzvUmvnknprx56QyemMp1jLqdDR/bHde+xMR07PCiX09H1caG7+O0k+gF1iF6jBtEPqEP0A+pwd2Dm+iq7fn9cP/cjt+nbr8zqC986pZlkUfVGU995Y1HfeWNR4YBb9x4b11tvGmMrLwAAAADYZQjXl+iOIyM6fv2wTk5l9fzJBT364oxSuYpyxZr+5rEz+pvHzujAWFjHrx/RXUdHFAt5ez1kAAAAAMAWI1xfBsMwdHgiqsMTUX3ongN66VRSX39mSi+dSqrRbOnUdE6npnP63IMn9Y5b9ujD9x5QwOfu9bABAAAAAFuEcH2FnA6Hbj40qJsPDSqVq+jJV2b15KtzOnk+q2arpa89M6knXpnVu26b0L3HxhUPM5MNAAAAADsNDc22yEyyqL966A099epc55jH5dBdR0f0rtv2au9wqIejw+WiaQX6AXWIXqMG0Q+oQ/QD6nB3oKFZj40mAvrJD92oV86k9LePndZLp1Oq1pt66PlpPfT8tN5yeFDf89ZrdGAs0uuhAgAAAACuUFfDtWmaH5L0V5Jakoz2419alvWD3RxHNx3ZH9eR/XFNzuX1v588pydemVWt3tRzJxb03IkF3XLtoP7x/dcpEfH1eqgAAAAAgMvU7ZnrGyR9UdKPyQ7XklTu8hh6YmI4pE984Ii+/x2H9JUnz+mrT0+qUm3o2dcX9J03FvXhew/q/tv3slc2AAAAAGxD3Q7XRyS9aFnWfJfft29EAh5939sP6buP79WXHj2trz01qXqjpb/4xkk9/MK0fuAdh/WWw4O9HiYAAAAA4BJ0e5r0Bkmvdfk9+1I44NEPvfs6/eLHjmv/aFiSNL1Y1H/73Av65J8+o1PT2R6PEAAAAACwWV3tFm6aZl72svDbJDkl/YWkX7Qsq7bJl9g23cIvRbPZ0oPPTemLD59StnjhH8UdR4b1kbcf0nDM38PRYTk6QqIfUIfoNWoQ/YA6RD+gDneHvusWbprmPkl+SSVJPyDpgKTfleST9NPdGkc/cjgMvfPWCd19dFRffeqc/u6JsypXG/r2K3N62prXvcfG9aF7Digc8PR6qAAAAACAdXR75jpmWVZ62fcfkfTHkkKWZW1mIK1stqRGY2f/VihbqOqvHz6lrz89qUbT/scSDXp0//G9uu+WPYoECdm94nQ6FIn4tRvqEP2LOkSvUYPoB9Qh+gF1uDvE48FNzVx3NVyvZprmEUkvShq2LGtxE0/p3WB74PxCXn/41y/p2y/PdI4FfS594oM36l2375WTzuIAAAAAsNX6K1ybpvndkv5U0oRlWeX2sR+S9NuWZQ1v8mV2xcz1as+fWNDfPnZGr5xJdY4lIl697eZxveeOvSwX7yJ+O4l+QB2i16hB9APqEP2AOtwdNjtz3c2tuB6VVJT0B6Zp/pKkQ5I+Kem/XMqLNBrNXdcs4Og1CR29JqHnTyzocw+e1NRCQclsRV98+JT+7vEzus0c0tuPjeu6vTEZxqb+veMK7cY6RP+hDtFr1CD6AXWIfkAdQupiuLYsK2+a5nsk/bakJyXlJH3Ksqzf7NYYtrtjhwd108EBPfPavB564bxefCOpWr2px1+a1eMvzWrfSEg/cN9hHT2Q6PVQAQAAAGBX6ek915dhR27FdbnOzOT0zefP6/GXZlSuNjrHr5uI6v13X6ObDiaYyb7K2G4B/YA6RK9Rg+gH1CH6AXW4O/TdVly4+vaPhvXRUVP/xzsO6+HvTOvzD72hYqWu1yYzeu0vntfEUFDvu3O/7jo6QsgGAAAAgC1Eu+kdwOtx6l23Teg///hd+v77DikScEuSJucL+vSXX9Yv/9FTen0y/SavAgAAAAC4XITrHSQS8Oj9d+3XJ3/iu/Sj7zU1FPNJkk7P5PSrn31Gf/Dll7WQKfV4lAAAAACw87AsfAfyuJ16+1v26LtuHNWDz57XFx85pUK5rkdfnNGjL87o7qMj+uHvNuX38q8fAAAAAK4GZq53MLfLqfuP79Wv/LO7dO+xsc7O54+9NKuf+/TjevGNRW2zhnYAAAAA0JcI17tAJODRx953RL/2z+/W7dcPS5Iy+ap+68+f1y/90VN65DvTqrPpPQAAAABcNsL1LjIU8+snvveoPvH+Iwr57aZnZ2Zy+sO/eUU/9/uP66HnzxOyAQAAAOAycNPtLmMYht5285iOXz+sh144r288M6WZZFELmbL+x9+9qi89clrvv3u/3nbTmNwufvcCAAAAAJtBuN6lvB6n7r99r95124SeenVOX3r0tKbmC1rMlvXHD1h64Imz+r77DunW6wbldBCyAQAAAOBiCNe7nMMwdMeREd1+/bCeseb1pUdP69xcXnPpkv77F17U+GBQH32Pqev2xno9VAAAAADoW0xJQpIdsm+/flj/8ePH9U8+cEQDEXuP7PMLBf3anzyjT/31i8oWqj0eJQAAAAD0J2ausYJhGHrrTWO66+iIvv7MlL7wrVMqVer69itzev7Eor7/vkO675ZxlooDAAAAwDIkJKzL6XDo/tv36lf/2V265+YxSVKl1tCffOU1/cKnn9CDz06pXK33eJQAAAAA0B8I17ioSNCjj7//iH7ho7drYigoSZpNlfSZByz99O8+os89eFL5Uq3HowQAAACA3mJZODbl4HhE//Hjd+jxl2f090+c1eR8QZVaQ3/7+Bk9+OyU7r5xVO+4ZY/GB4O9HioAAAAAdB3hGpvmcBj6rhvHdPfRUZ2YyuhvHjujF04uqlip62tPT+rBZ6d0z7FxfeCu/RqI+no9XAAAAADoGsI1LplhGLp2IqZ//QMxnZjM6CtPndOzry+o3mjqwWen9Mh3pnX30RG9/679Go4Hej1cAAAAANhyhGtckcMTUR2eiGo2VdSXHjmtx1+aVa3e1EPPT+vRF2d0/Pphvfv2vTowFun1UAEAAABgyxCucVWMxAP6p//gBr3vzn164Nvn9NhLM6o3WnrspVk99tKsbrgmruPXD+uuo6Pyup29Hi4AAAAAXFVGq9Xq9RguRSuVKqheb/Z6HHgTM8mivvLkOT3y4rSqtQv/vvxel+6/fUL3H9+roM/dwxFeHpfLoXg8KOoQvUQdoteoQfQD6hD9gDrcHYaGwsZmriNcY0ul8xV9/ZkpPfPavM4vFDrHPS6Hrt0b09uPjevY4UG5XdtjVzg+QNEPqEP0GjWIfkAdoh9Qh7vDZsM1y8KxpWIhrz5y70F9+J4Deu1cWl9+9LReOp1Std7US6eSeulUUkGfS8evH9bt1w/r+v1xOYxN1S4AAAAA9A3CNbrCMAyZ++Iy98V18nxGz1jzevzlWaVyFRXKdT343Hk9+Nx5JSJeve2mMd11dFQjcb8MgjYAAACAbYBl4eiZZrOlV86k9MiL03r+xKJKlfqK8yG/W8evH9Z9t+zR3uFQj0a5Ekt/0A+oQ/QaNYh+QB2iH1CHuwPLwtH3HA5DRw8kdPRAQrV6Q8++vqBvvTCtl04lJUn5Uk3feHZK33h2SnuHQ7rjyLBuvW5IYwPBHo8cAAAAAFYiXKMvuF1O3XFkRHccGdFCuqQT5zN67vUFPfPavOqNls7N5XVuLq+//OYbOrQnortuGNV33Tgqv5cSBgAAANB7JBP0ncGYX4Mxv+66YVT5Uk3ffmVWj700ozfOZ9VqSSensjo5ldX/+vrr2jMY0pFr4rp2IqrDe6IKBzy9Hj4AAACAXYhwjb4W8rv1zlsn9M5bJ5QpVPXoi9N64uVZnZ3Nq95o6cxsTmdmc/r7J+zrRxMBHRyP6NCeqG7YH9cwTdEAAAAAdAHhGttGNOjR++7cr/fesU+vT2ZknU3ptcmMTkxlVKk2JEkzyaJmkkU9+uKMJGkg4tPRA3EdHI9qbCCga0Yj22ZPbQAAAADbB+Ea245hGLpub0zX7Y1JkhrNpibnCnp9Mq0TUxmdns5pLl2SJC1my3ro+Wk99Py0JMnnceq6vTFdv89eSj4xFJLX4+zZzwIAAABgZyBcY9tzOhzaPxrW/tGw3n37XklSMlvWS6eTevl0Sq+eSSlTqEqSytWGXji5qBdOLkqSHIYhc19Mt18/rMN7ohofDMjpYGYbAAAAwKUhXGNHSkR8uufmcd1z87gke1uvk1MZvXImpVfPpnRuNq+WpGbL3mv7lTMpSZLH7dD+kbAOjEV0YCyig+MRDUZ93LcNAAAA4KII19gVQn63jh0e1LHDg5KkQrmmszM5WefSevLVOU0vFiVJ1VpTr09m9PpkpvPcoM+l/aNh7RsJy9wX083XjcilVk9+DgAAAAD9yWi1tlVIaKVSBdXrzV6PAztMOl/RqemsTk3ndGo6q9PTWRXK9Q2vD/pc2jMU0p7BoEYHAhqO+bVvJKxYyMMsN7acy+VQPB4Un4foFWoQ/YA6RD+gDneHoaHwpv6Cz8w1ICkW8uqWa4d0y7VDkqRWq6XZVEmnp7N643xWk/N5vTGdVbVmf2gWynW9di6t186lV7xOyO/WnsGgxoeC2jNof40PBtl/GwAAANjhCNfAOgzD0GgioNFEQHcdHZVkdyVfyJS1kK/p5ZMLOjeX0/RCUYvZcud5+VJN1rm0rFWhOxJwa7wdtJdedzQRUCLik8PBTDcAAACw3RGugU1yOhzaMxTSjdcFdexAvLP0p1praDZV0tnZnM7N5XV+oaCphYJSuUrnudliTdmzab16dmXodjkdGk34NTEc0t7hkPYOhbR3JKxIwM3ycgAAAGAbIVwDV8jjdtrBeDi04nixXNf0oh20lwL39GJByeyF0F1vNDU5X9DkfEGPvzTbOe73OjUSD2hiKKSxgYAmhkPaNxxSJMg93QAAAEA/IlwDWyTgc+nQnqgO7YmuOF6pNTSbLGo2VdLMYkHnF4s6N5fXzGJRzXaDwVKlodMzOZ2eya14rt/r0p6hoK6biOnaiaiunYgq4HN37WcCAAAAsD7CNdBlXrdT+0bsrb2Wq9WbnWXlc+mizi8U7T+nSstCd10nJjM6sWyrsGjQo+G4X8Mxv+IRrwYiPo0NBLV3OCS/l//EAQAAgG7gb95An3C7HDo4HtHB8ciK47V6Q+cXijo7l9NMsqgzMzlZZ9NqNO3AnSlUlSlUV+zNvSTkdysR9mowZofv4bjfbqY2EFA44JbT4ejKzwYAAADsdIRroM+5XU7tHw1r/+iFme56w57lPj2d1WyqpLlUSfPpklK5ioqVC/tz50s15Us1nZ3Lr3ldw7C3IEu0Z7sTYZ8SETuIj8T9Goz65XYRvgEAAIDNIFwD25DL6dCBsYgOjEXWnCuUa5psLy9fzFaUzJU1ny5pPlVStljrXNdqSalcRalcRSensmtex5AUC3s1FPNrIOJVPOzTQNSn0bhfowNBxUI0VwMAAACWEK6BHSboc8vcF5e5L77mXKlS19RCQQuZkjL5qpLt8J3MlrWYrShbqHaubelC+F6P1+1ULOxVLOhRJOjRUMyvkYRfI/GABqM+xUJe9vAGAADArkG4BnYRv9elw3uiOryqg/mSWr2hhUx5xVLzxUxZi9myUrmK8qULM9+drufJ4rqv5XI6NJLwa89gUKOJQLvpmv0YZh9vAAAA7DCEawAdbpdTYwNBjQ0E1z1fqtQ1kyxqZrGouXRJ6XxFmXxVmUJFM8mSSsvu9643mpqaL2hqvrDmdbwep4Zjfo0kAnaX87BX0aBHsZBXkZBH8ZBHbpdzy35OAAAA4Grrerg2TdMr6fckfURSUdJvWpb1W90eB4BL5/e6NrzXu9VqKV+qaS5d0kK6rLl0SdOLdrieS5VUqTU611aqDZ2by+vcOo3WlgR9Lg3G7O7mQZ9LAZ9L0eCFBmzxsFchPzPgAAAA6A+9mLn+DUm3SrpP0jWSPmOa5mnLsv6qB2MBcJUYhqFwwKNwwKND4yuXnbdaLWWLNc2lip3l5nOpkqYXi1rMllcsN19SKNdVmMnpzExuw/d0OR1KhL2Kh72KR+zHRNgO3ol2E7ZwwC0HARwAAABbrKvh2jTNgKR/Iuk9lmU9L+l50zQ/KemnJBGugR3KMAxFgx5Fgx5dOxFbc75aayjb3q87U6gqlasona9oZrGohWxZpUpdhVJNhXJ9xfPqjabm0iXNpUsbvrfTYdjhO7wyfC8F8kTYp2jQQ/M1AAAAXJFuz1wfa7/nY8uOPSzp57o8DgB9xON2ajDm12DMf9HrqrWGUrmKFrJlpdudzJe+kjm76VquuHIWvNFsaSFT1kKmvOHrOgxDsbCnHbp9F2bD218hv1vRoFd+r5Nl6AAAAFhXt8P1mKQFy7KWTz/NSvKZpjlgWdZil8cDYBvxuJ0aSQQ0kghseE2t3lgWuNvhO3shfKdy9pZjrWXPabZa9rZk2YqktXt+L/G6nZ3AHQvZS89jIa9iIY+iQa+iIXt23uOmGRsAAMBu0+1wHZC0etPcpe+9XR4LgB3I7XJqOB7QcHzjAF5vNJXOL5v1XhW+l5alt1orn1epNexu6RtsP7bE73V1lsFfCOBexZa6orf3ByeEAwAA7BzdDtdlrQ3RS99f/G+rbU6n46oOCLgUS/VHHW5vLpdDo16XRjfYckySGs2m0rmq0nl7qfnyMJ5qB/HFbEWFdZqxlSr1zrZlFxPwuS4E75C9LD0W9q44Fgt75V0VwqlD9Bo1iH5AHaIfUIdYzmitnprZQqZp3i3pm5J8lmU128fuk/Rly7JCm3iJ7g0WADahWmsovXTPd7YdvNuPyWxZ86mSUrmyMvnqZb9H0OdSIuqz7weP+uytyCI+JZZ9xSNe+Ty92AACAABgx9tU051u/03sOUk1SXdJerR97B5JT272BbLZkhqN5hYMDXhzTqdDkYifOsQKbkMaiXg1EvFKWrsHuGQvRc/k7ZnwpVnwdL6qdHsJuv1VVbawNoQXynUVynmdm914X3BJCnhdii7NgIeWz4KvPLZ6Jhy4VHwWoh9Qh+gH1OHuEI9vvNpxua6Ga8uySqZpfkbSp0zT/ISkCUn/RtKPbvY1Go2m6nUKF71FHeJyLN2HvX8kvOE19UZT2ULVDt75ijL5ilL5qjLt8J3JV5QuVJUrVtfcE16s1FWs1DW9+Gb3hDvtPcn9bkXaY4oEPYqGvIoEPIqGPJ3jBHFcDJ+F6AfUIfoBdQip+zPXkvQzkn5P0tclZST935Zl/XUPxgEAfcfldHSWem94jcuhcMSvM5MpLaTL7eBduRDIC+0Z8UJVuVWd0SWpVGmoVClpLrXx/uBLfB6nosFl25RFvEqEvRqK+xX2L4VyjxxsUQYAAHa5rodry7JKkj7e/gIAXIalEB4JeC563dJM+PLAnclXlCvVlCtUO+eyxapKlcaa55erDZWrJc1eJIi7nIa9NVnYq3jEZwfx9hL0SMCeHY+FvPJ52CccAADsXHS/AYAdbMVM+NjFr63WGp2wnVkWvDP5ZXuG5yrKr+qQXm+0tJApayFTlr0gaX0et0Oxpf3A22E8FvIq6HPJ63Gu2MIsHPDI4SCIAwCA7YNwDQCQJHncTg3G/BqM+S96XalS12KmrEK5plS+osXMyj3CU7mKsussR6/WmppLlzSXfvPl6E6HoUTEngGPhLyKBjwKB9wK+Fwr7hOPBD0KeF3MiAMAgJ4jXAMALonf69LE8MV3T1y+HH1pFtxu0FZdcX94Ol9Z05hNkhrNlubTZc2ny286ns6y9IjPnvkO2eE7FvK2v7cfQwE394YDAIAtQ7gGAFx1m2nMJknNVkvVWkOVakOFct0O4QV7Nnwxa3dLXwrpuVJNlera+8JXLkvfmMMwFAm6FQ1e2J4sHvG17w/3KBLwKBb2Kux3MxMOAAAuGeEaANAzDsOQz+OSz+NSNOTV+ODF95FcPiOeK16YFU9ml+8VbndMrzdWTok3W632jHlVZ2Y3fo+lmfB42KuhmL/95VMi7GvPinvl99KcDQAArES4BgBsG5udEW+1WiqU652GbPZjVZnChaXpS03aaqv2JV0+E/765PoN2jxuhxJhnwaiPg22vy6Eb4/CQQ8z4AAA7DKEawDAjmMYhkJ+t0J+t/ZcZDZ8KYSn8xXlClUlc+0Z8FxVi9my5jMlzadLqtZWBvBqramZZFEzyeKGr+1xOTQQ9Wko5lesPeMdj7Rnw6P2LwhcTsdV+5kBAEBvEa4BALvW8hCuofWvabVayhaqSrUbsi3tGb6YLWsxa89wL2bKajRXLkOv1puaXixqenH9AG4YUiLs01DMp8F24B5qd2sfivkVCTDzDQDAdkK4BgDgIgzDsDuOh7wbXtNstZQv1pRe1oBtMVvWQtoO4Ev3g5cq9c5zWi11ArrOpte8psftsLccC3g0EPVpbCCo0URAw3G/BqM+hVh2DgBAXyFcAwBwhexO5Pa+2xdTLNe1kCm1txkrdf689FhvXFh+Xq01O9uRnTyfXfNaLqdDA+1l5vGwt33vt79zH3gs5JXDQfgGAKBbCNdCZ5DlAAAe0ElEQVQAAHRJwOfSPl9Y+0bCa841Wy1l8tV20C5pIVPuzILPp0qaSRZVXdZ8rd5oajZV0myqtO57OR2GBiIrm64RvgEA2DqEawAA+oDDMOy9t8NeXTsRW3O+2Wopnat0gncyV9Fixv5zKlfRQqa8ovN5o9nSXLqkufTG4TsR8Wow6tfYQEBjA8EVIdzrcW7ZzwoAwE5EuAYAYBtwGEZnGzJznfOtVkvZYk0LmZIW21uJ2V8Xvl8dvpeWnb9yJrXm9YI+l2Ihb2dv71jIo2jIfkxEfNpfb8loNuRy0PEcAACJcA0AwI5gGIaiQXuf7UPj0TXnW62WcsXamsA9lyrq/GJRqVxlxfWFcl2Fcl1TC4WLvq/X41QsaAfvaNCjaMijWMireMirgahPI4kAnc8BALsC4RoAgF3AWNZ07eB4ZM35Sq2hZNZutLbYXnaebm8/ls5XlS1UlCvW1Fr9vGpDs9WN7/2WJJ/HueKe74GIT4mIV4mwT9GQRyG/Wz6PkwAOANjWCNcAAEBet1NjA0GNDQQ3vKbeaCpXrClXqqkhQ5MzGSWzFWXaW41lCpV2EK+u2Pe7XG1ocr6gyfmNZ8FdTocGoz6NDQQ0EPUpGrRnwMMBj8IBd2c/cr+Xv7oAAPoT/4cCAACb4nI6FA97NRT3Kx4P6trxsOrL7uNe0mwvQZ9PlzS9WNBiprzsPvCSkrmKWqumwOuNpmaSRc0kixcdg8flUKy99Vgi0p4FD9v7kMfDXg3H/fK6acYGAOg+wjUAALiqHMvu/z68Z+39341mU9mC3XwtV6wpX6opV6xqJlnUbLKkZM7ehqzeWL0IXarWm5pLlTR3kWXoS/t+D8X8ncelP8fCXjlYfg4A2AKEawAA0FVOh6Oz7dhGWq2W8qXaha/2cvRMoapk1p4JX8yWlcxWVKk1Vjw3lasolavo9cnMmtd1OR0aitmz3on2GBIRX2c84YBHAa9Lbhdd0AEAl4ZwDQAA+o5hGO37rT0Xva7VaqlYqSuTt0P3dLKohXS5vR94SfPp8orwXW80Nb1Y1PTixsvPDUmJiN1sLRKwO6CPxANKRLyKhbwaTQQUCV58XACA3YdwDQAAti3DMBT0uRX0uTU+GNSNBwdWnG+1WsqVap3APZcuaT5VUipnd0RP5iqqVFfOfLckLWbtmfGN+L2uzp7fQ1Gf3QW93Ql9oB3MnewBDgC7CuEaAADsWIZhKBKwZ6DX24JMkkqVuhazZWXyVeVKVWULNc2nSsoUq8oVqkrm7GZsy5uwlSp1lSr1DWfAHYaheNgO3xe2H/NpIGIvQ4+FvAr6XGw/BgA7COEaAADsan6vSxNDIU0MbXzNUhO2xWxZ5xfsDuiZQkULGXtGPJmtrNh+rNlqaTFb0WJ2/Xu/Jfv+71jIo1jYXm4eb3c8j4U89mP7ON3PAWB7IFwDAAC8ieVN2NbrgN5sti40W2s3WltsN15bOlYo11c8p95otrcn23j5uSQFfS47aAc9igS97T3APYq3G7HZW5GxDB0Aeo1wDQAAcIUcDqMTvg+tE74lqVytK5mtKJktK52vKlOwu5qn89X2Y0WZfFXNVZuAF8p1Fcp1Tc0XNnx/w5CGon6NDgQ0FPN3Zr+H4wHFQh6F/R55PcyAA8BWIlwDAAB0gc/j0vigS+ODwQ2vaTZbyhYvhO10u+laJl9VulBRNl9VplhVtlBdcQ94qyXNtRu2bcTvdWkg4tNw3K+hmE/RoP3LgIGIr7M83eVk9hsALhfhGgAAoE84HIZiIfte64upN5rKFqp2x/P2MvTpxYJmk0UttJuzLb8HXLKbsE3O5zU5n9/wdcMBtxIRnwajPu0ZDGoo5tdg1NfZC5zwDQAbI1wDAABsMy6nQ4l2B3Ktswy91WopW6hqNlVSrlhVtlhTOlfRfKbU3gO8rFyhtmYJeq5YU65Y05mZnJ625lecMyTF2jPdgzGfRuIBDbRDdzToUTziVdDn3sofGwD6GuEaAABghzEMQ9GQV9GLzIA3Wy2lc/Z930vL0FM5uxHbXKqkqYWCavVm5/qW1Ln2xNT6HdBDfrfdcC1sdz8fiPo0FPNpbCCogYhP4YCb7ccA7FiEawAAgF3IYRgXZr/X0Wq1lCvVLnQ8z5Tb24uVNZsqaj5dUrXWXPGcfKmmfKmmqYX1m695Pc4VW44t34YsFvYq5HcrEfbKw/ZjALYhwjUAAADWMAxDkYBHkYBHB8Yia863Wi3lSzVl2k3W5lIlJdv3e6dyZSXbs+DLA3il2tBMsqiZZHHD93UY7c7rkWWz31GfBtv3fw/F/Nz7DaAvEa4BAABwyQzDUDjgUTjg0YSko9esvabVaimdr2ouVdR8uqyFTMnugp6v2kvS8xXlirUVz2m2WvYe4dn19/92OgwNRn2Khb0aigcU8DgVDrgVCXpWdEAP+PhrLoDu4lMHAAAAW8IwLuz/be5b/5pavalMwd5uLF+qaXqxqIVMSan2NmTJbHlFAG80W5pNlTSbKsk6m97wvQNeV2emeyQR0HDcr9FEQImIvRSd2W8AVxvhGgAAAD3jdjk0GPVrMOqXJB07vPaaUqWuZLas+XRZk/N5JXMV5YpV5Ut1LWZKSuerqjdW3v9drNR1di6vs3Prbz0WCXoUD3mViHg1Eg8oGvJoIGKH8aGYTwE6nwO4RIRrAAAA9DW/16U9QyHtGQrpLdcOSpJcLofi8aBSqYJqtYZKlbrS+aqSObv52kKm3Ol8PpssqlCur3jNbKGqbKGqM7O5dd8z6HN1Zr1HEwGNJPwaHwhqIOpjyzEA6yJcAwAAYFszDEMBn1sBn1vjg8F1r8kVq5pLl5TKtrcfa289tpApaT5dVq5Y1fJtvwvlugozOZ2eWRu+A16XhuJ+Dcf8Go77NRS78OdY2CsH240BuxLhGgAAADveUvM1ja9/vtFsKpWtaD5d0lzaDtzz6ZLOLxTsbceW7fldrNR1ZianM+sEb5fToaGYrxO4l4fwwahfbhf3egM7FeEaAAAAu57T4bC3+4r5dWTVuVarpWS2oplkUclsuR2+S5pL2Y/Ll5zXG01NLxY1vbh2uzFDUjzibYftgBJhr8YGg9ozGNRIwi+ng+ANbGeEawAAAOAiDMPQQNSngahv3fP5Uq0TtufSJc0vPabtrudLWpKS2YqS2YpeXdXp3OU0NJoIamzA7mgeD3kVC9udzQciPsUjLDcH+h3hGgAAALgCIb9bIb9bB8Yia85Vaw3NZ8oXAneqpJlkQQtZe5uxWnu5eb3R0uR8XpPz63c3X1puPhK3txW78BXQQMTLrDfQBwjXAAAAwBbxuJ3a0176vVqz2dJ8pqTz8wVNLhR0fqGguVRRyWxF2UJVy/qrXXS5udNhaDDq0/Cy4D3SDt6DUR97egNdQrgGAAAAesDhMDQSD2gkHtAt1w2tOFdvNJUtVJXOV7WQsZecz6aK9tLzVEmZQrVzbaPZ0myqpNlUac17GIY0EPF1wrYdvAPtLuc+uV3OLf85gd2CcA0AAAD0GZfToUTEp0TEp4Pja5ebl6v1TtCeS5c01w7es6lV93m3pIX2vt8vnU6teA1DUiLiXTHjPRwLaKS9vZjXQ/AGLgXhGgAAANhmfB6X9o2EtW8kvOZctdboNFibXRW+F7Plzn7eLUmL2YoWsxW9cia15nViIc+y2e72zHd7WzG/lxgBrMZ/FQAAAMAO4nE7tWcopD1DoTXnavVmZ5n50tds2g7eC+mymq0Ld3qn8/ay9NfOpde8TiTgXjnjHfdrLBEkeGNXo/IBAACAXcLtcmhsIKixgbUN1uqNpr2P99KM97L7vOfTJTWaF4J3tlhTtpjRianMmtcZjvm1fzSskYS9rdhgxKfhRECDEZ8cDrYTw87V1XBtmuZbJD0jexXK0n9ZT1mWdUc3xwEAAABgJZfT0Z6NDujGVeeazZaS2bJml/bzXtZcbS5d6mwpJslehp5e21zN6bD3Cx+K+dtfPg1F/Z3vAz7m/bC9dbuCb5D0rKT36kK4rnV5DAAAAAAugcNhaDDm12DMr6PXrDzXbLWUzlU0nSzq/EJBZ2ZympzPaz5dVqlS71zXaLY6gXw9QZ9LA1GfBtqN3BJhrwai9t7eA1Gfgj6XDIOZb/SvbofrI5JesSxrvsvvCwAAAGALOAyj09n86DWJFedKlboWM2XNJIt2k7W0vcR8Pl3SYqay4h7vQrmuQjmvs7P5dd/H5TQUCXo6wTsR9ikW9na6mw9EffK66XCO3unFzPXzXX5PAAAAAD3g97o0MRzSxPDa5mqNZlPJbKUTtufTZSWzZS1ky0ply0rnqyvu8643WkpmK0pmK2tea0nI79Zg1NeZAR+I+jSaCGgw6tNglH29sbV6MXPtME3zBUlRSX8n6d9ZlpXr8jgAAAAA9JDT4ejcb72eZrOlZK6s2VRJyWxZ2UJVmUJVi5mykrmKUrmKcoWqWsueky/VlC/VdHpm/XgRC3k0GPMrHvIqHvZqIOK7EMajPgW8LD3H5buq4do0TZ+kPRucnpd0SNJJSR+TFJf025I+I+nDV3McAAAAALY3h8PQYNSvwej64VuytxabSxW1mC1rIVPWYqasxaz9uJAtK5Ovrrh+aXuxjfg8zs6s9+oZ8MGIT5Ggh/CNDV3tmes7JX1DWvELpCUfljQgqWRZVkOSTNP8UUlPmaY5alnWzGbewOl0XK2xApdsqf6oQ/QSdYheowbRD6hDSJLL5dD+sYj2j0XWPV+tNzSzaIfv+Xan84V0Wel8RYvrhO9ytaGp+YKm5gvrvp7b6bCbrCUCnSXnY0MhBb1ODUZ9ihK+dzWj1VovB3eHaZp+SQVJxy3LenoTT+ndYAEAAADsKNVaQwvp5VuLFTWfKmk2WdR8qqiFTFnN5uYjiM/jVCLiUzTk1chAoL21mV9Dyx5purYtbeo3Jl0L16ZpHpH0hKSbLMs60z72XbJnuocty1q7A/1arWy2pEaj+eZXAlvA6XQoEvGLOkQvUYfoNWoQ/YA6RDc0mk2lclUtZkqdZedzqWUdz7NlXWqcigQ9nSXnS49DUb/GB4MaivnlcDDz3W/i8eCm/qV0s6HZq5Jel/Rp0zR/WvY915+S9PubDNaSpEajqXqdD1D0FnWIfkAdoteoQfQD6hBbLRb0KBb06NB4dM05h8OQ4XbpxOlFTS8WNJcqKVusKZOvdMJ4cdle35KULVSVLVT1xvns2tczDEVDHg1FfZ3tzQajPnvWO+ZXIuKV08GtEP2qa+HasqyWaZoflPQ7kh6S1JT0WUn/V7fGAAAAAABXi8NhKB7x6dq9MR3Y4L7vpb2+F1Y1W1tqvpYtXLjvu9lqKdXuhC6tnX+09xT3dkL30jZjiYhPQzG/oiGPHNzz3TNd3YrLsqwpSd/fzfcEAAAAgF652F7fUvu+70xZUwuFTuBOtrufJ7NlFcoXZr6brZYW2kH9tXNrX8vlNJQIX+hyPhz3a2wgoKGYXyPxgLwe7vfeSt3e5xoAAAAA0OZxOzU+GNT4YHDd88VyTfNpu9v5fPve72SmrPlMWbPJohrLGq7VGy3NpUuaS5fWfa1I0F5yPhTzazBm3+s9HPcrHvEpHvLK7WLJ+ZUgXAMAAABAnwr43No/6tb+0fCac81WS9lCVYuZcqfB2vJl5/PpkuqNC+F76X7vk+vc7y3Z4Xsg4lUs5NVAxKe9IyHtHQ4pHvIq6HfLxdZ3F0W4BgAAAIBtyGEYioXsMHxoz9qGa41mU4vZiuaSRc22u5wvZMpaaM+ClyqNFdcvhW8pt+a1DEMaTQQ0mrC3FRuO+TUcD2go7mfWu41wDQAAAAA7kNPhsENwzK8bV51rtVrKl2qde7uTuYpS2YoWs2Wl8xXNpUrKLGu21mpJ04tFTS8W132vaMijkZhfw4mAxgeCmhgKaiQR2FUdzgnXAAAAALDLGIahcMCjcMCzbqfzVrtz+WyqpEzB7mA+NW9vNzaXKipbrK24PpOvKpOv6rXJlV3OnQ5Dg1GfRtoz3kNRe1ux0QH7+53U3ZxwDQAAAABYwTCMzl7b6ylV6naTtXRJyVxFC+my5lJFzSSLmkuX1Grf6t1otjSbKmk2tbbJmt/r0vigPdO9ZyikPUNBTQyFFAm4ZWzD0E24BgAAAABcEr/XpX0jYe0bWdtorVZvaHqxqLn2fd6zqaJmkvaMdyZf1VKLtVKlrpNTWZ2cWtlgLeR3a2JoWeAetB/93v6Or/09OgAAAADAtuJ2OS8avBcyZZ2by+v0TE6zyaKm5guaT5c6oTtfqunVs2m9eja94rkDEa8mhkI6MBbR3pGQDo5HFQ16uvATbQ7hGgAAAADQFW6XU2MDQY0NBHXHkZHO8Uq1ofOLBU3O5zU1X9DUQkFT83ml8xeaqi1mK1rMVvT8ycXOscGoT9ftjenI/riuGQ1rJBHo2ZZhhGsAAAAAQE95PU4dGIusaa6WL9U0NZ9vh+2CTs9kdW6uoHqjKUn21mKZGT364owkyeV0aM9gUAf3RHTrdUMy98a6FrYJ1wAAAACAvhTyu2Xui8vcF+8cazSbmpov6I3zWZ2Yyujl08nODHe90dSZ2ZzOzOb0jWem5Pe6dOzQgN5y7aBuOjiwpfdtE64BAAAAANuG0+Ho3NN93y171Gq1lMxWdG4+r7OzOZ2ezunlM0lVa02VKnU9/vKsHn95Vi6nQ/fdMq733blf8bD3qo+LcA0AAAAA2LYMw9BA1KeBqE9vOTwoSarVm3r1bErPvjavZ08sKJOvqt5o6qtPTeobz0zpjiPD+sDd12h8MHjVxkG4BgAAAADsKG6XQzcdHNBNBwf0w62WTk1n9ZUnz+nJV+bUaLb02Ev2bPat1w7p++87pJFE4Irfk3ANAAAAANixHIahQ+NRHfreqD741oK+9OhpPW3Nqd5o6enX5vWdNxb1wbcd0LtunZDX47z897mKYwYAAAAAoG+NDwb14x88qv/8Y3fp/tv3yukwVK039bkHT+rf/fdH9fhLM5f92oRrAAAAAMCuMhjz6x+9+1r93I/cpoPj9vZf+VJNv/+ll/X3T5y9rNckXAMAAAAAdqUDYxH9/I/cpp/5wWOdJeGf/9YbevGNxUt+LcI1AAAAAGDXMgxDNx4c0L/6vpsl2Z3Gf+vPn9dXnzp3Sa9DuAYAAAAA7HpH9sf1Mz94rPP9n371dZ2YzGz6+YRrAAAAAAAk3XhwQP/pE3fI6TAkSX/2tdc3/VzCNQAAAAAAbXuHQ/rgW6+RJJ2azm76eYRrAAAAAACW+cDd1yjkd1/ScwjXAAAAAAAs43AY2j8SurTnbNFYAAAAAADYtoYTgUu6nnANAAAAAMAqe4eYuQYAAAAA4IrsGwlf0vWEawAAAAAAVomHvZd0PeEaAAAAAIBVoiHPJV1PuAYAAAAAYBWHYSgS2Px2XIRrAAAAAADW4XJtPjITrgEAAAAAWMfYQHDT1xKuAQAAAABYxz//3qObvpZwDQAAAADAOoI+7rkGAAAAAKBrCNcAAAAAAFwhwjUAAAAAAFeIcA0AAAAAwBUiXAMAAAAAcIUI1wAAAAAAXCHCNQAAAAAAV4hwDQAAAADAFSJcAwAAAABwhQjXAAAAAABcIcI1AAAAAABXiHANAAAAAMAVIlwDAAAAAHCFXFv1wqZpPiDpTyzL+syyYwlJn5Z0v6R5Sb9oWdafbNUYAAAAAADohqs+c22apmGa5u9Kevc6p/9IUljSnZJ+RdIfmKZ5+9UeAwAAAAAA3XRVZ65N0xyX9FlJBySlV507KOkDkvZblnVO0iumad4t6SclfeJqjgMAAAAAgG662jPXt0o6K+k2SdlV5+6UdLYdrJc8LOnuqzwGAAAAAAC66qrOXFuW9WVJX5Yk0zRXnx6TdH7VsVlJE1dzDAAAAAAAdNslhWvTNH2S9mxwetqyrOJFnh6QVFl1rCLJeyljcDppcI7eWao/6hC9RB2i16hB9APqEP2AOsRylzpzfaekb0hqrXPuw5K+eJHnlrU2SHslXSyQr2ZEIv5LuBzYGtQh+gF1iF6jBtEPqEP0A+oQ0iWGa8uyvqnLv097StLoqmOjkqYv8/UAAAAAAOgL3Vy/8Lik/e2O4kve1j4OAAAAAMC2dVUbml2MZVmnTNN8QNJnTdP8PyXdIekfSbq3W2MAAAAAAGArbGW4Xu++7I9K+gPZs9XTkj5uWdbTWzgGAAAAAAC2nNFqrZeBAQAAAADAZtEzHgAAAACAK0S4BgAAAADgChGuAQAAAAC4QoRrAAAAAACuUNe24roSpml6Jf2epI9IKkr6Tcuyfqu3o8J2Z5rmhyT9lezO9kb78S8ty/pB0zSvkfRpSXdLOi3ppy3L+sqy575b0n+VdFDSY5J+zLKsU8vO/2tJ/1ZSWNJfSPopy7LKXfixsE20P9eekvQvLMt6qH3sGm1R3fE5itU2qMHfkfQvtfJz8V9alvV77fPUIK4K0zTHJf03Se+QXQ9/LulnLcuq8lmIbnmTOuTzEJdsu8xc/4akWyXdJ+knJf0H0zQ/0tMRYSe4QdIXJY22v8Yk/dP2ub+WdF7SbZI+K+nzpmlOSJJpmnslfV7SH0q6XdKCpC8svahpmt8n6Rcl/Zikd0q6S9Int/7HwXbR/p/qn8muweW+oK2rOz5H0XGRGjwi6d/L/jxc+lz8f9vPoQZxNf2lJJ+kt0r6h5K+R9Ivt89t5f+DqUMsd7E65PMQl6zvt+IyTTMgu2DfY1nWt9rHfl7SuyzLemdPB4dtzTTNP5Z0xrKsX1h1/J2yPyCHl/2G8SuSvmVZ1i+ZpvlLkt62VH+mafolzUj6HsuyHjJN85uSvmpZ1i+3z79V0v+WNMDsNUzTPCLpT9vf3izpHe262bK6k/2LVD5HIWnjGmyfOyfp45ZlfXWd5/0nSfdQg7hSpmmakl6WNGJZ1kL72D+U9OuSPio7XPNZiC11sTq0LGsvn4e4HNth5vqY7OXrjy079rCkO3szHOwgN0h6bZ3jd0p6ZlUQflj28rSl8w8tnbAsqyTpGUl3m6bpkHRc0reWPfdxSR7ZtQy8XdLXZNeTsez4VtYdn6NYbt0aNE0zLGmP1v9clOyZF2oQV8OMpPcuBZplorLrjM9CdMN6dWhIivJ5iMu1HcL1mKQFy7Lqy47NSvKZpjnQozFhZzAlvdc0Tcs0zROmaf6qaZpu2TV3ftW1s5Im2n++2PmY7OVFnfOWZTUkLS57PnYxy7I+ZVnWv11nFcNW1h2fo+i4SA0ekX1P4S+YpnnONM3nTNP86LLz1CCuCsuyMqvuoTYk/ZTsX/rwWYiuuEgdflV8HuIybYdwHZBUWXVs6Xtvl8eCHcI0zX2S/JJKkn5A0r+R9EOyl6RtVHNL9Xax84Fl32/0fGA9W1l3fI5iM66X1JS9TPJ9kv5A0u+bpvm97fPUILbKr0u6RdLPi89C9M6vS3qLpF8Qn4e4TNuhW3hZawtt6ftil8eCHcKyrLOmaQ5YlpVuH3rBNE2n7MYp/5+k+KqneHWh3jaqyVT7nDY4T73iYsqSEquOXa26c21wTqIu0WZZ1mdM0/ziss/FF03TvE7ST8i+B5YaxFVnmuZ/kfSvJP2gZVkvm6bJZyG6bnUdSnqZz0Ncjv+/vbsHjSKKwjD82omtigFLi1NHO4mtdjGIIKKgpLA3ilpEggiKhVUgxB9E7MRKtLERRIgSIygiehtBNNFCOyGg4FrcuzJFNht3NpusvE+TITezzMLHSc7O5Nx+uHM9D2wp/7/QNAAsVgIv/bMl8vOO/BjPV3LGqgaAL+V4fpn17+Si+ne9NO2bK+dLS1kuV+3W2+XOOqoVaVEXt5djM6iuiohJ4CRwJKXUnLRsLVRPtcih9VAd6Yfm+hXwizw4oGkP8GJtLkf/g4jYGxHfImJj5duD5OmNT4FdZauapiHyMArK16HKa20q5z5LKTXI2RyqnLsb+Am87vob0f/kObBzlXJnHVVbEXGhTGWuGgTel2MzqK6JiAngBHAopXSvsmQtVM+0yqH1UJ1a94+Fp5QWI+IOMB0Ro+RBAKeAY2t7ZepzM+RHb26WbT12kPcfvEKe/vgJuB0RF4Fh8tTH4+XcW8DpiDgDPAQmgA/NrWyAKXJe35KHWUwB192GS208YRVzZx3VCjwAzkXEGHlbuH3AUfI+rGAG1SVlO7hx4BIwExHbKsvWQvVEmxxaD9WRfrhzDTAGvAQeA5PA+ZTS/bW9JPWzlNIPcqHcSv6k8AYwnVK6mlL6Tf5lPgDMkQedjaSUPpdzPwIHgFFgljwVcqTy2neBy8A14BF5q4WzvXln6jON5kHJ3X5WL3fWUS2lmsE54CB5n+E35Km5h1NKs2XdDKpbhsl/g46TG48F8uOyC6UWjmAt1OpbLofWQ3VkQ6PRaP9TkiRJkiSppX65cy1JkiRJ0rplcy1JkiRJUk0215IkSZIk1WRzLUmSJElSTTbXkiRJkiTVZHMtSZIkSVJNNteSJEmSJNVkcy1JkiRJUk0215IkSZIk1WRzLUmSJElSTTbXkiRJkiTVZHMtSZIkSVJNfwA9hwYuAl1A8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86749" y="5317963"/>
            <a:ext cx="201850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Cumulative Hours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-532462" y="3705956"/>
            <a:ext cx="27924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Average Wind Offer Price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483567" y="3797559"/>
            <a:ext cx="8770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and Unexpected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Nuclear generation is an important features when predicting wind offer prices</a:t>
            </a:r>
            <a:endParaRPr lang="en-US" dirty="0" smtClean="0"/>
          </a:p>
          <a:p>
            <a:r>
              <a:rPr lang="en-US" dirty="0" smtClean="0"/>
              <a:t>Price of natural gas strongly correlated with wind offer prices</a:t>
            </a:r>
            <a:endParaRPr lang="en-US" dirty="0" smtClean="0"/>
          </a:p>
          <a:p>
            <a:r>
              <a:rPr lang="en-US" dirty="0" smtClean="0"/>
              <a:t>Wind availability suppresses offer prices</a:t>
            </a:r>
          </a:p>
          <a:p>
            <a:r>
              <a:rPr lang="en-US" dirty="0" smtClean="0"/>
              <a:t>Diesel plant offer prices correlated with higher wind offer prices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81199"/>
            <a:ext cx="54387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133</Words>
  <Application>Microsoft Office PowerPoint</Application>
  <PresentationFormat>Widescreen</PresentationFormat>
  <Paragraphs>16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Diamond Grid 16x9</vt:lpstr>
      <vt:lpstr>General Assembly Data Science</vt:lpstr>
      <vt:lpstr>Predicting wind power offer prices in MISO</vt:lpstr>
      <vt:lpstr>Wind offering negative price majority of time</vt:lpstr>
      <vt:lpstr>Expected and Unexpected 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2016-12-20T21:47:24Z</dcterms:created>
  <dcterms:modified xsi:type="dcterms:W3CDTF">2016-12-21T00:59:18Z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