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72" r:id="rId5"/>
    <p:sldId id="275" r:id="rId6"/>
    <p:sldId id="276" r:id="rId7"/>
    <p:sldId id="277" r:id="rId8"/>
    <p:sldId id="278" r:id="rId9"/>
    <p:sldId id="279" r:id="rId10"/>
    <p:sldId id="280" r:id="rId11"/>
    <p:sldId id="258" r:id="rId12"/>
    <p:sldId id="259" r:id="rId13"/>
    <p:sldId id="262" r:id="rId14"/>
    <p:sldId id="261" r:id="rId15"/>
    <p:sldId id="273" r:id="rId16"/>
    <p:sldId id="264" r:id="rId17"/>
    <p:sldId id="260" r:id="rId18"/>
    <p:sldId id="263" r:id="rId19"/>
    <p:sldId id="266" r:id="rId20"/>
    <p:sldId id="267" r:id="rId21"/>
    <p:sldId id="268" r:id="rId22"/>
    <p:sldId id="270" r:id="rId23"/>
    <p:sldId id="271" r:id="rId24"/>
    <p:sldId id="274" r:id="rId25"/>
    <p:sldId id="26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1ABC9C"/>
    <a:srgbClr val="ECF0F1"/>
    <a:srgbClr val="34495E"/>
    <a:srgbClr val="E74C3C"/>
    <a:srgbClr val="3498DB"/>
    <a:srgbClr val="FFFFFF"/>
    <a:srgbClr val="F1C40F"/>
    <a:srgbClr val="2ECC71"/>
    <a:srgbClr val="95A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4" y="300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18057-4829-4EBE-B629-3065BDD3AD82}" type="doc">
      <dgm:prSet loTypeId="urn:microsoft.com/office/officeart/2005/8/layout/cycle6" loCatId="cycle" qsTypeId="urn:microsoft.com/office/officeart/2005/8/quickstyle/simple1" qsCatId="simple" csTypeId="urn:microsoft.com/office/officeart/2005/8/colors/colorful4" csCatId="colorful" phldr="1"/>
      <dgm:spPr/>
    </dgm:pt>
    <dgm:pt modelId="{2CDE98F7-E359-43C0-BAD0-FDF498D80D92}">
      <dgm:prSet phldrT="[Text]" custT="1"/>
      <dgm:spPr>
        <a:solidFill>
          <a:srgbClr val="F1C40F"/>
        </a:solidFill>
        <a:ln>
          <a:noFill/>
        </a:ln>
      </dgm:spPr>
      <dgm:t>
        <a:bodyPr/>
        <a:lstStyle/>
        <a:p>
          <a:r>
            <a:rPr lang="zh-CN" altLang="en-US" sz="2000" b="1" dirty="0" smtClean="0">
              <a:solidFill>
                <a:srgbClr val="34495E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从</a:t>
          </a:r>
          <a:r>
            <a:rPr lang="en-US" altLang="zh-CN" sz="2000" b="1" dirty="0" err="1" smtClean="0">
              <a:solidFill>
                <a:srgbClr val="34495E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Github</a:t>
          </a:r>
          <a:r>
            <a:rPr lang="zh-CN" altLang="en-US" sz="2000" b="1" dirty="0" smtClean="0">
              <a:solidFill>
                <a:srgbClr val="34495E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同步最新版本</a:t>
          </a:r>
          <a:r>
            <a:rPr lang="en-US" altLang="zh-CN" sz="2000" b="1" dirty="0" smtClean="0">
              <a:solidFill>
                <a:srgbClr val="34495E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(pull)</a:t>
          </a:r>
          <a:endParaRPr lang="en-US" altLang="zh-CN" sz="2000" b="1" dirty="0">
            <a:solidFill>
              <a:srgbClr val="34495E"/>
            </a:solidFill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5F8221B5-538E-4A0A-A885-54D53CA6E794}" type="parTrans" cxnId="{7DA83164-C027-46FA-9E46-39A618BDC7E7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F89019-4780-41E2-83C8-45873AF61EC6}" type="sibTrans" cxnId="{7DA83164-C027-46FA-9E46-39A618BDC7E7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61EBCE-3B03-4512-9055-7BC52CBA15C3}">
      <dgm:prSet phldrT="[Text]" custT="1"/>
      <dgm:spPr>
        <a:solidFill>
          <a:srgbClr val="E74C3C"/>
        </a:solidFill>
        <a:ln>
          <a:noFill/>
        </a:ln>
      </dgm:spPr>
      <dgm:t>
        <a:bodyPr/>
        <a:lstStyle/>
        <a:p>
          <a:r>
            <a:rPr lang="zh-CN" altLang="en-US" sz="16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本地修改</a:t>
          </a:r>
          <a:endParaRPr lang="en-US" altLang="zh-CN" sz="1600" b="1" dirty="0">
            <a:solidFill>
              <a:schemeClr val="bg1"/>
            </a:solidFill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95837E39-E092-4F67-848A-E602DB0CED75}" type="parTrans" cxnId="{BE967570-D7E1-4539-A53A-259D1BF13A27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8D8FAD-5CA2-4528-AD68-450F75F16294}" type="sibTrans" cxnId="{BE967570-D7E1-4539-A53A-259D1BF13A27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7643D1-1FE4-4880-B861-B46C4F421FC6}">
      <dgm:prSet phldrT="[Text]" custT="1"/>
      <dgm:spPr>
        <a:solidFill>
          <a:srgbClr val="1ABC9C"/>
        </a:solidFill>
        <a:ln>
          <a:noFill/>
        </a:ln>
      </dgm:spPr>
      <dgm:t>
        <a:bodyPr/>
        <a:lstStyle/>
        <a:p>
          <a:r>
            <a:rPr lang="zh-CN" altLang="en-US" sz="1600" b="1" dirty="0" smtClean="0">
              <a:latin typeface="方正姚体" panose="02010601030101010101" pitchFamily="2" charset="-122"/>
              <a:ea typeface="方正姚体" panose="02010601030101010101" pitchFamily="2" charset="-122"/>
            </a:rPr>
            <a:t>推送提交</a:t>
          </a:r>
          <a:r>
            <a:rPr lang="en-US" altLang="zh-CN" sz="1600" b="1" dirty="0" smtClean="0">
              <a:latin typeface="方正姚体" panose="02010601030101010101" pitchFamily="2" charset="-122"/>
              <a:ea typeface="方正姚体" panose="02010601030101010101" pitchFamily="2" charset="-122"/>
            </a:rPr>
            <a:t>(push)</a:t>
          </a:r>
          <a:endParaRPr lang="en-US" altLang="zh-CN" sz="1600" b="1" dirty="0"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D443771A-4A37-4CD6-AC8A-1953B8584446}" type="parTrans" cxnId="{C8B66054-8E45-49C2-A728-5C1D81817CC9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C7A91F-5838-42D8-930E-4EA64FDE3870}" type="sibTrans" cxnId="{C8B66054-8E45-49C2-A728-5C1D81817CC9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412937-7760-41E6-A7E2-517635E94E1E}">
      <dgm:prSet phldrT="[Text]" custT="1"/>
      <dgm:spPr>
        <a:solidFill>
          <a:srgbClr val="E74C3C"/>
        </a:solidFill>
        <a:ln>
          <a:noFill/>
        </a:ln>
      </dgm:spPr>
      <dgm:t>
        <a:bodyPr/>
        <a:lstStyle/>
        <a:p>
          <a:r>
            <a:rPr lang="zh-CN" altLang="en-US" sz="16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按照结构规划本地设计制作</a:t>
          </a:r>
          <a:endParaRPr lang="en-US" altLang="zh-CN" sz="1600" b="1" dirty="0">
            <a:solidFill>
              <a:schemeClr val="bg1"/>
            </a:solidFill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E10FAADC-45E6-41DE-96D7-F7C3B3628AF1}" type="parTrans" cxnId="{71A6442F-FAA4-497D-A44A-12D81B66AD66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93E38-01B4-4759-9E44-A95D5FC9E6F0}" type="sibTrans" cxnId="{71A6442F-FAA4-497D-A44A-12D81B66AD66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98E40-358F-40AC-8956-7F9102BEAAFC}">
      <dgm:prSet phldrT="[Text]" custT="1"/>
      <dgm:spPr>
        <a:solidFill>
          <a:srgbClr val="3498DB"/>
        </a:solidFill>
        <a:ln>
          <a:noFill/>
        </a:ln>
      </dgm:spPr>
      <dgm:t>
        <a:bodyPr/>
        <a:lstStyle/>
        <a:p>
          <a:r>
            <a:rPr lang="zh-CN" altLang="en-US" sz="2400" b="1" dirty="0" smtClean="0">
              <a:solidFill>
                <a:srgbClr val="34495E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等待审核</a:t>
          </a:r>
          <a:endParaRPr lang="en-US" altLang="zh-CN" sz="2400" b="1" dirty="0">
            <a:solidFill>
              <a:srgbClr val="34495E"/>
            </a:solidFill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28A6BAA2-F4EB-4B3C-80DD-03C9BD7393CC}" type="parTrans" cxnId="{0E6A5B51-FE85-4226-9F30-50ED933AC8E3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16A1F-00EA-41BC-A640-FC4102EA4759}" type="sibTrans" cxnId="{0E6A5B51-FE85-4226-9F30-50ED933AC8E3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F98A79-B257-419F-833B-202443AC4BCF}">
      <dgm:prSet phldrT="[Text]" custT="1"/>
      <dgm:spPr>
        <a:solidFill>
          <a:srgbClr val="1ABC9C"/>
        </a:solidFill>
        <a:ln>
          <a:noFill/>
        </a:ln>
      </dgm:spPr>
      <dgm:t>
        <a:bodyPr/>
        <a:lstStyle/>
        <a:p>
          <a:r>
            <a:rPr lang="zh-CN" altLang="en-US" sz="1600" b="1" dirty="0" smtClean="0">
              <a:latin typeface="方正姚体" panose="02010601030101010101" pitchFamily="2" charset="-122"/>
              <a:ea typeface="方正姚体" panose="02010601030101010101" pitchFamily="2" charset="-122"/>
            </a:rPr>
            <a:t>创建拉取申请（</a:t>
          </a:r>
          <a:r>
            <a:rPr lang="en-US" altLang="zh-CN" sz="1600" b="1" dirty="0" smtClean="0">
              <a:latin typeface="方正姚体" panose="02010601030101010101" pitchFamily="2" charset="-122"/>
              <a:ea typeface="方正姚体" panose="02010601030101010101" pitchFamily="2" charset="-122"/>
            </a:rPr>
            <a:t>pull request</a:t>
          </a:r>
          <a:r>
            <a:rPr lang="zh-CN" altLang="en-US" sz="1600" b="1" dirty="0" smtClean="0">
              <a:latin typeface="方正姚体" panose="02010601030101010101" pitchFamily="2" charset="-122"/>
              <a:ea typeface="方正姚体" panose="02010601030101010101" pitchFamily="2" charset="-122"/>
            </a:rPr>
            <a:t>）</a:t>
          </a:r>
          <a:endParaRPr lang="en-US" altLang="zh-CN" sz="1600" b="1" dirty="0"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C917F80C-E863-4C46-8209-2FC43D0C4207}" type="sibTrans" cxnId="{DD374A5A-1DDE-484B-B200-493B6000E590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51B010-25D3-46EB-91EE-AE45A0182D08}" type="parTrans" cxnId="{DD374A5A-1DDE-484B-B200-493B6000E590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ADAAA0-CC20-46AE-B794-10CEEE4A37A5}" type="pres">
      <dgm:prSet presAssocID="{EFE18057-4829-4EBE-B629-3065BDD3AD82}" presName="cycle" presStyleCnt="0">
        <dgm:presLayoutVars>
          <dgm:dir/>
          <dgm:resizeHandles val="exact"/>
        </dgm:presLayoutVars>
      </dgm:prSet>
      <dgm:spPr/>
    </dgm:pt>
    <dgm:pt modelId="{0FC37DB4-0A3F-40B0-BA91-45E43FE720DA}" type="pres">
      <dgm:prSet presAssocID="{2CDE98F7-E359-43C0-BAD0-FDF498D80D9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E6418-D3A6-4246-B8A2-1999A82EFB1E}" type="pres">
      <dgm:prSet presAssocID="{2CDE98F7-E359-43C0-BAD0-FDF498D80D92}" presName="spNode" presStyleCnt="0"/>
      <dgm:spPr/>
    </dgm:pt>
    <dgm:pt modelId="{78B24636-059B-4A58-B6DD-582869197898}" type="pres">
      <dgm:prSet presAssocID="{05F89019-4780-41E2-83C8-45873AF61EC6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9FEC5600-4403-418A-8C3A-9ECF5155A9C9}" type="pres">
      <dgm:prSet presAssocID="{B561EBCE-3B03-4512-9055-7BC52CBA15C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885198-0387-4A6B-9B4A-869469DC89C2}" type="pres">
      <dgm:prSet presAssocID="{B561EBCE-3B03-4512-9055-7BC52CBA15C3}" presName="spNode" presStyleCnt="0"/>
      <dgm:spPr/>
    </dgm:pt>
    <dgm:pt modelId="{AD5B7F8C-D4BB-4926-AF76-6BC25D4DF8EF}" type="pres">
      <dgm:prSet presAssocID="{948D8FAD-5CA2-4528-AD68-450F75F16294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AF55B118-3C8B-4A24-9D39-38DBD417CBFB}" type="pres">
      <dgm:prSet presAssocID="{B57643D1-1FE4-4880-B861-B46C4F421FC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FBC868-7422-4A52-8690-E99878EF5BE8}" type="pres">
      <dgm:prSet presAssocID="{B57643D1-1FE4-4880-B861-B46C4F421FC6}" presName="spNode" presStyleCnt="0"/>
      <dgm:spPr/>
    </dgm:pt>
    <dgm:pt modelId="{3F637E9A-79DE-48DA-9CC6-869BB3810392}" type="pres">
      <dgm:prSet presAssocID="{21C7A91F-5838-42D8-930E-4EA64FDE3870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9C3BB306-286B-4B7F-B664-3A2A715B3873}" type="pres">
      <dgm:prSet presAssocID="{E0398E40-358F-40AC-8956-7F9102BEAAF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40B46B-38E8-4027-9CA4-2657DA6414EF}" type="pres">
      <dgm:prSet presAssocID="{E0398E40-358F-40AC-8956-7F9102BEAAFC}" presName="spNode" presStyleCnt="0"/>
      <dgm:spPr/>
    </dgm:pt>
    <dgm:pt modelId="{661A4816-5B1E-4A98-A282-26477807F20F}" type="pres">
      <dgm:prSet presAssocID="{F2F16A1F-00EA-41BC-A640-FC4102EA4759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BE967570-D7E1-4539-A53A-259D1BF13A27}" srcId="{EFE18057-4829-4EBE-B629-3065BDD3AD82}" destId="{B561EBCE-3B03-4512-9055-7BC52CBA15C3}" srcOrd="1" destOrd="0" parTransId="{95837E39-E092-4F67-848A-E602DB0CED75}" sibTransId="{948D8FAD-5CA2-4528-AD68-450F75F16294}"/>
    <dgm:cxn modelId="{C44C51C1-48B9-4D8D-AA3D-6AF6465FD0C6}" type="presOf" srcId="{948D8FAD-5CA2-4528-AD68-450F75F16294}" destId="{AD5B7F8C-D4BB-4926-AF76-6BC25D4DF8EF}" srcOrd="0" destOrd="0" presId="urn:microsoft.com/office/officeart/2005/8/layout/cycle6"/>
    <dgm:cxn modelId="{119E0CF1-31B2-468C-8436-AFEAA8239DC3}" type="presOf" srcId="{F3412937-7760-41E6-A7E2-517635E94E1E}" destId="{9FEC5600-4403-418A-8C3A-9ECF5155A9C9}" srcOrd="0" destOrd="1" presId="urn:microsoft.com/office/officeart/2005/8/layout/cycle6"/>
    <dgm:cxn modelId="{DEF35215-ACE0-4B1A-A2E5-0BFD8DC82554}" type="presOf" srcId="{B57643D1-1FE4-4880-B861-B46C4F421FC6}" destId="{AF55B118-3C8B-4A24-9D39-38DBD417CBFB}" srcOrd="0" destOrd="0" presId="urn:microsoft.com/office/officeart/2005/8/layout/cycle6"/>
    <dgm:cxn modelId="{4951B4A8-9BD2-4A58-AA56-A25C9B07ED2B}" type="presOf" srcId="{E0398E40-358F-40AC-8956-7F9102BEAAFC}" destId="{9C3BB306-286B-4B7F-B664-3A2A715B3873}" srcOrd="0" destOrd="0" presId="urn:microsoft.com/office/officeart/2005/8/layout/cycle6"/>
    <dgm:cxn modelId="{DD374A5A-1DDE-484B-B200-493B6000E590}" srcId="{B57643D1-1FE4-4880-B861-B46C4F421FC6}" destId="{78F98A79-B257-419F-833B-202443AC4BCF}" srcOrd="0" destOrd="0" parTransId="{AB51B010-25D3-46EB-91EE-AE45A0182D08}" sibTransId="{C917F80C-E863-4C46-8209-2FC43D0C4207}"/>
    <dgm:cxn modelId="{C8B66054-8E45-49C2-A728-5C1D81817CC9}" srcId="{EFE18057-4829-4EBE-B629-3065BDD3AD82}" destId="{B57643D1-1FE4-4880-B861-B46C4F421FC6}" srcOrd="2" destOrd="0" parTransId="{D443771A-4A37-4CD6-AC8A-1953B8584446}" sibTransId="{21C7A91F-5838-42D8-930E-4EA64FDE3870}"/>
    <dgm:cxn modelId="{F9399343-D7DE-4C3B-9C19-7EC07E3D541E}" type="presOf" srcId="{2CDE98F7-E359-43C0-BAD0-FDF498D80D92}" destId="{0FC37DB4-0A3F-40B0-BA91-45E43FE720DA}" srcOrd="0" destOrd="0" presId="urn:microsoft.com/office/officeart/2005/8/layout/cycle6"/>
    <dgm:cxn modelId="{0E6A5B51-FE85-4226-9F30-50ED933AC8E3}" srcId="{EFE18057-4829-4EBE-B629-3065BDD3AD82}" destId="{E0398E40-358F-40AC-8956-7F9102BEAAFC}" srcOrd="3" destOrd="0" parTransId="{28A6BAA2-F4EB-4B3C-80DD-03C9BD7393CC}" sibTransId="{F2F16A1F-00EA-41BC-A640-FC4102EA4759}"/>
    <dgm:cxn modelId="{37E7FF10-D5B4-4772-97A0-B9DDC36EFD81}" type="presOf" srcId="{B561EBCE-3B03-4512-9055-7BC52CBA15C3}" destId="{9FEC5600-4403-418A-8C3A-9ECF5155A9C9}" srcOrd="0" destOrd="0" presId="urn:microsoft.com/office/officeart/2005/8/layout/cycle6"/>
    <dgm:cxn modelId="{37A82DD2-C781-474B-897D-C784F3E73EAF}" type="presOf" srcId="{F2F16A1F-00EA-41BC-A640-FC4102EA4759}" destId="{661A4816-5B1E-4A98-A282-26477807F20F}" srcOrd="0" destOrd="0" presId="urn:microsoft.com/office/officeart/2005/8/layout/cycle6"/>
    <dgm:cxn modelId="{7ACB6BF7-A5CA-42A8-9025-ADA02680B88A}" type="presOf" srcId="{78F98A79-B257-419F-833B-202443AC4BCF}" destId="{AF55B118-3C8B-4A24-9D39-38DBD417CBFB}" srcOrd="0" destOrd="1" presId="urn:microsoft.com/office/officeart/2005/8/layout/cycle6"/>
    <dgm:cxn modelId="{71A6442F-FAA4-497D-A44A-12D81B66AD66}" srcId="{B561EBCE-3B03-4512-9055-7BC52CBA15C3}" destId="{F3412937-7760-41E6-A7E2-517635E94E1E}" srcOrd="0" destOrd="0" parTransId="{E10FAADC-45E6-41DE-96D7-F7C3B3628AF1}" sibTransId="{76C93E38-01B4-4759-9E44-A95D5FC9E6F0}"/>
    <dgm:cxn modelId="{BF1C41E1-C3F4-4D45-A897-CFFD6180D6EA}" type="presOf" srcId="{EFE18057-4829-4EBE-B629-3065BDD3AD82}" destId="{8FADAAA0-CC20-46AE-B794-10CEEE4A37A5}" srcOrd="0" destOrd="0" presId="urn:microsoft.com/office/officeart/2005/8/layout/cycle6"/>
    <dgm:cxn modelId="{3034CD4F-FA1B-405E-940B-11B268E2EE20}" type="presOf" srcId="{05F89019-4780-41E2-83C8-45873AF61EC6}" destId="{78B24636-059B-4A58-B6DD-582869197898}" srcOrd="0" destOrd="0" presId="urn:microsoft.com/office/officeart/2005/8/layout/cycle6"/>
    <dgm:cxn modelId="{B6F29BFE-839E-42D2-A68F-12A7B346D530}" type="presOf" srcId="{21C7A91F-5838-42D8-930E-4EA64FDE3870}" destId="{3F637E9A-79DE-48DA-9CC6-869BB3810392}" srcOrd="0" destOrd="0" presId="urn:microsoft.com/office/officeart/2005/8/layout/cycle6"/>
    <dgm:cxn modelId="{7DA83164-C027-46FA-9E46-39A618BDC7E7}" srcId="{EFE18057-4829-4EBE-B629-3065BDD3AD82}" destId="{2CDE98F7-E359-43C0-BAD0-FDF498D80D92}" srcOrd="0" destOrd="0" parTransId="{5F8221B5-538E-4A0A-A885-54D53CA6E794}" sibTransId="{05F89019-4780-41E2-83C8-45873AF61EC6}"/>
    <dgm:cxn modelId="{EC91958C-64B8-4A3B-B488-20BD3A328E37}" type="presParOf" srcId="{8FADAAA0-CC20-46AE-B794-10CEEE4A37A5}" destId="{0FC37DB4-0A3F-40B0-BA91-45E43FE720DA}" srcOrd="0" destOrd="0" presId="urn:microsoft.com/office/officeart/2005/8/layout/cycle6"/>
    <dgm:cxn modelId="{A5BCE1B0-C1C4-442F-AF8D-73FDE0A98D36}" type="presParOf" srcId="{8FADAAA0-CC20-46AE-B794-10CEEE4A37A5}" destId="{3A0E6418-D3A6-4246-B8A2-1999A82EFB1E}" srcOrd="1" destOrd="0" presId="urn:microsoft.com/office/officeart/2005/8/layout/cycle6"/>
    <dgm:cxn modelId="{E411DB39-EC7D-4324-B4E3-BC36272D8818}" type="presParOf" srcId="{8FADAAA0-CC20-46AE-B794-10CEEE4A37A5}" destId="{78B24636-059B-4A58-B6DD-582869197898}" srcOrd="2" destOrd="0" presId="urn:microsoft.com/office/officeart/2005/8/layout/cycle6"/>
    <dgm:cxn modelId="{744A5F01-2B8B-4D5A-86A8-E3FE14B3DF12}" type="presParOf" srcId="{8FADAAA0-CC20-46AE-B794-10CEEE4A37A5}" destId="{9FEC5600-4403-418A-8C3A-9ECF5155A9C9}" srcOrd="3" destOrd="0" presId="urn:microsoft.com/office/officeart/2005/8/layout/cycle6"/>
    <dgm:cxn modelId="{16426200-9D88-4EFA-A32A-A563B17F067E}" type="presParOf" srcId="{8FADAAA0-CC20-46AE-B794-10CEEE4A37A5}" destId="{DF885198-0387-4A6B-9B4A-869469DC89C2}" srcOrd="4" destOrd="0" presId="urn:microsoft.com/office/officeart/2005/8/layout/cycle6"/>
    <dgm:cxn modelId="{E85F03BD-2012-48B0-A292-81EA38B6D02E}" type="presParOf" srcId="{8FADAAA0-CC20-46AE-B794-10CEEE4A37A5}" destId="{AD5B7F8C-D4BB-4926-AF76-6BC25D4DF8EF}" srcOrd="5" destOrd="0" presId="urn:microsoft.com/office/officeart/2005/8/layout/cycle6"/>
    <dgm:cxn modelId="{C601D960-41AE-4A1F-880E-5D3F0AE0C54B}" type="presParOf" srcId="{8FADAAA0-CC20-46AE-B794-10CEEE4A37A5}" destId="{AF55B118-3C8B-4A24-9D39-38DBD417CBFB}" srcOrd="6" destOrd="0" presId="urn:microsoft.com/office/officeart/2005/8/layout/cycle6"/>
    <dgm:cxn modelId="{C00A635E-54E4-4779-8810-F0D0ABCC308B}" type="presParOf" srcId="{8FADAAA0-CC20-46AE-B794-10CEEE4A37A5}" destId="{29FBC868-7422-4A52-8690-E99878EF5BE8}" srcOrd="7" destOrd="0" presId="urn:microsoft.com/office/officeart/2005/8/layout/cycle6"/>
    <dgm:cxn modelId="{824A55B3-E12D-4FF4-B696-66039E05A276}" type="presParOf" srcId="{8FADAAA0-CC20-46AE-B794-10CEEE4A37A5}" destId="{3F637E9A-79DE-48DA-9CC6-869BB3810392}" srcOrd="8" destOrd="0" presId="urn:microsoft.com/office/officeart/2005/8/layout/cycle6"/>
    <dgm:cxn modelId="{D93B84A9-A7E5-4DB9-8AAE-CA63CE6E202B}" type="presParOf" srcId="{8FADAAA0-CC20-46AE-B794-10CEEE4A37A5}" destId="{9C3BB306-286B-4B7F-B664-3A2A715B3873}" srcOrd="9" destOrd="0" presId="urn:microsoft.com/office/officeart/2005/8/layout/cycle6"/>
    <dgm:cxn modelId="{4E4DCD6A-D7D8-4D98-9201-E2AC5E29A119}" type="presParOf" srcId="{8FADAAA0-CC20-46AE-B794-10CEEE4A37A5}" destId="{7640B46B-38E8-4027-9CA4-2657DA6414EF}" srcOrd="10" destOrd="0" presId="urn:microsoft.com/office/officeart/2005/8/layout/cycle6"/>
    <dgm:cxn modelId="{7A38BA13-42FA-4482-A5FD-7073ABBF37E4}" type="presParOf" srcId="{8FADAAA0-CC20-46AE-B794-10CEEE4A37A5}" destId="{661A4816-5B1E-4A98-A282-26477807F20F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37DB4-0A3F-40B0-BA91-45E43FE720DA}">
      <dsp:nvSpPr>
        <dsp:cNvPr id="0" name=""/>
        <dsp:cNvSpPr/>
      </dsp:nvSpPr>
      <dsp:spPr>
        <a:xfrm>
          <a:off x="2619021" y="1578"/>
          <a:ext cx="1656244" cy="1076559"/>
        </a:xfrm>
        <a:prstGeom prst="roundRect">
          <a:avLst/>
        </a:prstGeom>
        <a:solidFill>
          <a:srgbClr val="F1C40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34495E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从</a:t>
          </a:r>
          <a:r>
            <a:rPr lang="en-US" altLang="zh-CN" sz="2000" b="1" kern="1200" dirty="0" err="1" smtClean="0">
              <a:solidFill>
                <a:srgbClr val="34495E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Github</a:t>
          </a:r>
          <a:r>
            <a:rPr lang="zh-CN" altLang="en-US" sz="2000" b="1" kern="1200" dirty="0" smtClean="0">
              <a:solidFill>
                <a:srgbClr val="34495E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同步最新版本</a:t>
          </a:r>
          <a:r>
            <a:rPr lang="en-US" altLang="zh-CN" sz="2000" b="1" kern="1200" dirty="0" smtClean="0">
              <a:solidFill>
                <a:srgbClr val="34495E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(pull)</a:t>
          </a:r>
          <a:endParaRPr lang="en-US" altLang="zh-CN" sz="2000" b="1" kern="1200" dirty="0">
            <a:solidFill>
              <a:srgbClr val="34495E"/>
            </a:solidFill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2671574" y="54131"/>
        <a:ext cx="1551138" cy="971453"/>
      </dsp:txXfrm>
    </dsp:sp>
    <dsp:sp modelId="{78B24636-059B-4A58-B6DD-582869197898}">
      <dsp:nvSpPr>
        <dsp:cNvPr id="0" name=""/>
        <dsp:cNvSpPr/>
      </dsp:nvSpPr>
      <dsp:spPr>
        <a:xfrm>
          <a:off x="1670172" y="539857"/>
          <a:ext cx="3553943" cy="3553943"/>
        </a:xfrm>
        <a:custGeom>
          <a:avLst/>
          <a:gdLst/>
          <a:ahLst/>
          <a:cxnLst/>
          <a:rect l="0" t="0" r="0" b="0"/>
          <a:pathLst>
            <a:path>
              <a:moveTo>
                <a:pt x="2616999" y="211091"/>
              </a:moveTo>
              <a:arcTo wR="1776971" hR="1776971" stAng="17892699" swAng="2623234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C5600-4403-418A-8C3A-9ECF5155A9C9}">
      <dsp:nvSpPr>
        <dsp:cNvPr id="0" name=""/>
        <dsp:cNvSpPr/>
      </dsp:nvSpPr>
      <dsp:spPr>
        <a:xfrm>
          <a:off x="4395993" y="1778549"/>
          <a:ext cx="1656244" cy="1076559"/>
        </a:xfrm>
        <a:prstGeom prst="roundRect">
          <a:avLst/>
        </a:prstGeom>
        <a:solidFill>
          <a:srgbClr val="E74C3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本地修改</a:t>
          </a:r>
          <a:endParaRPr lang="en-US" altLang="zh-CN" sz="1600" b="1" kern="1200" dirty="0">
            <a:solidFill>
              <a:schemeClr val="bg1"/>
            </a:solidFill>
            <a:latin typeface="方正姚体" panose="02010601030101010101" pitchFamily="2" charset="-122"/>
            <a:ea typeface="方正姚体" panose="0201060103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按照结构规划本地设计制作</a:t>
          </a:r>
          <a:endParaRPr lang="en-US" altLang="zh-CN" sz="1600" b="1" kern="1200" dirty="0">
            <a:solidFill>
              <a:schemeClr val="bg1"/>
            </a:solidFill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4448546" y="1831102"/>
        <a:ext cx="1551138" cy="971453"/>
      </dsp:txXfrm>
    </dsp:sp>
    <dsp:sp modelId="{AD5B7F8C-D4BB-4926-AF76-6BC25D4DF8EF}">
      <dsp:nvSpPr>
        <dsp:cNvPr id="0" name=""/>
        <dsp:cNvSpPr/>
      </dsp:nvSpPr>
      <dsp:spPr>
        <a:xfrm>
          <a:off x="1670172" y="539857"/>
          <a:ext cx="3553943" cy="3553943"/>
        </a:xfrm>
        <a:custGeom>
          <a:avLst/>
          <a:gdLst/>
          <a:ahLst/>
          <a:cxnLst/>
          <a:rect l="0" t="0" r="0" b="0"/>
          <a:pathLst>
            <a:path>
              <a:moveTo>
                <a:pt x="3466321" y="2328085"/>
              </a:moveTo>
              <a:arcTo wR="1776971" hR="1776971" stAng="1084067" swAng="2623234"/>
            </a:path>
          </a:pathLst>
        </a:custGeom>
        <a:noFill/>
        <a:ln w="635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5B118-3C8B-4A24-9D39-38DBD417CBFB}">
      <dsp:nvSpPr>
        <dsp:cNvPr id="0" name=""/>
        <dsp:cNvSpPr/>
      </dsp:nvSpPr>
      <dsp:spPr>
        <a:xfrm>
          <a:off x="2619021" y="3555521"/>
          <a:ext cx="1656244" cy="1076559"/>
        </a:xfrm>
        <a:prstGeom prst="roundRect">
          <a:avLst/>
        </a:prstGeom>
        <a:solidFill>
          <a:srgbClr val="1ABC9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方正姚体" panose="02010601030101010101" pitchFamily="2" charset="-122"/>
              <a:ea typeface="方正姚体" panose="02010601030101010101" pitchFamily="2" charset="-122"/>
            </a:rPr>
            <a:t>推送提交</a:t>
          </a:r>
          <a:r>
            <a:rPr lang="en-US" altLang="zh-CN" sz="1600" b="1" kern="1200" dirty="0" smtClean="0">
              <a:latin typeface="方正姚体" panose="02010601030101010101" pitchFamily="2" charset="-122"/>
              <a:ea typeface="方正姚体" panose="02010601030101010101" pitchFamily="2" charset="-122"/>
            </a:rPr>
            <a:t>(push)</a:t>
          </a:r>
          <a:endParaRPr lang="en-US" altLang="zh-CN" sz="1600" b="1" kern="1200" dirty="0">
            <a:latin typeface="方正姚体" panose="02010601030101010101" pitchFamily="2" charset="-122"/>
            <a:ea typeface="方正姚体" panose="0201060103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>
              <a:latin typeface="方正姚体" panose="02010601030101010101" pitchFamily="2" charset="-122"/>
              <a:ea typeface="方正姚体" panose="02010601030101010101" pitchFamily="2" charset="-122"/>
            </a:rPr>
            <a:t>创建拉取申请（</a:t>
          </a:r>
          <a:r>
            <a:rPr lang="en-US" altLang="zh-CN" sz="1600" b="1" kern="1200" dirty="0" smtClean="0">
              <a:latin typeface="方正姚体" panose="02010601030101010101" pitchFamily="2" charset="-122"/>
              <a:ea typeface="方正姚体" panose="02010601030101010101" pitchFamily="2" charset="-122"/>
            </a:rPr>
            <a:t>pull request</a:t>
          </a:r>
          <a:r>
            <a:rPr lang="zh-CN" altLang="en-US" sz="1600" b="1" kern="1200" dirty="0" smtClean="0">
              <a:latin typeface="方正姚体" panose="02010601030101010101" pitchFamily="2" charset="-122"/>
              <a:ea typeface="方正姚体" panose="02010601030101010101" pitchFamily="2" charset="-122"/>
            </a:rPr>
            <a:t>）</a:t>
          </a:r>
          <a:endParaRPr lang="en-US" altLang="zh-CN" sz="1600" b="1" kern="1200" dirty="0"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2671574" y="3608074"/>
        <a:ext cx="1551138" cy="971453"/>
      </dsp:txXfrm>
    </dsp:sp>
    <dsp:sp modelId="{3F637E9A-79DE-48DA-9CC6-869BB3810392}">
      <dsp:nvSpPr>
        <dsp:cNvPr id="0" name=""/>
        <dsp:cNvSpPr/>
      </dsp:nvSpPr>
      <dsp:spPr>
        <a:xfrm>
          <a:off x="1670172" y="539857"/>
          <a:ext cx="3553943" cy="3553943"/>
        </a:xfrm>
        <a:custGeom>
          <a:avLst/>
          <a:gdLst/>
          <a:ahLst/>
          <a:cxnLst/>
          <a:rect l="0" t="0" r="0" b="0"/>
          <a:pathLst>
            <a:path>
              <a:moveTo>
                <a:pt x="936944" y="3342852"/>
              </a:moveTo>
              <a:arcTo wR="1776971" hR="1776971" stAng="7092699" swAng="2623234"/>
            </a:path>
          </a:pathLst>
        </a:custGeom>
        <a:noFill/>
        <a:ln w="635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BB306-286B-4B7F-B664-3A2A715B3873}">
      <dsp:nvSpPr>
        <dsp:cNvPr id="0" name=""/>
        <dsp:cNvSpPr/>
      </dsp:nvSpPr>
      <dsp:spPr>
        <a:xfrm>
          <a:off x="842049" y="1778549"/>
          <a:ext cx="1656244" cy="1076559"/>
        </a:xfrm>
        <a:prstGeom prst="roundRect">
          <a:avLst/>
        </a:prstGeom>
        <a:solidFill>
          <a:srgbClr val="3498D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34495E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等待审核</a:t>
          </a:r>
          <a:endParaRPr lang="en-US" altLang="zh-CN" sz="2400" b="1" kern="1200" dirty="0">
            <a:solidFill>
              <a:srgbClr val="34495E"/>
            </a:solidFill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894602" y="1831102"/>
        <a:ext cx="1551138" cy="971453"/>
      </dsp:txXfrm>
    </dsp:sp>
    <dsp:sp modelId="{661A4816-5B1E-4A98-A282-26477807F20F}">
      <dsp:nvSpPr>
        <dsp:cNvPr id="0" name=""/>
        <dsp:cNvSpPr/>
      </dsp:nvSpPr>
      <dsp:spPr>
        <a:xfrm>
          <a:off x="1670172" y="539857"/>
          <a:ext cx="3553943" cy="3553943"/>
        </a:xfrm>
        <a:custGeom>
          <a:avLst/>
          <a:gdLst/>
          <a:ahLst/>
          <a:cxnLst/>
          <a:rect l="0" t="0" r="0" b="0"/>
          <a:pathLst>
            <a:path>
              <a:moveTo>
                <a:pt x="87621" y="1225858"/>
              </a:moveTo>
              <a:arcTo wR="1776971" hR="1776971" stAng="11884067" swAng="2623234"/>
            </a:path>
          </a:pathLst>
        </a:custGeom>
        <a:noFill/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9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3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1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3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2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6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5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1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0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4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8B5D-A139-4DA0-80CE-FA1D6ED41261}" type="datetimeFigureOut">
              <a:rPr lang="zh-CN" altLang="en-US" smtClean="0"/>
              <a:t>2015-09-18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ingyan.baidu.com/album/c45ad29cdf274e051753e22c.html?picindex=2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7" Type="http://schemas.openxmlformats.org/officeDocument/2006/relationships/image" Target="../media/image24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ldhello.net/gotgithub/04-work-with-others/010-fork-and-pull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471" y="2300287"/>
            <a:ext cx="9637058" cy="1209675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5400" dirty="0" err="1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5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开发自主学习网站</a:t>
            </a:r>
            <a:endParaRPr lang="zh-CN" altLang="en-US" sz="5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18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6" y="0"/>
            <a:ext cx="10114547" cy="6858000"/>
          </a:xfrm>
          <a:prstGeom prst="rect">
            <a:avLst/>
          </a:prstGeom>
        </p:spPr>
      </p:pic>
      <p:sp>
        <p:nvSpPr>
          <p:cNvPr id="3" name="Oval 11"/>
          <p:cNvSpPr/>
          <p:nvPr/>
        </p:nvSpPr>
        <p:spPr>
          <a:xfrm>
            <a:off x="1042526" y="1548100"/>
            <a:ext cx="1366329" cy="13663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6</a:t>
            </a:r>
            <a:endParaRPr lang="zh-CN" altLang="en-US" sz="7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2202287" y="3613356"/>
            <a:ext cx="91440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数目加一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同时地址变成你自己的用户名下的地址，你已成功派生（复制）一份仓库到你自己名下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Arrow Connector 10"/>
          <p:cNvCxnSpPr>
            <a:stCxn id="4" idx="0"/>
          </p:cNvCxnSpPr>
          <p:nvPr/>
        </p:nvCxnSpPr>
        <p:spPr>
          <a:xfrm flipV="1">
            <a:off x="6774287" y="1510488"/>
            <a:ext cx="3662280" cy="21028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10"/>
          <p:cNvCxnSpPr>
            <a:stCxn id="4" idx="0"/>
          </p:cNvCxnSpPr>
          <p:nvPr/>
        </p:nvCxnSpPr>
        <p:spPr>
          <a:xfrm flipH="1" flipV="1">
            <a:off x="3889421" y="1548100"/>
            <a:ext cx="2884866" cy="20652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弧形 8"/>
          <p:cNvSpPr/>
          <p:nvPr/>
        </p:nvSpPr>
        <p:spPr>
          <a:xfrm>
            <a:off x="1217307" y="1510487"/>
            <a:ext cx="3554569" cy="301776"/>
          </a:xfrm>
          <a:prstGeom prst="arc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工具方案一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218" y="365125"/>
            <a:ext cx="2619375" cy="174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1557" y="2091765"/>
            <a:ext cx="2627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Impact" panose="020B0806030902050204" pitchFamily="34" charset="0"/>
              </a:rPr>
              <a:t>SourceTree</a:t>
            </a:r>
            <a:endParaRPr lang="zh-CN" alt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8" name="Cross 7"/>
          <p:cNvSpPr/>
          <p:nvPr/>
        </p:nvSpPr>
        <p:spPr>
          <a:xfrm>
            <a:off x="5830559" y="2175903"/>
            <a:ext cx="545586" cy="545586"/>
          </a:xfrm>
          <a:prstGeom prst="plus">
            <a:avLst>
              <a:gd name="adj" fmla="val 3676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77505" y="2094753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accent2"/>
                </a:solidFill>
                <a:latin typeface="Impact" panose="020B0806030902050204" pitchFamily="34" charset="0"/>
              </a:rPr>
              <a:t>git</a:t>
            </a:r>
            <a:endParaRPr lang="zh-CN" altLang="en-US" sz="40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7789" y="2799651"/>
            <a:ext cx="4395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www.sourcetreeapp.com</a:t>
            </a:r>
            <a:endParaRPr lang="zh-CN" altLang="en-US" sz="2800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6748" y="2799651"/>
            <a:ext cx="229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git-scm.com</a:t>
            </a:r>
            <a:endParaRPr lang="zh-CN" altLang="en-US" sz="2800" i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97" y="3507537"/>
            <a:ext cx="4310870" cy="246958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215" y="3507537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9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912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也可以使用内嵌的</a:t>
            </a:r>
            <a:r>
              <a:rPr lang="en-US" altLang="zh-CN" sz="2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，需要下载，网速略慢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选项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17" y="1764254"/>
            <a:ext cx="4944165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7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工具方案二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218" y="365125"/>
            <a:ext cx="2619375" cy="174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1557" y="2091765"/>
            <a:ext cx="2524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Impact" panose="020B0806030902050204" pitchFamily="34" charset="0"/>
              </a:rPr>
              <a:t>TortoiseGit</a:t>
            </a:r>
            <a:endParaRPr lang="zh-CN" alt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8" name="Cross 7"/>
          <p:cNvSpPr/>
          <p:nvPr/>
        </p:nvSpPr>
        <p:spPr>
          <a:xfrm>
            <a:off x="5830559" y="2175903"/>
            <a:ext cx="545586" cy="545586"/>
          </a:xfrm>
          <a:prstGeom prst="plus">
            <a:avLst>
              <a:gd name="adj" fmla="val 3676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77505" y="2094753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accent2"/>
                </a:solidFill>
                <a:latin typeface="Impact" panose="020B0806030902050204" pitchFamily="34" charset="0"/>
              </a:rPr>
              <a:t>git</a:t>
            </a:r>
            <a:endParaRPr lang="zh-CN" altLang="en-US" sz="40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1946" y="2799651"/>
            <a:ext cx="2723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i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TortoiseGit.org</a:t>
            </a:r>
            <a:endParaRPr lang="zh-CN" altLang="en-US" sz="2800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6748" y="2799651"/>
            <a:ext cx="229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git-scm.com</a:t>
            </a:r>
            <a:endParaRPr lang="zh-CN" altLang="en-US" sz="2800" i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15" y="3507537"/>
            <a:ext cx="2095500" cy="2095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8207" t="3726" r="49129" b="-305"/>
          <a:stretch/>
        </p:blipFill>
        <p:spPr>
          <a:xfrm>
            <a:off x="2333944" y="3507537"/>
            <a:ext cx="1859954" cy="28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4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工具方案三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218" y="365125"/>
            <a:ext cx="2619375" cy="174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5197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使用带</a:t>
            </a:r>
            <a:r>
              <a:rPr lang="en-US" altLang="zh-CN" sz="44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4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功能的</a:t>
            </a:r>
            <a:r>
              <a:rPr lang="en-US" altLang="zh-CN" sz="4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16092" y="3016251"/>
            <a:ext cx="1453851" cy="1823183"/>
            <a:chOff x="1928532" y="4034117"/>
            <a:chExt cx="1453851" cy="182318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8532" y="4034117"/>
              <a:ext cx="1453851" cy="14538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36728" y="5487970"/>
              <a:ext cx="1037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Pycharm</a:t>
              </a:r>
              <a:endParaRPr lang="zh-CN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80393" y="3012519"/>
            <a:ext cx="2053767" cy="1830647"/>
            <a:chOff x="2592653" y="3016251"/>
            <a:chExt cx="2053767" cy="183064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2613" y="3016251"/>
              <a:ext cx="1453849" cy="145384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592653" y="4477566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Visual Studio Code</a:t>
              </a:r>
              <a:endParaRPr lang="zh-CN" alt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44610" y="3012519"/>
            <a:ext cx="1453849" cy="1830647"/>
            <a:chOff x="7976885" y="3008787"/>
            <a:chExt cx="1453849" cy="183064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6885" y="3008787"/>
              <a:ext cx="1453849" cy="145384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184880" y="4470102"/>
              <a:ext cx="1245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WebStorm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20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478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为了简单，我们就选择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224711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704741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161655"/>
            <a:ext cx="1052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  <a:hlinkClick r:id="rId2"/>
              </a:rPr>
              <a:t>http://jingyan.baidu.com/album/c45ad29cdf274e051753e22c.html?picindex=2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26384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百度经验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1080" y="464820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当然你也可以直接跳过，看我准备的简要指南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113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704741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2588" y="1785770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2143" y="2807713"/>
            <a:ext cx="5969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hlinkClick r:id="rId2"/>
              </a:rPr>
              <a:t>https://www.sourcetreeapp.com/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86371" y="28692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下载地址</a:t>
            </a:r>
            <a:endParaRPr lang="zh-CN" alt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1524" y="3891209"/>
            <a:ext cx="90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在线教程：</a:t>
            </a:r>
            <a:r>
              <a:rPr lang="en-US" altLang="zh-CN" dirty="0" smtClean="0">
                <a:solidFill>
                  <a:schemeClr val="accent2"/>
                </a:solidFill>
              </a:rPr>
              <a:t>http://jingyan.baidu.com/album/c45ad29cdf274e051753e22c.html?picindex=2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15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704741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7380" y="1483445"/>
            <a:ext cx="44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拉取远程仓库到本地（事先请先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80" y="1852777"/>
            <a:ext cx="9373908" cy="480127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1301675" y="1852777"/>
            <a:ext cx="1118796" cy="1344030"/>
          </a:xfrm>
          <a:prstGeom prst="wedgeEllipseCallout">
            <a:avLst>
              <a:gd name="adj1" fmla="val 166667"/>
              <a:gd name="adj2" fmla="val 4489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1217" y="2170849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49224" y="3926541"/>
            <a:ext cx="7192517" cy="11080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35914" y="4126617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63305" y="4142006"/>
            <a:ext cx="471782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https://github.com/KaixianTeachers/IS-Courses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67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704741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7380" y="1483445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工作流初始化本地仓库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97" y="1985150"/>
            <a:ext cx="3982006" cy="284837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80" y="3035250"/>
            <a:ext cx="676369" cy="7144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955155" y="3160723"/>
            <a:ext cx="398436" cy="46352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205991"/>
            <a:ext cx="9197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初始化成功之后本地仓库会有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两个分支</a:t>
            </a:r>
            <a:endParaRPr lang="zh-CN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04" y="5081421"/>
            <a:ext cx="105742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b="1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58522575"/>
              </p:ext>
            </p:extLst>
          </p:nvPr>
        </p:nvGraphicFramePr>
        <p:xfrm>
          <a:off x="2648856" y="2005400"/>
          <a:ext cx="6894288" cy="463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圆角矩形 2"/>
          <p:cNvSpPr/>
          <p:nvPr/>
        </p:nvSpPr>
        <p:spPr>
          <a:xfrm>
            <a:off x="5270678" y="630916"/>
            <a:ext cx="1650643" cy="1059772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34495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Fork</a:t>
            </a:r>
            <a:endParaRPr lang="zh-CN" altLang="en-US" dirty="0">
              <a:solidFill>
                <a:srgbClr val="34495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5" name="直接连接符 4"/>
          <p:cNvCxnSpPr>
            <a:stCxn id="3" idx="2"/>
            <a:endCxn id="8" idx="0"/>
          </p:cNvCxnSpPr>
          <p:nvPr/>
        </p:nvCxnSpPr>
        <p:spPr>
          <a:xfrm>
            <a:off x="6096000" y="1690688"/>
            <a:ext cx="0" cy="31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66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651" y="1483445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工作流开始建立新的功能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2" y="2049637"/>
            <a:ext cx="676369" cy="71447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908" y="2023673"/>
            <a:ext cx="2038635" cy="216247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60748">
            <a:off x="1730290" y="2382358"/>
            <a:ext cx="1478924" cy="262666"/>
          </a:xfrm>
          <a:prstGeom prst="rightArrow">
            <a:avLst>
              <a:gd name="adj1" fmla="val 20494"/>
              <a:gd name="adj2" fmla="val 113565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26" y="1673574"/>
            <a:ext cx="4867954" cy="243874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20496448">
            <a:off x="4452033" y="2289684"/>
            <a:ext cx="1861608" cy="287348"/>
          </a:xfrm>
          <a:prstGeom prst="rightArrow">
            <a:avLst>
              <a:gd name="adj1" fmla="val 20494"/>
              <a:gd name="adj2" fmla="val 113565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2491" y="1329455"/>
            <a:ext cx="639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功能名称处输入新的子课题名称，如</a:t>
            </a:r>
            <a:r>
              <a:rPr lang="en-US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G7U2</a:t>
            </a:r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表示</a:t>
            </a:r>
            <a:r>
              <a:rPr lang="en-US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年级第</a:t>
            </a:r>
            <a:r>
              <a:rPr lang="en-US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单元</a:t>
            </a:r>
            <a:endParaRPr lang="zh-CN" alt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57853" y="1961864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G7U2</a:t>
            </a:r>
            <a:endParaRPr lang="zh-CN" altLang="en-US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50" y="4822453"/>
            <a:ext cx="1314633" cy="103837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5" name="Right Arrow 14"/>
          <p:cNvSpPr/>
          <p:nvPr/>
        </p:nvSpPr>
        <p:spPr>
          <a:xfrm rot="5400000">
            <a:off x="8197375" y="4359807"/>
            <a:ext cx="463226" cy="215153"/>
          </a:xfrm>
          <a:prstGeom prst="rightArrow">
            <a:avLst>
              <a:gd name="adj1" fmla="val 20494"/>
              <a:gd name="adj2" fmla="val 113565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57853" y="5949265"/>
            <a:ext cx="48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建立后本地分支会出现一个新的分支</a:t>
            </a:r>
            <a:r>
              <a:rPr lang="en-US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feature</a:t>
            </a:r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，</a:t>
            </a:r>
            <a:endParaRPr lang="en-US" altLang="zh-CN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新的功能</a:t>
            </a:r>
            <a:r>
              <a:rPr lang="en-US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G7U2</a:t>
            </a:r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会在这个分支之下</a:t>
            </a:r>
            <a:endParaRPr lang="zh-CN" alt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93962" y="5234061"/>
            <a:ext cx="2485205" cy="421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1147714" y="2960972"/>
            <a:ext cx="538085" cy="5380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44551" y="3843271"/>
            <a:ext cx="538085" cy="5380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  <a:endParaRPr lang="zh-CN" altLang="en-US" sz="3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938504" y="2244648"/>
            <a:ext cx="538085" cy="5380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3</a:t>
            </a:r>
            <a:endParaRPr lang="zh-CN" altLang="en-US" sz="3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407328" y="4884453"/>
            <a:ext cx="538085" cy="5380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4</a:t>
            </a:r>
            <a:endParaRPr lang="zh-CN" altLang="en-US" sz="3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Right Arrow 19"/>
          <p:cNvSpPr/>
          <p:nvPr/>
        </p:nvSpPr>
        <p:spPr>
          <a:xfrm rot="10800000">
            <a:off x="5502143" y="5297734"/>
            <a:ext cx="1155135" cy="249608"/>
          </a:xfrm>
          <a:prstGeom prst="rightArrow">
            <a:avLst>
              <a:gd name="adj1" fmla="val 20494"/>
              <a:gd name="adj2" fmla="val 113565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614" y="5093879"/>
            <a:ext cx="581106" cy="657317"/>
          </a:xfrm>
          <a:prstGeom prst="rect">
            <a:avLst/>
          </a:prstGeom>
        </p:spPr>
      </p:pic>
      <p:pic>
        <p:nvPicPr>
          <p:cNvPr id="22" name="Picture 2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75" y="4558678"/>
            <a:ext cx="1190791" cy="177189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2469752" y="5860823"/>
            <a:ext cx="2485205" cy="215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4290" y="586082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推</a:t>
            </a:r>
            <a:r>
              <a:rPr lang="zh-CN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送成功后远程仓库会发现</a:t>
            </a:r>
            <a:endParaRPr lang="en-US" altLang="zh-CN" sz="16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zh-CN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新的功能</a:t>
            </a:r>
            <a:r>
              <a:rPr lang="en-US" altLang="zh-CN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G7U2</a:t>
            </a:r>
            <a:endParaRPr lang="zh-CN" altLang="en-US" sz="1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775508" y="5145416"/>
            <a:ext cx="538085" cy="5380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2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651" y="148344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本地编辑</a:t>
            </a:r>
            <a:endParaRPr lang="zh-CN" altLang="en-US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 descr="SourceTre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2" y="2522691"/>
            <a:ext cx="4251758" cy="3041642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2138148" y="5284999"/>
            <a:ext cx="422172" cy="279334"/>
          </a:xfrm>
          <a:prstGeom prst="wedgeRoundRectCallout">
            <a:avLst>
              <a:gd name="adj1" fmla="val -104922"/>
              <a:gd name="adj2" fmla="val 251208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56949" y="6049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文件状态</a:t>
            </a:r>
          </a:p>
        </p:txBody>
      </p:sp>
      <p:pic>
        <p:nvPicPr>
          <p:cNvPr id="16" name="Picture 15" descr="SourceTre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22692"/>
            <a:ext cx="4251757" cy="3041641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8368618" y="4146481"/>
            <a:ext cx="1012049" cy="279334"/>
          </a:xfrm>
          <a:prstGeom prst="wedgeRoundRectCallout">
            <a:avLst>
              <a:gd name="adj1" fmla="val -12445"/>
              <a:gd name="adj2" fmla="val 593963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26055" y="604960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在文件资源管理器中打开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7152" y="2065579"/>
            <a:ext cx="856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双击分支下的“</a:t>
            </a:r>
            <a:r>
              <a:rPr lang="en-US" altLang="zh-CN" b="1" dirty="0" smtClean="0">
                <a:solidFill>
                  <a:srgbClr val="00B050"/>
                </a:solidFill>
              </a:rPr>
              <a:t>G7U2</a:t>
            </a:r>
            <a:r>
              <a:rPr lang="zh-CN" altLang="en-US" b="1" dirty="0" smtClean="0">
                <a:solidFill>
                  <a:srgbClr val="00B050"/>
                </a:solidFill>
              </a:rPr>
              <a:t>”，使其作为当前分支，然后开始本地编辑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4198" y="206557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 smtClean="0">
                <a:solidFill>
                  <a:srgbClr val="FFFF00"/>
                </a:solidFill>
              </a:rPr>
              <a:t>加粗显示的是当前分支</a:t>
            </a:r>
            <a:endParaRPr lang="zh-CN" altLang="en-US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651" y="148344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本地编辑</a:t>
            </a:r>
            <a:endParaRPr lang="zh-CN" altLang="en-US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 descr="kaixian-is-course - [C:\Users\Wuxf\Dropbox\kaixian-is-course] - ...\template\task.html - PyCharm Community Edition 4.5.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543" y="1852777"/>
            <a:ext cx="4402913" cy="3149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2688" y="5120640"/>
            <a:ext cx="6003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什么编辑器、</a:t>
            </a:r>
            <a:r>
              <a:rPr lang="en-US" altLang="zh-CN" sz="3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3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顺手用什么</a:t>
            </a:r>
            <a:endParaRPr lang="zh-CN" altLang="en-US" sz="3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3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651" y="148344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提交修改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1940" y="2017655"/>
            <a:ext cx="4401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当你觉得可以提交一个新的版本的时候，点击提交，将所有未暂存文件打勾添加到已暂存文件中，然后在下方输入该提交的说明，根据需要选择是否立即推送到远端仓库，然后点击提交按钮。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" y="2017655"/>
            <a:ext cx="5531022" cy="43591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1939" y="3794460"/>
            <a:ext cx="440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如果没有选择“立即推送变更到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origin…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”，可以在需要推送的时候选择推送按钮推送到远程仓库。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8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651" y="148344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完成功能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940" y="1901165"/>
            <a:ext cx="1035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当你的分支功能全部开发好以后，你可能需要完成你的功能并合并到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分支中去。我们通过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完成此项工作。（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注意：先提交所有未提交的更改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40" y="2982450"/>
            <a:ext cx="676369" cy="71447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9" name="Right Arrow 8"/>
          <p:cNvSpPr/>
          <p:nvPr/>
        </p:nvSpPr>
        <p:spPr>
          <a:xfrm>
            <a:off x="1577060" y="3189716"/>
            <a:ext cx="657907" cy="220457"/>
          </a:xfrm>
          <a:prstGeom prst="rightArrow">
            <a:avLst>
              <a:gd name="adj1" fmla="val 20494"/>
              <a:gd name="adj2" fmla="val 113565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52" y="2982450"/>
            <a:ext cx="2057687" cy="222916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4503786" y="3189716"/>
            <a:ext cx="657907" cy="220457"/>
          </a:xfrm>
          <a:prstGeom prst="rightArrow">
            <a:avLst>
              <a:gd name="adj1" fmla="val 20494"/>
              <a:gd name="adj2" fmla="val 113565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77" y="2982450"/>
            <a:ext cx="4391638" cy="279121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3" name="Arc 12"/>
          <p:cNvSpPr/>
          <p:nvPr/>
        </p:nvSpPr>
        <p:spPr>
          <a:xfrm>
            <a:off x="5251088" y="4970034"/>
            <a:ext cx="3580940" cy="241578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78" y="3023679"/>
            <a:ext cx="514422" cy="552527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9764699" y="3189715"/>
            <a:ext cx="657907" cy="220457"/>
          </a:xfrm>
          <a:prstGeom prst="rightArrow">
            <a:avLst>
              <a:gd name="adj1" fmla="val 20494"/>
              <a:gd name="adj2" fmla="val 113565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64699" y="3696925"/>
            <a:ext cx="2111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合并之后可能会有若干个需要推送到服务器的变更，点击推送按钮，一次完成。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1789" y="67223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一个链接</a:t>
            </a:r>
            <a:endParaRPr lang="zh-CN" altLang="en-US" sz="36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20" y="2606040"/>
            <a:ext cx="1119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http://www.worldhello.net/gotgithub/04-work-with-others/010-fork-and-pull.html</a:t>
            </a:r>
            <a:endParaRPr lang="zh-CN" alt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4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7" y="2562896"/>
            <a:ext cx="8991689" cy="2000485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从注册一个</a:t>
            </a:r>
            <a:r>
              <a:rPr lang="en-US" altLang="zh-CN" sz="5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zh-CN" altLang="en-US" sz="5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en-US" altLang="zh-CN" sz="5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5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5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5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5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一个项目，只需要</a:t>
            </a:r>
            <a:r>
              <a:rPr lang="en-US" altLang="zh-CN" sz="5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5400" dirty="0" smtClean="0">
                <a:solidFill>
                  <a:srgbClr val="ECF0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zh-CN" altLang="en-US" sz="5400" dirty="0">
              <a:solidFill>
                <a:srgbClr val="ECF0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33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80361" y="652075"/>
            <a:ext cx="10231278" cy="5553850"/>
            <a:chOff x="980361" y="652075"/>
            <a:chExt cx="10231278" cy="5553850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361" y="652075"/>
              <a:ext cx="10231278" cy="55538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233160" y="2682240"/>
              <a:ext cx="1107996" cy="461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用户名</a:t>
              </a:r>
              <a:endPara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 flipV="1">
              <a:off x="7341156" y="2913072"/>
              <a:ext cx="69032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33160" y="3209330"/>
              <a:ext cx="1415772" cy="461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电子邮箱</a:t>
              </a:r>
              <a:endPara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648932" y="3440163"/>
              <a:ext cx="38254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33160" y="3756124"/>
              <a:ext cx="800219" cy="461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</a:t>
              </a:r>
              <a:endPara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033379" y="3986957"/>
              <a:ext cx="9981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55924" y="4239518"/>
              <a:ext cx="5655715" cy="3385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ln w="0"/>
                  <a:solidFill>
                    <a:srgbClr val="C00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密码长度至少为</a:t>
              </a:r>
              <a:r>
                <a:rPr lang="en-US" altLang="zh-CN" sz="1600" b="1" dirty="0" smtClean="0">
                  <a:ln w="0"/>
                  <a:solidFill>
                    <a:srgbClr val="C00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7</a:t>
              </a:r>
              <a:r>
                <a:rPr lang="zh-CN" altLang="en-US" sz="1600" b="1" dirty="0" smtClean="0">
                  <a:ln w="0"/>
                  <a:solidFill>
                    <a:srgbClr val="C00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位，其中至少包含</a:t>
              </a:r>
              <a:r>
                <a:rPr lang="en-US" altLang="zh-CN" sz="1600" b="1" dirty="0" smtClean="0">
                  <a:ln w="0"/>
                  <a:solidFill>
                    <a:srgbClr val="C00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1</a:t>
              </a:r>
              <a:r>
                <a:rPr lang="zh-CN" altLang="en-US" sz="1600" b="1" dirty="0" smtClean="0">
                  <a:ln w="0"/>
                  <a:solidFill>
                    <a:srgbClr val="C00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个小写字母，</a:t>
              </a:r>
              <a:r>
                <a:rPr lang="en-US" altLang="zh-CN" sz="1600" b="1" dirty="0" smtClean="0">
                  <a:ln w="0"/>
                  <a:solidFill>
                    <a:srgbClr val="C00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1</a:t>
              </a:r>
              <a:r>
                <a:rPr lang="zh-CN" altLang="en-US" sz="1600" b="1" dirty="0" smtClean="0">
                  <a:ln w="0"/>
                  <a:solidFill>
                    <a:srgbClr val="C00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个数字，</a:t>
              </a:r>
              <a:endParaRPr lang="zh-CN" altLang="en-US" sz="1600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8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02"/>
            <a:ext cx="12192000" cy="6078996"/>
          </a:xfrm>
          <a:prstGeom prst="rect">
            <a:avLst/>
          </a:prstGeom>
        </p:spPr>
      </p:pic>
      <p:sp>
        <p:nvSpPr>
          <p:cNvPr id="4" name="Oval 11"/>
          <p:cNvSpPr/>
          <p:nvPr/>
        </p:nvSpPr>
        <p:spPr>
          <a:xfrm>
            <a:off x="4729671" y="4042797"/>
            <a:ext cx="1366329" cy="13663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1</a:t>
            </a:r>
            <a:endParaRPr lang="zh-CN" altLang="en-US" sz="7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0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6" y="229824"/>
            <a:ext cx="8974364" cy="662817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7044744" y="4430332"/>
            <a:ext cx="953037" cy="45076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11"/>
          <p:cNvSpPr/>
          <p:nvPr/>
        </p:nvSpPr>
        <p:spPr>
          <a:xfrm>
            <a:off x="2063744" y="2745835"/>
            <a:ext cx="1366329" cy="13663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  <a:endParaRPr lang="zh-CN" altLang="en-US" sz="7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3726915" y="4443210"/>
            <a:ext cx="800219" cy="461665"/>
          </a:xfrm>
          <a:prstGeom prst="rect">
            <a:avLst/>
          </a:prstGeom>
          <a:solidFill>
            <a:srgbClr val="1ABC9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392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免费</a:t>
            </a:r>
            <a:endParaRPr lang="zh-CN" altLang="en-US" sz="2400" dirty="0">
              <a:solidFill>
                <a:srgbClr val="C0392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823657" y="6269864"/>
            <a:ext cx="1174124" cy="45076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"/>
          <p:cNvSpPr txBox="1"/>
          <p:nvPr/>
        </p:nvSpPr>
        <p:spPr>
          <a:xfrm>
            <a:off x="8167947" y="6258960"/>
            <a:ext cx="141577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完成注册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52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53" y="0"/>
            <a:ext cx="10382693" cy="6858000"/>
          </a:xfrm>
          <a:prstGeom prst="rect">
            <a:avLst/>
          </a:prstGeom>
        </p:spPr>
      </p:pic>
      <p:sp>
        <p:nvSpPr>
          <p:cNvPr id="3" name="Oval 11"/>
          <p:cNvSpPr/>
          <p:nvPr/>
        </p:nvSpPr>
        <p:spPr>
          <a:xfrm>
            <a:off x="1020556" y="1123097"/>
            <a:ext cx="1366329" cy="13663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3</a:t>
            </a:r>
            <a:endParaRPr lang="zh-CN" altLang="en-US" sz="7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7222253" y="79076"/>
            <a:ext cx="390369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在此输入“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IS-Courses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”后按回车键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Arrow Connector 10"/>
          <p:cNvCxnSpPr>
            <a:stCxn id="4" idx="1"/>
          </p:cNvCxnSpPr>
          <p:nvPr/>
        </p:nvCxnSpPr>
        <p:spPr>
          <a:xfrm flipH="1">
            <a:off x="5743977" y="263742"/>
            <a:ext cx="1478276" cy="3560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018752" y="619817"/>
            <a:ext cx="136454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IS-Courses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46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26" y="0"/>
            <a:ext cx="10106948" cy="6858000"/>
          </a:xfrm>
          <a:prstGeom prst="rect">
            <a:avLst/>
          </a:prstGeom>
        </p:spPr>
      </p:pic>
      <p:sp>
        <p:nvSpPr>
          <p:cNvPr id="3" name="Oval 11"/>
          <p:cNvSpPr/>
          <p:nvPr/>
        </p:nvSpPr>
        <p:spPr>
          <a:xfrm>
            <a:off x="1042526" y="1548100"/>
            <a:ext cx="1366329" cy="13663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4</a:t>
            </a:r>
            <a:endParaRPr lang="zh-CN" altLang="en-US" sz="7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7956349" y="1118735"/>
            <a:ext cx="1261884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搜索结果列表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7910" y="2034862"/>
            <a:ext cx="6259132" cy="12492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7"/>
          <p:cNvSpPr txBox="1"/>
          <p:nvPr/>
        </p:nvSpPr>
        <p:spPr>
          <a:xfrm>
            <a:off x="8098385" y="2237470"/>
            <a:ext cx="1261884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点击标题链接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Arrow Connector 10"/>
          <p:cNvCxnSpPr>
            <a:stCxn id="6" idx="1"/>
          </p:cNvCxnSpPr>
          <p:nvPr/>
        </p:nvCxnSpPr>
        <p:spPr>
          <a:xfrm flipH="1">
            <a:off x="7006108" y="2391359"/>
            <a:ext cx="1092277" cy="179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4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20" y="0"/>
            <a:ext cx="10103160" cy="6858000"/>
          </a:xfrm>
          <a:prstGeom prst="rect">
            <a:avLst/>
          </a:prstGeom>
        </p:spPr>
      </p:pic>
      <p:sp>
        <p:nvSpPr>
          <p:cNvPr id="3" name="Oval 11"/>
          <p:cNvSpPr/>
          <p:nvPr/>
        </p:nvSpPr>
        <p:spPr>
          <a:xfrm>
            <a:off x="1042526" y="1548100"/>
            <a:ext cx="1366329" cy="13663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5</a:t>
            </a:r>
            <a:endParaRPr lang="zh-CN" altLang="en-US" sz="7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495005" y="3649052"/>
            <a:ext cx="15921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Arrow Connector 10"/>
          <p:cNvCxnSpPr/>
          <p:nvPr/>
        </p:nvCxnSpPr>
        <p:spPr>
          <a:xfrm flipV="1">
            <a:off x="8064665" y="1548100"/>
            <a:ext cx="2109645" cy="22856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929611" y="1004552"/>
            <a:ext cx="862885" cy="5435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6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576</Words>
  <Application>Microsoft Office PowerPoint</Application>
  <PresentationFormat>Widescreen</PresentationFormat>
  <Paragraphs>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方正姚体</vt:lpstr>
      <vt:lpstr>微软雅黑</vt:lpstr>
      <vt:lpstr>Arial</vt:lpstr>
      <vt:lpstr>Arial Black</vt:lpstr>
      <vt:lpstr>Impact</vt:lpstr>
      <vt:lpstr>Office Theme</vt:lpstr>
      <vt:lpstr>使用Github开发自主学习网站</vt:lpstr>
      <vt:lpstr>工作流程</vt:lpstr>
      <vt:lpstr>从注册一个GitHub.com账号 到Fork一个项目，只需要6步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git工具方案一</vt:lpstr>
      <vt:lpstr>注：SourceTree也可以使用内嵌的git，需要下载，网速略慢</vt:lpstr>
      <vt:lpstr>git工具方案二</vt:lpstr>
      <vt:lpstr>git工具方案三</vt:lpstr>
      <vt:lpstr>为了简单，我们就选择SourceTree了</vt:lpstr>
      <vt:lpstr>SourceTree简单教程</vt:lpstr>
      <vt:lpstr>SourceTree简单教程</vt:lpstr>
      <vt:lpstr>SourceTree简单教程</vt:lpstr>
      <vt:lpstr>SourceTree简单教程</vt:lpstr>
      <vt:lpstr>SourceTree简单教程</vt:lpstr>
      <vt:lpstr>SourceTree简单教程</vt:lpstr>
      <vt:lpstr>SourceTree简单教程</vt:lpstr>
      <vt:lpstr>SourceTree简单教程</vt:lpstr>
      <vt:lpstr>SourceTree简单教程</vt:lpstr>
      <vt:lpstr>git简单教程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使用Github开发自主学习网站</dc:title>
  <dc:creator>吴向丰</dc:creator>
  <cp:lastModifiedBy>吴向丰</cp:lastModifiedBy>
  <cp:revision>89</cp:revision>
  <dcterms:created xsi:type="dcterms:W3CDTF">2015-09-06T02:43:20Z</dcterms:created>
  <dcterms:modified xsi:type="dcterms:W3CDTF">2015-09-18T08:11:09Z</dcterms:modified>
</cp:coreProperties>
</file>