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8" r:id="rId2"/>
    <p:sldId id="289" r:id="rId3"/>
    <p:sldId id="301" r:id="rId4"/>
    <p:sldId id="258" r:id="rId5"/>
    <p:sldId id="259" r:id="rId6"/>
    <p:sldId id="260" r:id="rId7"/>
    <p:sldId id="270" r:id="rId8"/>
    <p:sldId id="261" r:id="rId9"/>
    <p:sldId id="269" r:id="rId10"/>
    <p:sldId id="271" r:id="rId11"/>
    <p:sldId id="274" r:id="rId12"/>
    <p:sldId id="302" r:id="rId13"/>
    <p:sldId id="277" r:id="rId14"/>
    <p:sldId id="278" r:id="rId15"/>
    <p:sldId id="303" r:id="rId16"/>
    <p:sldId id="279" r:id="rId17"/>
    <p:sldId id="283" r:id="rId18"/>
    <p:sldId id="286" r:id="rId19"/>
    <p:sldId id="284" r:id="rId20"/>
    <p:sldId id="285" r:id="rId21"/>
    <p:sldId id="287" r:id="rId22"/>
    <p:sldId id="305" r:id="rId23"/>
    <p:sldId id="306" r:id="rId24"/>
    <p:sldId id="288" r:id="rId25"/>
    <p:sldId id="291" r:id="rId26"/>
    <p:sldId id="299" r:id="rId27"/>
    <p:sldId id="272" r:id="rId28"/>
    <p:sldId id="275" r:id="rId29"/>
    <p:sldId id="273" r:id="rId30"/>
    <p:sldId id="293" r:id="rId31"/>
    <p:sldId id="290" r:id="rId32"/>
    <p:sldId id="304" r:id="rId33"/>
    <p:sldId id="292" r:id="rId34"/>
    <p:sldId id="294" r:id="rId35"/>
    <p:sldId id="296" r:id="rId36"/>
    <p:sldId id="295" r:id="rId37"/>
    <p:sldId id="297" r:id="rId38"/>
    <p:sldId id="300" r:id="rId39"/>
    <p:sldId id="298" r:id="rId40"/>
    <p:sldId id="28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1" autoAdjust="0"/>
    <p:restoredTop sz="94483" autoAdjust="0"/>
  </p:normalViewPr>
  <p:slideViewPr>
    <p:cSldViewPr snapToGrid="0">
      <p:cViewPr varScale="1">
        <p:scale>
          <a:sx n="77" d="100"/>
          <a:sy n="77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F36E9-DD74-4CBB-A100-4BE09166F220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F983F-3898-4D61-AA7A-BA9F67250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04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6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34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4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第二列拼在下面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7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0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8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4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F983F-3898-4D61-AA7A-BA9F67250FC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42EE-BC88-45E0-B0D0-E8565004B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90E54-56C4-40B9-A785-E559BD7A4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8B01B-32EA-49DA-85E1-CAF0E1F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4323-D925-4032-8974-7835FA37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80735-8F50-4360-B825-0FB4FE90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9CB3E-1A45-4E6B-8979-A0065BD8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F5F56-66CF-4C56-B3CC-A5AA4B33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5E1E7-8BD3-4303-8625-BB086901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C0580-4B60-4B5B-972F-78A37751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D5D7E-9F9B-4705-B378-D2CCD83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8EAE9B-F70C-4B0E-8B8B-F2D3FE60A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B93E0-4EB0-4942-8A50-40B968344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3E83F-0F1D-408D-A792-BBAC111F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04424-1C6F-45F1-9228-77D832C0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29C22-4CDE-460F-82FC-034B614E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0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C9B1-E68F-43D6-BF10-C462C809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A3695-296D-4951-BBB8-924E85A8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44F3E-8DEB-49DE-9DDB-F2A0EFBA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CB813-CA11-44A6-9580-8A6536A6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DCF8C-46C4-491C-B2FB-A82417EF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4466-C615-4648-AB0B-92299129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3ED0F-6D12-4F6F-A5BF-B01ACE66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2E2A6-8C89-459A-B850-9CBA9571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DC4A2-5CCA-429B-B13B-A0AB5F8E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4A5D9-C5DB-4C7A-B20D-5E18B01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A8BA-5553-4E15-9825-8E080A66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DA1C7-B21C-4DF6-93AA-DDC2533BB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64F1F-5566-45AB-9FCC-E5DD797B7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BEFA7-5A0F-4C35-B043-5530328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9D950-94AA-4154-8DED-D61368E5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DA31F-493B-4A01-89C2-B131C01F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04734-8B40-4FE6-B82F-B35E1FE3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7D5B3-71BE-4CB2-BEF5-AC28E5AB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86B32-FB78-4397-9E12-43E21CCF0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EA7CB-8864-42B2-BD4F-7E686BCE0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D307F4-AE13-40FA-8F70-A17E3FD05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8631C9-BA63-4B43-8255-13F70B19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E19F92-9E22-4EF0-9E38-C52B3AB0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CBF6A6-D176-4715-82A1-0BB81368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1C2CD-08BD-4CC1-915C-4A354D10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C94532-1EFB-4250-8C5F-05822B73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08F629-11CC-4EBC-BE72-84FE2323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F6D8DA-8630-4A49-B6C8-C0599B71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A8524-01DB-4721-B824-C351EB21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FA6CCB-17F0-4582-AADB-4ADEF336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0E838-1C10-461D-9354-1B248456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0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BB3C2-1C6B-4ACE-9B3E-277A21F7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0F812-8DBD-4E71-BEBC-5DD992134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DB1C6-476C-4682-AF38-8D7719DF6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2A14F-C241-4FC1-BD48-B1664382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2AECE-5689-469B-9D32-861699EA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9E95D-BA42-4D28-853A-452813F0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7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4DB26-3F9F-402B-AF96-7E119536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508EA4-DD9E-4EDB-BBEF-8160F8A0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37600-F345-4A39-B137-EC868D21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D1EE9-D449-44BD-AB2E-F6D1BE80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2C9A-9BC2-4589-B650-50B5E961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C991D-00F4-4C63-AFDE-59615C22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9B97A-4C5F-4123-A9A0-AA744E6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B10E1-17FE-4878-85F8-37E56632C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6525F-E2D0-45F8-A01A-1F7DABE77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B534-A984-4EA4-8541-B7899C1FEE2A}" type="datetimeFigureOut">
              <a:rPr lang="zh-CN" altLang="en-US" smtClean="0"/>
              <a:t>2022-07-15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5CD2-DE4F-41F3-9674-2EA32BCD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00941-C0A3-4345-8DB6-12979CF4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EC0E-649E-46B8-B022-63160F43D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453BF-3D23-402A-9ED0-DCC2C2F0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5102A2-CBA6-495B-AC09-986A3AC5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16" y="2079320"/>
            <a:ext cx="3114675" cy="4657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ABDBFD-A6E3-4152-A6B1-63B7C9AB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09" y="2574621"/>
            <a:ext cx="44862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EBACB07-E36D-4392-8A56-A71FC085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" y="2196773"/>
            <a:ext cx="5295900" cy="2847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 </a:t>
            </a:r>
            <a:r>
              <a:rPr lang="en-US" altLang="zh-CN" dirty="0"/>
              <a:t>WM</a:t>
            </a:r>
            <a:r>
              <a:rPr lang="zh-CN" altLang="en-US" dirty="0"/>
              <a:t>数据格式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7CC8AE-F1C6-4E4D-BCB2-196B30889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25336"/>
              </p:ext>
            </p:extLst>
          </p:nvPr>
        </p:nvGraphicFramePr>
        <p:xfrm>
          <a:off x="6512379" y="1596544"/>
          <a:ext cx="5631654" cy="428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4080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4090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40A0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40B0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H*W*C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4xx0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4xx0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4xx0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4xx0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12" name="左大括号 11">
            <a:extLst>
              <a:ext uri="{FF2B5EF4-FFF2-40B4-BE49-F238E27FC236}">
                <a16:creationId xmlns:a16="http://schemas.microsoft.com/office/drawing/2014/main" id="{0D638BDD-D3A6-4714-8B80-5DF9F50AF46A}"/>
              </a:ext>
            </a:extLst>
          </p:cNvPr>
          <p:cNvSpPr/>
          <p:nvPr/>
        </p:nvSpPr>
        <p:spPr>
          <a:xfrm rot="2270936">
            <a:off x="373433" y="2168840"/>
            <a:ext cx="207502" cy="403832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608998-2D8A-499B-AF43-4EC6BE04B280}"/>
              </a:ext>
            </a:extLst>
          </p:cNvPr>
          <p:cNvSpPr txBox="1"/>
          <p:nvPr/>
        </p:nvSpPr>
        <p:spPr>
          <a:xfrm>
            <a:off x="31485" y="1984876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CA840-2C13-42DF-972A-4442235BF2B0}"/>
              </a:ext>
            </a:extLst>
          </p:cNvPr>
          <p:cNvSpPr txBox="1"/>
          <p:nvPr/>
        </p:nvSpPr>
        <p:spPr>
          <a:xfrm>
            <a:off x="2841945" y="3522103"/>
            <a:ext cx="14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5F74A6D9-35ED-4D88-9386-2853136B428B}"/>
              </a:ext>
            </a:extLst>
          </p:cNvPr>
          <p:cNvSpPr/>
          <p:nvPr/>
        </p:nvSpPr>
        <p:spPr>
          <a:xfrm rot="10800000">
            <a:off x="5713855" y="2234310"/>
            <a:ext cx="175239" cy="281043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B84A7E5A-2C9B-4412-83F5-61B2D846B3C7}"/>
              </a:ext>
            </a:extLst>
          </p:cNvPr>
          <p:cNvSpPr/>
          <p:nvPr/>
        </p:nvSpPr>
        <p:spPr>
          <a:xfrm rot="16200000">
            <a:off x="2955086" y="3404407"/>
            <a:ext cx="232004" cy="518780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D766A6-024E-4943-9EF1-6FE42CA9229E}"/>
              </a:ext>
            </a:extLst>
          </p:cNvPr>
          <p:cNvSpPr txBox="1"/>
          <p:nvPr/>
        </p:nvSpPr>
        <p:spPr>
          <a:xfrm>
            <a:off x="2836969" y="6136425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F938FC-14D8-46D0-9966-AC0C7BCC16C6}"/>
              </a:ext>
            </a:extLst>
          </p:cNvPr>
          <p:cNvSpPr txBox="1"/>
          <p:nvPr/>
        </p:nvSpPr>
        <p:spPr>
          <a:xfrm>
            <a:off x="5948971" y="3489445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1BD759-4FDA-4090-BDDC-09A786C4C524}"/>
              </a:ext>
            </a:extLst>
          </p:cNvPr>
          <p:cNvSpPr/>
          <p:nvPr/>
        </p:nvSpPr>
        <p:spPr>
          <a:xfrm>
            <a:off x="8278586" y="1984876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9D28F9-B302-4AEE-8A00-7613142858CE}"/>
              </a:ext>
            </a:extLst>
          </p:cNvPr>
          <p:cNvSpPr txBox="1"/>
          <p:nvPr/>
        </p:nvSpPr>
        <p:spPr>
          <a:xfrm>
            <a:off x="6527009" y="6072573"/>
            <a:ext cx="49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按照“行</a:t>
            </a:r>
            <a:r>
              <a:rPr lang="en-US" altLang="zh-CN" dirty="0"/>
              <a:t>-</a:t>
            </a:r>
            <a:r>
              <a:rPr lang="zh-CN" altLang="en-US" dirty="0"/>
              <a:t>通道</a:t>
            </a:r>
            <a:r>
              <a:rPr lang="en-US" altLang="zh-CN" dirty="0"/>
              <a:t>-</a:t>
            </a:r>
            <a:r>
              <a:rPr lang="zh-CN" altLang="en-US" dirty="0"/>
              <a:t>列”的顺序遍历单个卷积核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个卷积核在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lane</a:t>
            </a:r>
            <a:endParaRPr lang="zh-CN" altLang="en-US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7981AFC7-6813-4A50-A7D7-CE111B0FFE52}"/>
              </a:ext>
            </a:extLst>
          </p:cNvPr>
          <p:cNvSpPr/>
          <p:nvPr/>
        </p:nvSpPr>
        <p:spPr>
          <a:xfrm rot="16200000">
            <a:off x="781342" y="3102716"/>
            <a:ext cx="232004" cy="84364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4D0234C-4FB8-4D59-A191-7AF586B7BA4D}"/>
              </a:ext>
            </a:extLst>
          </p:cNvPr>
          <p:cNvSpPr txBox="1"/>
          <p:nvPr/>
        </p:nvSpPr>
        <p:spPr>
          <a:xfrm>
            <a:off x="695882" y="3654242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3868307C-22EF-4A14-A0F5-F81B45000B5F}"/>
              </a:ext>
            </a:extLst>
          </p:cNvPr>
          <p:cNvSpPr/>
          <p:nvPr/>
        </p:nvSpPr>
        <p:spPr>
          <a:xfrm>
            <a:off x="271369" y="2585356"/>
            <a:ext cx="97726" cy="84364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D1B6C50-C7DE-41C7-81D4-CB18A7180B43}"/>
              </a:ext>
            </a:extLst>
          </p:cNvPr>
          <p:cNvSpPr txBox="1"/>
          <p:nvPr/>
        </p:nvSpPr>
        <p:spPr>
          <a:xfrm>
            <a:off x="-74591" y="2822512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129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15E5E0-C472-4087-866C-65FDBB49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8" y="2231073"/>
            <a:ext cx="5286375" cy="2886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 </a:t>
            </a:r>
            <a:r>
              <a:rPr lang="en-US" altLang="zh-CN" dirty="0"/>
              <a:t>WM</a:t>
            </a:r>
            <a:r>
              <a:rPr lang="zh-CN" altLang="en-US" dirty="0"/>
              <a:t>数据格式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7CC8AE-F1C6-4E4D-BCB2-196B30889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90709"/>
              </p:ext>
            </p:extLst>
          </p:nvPr>
        </p:nvGraphicFramePr>
        <p:xfrm>
          <a:off x="6375042" y="1609896"/>
          <a:ext cx="5670102" cy="410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885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724927">
                  <a:extLst>
                    <a:ext uri="{9D8B030D-6E8A-4147-A177-3AD203B41FA5}">
                      <a16:colId xmlns:a16="http://schemas.microsoft.com/office/drawing/2014/main" val="1761686456"/>
                    </a:ext>
                  </a:extLst>
                </a:gridCol>
                <a:gridCol w="1034947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69445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1034946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942952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lane0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lane1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lane2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lane3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LAD_0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4080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4090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40A0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40B0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LAD_</a:t>
                      </a:r>
                    </a:p>
                    <a:p>
                      <a:pPr algn="ctr"/>
                      <a:r>
                        <a:rPr lang="en-US" altLang="zh-CN" sz="1600" dirty="0"/>
                        <a:t>{K-1}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H*W*C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4xy0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4x(y+1)0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4x(y+2)0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4x(y+3)0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8" name="左大括号 7">
            <a:extLst>
              <a:ext uri="{FF2B5EF4-FFF2-40B4-BE49-F238E27FC236}">
                <a16:creationId xmlns:a16="http://schemas.microsoft.com/office/drawing/2014/main" id="{DB2F4CE6-D941-4E38-85D3-DF11552F0330}"/>
              </a:ext>
            </a:extLst>
          </p:cNvPr>
          <p:cNvSpPr/>
          <p:nvPr/>
        </p:nvSpPr>
        <p:spPr>
          <a:xfrm rot="16200000">
            <a:off x="771215" y="3106277"/>
            <a:ext cx="232004" cy="84364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B8E7C8-3CAD-4674-8B5A-849EC081D8C6}"/>
              </a:ext>
            </a:extLst>
          </p:cNvPr>
          <p:cNvSpPr txBox="1"/>
          <p:nvPr/>
        </p:nvSpPr>
        <p:spPr>
          <a:xfrm>
            <a:off x="685755" y="3657803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A6BE0CC-86AF-4233-B80D-A43A85DDFB0E}"/>
              </a:ext>
            </a:extLst>
          </p:cNvPr>
          <p:cNvSpPr/>
          <p:nvPr/>
        </p:nvSpPr>
        <p:spPr>
          <a:xfrm>
            <a:off x="250127" y="2593855"/>
            <a:ext cx="113061" cy="786483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7CF998-EADD-4250-BF59-675C2D82EA3C}"/>
              </a:ext>
            </a:extLst>
          </p:cNvPr>
          <p:cNvSpPr txBox="1"/>
          <p:nvPr/>
        </p:nvSpPr>
        <p:spPr>
          <a:xfrm>
            <a:off x="-70074" y="2773851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D638BDD-D3A6-4714-8B80-5DF9F50AF46A}"/>
              </a:ext>
            </a:extLst>
          </p:cNvPr>
          <p:cNvSpPr/>
          <p:nvPr/>
        </p:nvSpPr>
        <p:spPr>
          <a:xfrm rot="2270936">
            <a:off x="373433" y="2168840"/>
            <a:ext cx="207502" cy="403832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608998-2D8A-499B-AF43-4EC6BE04B280}"/>
              </a:ext>
            </a:extLst>
          </p:cNvPr>
          <p:cNvSpPr txBox="1"/>
          <p:nvPr/>
        </p:nvSpPr>
        <p:spPr>
          <a:xfrm>
            <a:off x="31485" y="1984876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5CA840-2C13-42DF-972A-4442235BF2B0}"/>
              </a:ext>
            </a:extLst>
          </p:cNvPr>
          <p:cNvSpPr txBox="1"/>
          <p:nvPr/>
        </p:nvSpPr>
        <p:spPr>
          <a:xfrm>
            <a:off x="2841945" y="3522103"/>
            <a:ext cx="14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5F74A6D9-35ED-4D88-9386-2853136B428B}"/>
              </a:ext>
            </a:extLst>
          </p:cNvPr>
          <p:cNvSpPr/>
          <p:nvPr/>
        </p:nvSpPr>
        <p:spPr>
          <a:xfrm rot="10800000">
            <a:off x="5713855" y="2234310"/>
            <a:ext cx="175239" cy="281043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B84A7E5A-2C9B-4412-83F5-61B2D846B3C7}"/>
              </a:ext>
            </a:extLst>
          </p:cNvPr>
          <p:cNvSpPr/>
          <p:nvPr/>
        </p:nvSpPr>
        <p:spPr>
          <a:xfrm rot="16200000">
            <a:off x="2955086" y="3404407"/>
            <a:ext cx="232004" cy="518780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D766A6-024E-4943-9EF1-6FE42CA9229E}"/>
              </a:ext>
            </a:extLst>
          </p:cNvPr>
          <p:cNvSpPr txBox="1"/>
          <p:nvPr/>
        </p:nvSpPr>
        <p:spPr>
          <a:xfrm>
            <a:off x="2836969" y="6136425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F938FC-14D8-46D0-9966-AC0C7BCC16C6}"/>
              </a:ext>
            </a:extLst>
          </p:cNvPr>
          <p:cNvSpPr txBox="1"/>
          <p:nvPr/>
        </p:nvSpPr>
        <p:spPr>
          <a:xfrm>
            <a:off x="5948971" y="3489445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ED2D8B-7A10-4A91-A7FD-CE7C8D11F26A}"/>
              </a:ext>
            </a:extLst>
          </p:cNvPr>
          <p:cNvSpPr/>
          <p:nvPr/>
        </p:nvSpPr>
        <p:spPr>
          <a:xfrm>
            <a:off x="8001306" y="4027135"/>
            <a:ext cx="4043837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B2EE21-77EF-4075-907D-5FCDCE2F4C10}"/>
              </a:ext>
            </a:extLst>
          </p:cNvPr>
          <p:cNvSpPr txBox="1"/>
          <p:nvPr/>
        </p:nvSpPr>
        <p:spPr>
          <a:xfrm>
            <a:off x="6286579" y="5957353"/>
            <a:ext cx="496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目前遇到的卷积核数量总能被</a:t>
            </a:r>
            <a:r>
              <a:rPr lang="en-US" altLang="zh-CN" dirty="0"/>
              <a:t>4</a:t>
            </a:r>
            <a:r>
              <a:rPr lang="zh-CN" altLang="en-US" dirty="0"/>
              <a:t>整除</a:t>
            </a:r>
          </a:p>
        </p:txBody>
      </p:sp>
    </p:spTree>
    <p:extLst>
      <p:ext uri="{BB962C8B-B14F-4D97-AF65-F5344CB8AC3E}">
        <p14:creationId xmlns:p14="http://schemas.microsoft.com/office/powerpoint/2010/main" val="289843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38" y="2469671"/>
            <a:ext cx="4246323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卷积层 反传</a:t>
            </a:r>
          </a:p>
        </p:txBody>
      </p:sp>
    </p:spTree>
    <p:extLst>
      <p:ext uri="{BB962C8B-B14F-4D97-AF65-F5344CB8AC3E}">
        <p14:creationId xmlns:p14="http://schemas.microsoft.com/office/powerpoint/2010/main" val="257720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卷积反传</a:t>
            </a:r>
            <a:r>
              <a:rPr lang="en-US" altLang="zh-CN" dirty="0"/>
              <a:t>FM</a:t>
            </a:r>
            <a:r>
              <a:rPr lang="zh-CN" altLang="en-US" dirty="0"/>
              <a:t>数据格式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19710A-4A94-4E4B-865F-5124C2F7A3B7}"/>
              </a:ext>
            </a:extLst>
          </p:cNvPr>
          <p:cNvSpPr txBox="1"/>
          <p:nvPr/>
        </p:nvSpPr>
        <p:spPr>
          <a:xfrm>
            <a:off x="838200" y="1690688"/>
            <a:ext cx="894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</a:t>
            </a:r>
            <a:r>
              <a:rPr lang="zh-CN" altLang="en-US" dirty="0"/>
              <a:t>传的是</a:t>
            </a:r>
            <a:r>
              <a:rPr lang="en-US" altLang="zh-CN" dirty="0"/>
              <a:t>padding</a:t>
            </a:r>
            <a:r>
              <a:rPr lang="zh-CN" altLang="en-US" dirty="0"/>
              <a:t>后的</a:t>
            </a:r>
            <a:r>
              <a:rPr lang="en-US" altLang="zh-CN" dirty="0"/>
              <a:t>dO</a:t>
            </a:r>
            <a:r>
              <a:rPr lang="zh-CN" altLang="en-US" dirty="0"/>
              <a:t>，</a:t>
            </a:r>
            <a:r>
              <a:rPr lang="en-US" altLang="zh-CN" dirty="0"/>
              <a:t>padding = kernel_size - 1</a:t>
            </a:r>
          </a:p>
          <a:p>
            <a:endParaRPr lang="en-US" altLang="zh-CN" dirty="0"/>
          </a:p>
          <a:p>
            <a:r>
              <a:rPr lang="zh-CN" altLang="en-US" dirty="0"/>
              <a:t>其余和卷积前传</a:t>
            </a:r>
            <a:r>
              <a:rPr lang="en-US" altLang="zh-CN" dirty="0"/>
              <a:t>FM</a:t>
            </a:r>
            <a:r>
              <a:rPr lang="zh-CN" altLang="en-US" dirty="0"/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169260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卷积反传</a:t>
            </a:r>
            <a:r>
              <a:rPr lang="en-US" altLang="zh-CN" dirty="0"/>
              <a:t>WM</a:t>
            </a:r>
            <a:r>
              <a:rPr lang="zh-CN" altLang="en-US" dirty="0"/>
              <a:t>数据格式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FC6C1B-F523-4D2D-B096-5B159424F818}"/>
              </a:ext>
            </a:extLst>
          </p:cNvPr>
          <p:cNvSpPr txBox="1"/>
          <p:nvPr/>
        </p:nvSpPr>
        <p:spPr>
          <a:xfrm>
            <a:off x="838200" y="1690688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</a:t>
            </a:r>
            <a:r>
              <a:rPr lang="zh-CN" altLang="en-US" dirty="0"/>
              <a:t>需要</a:t>
            </a:r>
            <a:r>
              <a:rPr lang="en-US" altLang="zh-CN" dirty="0"/>
              <a:t>batch</a:t>
            </a:r>
            <a:r>
              <a:rPr lang="zh-CN" altLang="en-US" dirty="0"/>
              <a:t>、</a:t>
            </a:r>
            <a:r>
              <a:rPr lang="en-US" altLang="zh-CN" dirty="0"/>
              <a:t>channel</a:t>
            </a:r>
            <a:r>
              <a:rPr lang="zh-CN" altLang="en-US" dirty="0"/>
              <a:t>两轴互换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其余和卷积前传</a:t>
            </a:r>
            <a:r>
              <a:rPr lang="en-US" altLang="zh-CN" dirty="0"/>
              <a:t>WM</a:t>
            </a:r>
            <a:r>
              <a:rPr lang="zh-CN" altLang="en-US" dirty="0"/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124337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38" y="2469671"/>
            <a:ext cx="4246323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1.3 </a:t>
            </a:r>
            <a:r>
              <a:rPr lang="zh-CN" altLang="en-US" dirty="0"/>
              <a:t>卷积层 </a:t>
            </a:r>
            <a:br>
              <a:rPr lang="en-US" altLang="zh-CN" dirty="0"/>
            </a:br>
            <a:r>
              <a:rPr lang="en-US" altLang="zh-CN" dirty="0"/>
              <a:t>Weight Gradient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40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WG FM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E34CAC-ED67-4FD9-A4D0-2B7CFE0D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488"/>
            <a:ext cx="3960813" cy="368992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996375-2E0A-4EB8-A242-3CE6CACA5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1471"/>
              </p:ext>
            </p:extLst>
          </p:nvPr>
        </p:nvGraphicFramePr>
        <p:xfrm>
          <a:off x="6096000" y="2096461"/>
          <a:ext cx="5631654" cy="428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06FCF19-9003-4273-863D-E84067267084}"/>
              </a:ext>
            </a:extLst>
          </p:cNvPr>
          <p:cNvSpPr/>
          <p:nvPr/>
        </p:nvSpPr>
        <p:spPr>
          <a:xfrm>
            <a:off x="7862206" y="2497747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20DE46-137F-439C-8491-68C427B619A1}"/>
              </a:ext>
            </a:extLst>
          </p:cNvPr>
          <p:cNvSpPr txBox="1"/>
          <p:nvPr/>
        </p:nvSpPr>
        <p:spPr>
          <a:xfrm>
            <a:off x="1616529" y="63082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输出特征图梯度</a:t>
            </a:r>
          </a:p>
        </p:txBody>
      </p:sp>
    </p:spTree>
    <p:extLst>
      <p:ext uri="{BB962C8B-B14F-4D97-AF65-F5344CB8AC3E}">
        <p14:creationId xmlns:p14="http://schemas.microsoft.com/office/powerpoint/2010/main" val="355437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WG FM</a:t>
            </a:r>
            <a:r>
              <a:rPr lang="zh-CN" altLang="en-US" dirty="0"/>
              <a:t>数据格式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996375-2E0A-4EB8-A242-3CE6CACA5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22167"/>
              </p:ext>
            </p:extLst>
          </p:nvPr>
        </p:nvGraphicFramePr>
        <p:xfrm>
          <a:off x="6096000" y="2096461"/>
          <a:ext cx="5631654" cy="428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06FCF19-9003-4273-863D-E84067267084}"/>
              </a:ext>
            </a:extLst>
          </p:cNvPr>
          <p:cNvSpPr/>
          <p:nvPr/>
        </p:nvSpPr>
        <p:spPr>
          <a:xfrm>
            <a:off x="7870369" y="4611530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62400A-2468-429E-AA16-F1C15177CDA7}"/>
              </a:ext>
            </a:extLst>
          </p:cNvPr>
          <p:cNvSpPr txBox="1"/>
          <p:nvPr/>
        </p:nvSpPr>
        <p:spPr>
          <a:xfrm>
            <a:off x="332014" y="1545116"/>
            <a:ext cx="89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dO</a:t>
            </a:r>
            <a:r>
              <a:rPr lang="zh-CN" altLang="en-US" dirty="0"/>
              <a:t>的一个通道的多行，是在一个</a:t>
            </a:r>
            <a:r>
              <a:rPr lang="en-US" altLang="zh-CN" dirty="0"/>
              <a:t>LAD</a:t>
            </a:r>
            <a:r>
              <a:rPr lang="zh-CN" altLang="en-US" dirty="0"/>
              <a:t>里传完吗？还是一行一个</a:t>
            </a:r>
            <a:r>
              <a:rPr lang="en-US" altLang="zh-CN" dirty="0"/>
              <a:t>LAD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268C2-8CD2-411B-A523-21158D11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59" y="2587398"/>
            <a:ext cx="3857625" cy="36099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E88368-8F6E-4389-B45F-40662D4FD50B}"/>
              </a:ext>
            </a:extLst>
          </p:cNvPr>
          <p:cNvSpPr txBox="1"/>
          <p:nvPr/>
        </p:nvSpPr>
        <p:spPr>
          <a:xfrm>
            <a:off x="1616529" y="63082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输出特征图梯度</a:t>
            </a:r>
          </a:p>
        </p:txBody>
      </p:sp>
    </p:spTree>
    <p:extLst>
      <p:ext uri="{BB962C8B-B14F-4D97-AF65-F5344CB8AC3E}">
        <p14:creationId xmlns:p14="http://schemas.microsoft.com/office/powerpoint/2010/main" val="182824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WG FM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E34CAC-ED67-4FD9-A4D0-2B7CFE0D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488"/>
            <a:ext cx="3960813" cy="36899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20DE46-137F-439C-8491-68C427B619A1}"/>
              </a:ext>
            </a:extLst>
          </p:cNvPr>
          <p:cNvSpPr txBox="1"/>
          <p:nvPr/>
        </p:nvSpPr>
        <p:spPr>
          <a:xfrm>
            <a:off x="1616529" y="63082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输出特征图梯度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E7AE53-CD57-48E8-BC9C-259044256F7D}"/>
              </a:ext>
            </a:extLst>
          </p:cNvPr>
          <p:cNvSpPr txBox="1"/>
          <p:nvPr/>
        </p:nvSpPr>
        <p:spPr>
          <a:xfrm>
            <a:off x="6618514" y="2324822"/>
            <a:ext cx="894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一个通道里什么顺序？</a:t>
            </a:r>
            <a:endParaRPr lang="en-US" altLang="zh-CN" dirty="0"/>
          </a:p>
          <a:p>
            <a:r>
              <a:rPr lang="zh-CN" altLang="en-US" dirty="0"/>
              <a:t>（行，列）？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7F50E55-0864-471D-B0D6-CC66635AD5D3}"/>
              </a:ext>
            </a:extLst>
          </p:cNvPr>
          <p:cNvCxnSpPr/>
          <p:nvPr/>
        </p:nvCxnSpPr>
        <p:spPr>
          <a:xfrm>
            <a:off x="1143000" y="3853543"/>
            <a:ext cx="2286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330F17-0735-40C9-9521-2980DA1E4F8A}"/>
              </a:ext>
            </a:extLst>
          </p:cNvPr>
          <p:cNvCxnSpPr>
            <a:cxnSpLocks/>
          </p:cNvCxnSpPr>
          <p:nvPr/>
        </p:nvCxnSpPr>
        <p:spPr>
          <a:xfrm>
            <a:off x="1143000" y="4151086"/>
            <a:ext cx="0" cy="1901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1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WG WM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E34CAC-ED67-4FD9-A4D0-2B7CFE0D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9488"/>
            <a:ext cx="3960813" cy="368992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996375-2E0A-4EB8-A242-3CE6CACA5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84211"/>
              </p:ext>
            </p:extLst>
          </p:nvPr>
        </p:nvGraphicFramePr>
        <p:xfrm>
          <a:off x="6096000" y="2096461"/>
          <a:ext cx="5631654" cy="428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06FCF19-9003-4273-863D-E84067267084}"/>
              </a:ext>
            </a:extLst>
          </p:cNvPr>
          <p:cNvSpPr/>
          <p:nvPr/>
        </p:nvSpPr>
        <p:spPr>
          <a:xfrm>
            <a:off x="7862206" y="2497747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120FF8-A11D-4004-B51A-C6727E55A390}"/>
              </a:ext>
            </a:extLst>
          </p:cNvPr>
          <p:cNvSpPr txBox="1"/>
          <p:nvPr/>
        </p:nvSpPr>
        <p:spPr>
          <a:xfrm>
            <a:off x="1698172" y="63082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输入特征图</a:t>
            </a:r>
          </a:p>
        </p:txBody>
      </p:sp>
    </p:spTree>
    <p:extLst>
      <p:ext uri="{BB962C8B-B14F-4D97-AF65-F5344CB8AC3E}">
        <p14:creationId xmlns:p14="http://schemas.microsoft.com/office/powerpoint/2010/main" val="324830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0" y="2206625"/>
            <a:ext cx="2641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卷积层</a:t>
            </a:r>
          </a:p>
        </p:txBody>
      </p:sp>
    </p:spTree>
    <p:extLst>
      <p:ext uri="{BB962C8B-B14F-4D97-AF65-F5344CB8AC3E}">
        <p14:creationId xmlns:p14="http://schemas.microsoft.com/office/powerpoint/2010/main" val="318430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WG WM</a:t>
            </a:r>
            <a:r>
              <a:rPr lang="zh-CN" altLang="en-US" dirty="0"/>
              <a:t>数据格式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996375-2E0A-4EB8-A242-3CE6CACA521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096461"/>
          <a:ext cx="5631654" cy="428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lane3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H*W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06FCF19-9003-4273-863D-E84067267084}"/>
              </a:ext>
            </a:extLst>
          </p:cNvPr>
          <p:cNvSpPr/>
          <p:nvPr/>
        </p:nvSpPr>
        <p:spPr>
          <a:xfrm>
            <a:off x="7870369" y="4611530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268C2-8CD2-411B-A523-21158D11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59" y="2587398"/>
            <a:ext cx="3857625" cy="3609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F0A03E-5FA2-41C4-B2FB-9D9BCB8388D9}"/>
              </a:ext>
            </a:extLst>
          </p:cNvPr>
          <p:cNvSpPr txBox="1"/>
          <p:nvPr/>
        </p:nvSpPr>
        <p:spPr>
          <a:xfrm>
            <a:off x="1698172" y="63082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输入特征图</a:t>
            </a:r>
          </a:p>
        </p:txBody>
      </p:sp>
    </p:spTree>
    <p:extLst>
      <p:ext uri="{BB962C8B-B14F-4D97-AF65-F5344CB8AC3E}">
        <p14:creationId xmlns:p14="http://schemas.microsoft.com/office/powerpoint/2010/main" val="408657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E29B-FED1-4AA0-9CEE-2DF6039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en-US" altLang="zh-CN" dirty="0"/>
              <a:t>WG WM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E34CAC-ED67-4FD9-A4D0-2B7CFE0D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488"/>
            <a:ext cx="3960813" cy="36899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20DE46-137F-439C-8491-68C427B619A1}"/>
              </a:ext>
            </a:extLst>
          </p:cNvPr>
          <p:cNvSpPr txBox="1"/>
          <p:nvPr/>
        </p:nvSpPr>
        <p:spPr>
          <a:xfrm>
            <a:off x="1616529" y="63082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输出特征图梯度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E7AE53-CD57-48E8-BC9C-259044256F7D}"/>
              </a:ext>
            </a:extLst>
          </p:cNvPr>
          <p:cNvSpPr txBox="1"/>
          <p:nvPr/>
        </p:nvSpPr>
        <p:spPr>
          <a:xfrm>
            <a:off x="6618514" y="2324822"/>
            <a:ext cx="894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一个通道里什么顺序？</a:t>
            </a:r>
            <a:endParaRPr lang="en-US" altLang="zh-CN" dirty="0"/>
          </a:p>
          <a:p>
            <a:r>
              <a:rPr lang="zh-CN" altLang="en-US" dirty="0"/>
              <a:t>（行，列）？</a:t>
            </a:r>
            <a:endParaRPr lang="en-US" altLang="zh-CN" dirty="0"/>
          </a:p>
          <a:p>
            <a:r>
              <a:rPr lang="zh-CN" altLang="en-US" dirty="0"/>
              <a:t>分</a:t>
            </a:r>
            <a:r>
              <a:rPr lang="en-US" altLang="zh-CN" dirty="0"/>
              <a:t>tile</a:t>
            </a:r>
            <a:r>
              <a:rPr lang="zh-CN" altLang="en-US" dirty="0"/>
              <a:t>？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7F50E55-0864-471D-B0D6-CC66635AD5D3}"/>
              </a:ext>
            </a:extLst>
          </p:cNvPr>
          <p:cNvCxnSpPr/>
          <p:nvPr/>
        </p:nvCxnSpPr>
        <p:spPr>
          <a:xfrm>
            <a:off x="1143000" y="3853543"/>
            <a:ext cx="2286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330F17-0735-40C9-9521-2980DA1E4F8A}"/>
              </a:ext>
            </a:extLst>
          </p:cNvPr>
          <p:cNvCxnSpPr>
            <a:cxnSpLocks/>
          </p:cNvCxnSpPr>
          <p:nvPr/>
        </p:nvCxnSpPr>
        <p:spPr>
          <a:xfrm>
            <a:off x="1143000" y="4151086"/>
            <a:ext cx="0" cy="1901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0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37" y="2469671"/>
            <a:ext cx="6188593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1.4 </a:t>
            </a:r>
            <a:r>
              <a:rPr lang="zh-CN" altLang="en-US" dirty="0"/>
              <a:t>卷积层 </a:t>
            </a:r>
            <a:br>
              <a:rPr lang="en-US" altLang="zh-CN" dirty="0"/>
            </a:br>
            <a:r>
              <a:rPr lang="en-US" altLang="zh-CN" dirty="0"/>
              <a:t>stride=2</a:t>
            </a:r>
            <a:r>
              <a:rPr lang="zh-CN" altLang="en-US" dirty="0"/>
              <a:t>时的特殊处理</a:t>
            </a:r>
          </a:p>
        </p:txBody>
      </p:sp>
    </p:spTree>
    <p:extLst>
      <p:ext uri="{BB962C8B-B14F-4D97-AF65-F5344CB8AC3E}">
        <p14:creationId xmlns:p14="http://schemas.microsoft.com/office/powerpoint/2010/main" val="3769165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5024-959A-4EDE-B8AA-08A631BF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卷积层 </a:t>
            </a:r>
            <a:r>
              <a:rPr lang="en-US" altLang="zh-CN" dirty="0"/>
              <a:t>stride=2</a:t>
            </a:r>
            <a:r>
              <a:rPr lang="zh-CN" altLang="en-US" dirty="0"/>
              <a:t>时的特殊处理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2DD5-E533-42B5-AEC3-4B637DC9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4104" cy="4351338"/>
          </a:xfrm>
        </p:spPr>
        <p:txBody>
          <a:bodyPr/>
          <a:lstStyle/>
          <a:p>
            <a:r>
              <a:rPr lang="en-US" altLang="zh-CN" dirty="0"/>
              <a:t>1*1</a:t>
            </a:r>
            <a:r>
              <a:rPr lang="zh-CN" altLang="en-US" dirty="0"/>
              <a:t>卷积：</a:t>
            </a:r>
            <a:endParaRPr lang="en-US" altLang="zh-CN" dirty="0"/>
          </a:p>
          <a:p>
            <a:pPr lvl="1"/>
            <a:r>
              <a:rPr lang="zh-CN" altLang="en-US" dirty="0"/>
              <a:t>前传：</a:t>
            </a:r>
            <a:endParaRPr lang="en-US" altLang="zh-CN" dirty="0"/>
          </a:p>
          <a:p>
            <a:pPr lvl="2"/>
            <a:r>
              <a:rPr lang="en-US" altLang="zh-CN" dirty="0"/>
              <a:t>FM</a:t>
            </a:r>
            <a:r>
              <a:rPr lang="zh-CN" altLang="en-US" dirty="0"/>
              <a:t>：不传被跳过的数</a:t>
            </a:r>
            <a:endParaRPr lang="en-US" altLang="zh-CN" dirty="0"/>
          </a:p>
          <a:p>
            <a:pPr lvl="2"/>
            <a:r>
              <a:rPr lang="en-US" altLang="zh-CN" dirty="0"/>
              <a:t>WM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1"/>
            <a:r>
              <a:rPr lang="zh-CN" altLang="en-US" dirty="0"/>
              <a:t>反传：</a:t>
            </a:r>
            <a:endParaRPr lang="en-US" altLang="zh-CN" dirty="0"/>
          </a:p>
          <a:p>
            <a:pPr lvl="2"/>
            <a:r>
              <a:rPr lang="en-US" altLang="zh-CN" dirty="0"/>
              <a:t>FM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2"/>
            <a:r>
              <a:rPr lang="en-US" altLang="zh-CN" dirty="0"/>
              <a:t>WM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1"/>
            <a:r>
              <a:rPr lang="en-US" altLang="zh-CN" dirty="0"/>
              <a:t>WG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FM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2"/>
            <a:r>
              <a:rPr lang="en-US" altLang="zh-CN" dirty="0"/>
              <a:t>WM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4EA976-CC77-4560-9BC1-C226D7120CC1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46321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3*3</a:t>
            </a:r>
            <a:r>
              <a:rPr lang="zh-CN" altLang="en-US" dirty="0"/>
              <a:t>卷积：</a:t>
            </a:r>
            <a:endParaRPr lang="en-US" altLang="zh-CN" dirty="0"/>
          </a:p>
          <a:p>
            <a:pPr lvl="1"/>
            <a:r>
              <a:rPr lang="zh-CN" altLang="en-US" dirty="0"/>
              <a:t>前传：</a:t>
            </a:r>
            <a:endParaRPr lang="en-US" altLang="zh-CN" dirty="0"/>
          </a:p>
          <a:p>
            <a:pPr lvl="2"/>
            <a:r>
              <a:rPr lang="en-US" altLang="zh-CN" dirty="0"/>
              <a:t>FM</a:t>
            </a:r>
            <a:r>
              <a:rPr lang="zh-CN" altLang="en-US" dirty="0"/>
              <a:t>：前两行给</a:t>
            </a:r>
            <a:r>
              <a:rPr lang="en-US" altLang="zh-CN" dirty="0"/>
              <a:t>FM0</a:t>
            </a:r>
            <a:r>
              <a:rPr lang="zh-CN" altLang="en-US" dirty="0"/>
              <a:t>（</a:t>
            </a:r>
            <a:r>
              <a:rPr lang="en-US" altLang="zh-CN" dirty="0"/>
              <a:t>2*channel*tile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WM</a:t>
            </a:r>
            <a:r>
              <a:rPr lang="zh-CN" altLang="en-US"/>
              <a:t>：第二行和第三行交换</a:t>
            </a:r>
            <a:endParaRPr lang="en-US" altLang="zh-CN" dirty="0"/>
          </a:p>
          <a:p>
            <a:pPr lvl="1"/>
            <a:r>
              <a:rPr lang="zh-CN" altLang="en-US" dirty="0"/>
              <a:t>反传：</a:t>
            </a:r>
            <a:endParaRPr lang="en-US" altLang="zh-CN" dirty="0"/>
          </a:p>
          <a:p>
            <a:pPr lvl="2"/>
            <a:r>
              <a:rPr lang="en-US" altLang="zh-CN" dirty="0"/>
              <a:t>FM</a:t>
            </a:r>
            <a:r>
              <a:rPr lang="zh-CN" altLang="en-US" dirty="0"/>
              <a:t>：内部加</a:t>
            </a:r>
            <a:r>
              <a:rPr lang="en-US" altLang="zh-CN" dirty="0"/>
              <a:t>padding,</a:t>
            </a:r>
          </a:p>
          <a:p>
            <a:pPr marL="1371600" lvl="3" indent="0">
              <a:buNone/>
            </a:pPr>
            <a:r>
              <a:rPr lang="en-US" altLang="zh-CN" dirty="0"/>
              <a:t>padding=stride-1</a:t>
            </a:r>
          </a:p>
          <a:p>
            <a:pPr lvl="2"/>
            <a:r>
              <a:rPr lang="en-US" altLang="zh-CN" dirty="0"/>
              <a:t>WM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1"/>
            <a:r>
              <a:rPr lang="en-US" altLang="zh-CN" dirty="0"/>
              <a:t>WG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FM</a:t>
            </a:r>
            <a:r>
              <a:rPr lang="zh-CN" altLang="en-US" dirty="0"/>
              <a:t>：内部加</a:t>
            </a:r>
            <a:r>
              <a:rPr lang="en-US" altLang="zh-CN" dirty="0"/>
              <a:t>padding,</a:t>
            </a:r>
          </a:p>
          <a:p>
            <a:pPr marL="1371600" lvl="3" indent="0">
              <a:buNone/>
            </a:pPr>
            <a:r>
              <a:rPr lang="en-US" altLang="zh-CN" dirty="0"/>
              <a:t>padding=stride-1</a:t>
            </a:r>
          </a:p>
          <a:p>
            <a:pPr lvl="2"/>
            <a:r>
              <a:rPr lang="en-US" altLang="zh-CN" dirty="0"/>
              <a:t>WM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422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409825"/>
            <a:ext cx="35052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全连接层</a:t>
            </a:r>
          </a:p>
        </p:txBody>
      </p:sp>
    </p:spTree>
    <p:extLst>
      <p:ext uri="{BB962C8B-B14F-4D97-AF65-F5344CB8AC3E}">
        <p14:creationId xmlns:p14="http://schemas.microsoft.com/office/powerpoint/2010/main" val="3160157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0" y="2308225"/>
            <a:ext cx="5143500" cy="132556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全连接层 前传</a:t>
            </a:r>
          </a:p>
        </p:txBody>
      </p:sp>
    </p:spTree>
    <p:extLst>
      <p:ext uri="{BB962C8B-B14F-4D97-AF65-F5344CB8AC3E}">
        <p14:creationId xmlns:p14="http://schemas.microsoft.com/office/powerpoint/2010/main" val="265668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3CD7C-CB6A-43D5-BA13-66C4DB0A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前传 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69FD9E-05FE-43B6-AEED-D77E50CD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0" y="2663140"/>
            <a:ext cx="3883272" cy="23891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B79837-5962-41F5-99D6-8A78EA8C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70" y="2016507"/>
            <a:ext cx="4552950" cy="3409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D5C150-E666-41A6-A1E9-9B43F1A875BB}"/>
              </a:ext>
            </a:extLst>
          </p:cNvPr>
          <p:cNvSpPr txBox="1"/>
          <p:nvPr/>
        </p:nvSpPr>
        <p:spPr>
          <a:xfrm>
            <a:off x="8742813" y="3531765"/>
            <a:ext cx="14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126B3C4-F471-4AF5-9D32-482ED569FCAF}"/>
              </a:ext>
            </a:extLst>
          </p:cNvPr>
          <p:cNvSpPr/>
          <p:nvPr/>
        </p:nvSpPr>
        <p:spPr>
          <a:xfrm rot="16200000">
            <a:off x="8359788" y="3933353"/>
            <a:ext cx="256654" cy="340174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083969-7ACE-42F8-904A-51A13D540762}"/>
              </a:ext>
            </a:extLst>
          </p:cNvPr>
          <p:cNvSpPr txBox="1"/>
          <p:nvPr/>
        </p:nvSpPr>
        <p:spPr>
          <a:xfrm>
            <a:off x="8285319" y="5802445"/>
            <a:ext cx="1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BDA14F4-1BFC-4FDC-8947-0E5FB92AAA9E}"/>
              </a:ext>
            </a:extLst>
          </p:cNvPr>
          <p:cNvSpPr/>
          <p:nvPr/>
        </p:nvSpPr>
        <p:spPr>
          <a:xfrm>
            <a:off x="6439628" y="2423409"/>
            <a:ext cx="142374" cy="2955376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AA291D-FBD6-4047-891B-BCC1BF1E7A87}"/>
              </a:ext>
            </a:extLst>
          </p:cNvPr>
          <p:cNvSpPr txBox="1"/>
          <p:nvPr/>
        </p:nvSpPr>
        <p:spPr>
          <a:xfrm>
            <a:off x="6015615" y="3683773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AE859FA-AD03-4EEF-A2FB-CB7E433F88C1}"/>
              </a:ext>
            </a:extLst>
          </p:cNvPr>
          <p:cNvSpPr/>
          <p:nvPr/>
        </p:nvSpPr>
        <p:spPr>
          <a:xfrm rot="2677039">
            <a:off x="7205886" y="1693300"/>
            <a:ext cx="343967" cy="191428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C1D194-C668-4C87-85FC-E8C7C62600C7}"/>
              </a:ext>
            </a:extLst>
          </p:cNvPr>
          <p:cNvSpPr txBox="1"/>
          <p:nvPr/>
        </p:nvSpPr>
        <p:spPr>
          <a:xfrm>
            <a:off x="7007603" y="2150734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BFD4D6-ED31-4CDD-8A74-05F410F6EEB0}"/>
              </a:ext>
            </a:extLst>
          </p:cNvPr>
          <p:cNvSpPr txBox="1"/>
          <p:nvPr/>
        </p:nvSpPr>
        <p:spPr>
          <a:xfrm>
            <a:off x="6885939" y="6211669"/>
            <a:ext cx="208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batch=4*K</a:t>
            </a:r>
          </a:p>
          <a:p>
            <a:r>
              <a:rPr lang="en-US" altLang="zh-CN" dirty="0"/>
              <a:t>in_features=L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93493F1-4CE1-4EBB-BD21-F478F579DDBF}"/>
              </a:ext>
            </a:extLst>
          </p:cNvPr>
          <p:cNvSpPr/>
          <p:nvPr/>
        </p:nvSpPr>
        <p:spPr>
          <a:xfrm>
            <a:off x="4436101" y="3731944"/>
            <a:ext cx="1636123" cy="32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5B82EC-947B-4508-BB7A-F58E7BFB01FB}"/>
              </a:ext>
            </a:extLst>
          </p:cNvPr>
          <p:cNvSpPr txBox="1"/>
          <p:nvPr/>
        </p:nvSpPr>
        <p:spPr>
          <a:xfrm>
            <a:off x="4359174" y="2901914"/>
            <a:ext cx="2003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将输入矩阵的</a:t>
            </a:r>
            <a:endParaRPr lang="en-US" altLang="zh-CN" sz="1600" dirty="0"/>
          </a:p>
          <a:p>
            <a:r>
              <a:rPr lang="zh-CN" altLang="en-US" sz="1600" dirty="0"/>
              <a:t>每一行视为一个</a:t>
            </a:r>
            <a:endParaRPr lang="en-US" altLang="zh-CN" sz="1600" dirty="0"/>
          </a:p>
          <a:p>
            <a:r>
              <a:rPr lang="en-US" altLang="zh-CN" sz="1600" dirty="0"/>
              <a:t>L*1*1</a:t>
            </a:r>
            <a:r>
              <a:rPr lang="zh-CN" altLang="en-US" sz="1600" dirty="0"/>
              <a:t>的特征图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0A2CB402-707A-49EF-83A2-514B567CFF4B}"/>
              </a:ext>
            </a:extLst>
          </p:cNvPr>
          <p:cNvSpPr/>
          <p:nvPr/>
        </p:nvSpPr>
        <p:spPr>
          <a:xfrm>
            <a:off x="327293" y="2806700"/>
            <a:ext cx="200978" cy="213360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3232EB-380C-4931-B548-5B5FBD2B54ED}"/>
              </a:ext>
            </a:extLst>
          </p:cNvPr>
          <p:cNvSpPr txBox="1"/>
          <p:nvPr/>
        </p:nvSpPr>
        <p:spPr>
          <a:xfrm rot="16200000">
            <a:off x="-357046" y="3547278"/>
            <a:ext cx="10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batch</a:t>
            </a:r>
            <a:endParaRPr lang="zh-CN" altLang="en-US" b="1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A0CCFE46-ED9B-4B93-AD34-E22F5B0DFD1C}"/>
              </a:ext>
            </a:extLst>
          </p:cNvPr>
          <p:cNvSpPr/>
          <p:nvPr/>
        </p:nvSpPr>
        <p:spPr>
          <a:xfrm rot="16200000">
            <a:off x="2321857" y="3375958"/>
            <a:ext cx="190967" cy="3598118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C06119-0609-4D15-B703-D0FE9AFEC005}"/>
              </a:ext>
            </a:extLst>
          </p:cNvPr>
          <p:cNvSpPr txBox="1"/>
          <p:nvPr/>
        </p:nvSpPr>
        <p:spPr>
          <a:xfrm>
            <a:off x="1776134" y="5297706"/>
            <a:ext cx="1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in_features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ADE34C-1DD9-4690-BA9C-5BE95EBD90E8}"/>
              </a:ext>
            </a:extLst>
          </p:cNvPr>
          <p:cNvSpPr txBox="1"/>
          <p:nvPr/>
        </p:nvSpPr>
        <p:spPr>
          <a:xfrm>
            <a:off x="1380758" y="1832143"/>
            <a:ext cx="357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输入：</a:t>
            </a:r>
            <a:r>
              <a:rPr lang="en-US" altLang="zh-CN" sz="1600" dirty="0"/>
              <a:t>shape=(</a:t>
            </a:r>
            <a:r>
              <a:rPr lang="en-US" altLang="zh-CN" sz="1600" dirty="0">
                <a:sym typeface="Wingdings" panose="05000000000000000000" pitchFamily="2" charset="2"/>
              </a:rPr>
              <a:t>batch, in_features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060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前传 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0E1D52-2F35-43FD-972C-BFD2F7ED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6" y="1985281"/>
            <a:ext cx="4552950" cy="3409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0B5997-77D8-43CE-ADE6-787367FD0314}"/>
              </a:ext>
            </a:extLst>
          </p:cNvPr>
          <p:cNvSpPr txBox="1"/>
          <p:nvPr/>
        </p:nvSpPr>
        <p:spPr>
          <a:xfrm>
            <a:off x="2901039" y="3500539"/>
            <a:ext cx="14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5D6D92F-1EB0-405F-AF08-56507708B6B3}"/>
              </a:ext>
            </a:extLst>
          </p:cNvPr>
          <p:cNvSpPr/>
          <p:nvPr/>
        </p:nvSpPr>
        <p:spPr>
          <a:xfrm rot="16200000">
            <a:off x="2518014" y="3902127"/>
            <a:ext cx="256654" cy="340174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8D48F7-FE72-4354-8418-2A7E237E2D4E}"/>
              </a:ext>
            </a:extLst>
          </p:cNvPr>
          <p:cNvSpPr txBox="1"/>
          <p:nvPr/>
        </p:nvSpPr>
        <p:spPr>
          <a:xfrm>
            <a:off x="2443545" y="5771219"/>
            <a:ext cx="1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17122ABE-9B5A-4AD1-8338-6312F99FF8A0}"/>
              </a:ext>
            </a:extLst>
          </p:cNvPr>
          <p:cNvSpPr/>
          <p:nvPr/>
        </p:nvSpPr>
        <p:spPr>
          <a:xfrm>
            <a:off x="597854" y="2392183"/>
            <a:ext cx="142374" cy="2955376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8BA315-A087-4452-A433-360D9164D34F}"/>
              </a:ext>
            </a:extLst>
          </p:cNvPr>
          <p:cNvSpPr txBox="1"/>
          <p:nvPr/>
        </p:nvSpPr>
        <p:spPr>
          <a:xfrm>
            <a:off x="173841" y="3652547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491A8B2-ED27-46FC-B790-A03178F2DEDA}"/>
              </a:ext>
            </a:extLst>
          </p:cNvPr>
          <p:cNvSpPr/>
          <p:nvPr/>
        </p:nvSpPr>
        <p:spPr>
          <a:xfrm rot="2677039">
            <a:off x="1364112" y="1662074"/>
            <a:ext cx="343967" cy="191428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0FBCAA-87B1-4BC8-B874-79FE38057496}"/>
              </a:ext>
            </a:extLst>
          </p:cNvPr>
          <p:cNvSpPr txBox="1"/>
          <p:nvPr/>
        </p:nvSpPr>
        <p:spPr>
          <a:xfrm>
            <a:off x="1165829" y="2119508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D67F84-F1E0-4FB9-883E-121D786435D3}"/>
              </a:ext>
            </a:extLst>
          </p:cNvPr>
          <p:cNvSpPr txBox="1"/>
          <p:nvPr/>
        </p:nvSpPr>
        <p:spPr>
          <a:xfrm>
            <a:off x="1044165" y="6180443"/>
            <a:ext cx="208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batch=4*K</a:t>
            </a:r>
          </a:p>
          <a:p>
            <a:r>
              <a:rPr lang="en-US" altLang="zh-CN" dirty="0"/>
              <a:t>in_features=L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A0F3429-76BF-411E-BF81-1917C7CD9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23200"/>
              </p:ext>
            </p:extLst>
          </p:nvPr>
        </p:nvGraphicFramePr>
        <p:xfrm>
          <a:off x="6512379" y="1533914"/>
          <a:ext cx="5631654" cy="4768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307302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……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DEFEE01-C835-4EA9-A7B9-F58A4E9758EC}"/>
              </a:ext>
            </a:extLst>
          </p:cNvPr>
          <p:cNvSpPr/>
          <p:nvPr/>
        </p:nvSpPr>
        <p:spPr>
          <a:xfrm>
            <a:off x="8278585" y="2379657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9CC264-D9EE-49FF-99B0-BC7C189DB63F}"/>
              </a:ext>
            </a:extLst>
          </p:cNvPr>
          <p:cNvSpPr txBox="1"/>
          <p:nvPr/>
        </p:nvSpPr>
        <p:spPr>
          <a:xfrm>
            <a:off x="1393779" y="1447780"/>
            <a:ext cx="41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输入特征图</a:t>
            </a:r>
            <a:r>
              <a:rPr lang="en-US" altLang="zh-CN" dirty="0">
                <a:sym typeface="Wingdings" panose="05000000000000000000" pitchFamily="2" charset="2"/>
              </a:rPr>
              <a:t> shape=(batch, in_features)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94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D4B650B-FA2B-44C5-910A-A9475AF13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60912"/>
              </p:ext>
            </p:extLst>
          </p:nvPr>
        </p:nvGraphicFramePr>
        <p:xfrm>
          <a:off x="6512379" y="1533914"/>
          <a:ext cx="5631654" cy="4768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307302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……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D9AE24D-3137-4AB8-B87D-6450CAF7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76" y="2015305"/>
            <a:ext cx="4552950" cy="3419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前传 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0B5997-77D8-43CE-ADE6-787367FD0314}"/>
              </a:ext>
            </a:extLst>
          </p:cNvPr>
          <p:cNvSpPr txBox="1"/>
          <p:nvPr/>
        </p:nvSpPr>
        <p:spPr>
          <a:xfrm>
            <a:off x="2901039" y="3500539"/>
            <a:ext cx="14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5D6D92F-1EB0-405F-AF08-56507708B6B3}"/>
              </a:ext>
            </a:extLst>
          </p:cNvPr>
          <p:cNvSpPr/>
          <p:nvPr/>
        </p:nvSpPr>
        <p:spPr>
          <a:xfrm rot="16200000">
            <a:off x="2518014" y="3902127"/>
            <a:ext cx="256654" cy="340174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8D48F7-FE72-4354-8418-2A7E237E2D4E}"/>
              </a:ext>
            </a:extLst>
          </p:cNvPr>
          <p:cNvSpPr txBox="1"/>
          <p:nvPr/>
        </p:nvSpPr>
        <p:spPr>
          <a:xfrm>
            <a:off x="2443545" y="5771219"/>
            <a:ext cx="1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17122ABE-9B5A-4AD1-8338-6312F99FF8A0}"/>
              </a:ext>
            </a:extLst>
          </p:cNvPr>
          <p:cNvSpPr/>
          <p:nvPr/>
        </p:nvSpPr>
        <p:spPr>
          <a:xfrm>
            <a:off x="597854" y="2392183"/>
            <a:ext cx="142374" cy="2955376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8BA315-A087-4452-A433-360D9164D34F}"/>
              </a:ext>
            </a:extLst>
          </p:cNvPr>
          <p:cNvSpPr txBox="1"/>
          <p:nvPr/>
        </p:nvSpPr>
        <p:spPr>
          <a:xfrm>
            <a:off x="173841" y="3652547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491A8B2-ED27-46FC-B790-A03178F2DEDA}"/>
              </a:ext>
            </a:extLst>
          </p:cNvPr>
          <p:cNvSpPr/>
          <p:nvPr/>
        </p:nvSpPr>
        <p:spPr>
          <a:xfrm rot="2677039">
            <a:off x="1364112" y="1662074"/>
            <a:ext cx="343967" cy="191428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0FBCAA-87B1-4BC8-B874-79FE38057496}"/>
              </a:ext>
            </a:extLst>
          </p:cNvPr>
          <p:cNvSpPr txBox="1"/>
          <p:nvPr/>
        </p:nvSpPr>
        <p:spPr>
          <a:xfrm>
            <a:off x="1165829" y="2119508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EFEE01-C835-4EA9-A7B9-F58A4E9758EC}"/>
              </a:ext>
            </a:extLst>
          </p:cNvPr>
          <p:cNvSpPr/>
          <p:nvPr/>
        </p:nvSpPr>
        <p:spPr>
          <a:xfrm>
            <a:off x="8278585" y="4486704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559E11-3C41-4FDE-9F2A-7879B74C584C}"/>
              </a:ext>
            </a:extLst>
          </p:cNvPr>
          <p:cNvSpPr txBox="1"/>
          <p:nvPr/>
        </p:nvSpPr>
        <p:spPr>
          <a:xfrm>
            <a:off x="1393779" y="1447780"/>
            <a:ext cx="41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输入特征图</a:t>
            </a:r>
            <a:r>
              <a:rPr lang="en-US" altLang="zh-CN" dirty="0">
                <a:sym typeface="Wingdings" panose="05000000000000000000" pitchFamily="2" charset="2"/>
              </a:rPr>
              <a:t> shape=(batch, in_features)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00639F-EA43-4F3A-9031-C6B9ED0877BA}"/>
              </a:ext>
            </a:extLst>
          </p:cNvPr>
          <p:cNvSpPr txBox="1"/>
          <p:nvPr/>
        </p:nvSpPr>
        <p:spPr>
          <a:xfrm>
            <a:off x="1044165" y="6180443"/>
            <a:ext cx="208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batch=4*K</a:t>
            </a:r>
          </a:p>
          <a:p>
            <a:r>
              <a:rPr lang="en-US" altLang="zh-CN" dirty="0"/>
              <a:t>in_features=L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35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前传 </a:t>
            </a:r>
            <a:r>
              <a:rPr lang="en-US" altLang="zh-CN" dirty="0"/>
              <a:t>WM </a:t>
            </a:r>
            <a:r>
              <a:rPr lang="zh-CN" altLang="en-US" dirty="0"/>
              <a:t>数据格式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A343E-3356-46EB-B490-FA6AF66C476B}"/>
              </a:ext>
            </a:extLst>
          </p:cNvPr>
          <p:cNvSpPr txBox="1"/>
          <p:nvPr/>
        </p:nvSpPr>
        <p:spPr>
          <a:xfrm>
            <a:off x="6930955" y="6191755"/>
            <a:ext cx="289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out_features=4*K*16</a:t>
            </a:r>
          </a:p>
          <a:p>
            <a:r>
              <a:rPr lang="en-US" altLang="zh-CN" dirty="0">
                <a:ea typeface="HGH4X_CNKI" panose="02000500000000000000" pitchFamily="2" charset="-122"/>
              </a:rPr>
              <a:t>in_features=</a:t>
            </a:r>
            <a:r>
              <a:rPr lang="en-US" altLang="zh-CN" dirty="0">
                <a:latin typeface="HGH4X_CNKI" panose="02000500000000000000" pitchFamily="2" charset="-122"/>
                <a:ea typeface="HGH4X_CNKI" panose="02000500000000000000" pitchFamily="2" charset="-122"/>
              </a:rPr>
              <a:t>I</a:t>
            </a:r>
            <a:endParaRPr lang="zh-CN" altLang="en-US" dirty="0">
              <a:latin typeface="HGH4X_CNKI" panose="02000500000000000000" pitchFamily="2" charset="-122"/>
              <a:ea typeface="HGH4X_CNKI" panose="02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041BF85-1CD2-4707-A912-ABBD6E58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04" y="1690688"/>
            <a:ext cx="5191125" cy="40576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D8F01ED-37FD-4D89-B4F2-5907B03E7C5D}"/>
              </a:ext>
            </a:extLst>
          </p:cNvPr>
          <p:cNvSpPr txBox="1"/>
          <p:nvPr/>
        </p:nvSpPr>
        <p:spPr>
          <a:xfrm rot="5400000">
            <a:off x="8838222" y="4223406"/>
            <a:ext cx="81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341C144-60DD-4BA4-938D-C72C44519D6F}"/>
              </a:ext>
            </a:extLst>
          </p:cNvPr>
          <p:cNvSpPr/>
          <p:nvPr/>
        </p:nvSpPr>
        <p:spPr>
          <a:xfrm rot="16200000">
            <a:off x="8668612" y="4039053"/>
            <a:ext cx="231634" cy="361383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5C667-A871-41D3-95DB-8065359B0CC3}"/>
              </a:ext>
            </a:extLst>
          </p:cNvPr>
          <p:cNvSpPr txBox="1"/>
          <p:nvPr/>
        </p:nvSpPr>
        <p:spPr>
          <a:xfrm>
            <a:off x="8525103" y="5948130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0224FCB-DDD2-49F8-BB32-2DD0518D7258}"/>
              </a:ext>
            </a:extLst>
          </p:cNvPr>
          <p:cNvSpPr/>
          <p:nvPr/>
        </p:nvSpPr>
        <p:spPr>
          <a:xfrm rot="13459330">
            <a:off x="11328422" y="4156284"/>
            <a:ext cx="291036" cy="194240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A77B0-E568-464F-9780-668CDCEE43E4}"/>
              </a:ext>
            </a:extLst>
          </p:cNvPr>
          <p:cNvSpPr txBox="1"/>
          <p:nvPr/>
        </p:nvSpPr>
        <p:spPr>
          <a:xfrm>
            <a:off x="11533528" y="5248266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GH4X_CNKI" panose="02000500000000000000" pitchFamily="2" charset="-122"/>
                <a:ea typeface="HGH4X_CNKI" panose="02000500000000000000" pitchFamily="2" charset="-122"/>
              </a:rPr>
              <a:t>I</a:t>
            </a:r>
            <a:endParaRPr lang="zh-CN" altLang="en-US" dirty="0">
              <a:latin typeface="HGH4X_CNKI" panose="02000500000000000000" pitchFamily="2" charset="-122"/>
              <a:ea typeface="HGH4X_CNKI" panose="02000500000000000000" pitchFamily="2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0F2E9E4-06C4-4909-BC87-A396E1869E19}"/>
              </a:ext>
            </a:extLst>
          </p:cNvPr>
          <p:cNvSpPr/>
          <p:nvPr/>
        </p:nvSpPr>
        <p:spPr>
          <a:xfrm>
            <a:off x="6772312" y="3233391"/>
            <a:ext cx="129172" cy="72179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AA9A13-D200-4958-9DDA-8AD272EDCD10}"/>
              </a:ext>
            </a:extLst>
          </p:cNvPr>
          <p:cNvSpPr txBox="1"/>
          <p:nvPr/>
        </p:nvSpPr>
        <p:spPr>
          <a:xfrm>
            <a:off x="6524184" y="3384553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C887EFD-73B0-4C6D-B822-B67D1B761888}"/>
              </a:ext>
            </a:extLst>
          </p:cNvPr>
          <p:cNvSpPr/>
          <p:nvPr/>
        </p:nvSpPr>
        <p:spPr>
          <a:xfrm>
            <a:off x="6512019" y="3233391"/>
            <a:ext cx="129172" cy="238420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4D6B2-DF78-40E9-82F8-8692E899A9BD}"/>
              </a:ext>
            </a:extLst>
          </p:cNvPr>
          <p:cNvSpPr txBox="1"/>
          <p:nvPr/>
        </p:nvSpPr>
        <p:spPr>
          <a:xfrm>
            <a:off x="6112769" y="4197302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4K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846E3-BB38-44A7-9296-ED680B8FE7EE}"/>
              </a:ext>
            </a:extLst>
          </p:cNvPr>
          <p:cNvSpPr txBox="1"/>
          <p:nvPr/>
        </p:nvSpPr>
        <p:spPr>
          <a:xfrm>
            <a:off x="899461" y="1863886"/>
            <a:ext cx="3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权重 </a:t>
            </a:r>
            <a:r>
              <a:rPr lang="en-US" altLang="zh-CN" dirty="0">
                <a:sym typeface="Wingdings" panose="05000000000000000000" pitchFamily="2" charset="2"/>
              </a:rPr>
              <a:t>shape=(out_features, in_features)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43E130E-3810-429C-8773-8702C3DA44C2}"/>
              </a:ext>
            </a:extLst>
          </p:cNvPr>
          <p:cNvSpPr/>
          <p:nvPr/>
        </p:nvSpPr>
        <p:spPr>
          <a:xfrm>
            <a:off x="4864773" y="3753885"/>
            <a:ext cx="1636123" cy="32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E1F377-B116-4708-93E7-9CE5C047B415}"/>
              </a:ext>
            </a:extLst>
          </p:cNvPr>
          <p:cNvSpPr txBox="1"/>
          <p:nvPr/>
        </p:nvSpPr>
        <p:spPr>
          <a:xfrm>
            <a:off x="4858549" y="2966930"/>
            <a:ext cx="2003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将权重矩阵的</a:t>
            </a:r>
            <a:endParaRPr lang="en-US" altLang="zh-CN" sz="1600" dirty="0"/>
          </a:p>
          <a:p>
            <a:r>
              <a:rPr lang="zh-CN" altLang="en-US" sz="1600" dirty="0"/>
              <a:t>每一行视为一个</a:t>
            </a:r>
            <a:endParaRPr lang="en-US" altLang="zh-CN" sz="1600" dirty="0"/>
          </a:p>
          <a:p>
            <a:r>
              <a:rPr lang="en-US" altLang="zh-CN" sz="1600" dirty="0"/>
              <a:t>1*1</a:t>
            </a:r>
            <a:r>
              <a:rPr lang="zh-CN" altLang="en-US" sz="1600" dirty="0"/>
              <a:t>卷积的</a:t>
            </a:r>
            <a:r>
              <a:rPr lang="en-US" altLang="zh-CN" sz="1600" dirty="0"/>
              <a:t>kernel</a:t>
            </a:r>
            <a:endParaRPr lang="zh-CN" altLang="en-US" sz="16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7039838-60E8-4300-800A-A6DC799B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50" y="2470153"/>
            <a:ext cx="4437492" cy="340724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6FCB421-5F92-47DF-87B1-868D77277B36}"/>
              </a:ext>
            </a:extLst>
          </p:cNvPr>
          <p:cNvSpPr txBox="1"/>
          <p:nvPr/>
        </p:nvSpPr>
        <p:spPr>
          <a:xfrm>
            <a:off x="4878505" y="2548719"/>
            <a:ext cx="4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60CFE69-8578-4435-9014-B1C3559D1BF0}"/>
              </a:ext>
            </a:extLst>
          </p:cNvPr>
          <p:cNvSpPr/>
          <p:nvPr/>
        </p:nvSpPr>
        <p:spPr>
          <a:xfrm rot="10800000">
            <a:off x="4827208" y="2510796"/>
            <a:ext cx="108526" cy="46482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87B74290-D919-424D-A519-7DE374DD4F02}"/>
              </a:ext>
            </a:extLst>
          </p:cNvPr>
          <p:cNvSpPr/>
          <p:nvPr/>
        </p:nvSpPr>
        <p:spPr>
          <a:xfrm>
            <a:off x="276493" y="2554005"/>
            <a:ext cx="127551" cy="3286593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3285B3-AADE-40B9-8C78-B4BABC3178D4}"/>
              </a:ext>
            </a:extLst>
          </p:cNvPr>
          <p:cNvSpPr txBox="1"/>
          <p:nvPr/>
        </p:nvSpPr>
        <p:spPr>
          <a:xfrm rot="16200000">
            <a:off x="-670610" y="3839491"/>
            <a:ext cx="15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out_features</a:t>
            </a:r>
            <a:endParaRPr lang="zh-CN" altLang="en-US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A6728B4-FEF1-4567-84A6-C3CF13F1323F}"/>
              </a:ext>
            </a:extLst>
          </p:cNvPr>
          <p:cNvSpPr/>
          <p:nvPr/>
        </p:nvSpPr>
        <p:spPr>
          <a:xfrm rot="16200000">
            <a:off x="2558134" y="3804208"/>
            <a:ext cx="127551" cy="428118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1E740F-B7A8-467C-B3B5-A74CD16E682F}"/>
              </a:ext>
            </a:extLst>
          </p:cNvPr>
          <p:cNvSpPr txBox="1"/>
          <p:nvPr/>
        </p:nvSpPr>
        <p:spPr>
          <a:xfrm>
            <a:off x="2023526" y="5963336"/>
            <a:ext cx="137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in_features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74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838" y="2469671"/>
            <a:ext cx="4246323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卷积层 前传</a:t>
            </a:r>
          </a:p>
        </p:txBody>
      </p:sp>
    </p:spTree>
    <p:extLst>
      <p:ext uri="{BB962C8B-B14F-4D97-AF65-F5344CB8AC3E}">
        <p14:creationId xmlns:p14="http://schemas.microsoft.com/office/powerpoint/2010/main" val="299658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前传 </a:t>
            </a:r>
            <a:r>
              <a:rPr lang="en-US" altLang="zh-CN" dirty="0"/>
              <a:t>WM </a:t>
            </a:r>
            <a:r>
              <a:rPr lang="zh-CN" altLang="en-US" dirty="0"/>
              <a:t>数据格式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A343E-3356-46EB-B490-FA6AF66C476B}"/>
              </a:ext>
            </a:extLst>
          </p:cNvPr>
          <p:cNvSpPr txBox="1"/>
          <p:nvPr/>
        </p:nvSpPr>
        <p:spPr>
          <a:xfrm>
            <a:off x="949712" y="6211669"/>
            <a:ext cx="289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out_features=4*K*16</a:t>
            </a:r>
          </a:p>
          <a:p>
            <a:r>
              <a:rPr lang="en-US" altLang="zh-CN" dirty="0">
                <a:ea typeface="HGH4X_CNKI" panose="02000500000000000000" pitchFamily="2" charset="-122"/>
              </a:rPr>
              <a:t>in_features=</a:t>
            </a:r>
            <a:r>
              <a:rPr lang="en-US" altLang="zh-CN" dirty="0">
                <a:latin typeface="HGH4X_CNKI" panose="02000500000000000000" pitchFamily="2" charset="-122"/>
                <a:ea typeface="HGH4X_CNKI" panose="02000500000000000000" pitchFamily="2" charset="-122"/>
              </a:rPr>
              <a:t>I</a:t>
            </a:r>
            <a:endParaRPr lang="zh-CN" altLang="en-US" dirty="0">
              <a:latin typeface="HGH4X_CNKI" panose="02000500000000000000" pitchFamily="2" charset="-122"/>
              <a:ea typeface="HGH4X_CNKI" panose="02000500000000000000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CC9C190-D1DC-4E7C-93D7-8978AB688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5694"/>
              </p:ext>
            </p:extLst>
          </p:nvPr>
        </p:nvGraphicFramePr>
        <p:xfrm>
          <a:off x="6527800" y="1324776"/>
          <a:ext cx="5626100" cy="4591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736940">
                  <a:extLst>
                    <a:ext uri="{9D8B030D-6E8A-4147-A177-3AD203B41FA5}">
                      <a16:colId xmlns:a16="http://schemas.microsoft.com/office/drawing/2014/main" val="2933470484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64563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938648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head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417336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LAD_0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4080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4090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40A0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40B0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……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LAD_</a:t>
                      </a:r>
                    </a:p>
                    <a:p>
                      <a:pPr algn="ctr"/>
                      <a:r>
                        <a:rPr lang="en-US" altLang="zh-CN" sz="1600" dirty="0"/>
                        <a:t>{K-1}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4xy0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4x(y+1)0</a:t>
                      </a:r>
                    </a:p>
                    <a:p>
                      <a:pPr algn="ctr"/>
                      <a:r>
                        <a:rPr lang="en-US" altLang="zh-CN" sz="160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4x(y+2)0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4x(y+3)0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00"/>
                          </a:solidFill>
                        </a:rPr>
                        <a:t>黄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B027D55-4A9B-4323-B25C-C5B98726E546}"/>
              </a:ext>
            </a:extLst>
          </p:cNvPr>
          <p:cNvSpPr/>
          <p:nvPr/>
        </p:nvSpPr>
        <p:spPr>
          <a:xfrm>
            <a:off x="8150565" y="2159316"/>
            <a:ext cx="4003335" cy="1614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041BF85-1CD2-4707-A912-ABBD6E58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61" y="1710602"/>
            <a:ext cx="5191125" cy="40576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D8F01ED-37FD-4D89-B4F2-5907B03E7C5D}"/>
              </a:ext>
            </a:extLst>
          </p:cNvPr>
          <p:cNvSpPr txBox="1"/>
          <p:nvPr/>
        </p:nvSpPr>
        <p:spPr>
          <a:xfrm rot="5400000">
            <a:off x="2856979" y="4243320"/>
            <a:ext cx="81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341C144-60DD-4BA4-938D-C72C44519D6F}"/>
              </a:ext>
            </a:extLst>
          </p:cNvPr>
          <p:cNvSpPr/>
          <p:nvPr/>
        </p:nvSpPr>
        <p:spPr>
          <a:xfrm rot="16200000">
            <a:off x="2687369" y="4058967"/>
            <a:ext cx="231634" cy="361383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5C667-A871-41D3-95DB-8065359B0CC3}"/>
              </a:ext>
            </a:extLst>
          </p:cNvPr>
          <p:cNvSpPr txBox="1"/>
          <p:nvPr/>
        </p:nvSpPr>
        <p:spPr>
          <a:xfrm>
            <a:off x="2543860" y="5968044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0224FCB-DDD2-49F8-BB32-2DD0518D7258}"/>
              </a:ext>
            </a:extLst>
          </p:cNvPr>
          <p:cNvSpPr/>
          <p:nvPr/>
        </p:nvSpPr>
        <p:spPr>
          <a:xfrm rot="13459330">
            <a:off x="5347179" y="4176198"/>
            <a:ext cx="291036" cy="194240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A77B0-E568-464F-9780-668CDCEE43E4}"/>
              </a:ext>
            </a:extLst>
          </p:cNvPr>
          <p:cNvSpPr txBox="1"/>
          <p:nvPr/>
        </p:nvSpPr>
        <p:spPr>
          <a:xfrm>
            <a:off x="5510702" y="5268180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GH4X_CNKI" panose="02000500000000000000" pitchFamily="2" charset="-122"/>
                <a:ea typeface="HGH4X_CNKI" panose="02000500000000000000" pitchFamily="2" charset="-122"/>
              </a:rPr>
              <a:t>I</a:t>
            </a:r>
            <a:endParaRPr lang="zh-CN" altLang="en-US" dirty="0">
              <a:latin typeface="HGH4X_CNKI" panose="02000500000000000000" pitchFamily="2" charset="-122"/>
              <a:ea typeface="HGH4X_CNKI" panose="02000500000000000000" pitchFamily="2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0F2E9E4-06C4-4909-BC87-A396E1869E19}"/>
              </a:ext>
            </a:extLst>
          </p:cNvPr>
          <p:cNvSpPr/>
          <p:nvPr/>
        </p:nvSpPr>
        <p:spPr>
          <a:xfrm>
            <a:off x="752969" y="3253305"/>
            <a:ext cx="129172" cy="72179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AA9A13-D200-4958-9DDA-8AD272EDCD10}"/>
              </a:ext>
            </a:extLst>
          </p:cNvPr>
          <p:cNvSpPr txBox="1"/>
          <p:nvPr/>
        </p:nvSpPr>
        <p:spPr>
          <a:xfrm>
            <a:off x="454041" y="3404467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C887EFD-73B0-4C6D-B822-B67D1B761888}"/>
              </a:ext>
            </a:extLst>
          </p:cNvPr>
          <p:cNvSpPr/>
          <p:nvPr/>
        </p:nvSpPr>
        <p:spPr>
          <a:xfrm>
            <a:off x="391076" y="3253305"/>
            <a:ext cx="129172" cy="238420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4D6B2-DF78-40E9-82F8-8692E899A9BD}"/>
              </a:ext>
            </a:extLst>
          </p:cNvPr>
          <p:cNvSpPr txBox="1"/>
          <p:nvPr/>
        </p:nvSpPr>
        <p:spPr>
          <a:xfrm>
            <a:off x="-58974" y="4217216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4K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EAE090-9DD5-4131-BB90-07B80FDE43D0}"/>
              </a:ext>
            </a:extLst>
          </p:cNvPr>
          <p:cNvSpPr txBox="1"/>
          <p:nvPr/>
        </p:nvSpPr>
        <p:spPr>
          <a:xfrm>
            <a:off x="6743700" y="5865883"/>
            <a:ext cx="519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HGH4X_CNKI" panose="02000500000000000000" pitchFamily="2" charset="-122"/>
              </a:rPr>
              <a:t>一个</a:t>
            </a:r>
            <a:r>
              <a:rPr lang="en-US" altLang="zh-CN" dirty="0">
                <a:ea typeface="HGH4X_CNKI" panose="02000500000000000000" pitchFamily="2" charset="-122"/>
              </a:rPr>
              <a:t>data</a:t>
            </a:r>
            <a:r>
              <a:rPr lang="zh-CN" altLang="en-US" dirty="0">
                <a:ea typeface="HGH4X_CNKI" panose="02000500000000000000" pitchFamily="2" charset="-122"/>
              </a:rPr>
              <a:t>内：先传</a:t>
            </a:r>
            <a:r>
              <a:rPr lang="en-US" altLang="zh-CN" dirty="0">
                <a:ea typeface="HGH4X_CNKI" panose="02000500000000000000" pitchFamily="2" charset="-122"/>
              </a:rPr>
              <a:t>16</a:t>
            </a:r>
            <a:r>
              <a:rPr lang="zh-CN" altLang="en-US" dirty="0">
                <a:ea typeface="HGH4X_CNKI" panose="02000500000000000000" pitchFamily="2" charset="-122"/>
              </a:rPr>
              <a:t>个</a:t>
            </a:r>
            <a:r>
              <a:rPr lang="en-US" altLang="zh-CN" dirty="0">
                <a:ea typeface="HGH4X_CNKI" panose="02000500000000000000" pitchFamily="2" charset="-122"/>
              </a:rPr>
              <a:t>kernel</a:t>
            </a:r>
            <a:r>
              <a:rPr lang="zh-CN" altLang="en-US" dirty="0">
                <a:ea typeface="HGH4X_CNKI" panose="02000500000000000000" pitchFamily="2" charset="-122"/>
              </a:rPr>
              <a:t>的第</a:t>
            </a:r>
            <a:r>
              <a:rPr lang="en-US" altLang="zh-CN" dirty="0">
                <a:ea typeface="HGH4X_CNKI" panose="02000500000000000000" pitchFamily="2" charset="-122"/>
              </a:rPr>
              <a:t>1</a:t>
            </a:r>
            <a:r>
              <a:rPr lang="zh-CN" altLang="en-US" dirty="0">
                <a:ea typeface="HGH4X_CNKI" panose="02000500000000000000" pitchFamily="2" charset="-122"/>
              </a:rPr>
              <a:t>个通道，</a:t>
            </a:r>
            <a:r>
              <a:rPr lang="zh-CN" altLang="en-US" dirty="0">
                <a:latin typeface="+mn-ea"/>
              </a:rPr>
              <a:t>再传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kernel</a:t>
            </a:r>
            <a:r>
              <a:rPr lang="zh-CN" altLang="en-US" dirty="0">
                <a:latin typeface="+mn-ea"/>
              </a:rPr>
              <a:t>的第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个通道，</a:t>
            </a:r>
            <a:r>
              <a:rPr lang="en-US" altLang="zh-CN" dirty="0">
                <a:latin typeface="+mn-ea"/>
              </a:rPr>
              <a:t>…</a:t>
            </a:r>
            <a:endParaRPr lang="en-US" altLang="zh-CN" dirty="0">
              <a:ea typeface="HGH4X_CNKI" panose="020005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HGH4X_CNKI" panose="02000500000000000000" pitchFamily="2" charset="-122"/>
              </a:rPr>
              <a:t>x</a:t>
            </a:r>
            <a:r>
              <a:rPr lang="zh-CN" altLang="en-US" dirty="0">
                <a:ea typeface="HGH4X_CNKI" panose="02000500000000000000" pitchFamily="2" charset="-122"/>
              </a:rPr>
              <a:t>代表</a:t>
            </a:r>
            <a:r>
              <a:rPr lang="en-US" altLang="zh-CN" dirty="0">
                <a:ea typeface="HGH4X_CNKI" panose="02000500000000000000" pitchFamily="2" charset="-122"/>
              </a:rPr>
              <a:t>core,</a:t>
            </a:r>
            <a:r>
              <a:rPr lang="zh-CN" altLang="en-US" dirty="0">
                <a:ea typeface="HGH4X_CNKI" panose="02000500000000000000" pitchFamily="2" charset="-122"/>
              </a:rPr>
              <a:t> </a:t>
            </a:r>
            <a:r>
              <a:rPr lang="en-US" altLang="zh-CN" dirty="0">
                <a:ea typeface="HGH4X_CNKI" panose="02000500000000000000" pitchFamily="2" charset="-122"/>
              </a:rPr>
              <a:t>y</a:t>
            </a:r>
            <a:r>
              <a:rPr lang="zh-CN" altLang="en-US" dirty="0">
                <a:ea typeface="HGH4X_CNKI" panose="02000500000000000000" pitchFamily="2" charset="-122"/>
              </a:rPr>
              <a:t>代表</a:t>
            </a:r>
            <a:r>
              <a:rPr lang="en-US" altLang="zh-CN" dirty="0">
                <a:ea typeface="HGH4X_CNKI" panose="02000500000000000000" pitchFamily="2" charset="-122"/>
              </a:rPr>
              <a:t>col</a:t>
            </a:r>
            <a:endParaRPr lang="zh-CN" altLang="en-US" dirty="0">
              <a:ea typeface="HGH4X_CNKI" panose="020005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846E3-BB38-44A7-9296-ED680B8FE7EE}"/>
              </a:ext>
            </a:extLst>
          </p:cNvPr>
          <p:cNvSpPr txBox="1"/>
          <p:nvPr/>
        </p:nvSpPr>
        <p:spPr>
          <a:xfrm>
            <a:off x="1590351" y="1358398"/>
            <a:ext cx="3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权重 </a:t>
            </a:r>
            <a:r>
              <a:rPr lang="en-US" altLang="zh-CN" dirty="0">
                <a:sym typeface="Wingdings" panose="05000000000000000000" pitchFamily="2" charset="2"/>
              </a:rPr>
              <a:t>shape=(out_features, in_features)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749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9D5129F-741A-4C21-BD83-013F40336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89561"/>
              </p:ext>
            </p:extLst>
          </p:nvPr>
        </p:nvGraphicFramePr>
        <p:xfrm>
          <a:off x="6527800" y="1324776"/>
          <a:ext cx="5626100" cy="4591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736940">
                  <a:extLst>
                    <a:ext uri="{9D8B030D-6E8A-4147-A177-3AD203B41FA5}">
                      <a16:colId xmlns:a16="http://schemas.microsoft.com/office/drawing/2014/main" val="2933470484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64563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938648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head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417336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LAD_0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4080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4090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40A0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40B0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……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LAD_</a:t>
                      </a:r>
                    </a:p>
                    <a:p>
                      <a:pPr algn="ctr"/>
                      <a:r>
                        <a:rPr lang="en-US" altLang="zh-CN" sz="1600" dirty="0"/>
                        <a:t>{K-1}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16*</a:t>
                      </a:r>
                      <a:r>
                        <a:rPr lang="en-US" altLang="zh-CN" sz="1600" dirty="0">
                          <a:latin typeface="HGH4X_CNKI" panose="02000500000000000000" pitchFamily="2" charset="-122"/>
                          <a:ea typeface="HGH4X_CNKI" panose="02000500000000000000" pitchFamily="2" charset="-122"/>
                        </a:rPr>
                        <a:t>I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4xy0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4x(y+1)0</a:t>
                      </a:r>
                    </a:p>
                    <a:p>
                      <a:pPr algn="ctr"/>
                      <a:r>
                        <a:rPr lang="en-US" altLang="zh-CN" sz="160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4x(y+2)0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4x(y+3)0</a:t>
                      </a:r>
                    </a:p>
                    <a:p>
                      <a:pPr algn="ctr"/>
                      <a:r>
                        <a:rPr lang="en-US" altLang="zh-CN" sz="1600" dirty="0"/>
                        <a:t>0000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00"/>
                          </a:solidFill>
                        </a:rPr>
                        <a:t>黄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DAFF787-B1D6-4788-9B7D-38EC6768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97" y="1821123"/>
            <a:ext cx="5019087" cy="39309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前传 </a:t>
            </a:r>
            <a:r>
              <a:rPr lang="en-US" altLang="zh-CN" dirty="0"/>
              <a:t>WM </a:t>
            </a:r>
            <a:r>
              <a:rPr lang="zh-CN" altLang="en-US" dirty="0"/>
              <a:t>数据格式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A343E-3356-46EB-B490-FA6AF66C476B}"/>
              </a:ext>
            </a:extLst>
          </p:cNvPr>
          <p:cNvSpPr txBox="1"/>
          <p:nvPr/>
        </p:nvSpPr>
        <p:spPr>
          <a:xfrm>
            <a:off x="949712" y="6211669"/>
            <a:ext cx="289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out_features=4*K*16</a:t>
            </a:r>
          </a:p>
          <a:p>
            <a:r>
              <a:rPr lang="en-US" altLang="zh-CN" dirty="0">
                <a:ea typeface="HGH4X_CNKI" panose="02000500000000000000" pitchFamily="2" charset="-122"/>
              </a:rPr>
              <a:t>in_features=</a:t>
            </a:r>
            <a:r>
              <a:rPr lang="en-US" altLang="zh-CN" dirty="0">
                <a:latin typeface="HGH4X_CNKI" panose="02000500000000000000" pitchFamily="2" charset="-122"/>
                <a:ea typeface="HGH4X_CNKI" panose="02000500000000000000" pitchFamily="2" charset="-122"/>
              </a:rPr>
              <a:t>I</a:t>
            </a:r>
            <a:endParaRPr lang="zh-CN" altLang="en-US" dirty="0">
              <a:latin typeface="HGH4X_CNKI" panose="02000500000000000000" pitchFamily="2" charset="-122"/>
              <a:ea typeface="HGH4X_CNKI" panose="02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027D55-4A9B-4323-B25C-C5B98726E546}"/>
              </a:ext>
            </a:extLst>
          </p:cNvPr>
          <p:cNvSpPr/>
          <p:nvPr/>
        </p:nvSpPr>
        <p:spPr>
          <a:xfrm>
            <a:off x="8026400" y="4217216"/>
            <a:ext cx="4127500" cy="167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8F01ED-37FD-4D89-B4F2-5907B03E7C5D}"/>
              </a:ext>
            </a:extLst>
          </p:cNvPr>
          <p:cNvSpPr txBox="1"/>
          <p:nvPr/>
        </p:nvSpPr>
        <p:spPr>
          <a:xfrm rot="5400000">
            <a:off x="2856979" y="4243320"/>
            <a:ext cx="81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341C144-60DD-4BA4-938D-C72C44519D6F}"/>
              </a:ext>
            </a:extLst>
          </p:cNvPr>
          <p:cNvSpPr/>
          <p:nvPr/>
        </p:nvSpPr>
        <p:spPr>
          <a:xfrm rot="16200000">
            <a:off x="2687369" y="4058967"/>
            <a:ext cx="231634" cy="361383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5C667-A871-41D3-95DB-8065359B0CC3}"/>
              </a:ext>
            </a:extLst>
          </p:cNvPr>
          <p:cNvSpPr txBox="1"/>
          <p:nvPr/>
        </p:nvSpPr>
        <p:spPr>
          <a:xfrm>
            <a:off x="2543860" y="5966722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0224FCB-DDD2-49F8-BB32-2DD0518D7258}"/>
              </a:ext>
            </a:extLst>
          </p:cNvPr>
          <p:cNvSpPr/>
          <p:nvPr/>
        </p:nvSpPr>
        <p:spPr>
          <a:xfrm rot="13459330">
            <a:off x="5347179" y="4176198"/>
            <a:ext cx="291036" cy="194240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A77B0-E568-464F-9780-668CDCEE43E4}"/>
              </a:ext>
            </a:extLst>
          </p:cNvPr>
          <p:cNvSpPr txBox="1"/>
          <p:nvPr/>
        </p:nvSpPr>
        <p:spPr>
          <a:xfrm>
            <a:off x="5510703" y="5268180"/>
            <a:ext cx="38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GH4X_CNKI" panose="02000500000000000000" pitchFamily="2" charset="-122"/>
                <a:ea typeface="HGH4X_CNKI" panose="02000500000000000000" pitchFamily="2" charset="-122"/>
              </a:rPr>
              <a:t>I</a:t>
            </a:r>
            <a:endParaRPr lang="zh-CN" altLang="en-US" dirty="0">
              <a:latin typeface="HGH4X_CNKI" panose="02000500000000000000" pitchFamily="2" charset="-122"/>
              <a:ea typeface="HGH4X_CNKI" panose="02000500000000000000" pitchFamily="2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0F2E9E4-06C4-4909-BC87-A396E1869E19}"/>
              </a:ext>
            </a:extLst>
          </p:cNvPr>
          <p:cNvSpPr/>
          <p:nvPr/>
        </p:nvSpPr>
        <p:spPr>
          <a:xfrm>
            <a:off x="752969" y="3253305"/>
            <a:ext cx="129172" cy="72179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AA9A13-D200-4958-9DDA-8AD272EDCD10}"/>
              </a:ext>
            </a:extLst>
          </p:cNvPr>
          <p:cNvSpPr txBox="1"/>
          <p:nvPr/>
        </p:nvSpPr>
        <p:spPr>
          <a:xfrm>
            <a:off x="454041" y="3404467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C887EFD-73B0-4C6D-B822-B67D1B761888}"/>
              </a:ext>
            </a:extLst>
          </p:cNvPr>
          <p:cNvSpPr/>
          <p:nvPr/>
        </p:nvSpPr>
        <p:spPr>
          <a:xfrm>
            <a:off x="391076" y="3253305"/>
            <a:ext cx="129172" cy="238420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4D6B2-DF78-40E9-82F8-8692E899A9BD}"/>
              </a:ext>
            </a:extLst>
          </p:cNvPr>
          <p:cNvSpPr txBox="1"/>
          <p:nvPr/>
        </p:nvSpPr>
        <p:spPr>
          <a:xfrm>
            <a:off x="-58974" y="4217216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4K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A5896A-93B7-4506-AD6D-7D76818D8556}"/>
              </a:ext>
            </a:extLst>
          </p:cNvPr>
          <p:cNvSpPr txBox="1"/>
          <p:nvPr/>
        </p:nvSpPr>
        <p:spPr>
          <a:xfrm>
            <a:off x="6743700" y="5865883"/>
            <a:ext cx="519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HGH4X_CNKI" panose="02000500000000000000" pitchFamily="2" charset="-122"/>
              </a:rPr>
              <a:t>一个</a:t>
            </a:r>
            <a:r>
              <a:rPr lang="en-US" altLang="zh-CN" dirty="0">
                <a:ea typeface="HGH4X_CNKI" panose="02000500000000000000" pitchFamily="2" charset="-122"/>
              </a:rPr>
              <a:t>data</a:t>
            </a:r>
            <a:r>
              <a:rPr lang="zh-CN" altLang="en-US" dirty="0">
                <a:ea typeface="HGH4X_CNKI" panose="02000500000000000000" pitchFamily="2" charset="-122"/>
              </a:rPr>
              <a:t>内：先传</a:t>
            </a:r>
            <a:r>
              <a:rPr lang="en-US" altLang="zh-CN" dirty="0">
                <a:ea typeface="HGH4X_CNKI" panose="02000500000000000000" pitchFamily="2" charset="-122"/>
              </a:rPr>
              <a:t>16</a:t>
            </a:r>
            <a:r>
              <a:rPr lang="zh-CN" altLang="en-US" dirty="0">
                <a:ea typeface="HGH4X_CNKI" panose="02000500000000000000" pitchFamily="2" charset="-122"/>
              </a:rPr>
              <a:t>个</a:t>
            </a:r>
            <a:r>
              <a:rPr lang="en-US" altLang="zh-CN" dirty="0">
                <a:ea typeface="HGH4X_CNKI" panose="02000500000000000000" pitchFamily="2" charset="-122"/>
              </a:rPr>
              <a:t>kernel</a:t>
            </a:r>
            <a:r>
              <a:rPr lang="zh-CN" altLang="en-US" dirty="0">
                <a:ea typeface="HGH4X_CNKI" panose="02000500000000000000" pitchFamily="2" charset="-122"/>
              </a:rPr>
              <a:t>的第</a:t>
            </a:r>
            <a:r>
              <a:rPr lang="en-US" altLang="zh-CN" dirty="0">
                <a:ea typeface="HGH4X_CNKI" panose="02000500000000000000" pitchFamily="2" charset="-122"/>
              </a:rPr>
              <a:t>1</a:t>
            </a:r>
            <a:r>
              <a:rPr lang="zh-CN" altLang="en-US" dirty="0">
                <a:ea typeface="HGH4X_CNKI" panose="02000500000000000000" pitchFamily="2" charset="-122"/>
              </a:rPr>
              <a:t>个通道，</a:t>
            </a:r>
            <a:r>
              <a:rPr lang="zh-CN" altLang="en-US" dirty="0">
                <a:latin typeface="+mn-ea"/>
              </a:rPr>
              <a:t>再传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kernel</a:t>
            </a:r>
            <a:r>
              <a:rPr lang="zh-CN" altLang="en-US" dirty="0">
                <a:latin typeface="+mn-ea"/>
              </a:rPr>
              <a:t>的第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个通道，</a:t>
            </a:r>
            <a:r>
              <a:rPr lang="en-US" altLang="zh-CN" dirty="0">
                <a:latin typeface="+mn-ea"/>
              </a:rPr>
              <a:t>…</a:t>
            </a:r>
            <a:endParaRPr lang="en-US" altLang="zh-CN" dirty="0">
              <a:ea typeface="HGH4X_CNKI" panose="020005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HGH4X_CNKI" panose="02000500000000000000" pitchFamily="2" charset="-122"/>
              </a:rPr>
              <a:t>x</a:t>
            </a:r>
            <a:r>
              <a:rPr lang="zh-CN" altLang="en-US" dirty="0">
                <a:ea typeface="HGH4X_CNKI" panose="02000500000000000000" pitchFamily="2" charset="-122"/>
              </a:rPr>
              <a:t>代表</a:t>
            </a:r>
            <a:r>
              <a:rPr lang="en-US" altLang="zh-CN" dirty="0">
                <a:ea typeface="HGH4X_CNKI" panose="02000500000000000000" pitchFamily="2" charset="-122"/>
              </a:rPr>
              <a:t>core,</a:t>
            </a:r>
            <a:r>
              <a:rPr lang="zh-CN" altLang="en-US" dirty="0">
                <a:ea typeface="HGH4X_CNKI" panose="02000500000000000000" pitchFamily="2" charset="-122"/>
              </a:rPr>
              <a:t> </a:t>
            </a:r>
            <a:r>
              <a:rPr lang="en-US" altLang="zh-CN" dirty="0">
                <a:ea typeface="HGH4X_CNKI" panose="02000500000000000000" pitchFamily="2" charset="-122"/>
              </a:rPr>
              <a:t>y</a:t>
            </a:r>
            <a:r>
              <a:rPr lang="zh-CN" altLang="en-US" dirty="0">
                <a:ea typeface="HGH4X_CNKI" panose="02000500000000000000" pitchFamily="2" charset="-122"/>
              </a:rPr>
              <a:t>代表</a:t>
            </a:r>
            <a:r>
              <a:rPr lang="en-US" altLang="zh-CN" dirty="0">
                <a:ea typeface="HGH4X_CNKI" panose="02000500000000000000" pitchFamily="2" charset="-122"/>
              </a:rPr>
              <a:t>col</a:t>
            </a:r>
            <a:endParaRPr lang="zh-CN" altLang="en-US" dirty="0">
              <a:ea typeface="HGH4X_CNKI" panose="02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C4D66D-86C0-4098-A4C2-281AE556C272}"/>
              </a:ext>
            </a:extLst>
          </p:cNvPr>
          <p:cNvSpPr txBox="1"/>
          <p:nvPr/>
        </p:nvSpPr>
        <p:spPr>
          <a:xfrm>
            <a:off x="1590351" y="1358398"/>
            <a:ext cx="3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权重 </a:t>
            </a:r>
            <a:r>
              <a:rPr lang="en-US" altLang="zh-CN" dirty="0">
                <a:sym typeface="Wingdings" panose="05000000000000000000" pitchFamily="2" charset="2"/>
              </a:rPr>
              <a:t>shape=(out_features, in_features)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38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3F9FD3-2FC8-4A6E-9604-4B65836E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10" y="1532368"/>
            <a:ext cx="5153025" cy="3971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E75BE8-46EF-41B7-A02C-422439EF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897" y="1451791"/>
            <a:ext cx="4984553" cy="38941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前传 </a:t>
            </a:r>
            <a:r>
              <a:rPr lang="en-US" altLang="zh-CN" dirty="0"/>
              <a:t>WM </a:t>
            </a:r>
            <a:r>
              <a:rPr lang="zh-CN" altLang="en-US" dirty="0"/>
              <a:t>数据格式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8F01ED-37FD-4D89-B4F2-5907B03E7C5D}"/>
              </a:ext>
            </a:extLst>
          </p:cNvPr>
          <p:cNvSpPr txBox="1"/>
          <p:nvPr/>
        </p:nvSpPr>
        <p:spPr>
          <a:xfrm rot="5400000">
            <a:off x="8855012" y="3789842"/>
            <a:ext cx="81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341C144-60DD-4BA4-938D-C72C44519D6F}"/>
              </a:ext>
            </a:extLst>
          </p:cNvPr>
          <p:cNvSpPr/>
          <p:nvPr/>
        </p:nvSpPr>
        <p:spPr>
          <a:xfrm rot="16200000">
            <a:off x="8849749" y="2619621"/>
            <a:ext cx="231634" cy="361383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5C667-A871-41D3-95DB-8065359B0CC3}"/>
              </a:ext>
            </a:extLst>
          </p:cNvPr>
          <p:cNvSpPr txBox="1"/>
          <p:nvPr/>
        </p:nvSpPr>
        <p:spPr>
          <a:xfrm>
            <a:off x="8706240" y="4528698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0F2E9E4-06C4-4909-BC87-A396E1869E19}"/>
              </a:ext>
            </a:extLst>
          </p:cNvPr>
          <p:cNvSpPr/>
          <p:nvPr/>
        </p:nvSpPr>
        <p:spPr>
          <a:xfrm>
            <a:off x="6991255" y="2847024"/>
            <a:ext cx="129172" cy="1333243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9A13-D200-4958-9DDA-8AD272EDCD10}"/>
                  </a:ext>
                </a:extLst>
              </p:cNvPr>
              <p:cNvSpPr txBox="1"/>
              <p:nvPr/>
            </p:nvSpPr>
            <p:spPr>
              <a:xfrm>
                <a:off x="6031216" y="3328979"/>
                <a:ext cx="1446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9A13-D200-4958-9DDA-8AD272ED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16" y="3328979"/>
                <a:ext cx="14461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6B8FED1E-F177-4049-B0AF-DAF271927F40}"/>
              </a:ext>
            </a:extLst>
          </p:cNvPr>
          <p:cNvSpPr txBox="1"/>
          <p:nvPr/>
        </p:nvSpPr>
        <p:spPr>
          <a:xfrm>
            <a:off x="7022708" y="324318"/>
            <a:ext cx="503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当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个</a:t>
            </a:r>
            <a:r>
              <a:rPr lang="en-US" altLang="zh-CN" dirty="0">
                <a:sym typeface="Wingdings" panose="05000000000000000000" pitchFamily="2" charset="2"/>
              </a:rPr>
              <a:t>WM</a:t>
            </a:r>
            <a:r>
              <a:rPr lang="zh-CN" altLang="en-US" dirty="0">
                <a:sym typeface="Wingdings" panose="05000000000000000000" pitchFamily="2" charset="2"/>
              </a:rPr>
              <a:t>无法放下</a:t>
            </a:r>
            <a:r>
              <a:rPr lang="en-US" altLang="zh-CN" dirty="0">
                <a:sym typeface="Wingdings" panose="05000000000000000000" pitchFamily="2" charset="2"/>
              </a:rPr>
              <a:t>16*I</a:t>
            </a:r>
            <a:r>
              <a:rPr lang="zh-CN" altLang="en-US" dirty="0">
                <a:sym typeface="Wingdings" panose="05000000000000000000" pitchFamily="2" charset="2"/>
              </a:rPr>
              <a:t>个数，或</a:t>
            </a:r>
            <a:r>
              <a:rPr lang="en-US" altLang="zh-CN" dirty="0">
                <a:sym typeface="Wingdings" panose="05000000000000000000" pitchFamily="2" charset="2"/>
              </a:rPr>
              <a:t>4K&gt;64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WM</a:t>
            </a:r>
            <a:r>
              <a:rPr lang="zh-CN" altLang="en-US" dirty="0">
                <a:sym typeface="Wingdings" panose="05000000000000000000" pitchFamily="2" charset="2"/>
              </a:rPr>
              <a:t>个数）时，需要进行分块，每个块生成一个单独的</a:t>
            </a:r>
            <a:r>
              <a:rPr lang="en-US" altLang="zh-CN" dirty="0">
                <a:sym typeface="Wingdings" panose="05000000000000000000" pitchFamily="2" charset="2"/>
              </a:rPr>
              <a:t>frame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50118AB-8624-43F5-86FD-EF4CD7A700DC}"/>
                  </a:ext>
                </a:extLst>
              </p:cNvPr>
              <p:cNvSpPr txBox="1"/>
              <p:nvPr/>
            </p:nvSpPr>
            <p:spPr>
              <a:xfrm>
                <a:off x="5959465" y="2142739"/>
                <a:ext cx="1884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50118AB-8624-43F5-86FD-EF4CD7A70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65" y="2142739"/>
                <a:ext cx="1884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>
            <a:extLst>
              <a:ext uri="{FF2B5EF4-FFF2-40B4-BE49-F238E27FC236}">
                <a16:creationId xmlns:a16="http://schemas.microsoft.com/office/drawing/2014/main" id="{2D3A625A-E4F1-4791-8819-B6BB6BAF0083}"/>
              </a:ext>
            </a:extLst>
          </p:cNvPr>
          <p:cNvSpPr/>
          <p:nvPr/>
        </p:nvSpPr>
        <p:spPr>
          <a:xfrm rot="2560305">
            <a:off x="7283374" y="2131333"/>
            <a:ext cx="121905" cy="72207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062604-39E3-48AC-ACC8-6D756ABF0A29}"/>
                  </a:ext>
                </a:extLst>
              </p:cNvPr>
              <p:cNvSpPr txBox="1"/>
              <p:nvPr/>
            </p:nvSpPr>
            <p:spPr>
              <a:xfrm>
                <a:off x="7120427" y="5678131"/>
                <a:ext cx="2163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062604-39E3-48AC-ACC8-6D756ABF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427" y="5678131"/>
                <a:ext cx="216341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D04441A-D005-4715-A1A9-F80C34F41B75}"/>
                  </a:ext>
                </a:extLst>
              </p:cNvPr>
              <p:cNvSpPr txBox="1"/>
              <p:nvPr/>
            </p:nvSpPr>
            <p:spPr>
              <a:xfrm>
                <a:off x="7124408" y="6115262"/>
                <a:ext cx="3072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D04441A-D005-4715-A1A9-F80C34F4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408" y="6115262"/>
                <a:ext cx="307225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DF6312DB-3808-4B26-86D1-7ED96F53CFFB}"/>
              </a:ext>
            </a:extLst>
          </p:cNvPr>
          <p:cNvSpPr txBox="1"/>
          <p:nvPr/>
        </p:nvSpPr>
        <p:spPr>
          <a:xfrm rot="5400000">
            <a:off x="2801077" y="3980918"/>
            <a:ext cx="81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0A937CE3-A4F8-4FE5-BD64-C447CFAA680B}"/>
              </a:ext>
            </a:extLst>
          </p:cNvPr>
          <p:cNvSpPr/>
          <p:nvPr/>
        </p:nvSpPr>
        <p:spPr>
          <a:xfrm rot="16200000">
            <a:off x="2631467" y="3796565"/>
            <a:ext cx="231634" cy="361383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3C90D58-8D98-4CCF-99D4-157F3B2A0FC9}"/>
              </a:ext>
            </a:extLst>
          </p:cNvPr>
          <p:cNvSpPr txBox="1"/>
          <p:nvPr/>
        </p:nvSpPr>
        <p:spPr>
          <a:xfrm>
            <a:off x="2487958" y="5704320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9927CB1D-772D-4AD1-A5D3-EAD0A018EC4E}"/>
              </a:ext>
            </a:extLst>
          </p:cNvPr>
          <p:cNvSpPr/>
          <p:nvPr/>
        </p:nvSpPr>
        <p:spPr>
          <a:xfrm rot="13459330">
            <a:off x="5239761" y="3913796"/>
            <a:ext cx="291036" cy="194240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FCF9CD-D950-4748-9BCB-66241F61E53B}"/>
              </a:ext>
            </a:extLst>
          </p:cNvPr>
          <p:cNvSpPr txBox="1"/>
          <p:nvPr/>
        </p:nvSpPr>
        <p:spPr>
          <a:xfrm>
            <a:off x="5462553" y="4929947"/>
            <a:ext cx="38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GH4X_CNKI" panose="02000500000000000000" pitchFamily="2" charset="-122"/>
                <a:ea typeface="HGH4X_CNKI" panose="02000500000000000000" pitchFamily="2" charset="-122"/>
              </a:rPr>
              <a:t>I</a:t>
            </a:r>
            <a:endParaRPr lang="zh-CN" altLang="en-US" dirty="0">
              <a:latin typeface="HGH4X_CNKI" panose="02000500000000000000" pitchFamily="2" charset="-122"/>
              <a:ea typeface="HGH4X_CNKI" panose="02000500000000000000" pitchFamily="2" charset="-122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E8CB7885-76A7-4ED1-9D63-449DC1078220}"/>
              </a:ext>
            </a:extLst>
          </p:cNvPr>
          <p:cNvSpPr/>
          <p:nvPr/>
        </p:nvSpPr>
        <p:spPr>
          <a:xfrm>
            <a:off x="761462" y="2990903"/>
            <a:ext cx="129172" cy="72179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1C38E5A-1D6D-4BBA-A676-DDCE89D9D47C}"/>
              </a:ext>
            </a:extLst>
          </p:cNvPr>
          <p:cNvSpPr txBox="1"/>
          <p:nvPr/>
        </p:nvSpPr>
        <p:spPr>
          <a:xfrm>
            <a:off x="488292" y="3116307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E3ED0D31-3F5C-4F33-97AD-B78B86DEEEEF}"/>
              </a:ext>
            </a:extLst>
          </p:cNvPr>
          <p:cNvSpPr/>
          <p:nvPr/>
        </p:nvSpPr>
        <p:spPr>
          <a:xfrm>
            <a:off x="412448" y="2990903"/>
            <a:ext cx="129172" cy="238420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2BDDBD-8E79-4726-AB19-D4B08A0DE312}"/>
              </a:ext>
            </a:extLst>
          </p:cNvPr>
          <p:cNvSpPr txBox="1"/>
          <p:nvPr/>
        </p:nvSpPr>
        <p:spPr>
          <a:xfrm>
            <a:off x="-50481" y="3954814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4K</a:t>
            </a:r>
            <a:endParaRPr lang="zh-CN" altLang="en-US" b="1" dirty="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97ED9463-5EA5-4D70-8601-B1209BCC1748}"/>
              </a:ext>
            </a:extLst>
          </p:cNvPr>
          <p:cNvSpPr/>
          <p:nvPr/>
        </p:nvSpPr>
        <p:spPr>
          <a:xfrm>
            <a:off x="6096000" y="2939364"/>
            <a:ext cx="818061" cy="327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0" y="2308225"/>
            <a:ext cx="5143500" cy="1325563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全连接层 反传</a:t>
            </a:r>
          </a:p>
        </p:txBody>
      </p:sp>
    </p:spTree>
    <p:extLst>
      <p:ext uri="{BB962C8B-B14F-4D97-AF65-F5344CB8AC3E}">
        <p14:creationId xmlns:p14="http://schemas.microsoft.com/office/powerpoint/2010/main" val="128022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3ED83-43E2-4A8D-97D3-54A40BD5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反传 </a:t>
            </a:r>
            <a:r>
              <a:rPr lang="en-US" altLang="zh-CN" dirty="0"/>
              <a:t>FM </a:t>
            </a:r>
            <a:r>
              <a:rPr lang="zh-CN" altLang="en-US" dirty="0"/>
              <a:t>数据格式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36F5E-320A-4385-AE97-AA281CF2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FCN</a:t>
            </a:r>
            <a:r>
              <a:rPr lang="zh-CN" altLang="en-US" dirty="0"/>
              <a:t>前传时</a:t>
            </a:r>
            <a:r>
              <a:rPr lang="en-US" altLang="zh-CN" dirty="0"/>
              <a:t>FM</a:t>
            </a:r>
            <a:r>
              <a:rPr lang="zh-CN" altLang="en-US" dirty="0"/>
              <a:t>数据格式相同，将输入特征图换为输出特征图梯度</a:t>
            </a:r>
          </a:p>
        </p:txBody>
      </p:sp>
    </p:spTree>
    <p:extLst>
      <p:ext uri="{BB962C8B-B14F-4D97-AF65-F5344CB8AC3E}">
        <p14:creationId xmlns:p14="http://schemas.microsoft.com/office/powerpoint/2010/main" val="2975991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0002C90-4F3F-4BF9-94C7-55C03B267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68003"/>
              </p:ext>
            </p:extLst>
          </p:nvPr>
        </p:nvGraphicFramePr>
        <p:xfrm>
          <a:off x="6251978" y="1447780"/>
          <a:ext cx="5631654" cy="4768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40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307302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670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4020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……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3093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</a:t>
                      </a:r>
                    </a:p>
                    <a:p>
                      <a:pPr algn="ctr"/>
                      <a:r>
                        <a:rPr lang="en-US" altLang="zh-CN" dirty="0"/>
                        <a:t>{K-1}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7739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反传 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0E1D52-2F35-43FD-972C-BFD2F7ED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6" y="1985281"/>
            <a:ext cx="4552950" cy="3409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0B5997-77D8-43CE-ADE6-787367FD0314}"/>
              </a:ext>
            </a:extLst>
          </p:cNvPr>
          <p:cNvSpPr txBox="1"/>
          <p:nvPr/>
        </p:nvSpPr>
        <p:spPr>
          <a:xfrm>
            <a:off x="2901039" y="3500539"/>
            <a:ext cx="14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5D6D92F-1EB0-405F-AF08-56507708B6B3}"/>
              </a:ext>
            </a:extLst>
          </p:cNvPr>
          <p:cNvSpPr/>
          <p:nvPr/>
        </p:nvSpPr>
        <p:spPr>
          <a:xfrm rot="16200000">
            <a:off x="2518014" y="3902127"/>
            <a:ext cx="256654" cy="340174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8D48F7-FE72-4354-8418-2A7E237E2D4E}"/>
              </a:ext>
            </a:extLst>
          </p:cNvPr>
          <p:cNvSpPr txBox="1"/>
          <p:nvPr/>
        </p:nvSpPr>
        <p:spPr>
          <a:xfrm>
            <a:off x="2443545" y="5771219"/>
            <a:ext cx="1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17122ABE-9B5A-4AD1-8338-6312F99FF8A0}"/>
              </a:ext>
            </a:extLst>
          </p:cNvPr>
          <p:cNvSpPr/>
          <p:nvPr/>
        </p:nvSpPr>
        <p:spPr>
          <a:xfrm>
            <a:off x="597854" y="2392183"/>
            <a:ext cx="142374" cy="2955376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8BA315-A087-4452-A433-360D9164D34F}"/>
              </a:ext>
            </a:extLst>
          </p:cNvPr>
          <p:cNvSpPr txBox="1"/>
          <p:nvPr/>
        </p:nvSpPr>
        <p:spPr>
          <a:xfrm>
            <a:off x="173841" y="3652547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491A8B2-ED27-46FC-B790-A03178F2DEDA}"/>
              </a:ext>
            </a:extLst>
          </p:cNvPr>
          <p:cNvSpPr/>
          <p:nvPr/>
        </p:nvSpPr>
        <p:spPr>
          <a:xfrm rot="2677039">
            <a:off x="1364112" y="1662074"/>
            <a:ext cx="343967" cy="191428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0FBCAA-87B1-4BC8-B874-79FE38057496}"/>
              </a:ext>
            </a:extLst>
          </p:cNvPr>
          <p:cNvSpPr txBox="1"/>
          <p:nvPr/>
        </p:nvSpPr>
        <p:spPr>
          <a:xfrm>
            <a:off x="1165829" y="2119508"/>
            <a:ext cx="3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D67F84-F1E0-4FB9-883E-121D786435D3}"/>
              </a:ext>
            </a:extLst>
          </p:cNvPr>
          <p:cNvSpPr txBox="1"/>
          <p:nvPr/>
        </p:nvSpPr>
        <p:spPr>
          <a:xfrm>
            <a:off x="1044165" y="6180443"/>
            <a:ext cx="208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batch=4*K</a:t>
            </a:r>
          </a:p>
          <a:p>
            <a:r>
              <a:rPr lang="en-US" altLang="zh-CN" dirty="0"/>
              <a:t>out_features=L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EFEE01-C835-4EA9-A7B9-F58A4E9758EC}"/>
              </a:ext>
            </a:extLst>
          </p:cNvPr>
          <p:cNvSpPr/>
          <p:nvPr/>
        </p:nvSpPr>
        <p:spPr>
          <a:xfrm>
            <a:off x="7989052" y="2283623"/>
            <a:ext cx="3865448" cy="172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9CC264-D9EE-49FF-99B0-BC7C189DB63F}"/>
              </a:ext>
            </a:extLst>
          </p:cNvPr>
          <p:cNvSpPr txBox="1"/>
          <p:nvPr/>
        </p:nvSpPr>
        <p:spPr>
          <a:xfrm>
            <a:off x="1044165" y="1447780"/>
            <a:ext cx="46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输出特征图梯度</a:t>
            </a:r>
            <a:r>
              <a:rPr lang="en-US" altLang="zh-CN" dirty="0">
                <a:sym typeface="Wingdings" panose="05000000000000000000" pitchFamily="2" charset="2"/>
              </a:rPr>
              <a:t> shape=(batch, out_features)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162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3ED83-43E2-4A8D-97D3-54A40BD5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反传 </a:t>
            </a:r>
            <a:r>
              <a:rPr lang="en-US" altLang="zh-CN" dirty="0"/>
              <a:t>WM </a:t>
            </a:r>
            <a:r>
              <a:rPr lang="zh-CN" altLang="en-US" dirty="0"/>
              <a:t>数据格式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36F5E-320A-4385-AE97-AA281CF2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将权重做转置（即，将权重的每一</a:t>
            </a:r>
            <a:r>
              <a:rPr lang="zh-CN" altLang="en-US" b="1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视为一个</a:t>
            </a:r>
            <a:r>
              <a:rPr lang="en-US" altLang="zh-CN" dirty="0"/>
              <a:t>1*1</a:t>
            </a:r>
            <a:r>
              <a:rPr lang="zh-CN" altLang="en-US" dirty="0"/>
              <a:t>卷积的</a:t>
            </a:r>
            <a:r>
              <a:rPr lang="en-US" altLang="zh-CN" dirty="0"/>
              <a:t>kernel</a:t>
            </a:r>
            <a:r>
              <a:rPr lang="zh-CN" altLang="en-US" dirty="0"/>
              <a:t>），其余与</a:t>
            </a:r>
            <a:r>
              <a:rPr lang="en-US" altLang="zh-CN" dirty="0"/>
              <a:t>FCN</a:t>
            </a:r>
            <a:r>
              <a:rPr lang="zh-CN" altLang="en-US" dirty="0"/>
              <a:t>前传时的</a:t>
            </a:r>
            <a:r>
              <a:rPr lang="en-US" altLang="zh-CN" dirty="0"/>
              <a:t>WM</a:t>
            </a:r>
            <a:r>
              <a:rPr lang="zh-CN" altLang="en-US" dirty="0"/>
              <a:t>数据格式相同</a:t>
            </a:r>
          </a:p>
        </p:txBody>
      </p:sp>
    </p:spTree>
    <p:extLst>
      <p:ext uri="{BB962C8B-B14F-4D97-AF65-F5344CB8AC3E}">
        <p14:creationId xmlns:p14="http://schemas.microsoft.com/office/powerpoint/2010/main" val="1995789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7F02-94BA-421B-97E5-974785A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</a:t>
            </a:r>
            <a:r>
              <a:rPr lang="zh-CN" altLang="en-US" dirty="0"/>
              <a:t>反传 </a:t>
            </a:r>
            <a:r>
              <a:rPr lang="en-US" altLang="zh-CN" dirty="0"/>
              <a:t>WM </a:t>
            </a:r>
            <a:r>
              <a:rPr lang="zh-CN" altLang="en-US" dirty="0"/>
              <a:t>数据格式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A343E-3356-46EB-B490-FA6AF66C476B}"/>
              </a:ext>
            </a:extLst>
          </p:cNvPr>
          <p:cNvSpPr txBox="1"/>
          <p:nvPr/>
        </p:nvSpPr>
        <p:spPr>
          <a:xfrm>
            <a:off x="6930955" y="6191755"/>
            <a:ext cx="289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in_features=4*K*16</a:t>
            </a:r>
          </a:p>
          <a:p>
            <a:r>
              <a:rPr lang="en-US" altLang="zh-CN" dirty="0">
                <a:ea typeface="HGH4X_CNKI" panose="02000500000000000000" pitchFamily="2" charset="-122"/>
              </a:rPr>
              <a:t>out_features=</a:t>
            </a:r>
            <a:r>
              <a:rPr lang="en-US" altLang="zh-CN" dirty="0">
                <a:latin typeface="+mn-ea"/>
              </a:rPr>
              <a:t>O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041BF85-1CD2-4707-A912-ABBD6E58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04" y="1690688"/>
            <a:ext cx="5191125" cy="40576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D8F01ED-37FD-4D89-B4F2-5907B03E7C5D}"/>
              </a:ext>
            </a:extLst>
          </p:cNvPr>
          <p:cNvSpPr txBox="1"/>
          <p:nvPr/>
        </p:nvSpPr>
        <p:spPr>
          <a:xfrm rot="5400000">
            <a:off x="8838222" y="4223406"/>
            <a:ext cx="81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341C144-60DD-4BA4-938D-C72C44519D6F}"/>
              </a:ext>
            </a:extLst>
          </p:cNvPr>
          <p:cNvSpPr/>
          <p:nvPr/>
        </p:nvSpPr>
        <p:spPr>
          <a:xfrm rot="16200000">
            <a:off x="8668612" y="4039053"/>
            <a:ext cx="231634" cy="361383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5C667-A871-41D3-95DB-8065359B0CC3}"/>
              </a:ext>
            </a:extLst>
          </p:cNvPr>
          <p:cNvSpPr txBox="1"/>
          <p:nvPr/>
        </p:nvSpPr>
        <p:spPr>
          <a:xfrm>
            <a:off x="8525103" y="5948130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90224FCB-DDD2-49F8-BB32-2DD0518D7258}"/>
              </a:ext>
            </a:extLst>
          </p:cNvPr>
          <p:cNvSpPr/>
          <p:nvPr/>
        </p:nvSpPr>
        <p:spPr>
          <a:xfrm rot="13459330">
            <a:off x="11328422" y="4156284"/>
            <a:ext cx="291036" cy="194240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A77B0-E568-464F-9780-668CDCEE43E4}"/>
              </a:ext>
            </a:extLst>
          </p:cNvPr>
          <p:cNvSpPr txBox="1"/>
          <p:nvPr/>
        </p:nvSpPr>
        <p:spPr>
          <a:xfrm>
            <a:off x="11533528" y="5248266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O</a:t>
            </a:r>
            <a:endParaRPr lang="zh-CN" altLang="en-US" b="1" dirty="0">
              <a:latin typeface="+mn-ea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0F2E9E4-06C4-4909-BC87-A396E1869E19}"/>
              </a:ext>
            </a:extLst>
          </p:cNvPr>
          <p:cNvSpPr/>
          <p:nvPr/>
        </p:nvSpPr>
        <p:spPr>
          <a:xfrm>
            <a:off x="6772312" y="3233391"/>
            <a:ext cx="129172" cy="72179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AA9A13-D200-4958-9DDA-8AD272EDCD10}"/>
              </a:ext>
            </a:extLst>
          </p:cNvPr>
          <p:cNvSpPr txBox="1"/>
          <p:nvPr/>
        </p:nvSpPr>
        <p:spPr>
          <a:xfrm>
            <a:off x="6524184" y="3384553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C887EFD-73B0-4C6D-B822-B67D1B761888}"/>
              </a:ext>
            </a:extLst>
          </p:cNvPr>
          <p:cNvSpPr/>
          <p:nvPr/>
        </p:nvSpPr>
        <p:spPr>
          <a:xfrm>
            <a:off x="6512019" y="3233391"/>
            <a:ext cx="129172" cy="238420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4D6B2-DF78-40E9-82F8-8692E899A9BD}"/>
              </a:ext>
            </a:extLst>
          </p:cNvPr>
          <p:cNvSpPr txBox="1"/>
          <p:nvPr/>
        </p:nvSpPr>
        <p:spPr>
          <a:xfrm>
            <a:off x="6112769" y="4197302"/>
            <a:ext cx="14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4K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846E3-BB38-44A7-9296-ED680B8FE7EE}"/>
              </a:ext>
            </a:extLst>
          </p:cNvPr>
          <p:cNvSpPr txBox="1"/>
          <p:nvPr/>
        </p:nvSpPr>
        <p:spPr>
          <a:xfrm>
            <a:off x="899461" y="1660686"/>
            <a:ext cx="39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权重 </a:t>
            </a:r>
            <a:r>
              <a:rPr lang="en-US" altLang="zh-CN" dirty="0">
                <a:sym typeface="Wingdings" panose="05000000000000000000" pitchFamily="2" charset="2"/>
              </a:rPr>
              <a:t>shape=(out_features, in_features)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43E130E-3810-429C-8773-8702C3DA44C2}"/>
              </a:ext>
            </a:extLst>
          </p:cNvPr>
          <p:cNvSpPr/>
          <p:nvPr/>
        </p:nvSpPr>
        <p:spPr>
          <a:xfrm>
            <a:off x="4864773" y="3753885"/>
            <a:ext cx="1636123" cy="32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E1F377-B116-4708-93E7-9CE5C047B415}"/>
              </a:ext>
            </a:extLst>
          </p:cNvPr>
          <p:cNvSpPr txBox="1"/>
          <p:nvPr/>
        </p:nvSpPr>
        <p:spPr>
          <a:xfrm>
            <a:off x="4858549" y="2966930"/>
            <a:ext cx="2003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将权重矩阵的</a:t>
            </a:r>
            <a:endParaRPr lang="en-US" altLang="zh-CN" sz="1600" dirty="0"/>
          </a:p>
          <a:p>
            <a:r>
              <a:rPr lang="zh-CN" altLang="en-US" sz="1600" dirty="0"/>
              <a:t>每一</a:t>
            </a:r>
            <a:r>
              <a:rPr lang="zh-CN" altLang="en-US" sz="1600" b="1" dirty="0">
                <a:solidFill>
                  <a:srgbClr val="FF0000"/>
                </a:solidFill>
              </a:rPr>
              <a:t>列</a:t>
            </a:r>
            <a:r>
              <a:rPr lang="zh-CN" altLang="en-US" sz="1600" dirty="0"/>
              <a:t>视为一个</a:t>
            </a:r>
            <a:endParaRPr lang="en-US" altLang="zh-CN" sz="1600" dirty="0"/>
          </a:p>
          <a:p>
            <a:r>
              <a:rPr lang="en-US" altLang="zh-CN" sz="1600" dirty="0"/>
              <a:t>1*1</a:t>
            </a:r>
            <a:r>
              <a:rPr lang="zh-CN" altLang="en-US" sz="1600" dirty="0"/>
              <a:t>卷积的</a:t>
            </a:r>
            <a:r>
              <a:rPr lang="en-US" altLang="zh-CN" sz="1600" dirty="0"/>
              <a:t>kernel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6FCB421-5F92-47DF-87B1-868D77277B36}"/>
              </a:ext>
            </a:extLst>
          </p:cNvPr>
          <p:cNvSpPr txBox="1"/>
          <p:nvPr/>
        </p:nvSpPr>
        <p:spPr>
          <a:xfrm>
            <a:off x="497047" y="1948419"/>
            <a:ext cx="4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60CFE69-8578-4435-9014-B1C3559D1BF0}"/>
              </a:ext>
            </a:extLst>
          </p:cNvPr>
          <p:cNvSpPr/>
          <p:nvPr/>
        </p:nvSpPr>
        <p:spPr>
          <a:xfrm rot="5400000">
            <a:off x="659466" y="2139604"/>
            <a:ext cx="108526" cy="46482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87B74290-D919-424D-A519-7DE374DD4F02}"/>
              </a:ext>
            </a:extLst>
          </p:cNvPr>
          <p:cNvSpPr/>
          <p:nvPr/>
        </p:nvSpPr>
        <p:spPr>
          <a:xfrm>
            <a:off x="276493" y="2554005"/>
            <a:ext cx="127551" cy="3286593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3285B3-AADE-40B9-8C78-B4BABC3178D4}"/>
              </a:ext>
            </a:extLst>
          </p:cNvPr>
          <p:cNvSpPr txBox="1"/>
          <p:nvPr/>
        </p:nvSpPr>
        <p:spPr>
          <a:xfrm rot="16200000">
            <a:off x="-670610" y="3839491"/>
            <a:ext cx="15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out_features</a:t>
            </a:r>
            <a:endParaRPr lang="zh-CN" altLang="en-US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A6728B4-FEF1-4567-84A6-C3CF13F1323F}"/>
              </a:ext>
            </a:extLst>
          </p:cNvPr>
          <p:cNvSpPr/>
          <p:nvPr/>
        </p:nvSpPr>
        <p:spPr>
          <a:xfrm rot="16200000">
            <a:off x="2558134" y="3804208"/>
            <a:ext cx="127551" cy="428118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1E740F-B7A8-467C-B3B5-A74CD16E682F}"/>
              </a:ext>
            </a:extLst>
          </p:cNvPr>
          <p:cNvSpPr txBox="1"/>
          <p:nvPr/>
        </p:nvSpPr>
        <p:spPr>
          <a:xfrm>
            <a:off x="2103447" y="5976036"/>
            <a:ext cx="151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in_features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78F19F-BB65-4335-BA91-0A615279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21" y="2410782"/>
            <a:ext cx="4430657" cy="34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0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9B21-DFB8-450C-9BBE-867A34A2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0" y="2359025"/>
            <a:ext cx="5143500" cy="1325563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全连接层 </a:t>
            </a:r>
            <a:br>
              <a:rPr lang="en-US" altLang="zh-CN" dirty="0"/>
            </a:br>
            <a:r>
              <a:rPr lang="en-US" altLang="zh-CN" dirty="0"/>
              <a:t>Weight Gradient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023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6658-6690-4603-AEA0-C6D9506D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FCN WG FM</a:t>
            </a:r>
            <a:r>
              <a:rPr lang="zh-CN" altLang="en-US" dirty="0"/>
              <a:t>数据格式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5464FB-A5E0-4B4D-B753-A1AACDE19EEB}"/>
              </a:ext>
            </a:extLst>
          </p:cNvPr>
          <p:cNvSpPr txBox="1">
            <a:spLocks/>
          </p:cNvSpPr>
          <p:nvPr/>
        </p:nvSpPr>
        <p:spPr>
          <a:xfrm>
            <a:off x="5524500" y="2955925"/>
            <a:ext cx="3086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499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82F08-8AF0-4BB8-9EF2-4B37A92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 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277F88-0025-424C-BDAD-E9E51F752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6" y="1966412"/>
            <a:ext cx="4412343" cy="4087661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A122B06F-02DD-4461-AB5A-2950AB238CFA}"/>
              </a:ext>
            </a:extLst>
          </p:cNvPr>
          <p:cNvSpPr/>
          <p:nvPr/>
        </p:nvSpPr>
        <p:spPr>
          <a:xfrm>
            <a:off x="1204686" y="3154769"/>
            <a:ext cx="261257" cy="2336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902767E-F64F-46E5-BBF5-0C44E5D6503B}"/>
              </a:ext>
            </a:extLst>
          </p:cNvPr>
          <p:cNvSpPr/>
          <p:nvPr/>
        </p:nvSpPr>
        <p:spPr>
          <a:xfrm>
            <a:off x="1219200" y="5520597"/>
            <a:ext cx="247113" cy="5479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92909-417F-4556-854E-FB479E0A24ED}"/>
                  </a:ext>
                </a:extLst>
              </p:cNvPr>
              <p:cNvSpPr txBox="1"/>
              <p:nvPr/>
            </p:nvSpPr>
            <p:spPr>
              <a:xfrm>
                <a:off x="69612" y="4138503"/>
                <a:ext cx="12089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         4*K</a:t>
                </a:r>
              </a:p>
              <a:p>
                <a:r>
                  <a:rPr lang="en-US" altLang="zh-CN" dirty="0"/>
                  <a:t>(K=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92909-417F-4556-854E-FB479E0A2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" y="4138503"/>
                <a:ext cx="1208985" cy="646331"/>
              </a:xfrm>
              <a:prstGeom prst="rect">
                <a:avLst/>
              </a:prstGeom>
              <a:blipFill>
                <a:blip r:embed="rId3"/>
                <a:stretch>
                  <a:fillRect l="-4020" t="-5660" r="-50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61D5678-4B11-456A-A217-8611A7D3C59E}"/>
              </a:ext>
            </a:extLst>
          </p:cNvPr>
          <p:cNvSpPr txBox="1"/>
          <p:nvPr/>
        </p:nvSpPr>
        <p:spPr>
          <a:xfrm>
            <a:off x="561521" y="56099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H%4</a:t>
            </a:r>
            <a:endParaRPr lang="zh-CN" altLang="en-US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1D30D5D-DADE-4352-A934-024BF4931D35}"/>
              </a:ext>
            </a:extLst>
          </p:cNvPr>
          <p:cNvSpPr/>
          <p:nvPr/>
        </p:nvSpPr>
        <p:spPr>
          <a:xfrm rot="5400000">
            <a:off x="3376104" y="1180201"/>
            <a:ext cx="169113" cy="135355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8619D73-AE4A-47A8-ADEC-2981253CED7F}"/>
              </a:ext>
            </a:extLst>
          </p:cNvPr>
          <p:cNvSpPr/>
          <p:nvPr/>
        </p:nvSpPr>
        <p:spPr>
          <a:xfrm rot="2551342">
            <a:off x="1828019" y="1619590"/>
            <a:ext cx="349796" cy="158703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301F26-EEC3-4698-AEE7-30FA8DE32485}"/>
              </a:ext>
            </a:extLst>
          </p:cNvPr>
          <p:cNvSpPr txBox="1"/>
          <p:nvPr/>
        </p:nvSpPr>
        <p:spPr>
          <a:xfrm>
            <a:off x="3328122" y="1411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E8F84C-9069-46FC-A51F-4EF531D1123A}"/>
              </a:ext>
            </a:extLst>
          </p:cNvPr>
          <p:cNvSpPr txBox="1"/>
          <p:nvPr/>
        </p:nvSpPr>
        <p:spPr>
          <a:xfrm>
            <a:off x="1582056" y="1943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04ADCE2C-A8F9-4A9A-84E9-6DCE1671B180}"/>
              </a:ext>
            </a:extLst>
          </p:cNvPr>
          <p:cNvSpPr/>
          <p:nvPr/>
        </p:nvSpPr>
        <p:spPr>
          <a:xfrm rot="16200000">
            <a:off x="3029187" y="4715025"/>
            <a:ext cx="349796" cy="308656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9D50D9-B5A4-4B53-B7DC-FB2C8031F6D3}"/>
              </a:ext>
            </a:extLst>
          </p:cNvPr>
          <p:cNvSpPr txBox="1"/>
          <p:nvPr/>
        </p:nvSpPr>
        <p:spPr>
          <a:xfrm>
            <a:off x="2983268" y="64394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199DEB15-9D60-4F81-83AA-2874FE082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00560"/>
              </p:ext>
            </p:extLst>
          </p:nvPr>
        </p:nvGraphicFramePr>
        <p:xfrm>
          <a:off x="6741089" y="1129745"/>
          <a:ext cx="5272692" cy="5363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782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43522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124822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124822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sp>
        <p:nvSpPr>
          <p:cNvPr id="22" name="左大括号 21">
            <a:extLst>
              <a:ext uri="{FF2B5EF4-FFF2-40B4-BE49-F238E27FC236}">
                <a16:creationId xmlns:a16="http://schemas.microsoft.com/office/drawing/2014/main" id="{16F895BF-76BD-48F0-A655-3C1FD82D1798}"/>
              </a:ext>
            </a:extLst>
          </p:cNvPr>
          <p:cNvSpPr/>
          <p:nvPr/>
        </p:nvSpPr>
        <p:spPr>
          <a:xfrm rot="10800000">
            <a:off x="6002878" y="2016754"/>
            <a:ext cx="268468" cy="282448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B13938-16E3-4FC7-A7A7-3816526606E3}"/>
              </a:ext>
            </a:extLst>
          </p:cNvPr>
          <p:cNvSpPr txBox="1"/>
          <p:nvPr/>
        </p:nvSpPr>
        <p:spPr>
          <a:xfrm>
            <a:off x="6302492" y="326736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360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83E0-D5F8-431A-84C4-977B23F5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汇总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C931F3B-6759-4769-9640-6A5B64595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10774"/>
              </p:ext>
            </p:extLst>
          </p:nvPr>
        </p:nvGraphicFramePr>
        <p:xfrm>
          <a:off x="2032000" y="1690688"/>
          <a:ext cx="8127999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0993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15991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391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5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卷积 前传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2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卷积 反传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2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卷积 </a:t>
                      </a:r>
                      <a:r>
                        <a:rPr lang="en-US" altLang="zh-CN" dirty="0"/>
                        <a:t>WG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卷积 </a:t>
                      </a:r>
                      <a:r>
                        <a:rPr lang="en-US" altLang="zh-CN" dirty="0"/>
                        <a:t>stride=2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9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FCN </a:t>
                      </a:r>
                      <a:r>
                        <a:rPr lang="zh-CN" altLang="en-US" dirty="0"/>
                        <a:t>前传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FCN </a:t>
                      </a:r>
                      <a:r>
                        <a:rPr lang="zh-CN" altLang="en-US" dirty="0"/>
                        <a:t>反传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2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FCN WG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59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EF2E5827-9F16-4804-A0B2-5E0318DC6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83477"/>
              </p:ext>
            </p:extLst>
          </p:nvPr>
        </p:nvGraphicFramePr>
        <p:xfrm>
          <a:off x="6741089" y="1129745"/>
          <a:ext cx="5272692" cy="5363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782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43522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124822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124822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3B42156-4B2C-4887-8C4F-C649E655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78" y="1963810"/>
            <a:ext cx="4474582" cy="41133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D82F08-8AF0-4BB8-9EF2-4B37A92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 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122B06F-02DD-4461-AB5A-2950AB238CFA}"/>
              </a:ext>
            </a:extLst>
          </p:cNvPr>
          <p:cNvSpPr/>
          <p:nvPr/>
        </p:nvSpPr>
        <p:spPr>
          <a:xfrm>
            <a:off x="1204686" y="3154769"/>
            <a:ext cx="261257" cy="2336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902767E-F64F-46E5-BBF5-0C44E5D6503B}"/>
              </a:ext>
            </a:extLst>
          </p:cNvPr>
          <p:cNvSpPr/>
          <p:nvPr/>
        </p:nvSpPr>
        <p:spPr>
          <a:xfrm>
            <a:off x="1219200" y="5520597"/>
            <a:ext cx="247113" cy="5479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92909-417F-4556-854E-FB479E0A24ED}"/>
                  </a:ext>
                </a:extLst>
              </p:cNvPr>
              <p:cNvSpPr txBox="1"/>
              <p:nvPr/>
            </p:nvSpPr>
            <p:spPr>
              <a:xfrm>
                <a:off x="69612" y="4138503"/>
                <a:ext cx="12089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         4*K</a:t>
                </a:r>
              </a:p>
              <a:p>
                <a:r>
                  <a:rPr lang="en-US" altLang="zh-CN" dirty="0"/>
                  <a:t>(K=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92909-417F-4556-854E-FB479E0A2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" y="4138503"/>
                <a:ext cx="1208985" cy="646331"/>
              </a:xfrm>
              <a:prstGeom prst="rect">
                <a:avLst/>
              </a:prstGeom>
              <a:blipFill>
                <a:blip r:embed="rId4"/>
                <a:stretch>
                  <a:fillRect l="-4020" t="-5660" r="-50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61D5678-4B11-456A-A217-8611A7D3C59E}"/>
              </a:ext>
            </a:extLst>
          </p:cNvPr>
          <p:cNvSpPr txBox="1"/>
          <p:nvPr/>
        </p:nvSpPr>
        <p:spPr>
          <a:xfrm>
            <a:off x="561521" y="56099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H%4</a:t>
            </a:r>
            <a:endParaRPr lang="zh-CN" altLang="en-US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1D30D5D-DADE-4352-A934-024BF4931D35}"/>
              </a:ext>
            </a:extLst>
          </p:cNvPr>
          <p:cNvSpPr/>
          <p:nvPr/>
        </p:nvSpPr>
        <p:spPr>
          <a:xfrm rot="5400000">
            <a:off x="3376104" y="1180201"/>
            <a:ext cx="169113" cy="135355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8619D73-AE4A-47A8-ADEC-2981253CED7F}"/>
              </a:ext>
            </a:extLst>
          </p:cNvPr>
          <p:cNvSpPr/>
          <p:nvPr/>
        </p:nvSpPr>
        <p:spPr>
          <a:xfrm rot="2551342">
            <a:off x="1828019" y="1619590"/>
            <a:ext cx="349796" cy="158703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301F26-EEC3-4698-AEE7-30FA8DE32485}"/>
              </a:ext>
            </a:extLst>
          </p:cNvPr>
          <p:cNvSpPr txBox="1"/>
          <p:nvPr/>
        </p:nvSpPr>
        <p:spPr>
          <a:xfrm>
            <a:off x="3328122" y="1411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E8F84C-9069-46FC-A51F-4EF531D1123A}"/>
              </a:ext>
            </a:extLst>
          </p:cNvPr>
          <p:cNvSpPr txBox="1"/>
          <p:nvPr/>
        </p:nvSpPr>
        <p:spPr>
          <a:xfrm>
            <a:off x="1582056" y="1943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04ADCE2C-A8F9-4A9A-84E9-6DCE1671B180}"/>
              </a:ext>
            </a:extLst>
          </p:cNvPr>
          <p:cNvSpPr/>
          <p:nvPr/>
        </p:nvSpPr>
        <p:spPr>
          <a:xfrm rot="16200000">
            <a:off x="3029187" y="4715025"/>
            <a:ext cx="349796" cy="308656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9D50D9-B5A4-4B53-B7DC-FB2C8031F6D3}"/>
              </a:ext>
            </a:extLst>
          </p:cNvPr>
          <p:cNvSpPr txBox="1"/>
          <p:nvPr/>
        </p:nvSpPr>
        <p:spPr>
          <a:xfrm>
            <a:off x="2983268" y="64394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683625-8FD1-4BDA-A36B-FC3078854712}"/>
              </a:ext>
            </a:extLst>
          </p:cNvPr>
          <p:cNvSpPr/>
          <p:nvPr/>
        </p:nvSpPr>
        <p:spPr>
          <a:xfrm>
            <a:off x="8430015" y="1979110"/>
            <a:ext cx="3559857" cy="2217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892C7234-6A9B-4491-9022-D6B479F65445}"/>
              </a:ext>
            </a:extLst>
          </p:cNvPr>
          <p:cNvSpPr/>
          <p:nvPr/>
        </p:nvSpPr>
        <p:spPr>
          <a:xfrm rot="10800000">
            <a:off x="6002878" y="2016754"/>
            <a:ext cx="268468" cy="282448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9C3961-877B-4FAE-823F-1FBC4DBEFAC4}"/>
              </a:ext>
            </a:extLst>
          </p:cNvPr>
          <p:cNvSpPr txBox="1"/>
          <p:nvPr/>
        </p:nvSpPr>
        <p:spPr>
          <a:xfrm>
            <a:off x="6277440" y="326736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851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0E906D1F-C2CD-478C-93C1-DF172C5E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83477"/>
              </p:ext>
            </p:extLst>
          </p:nvPr>
        </p:nvGraphicFramePr>
        <p:xfrm>
          <a:off x="6741089" y="1129745"/>
          <a:ext cx="5272692" cy="5363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782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43522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341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T*C*K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52754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124822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T*C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5196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124822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FF00"/>
                          </a:solidFill>
                        </a:rPr>
                        <a:t>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2431A9B-9F2B-418D-B3CC-5A2F54F1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08" y="1915743"/>
            <a:ext cx="4454309" cy="41551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D82F08-8AF0-4BB8-9EF2-4B37A92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 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122B06F-02DD-4461-AB5A-2950AB238CFA}"/>
              </a:ext>
            </a:extLst>
          </p:cNvPr>
          <p:cNvSpPr/>
          <p:nvPr/>
        </p:nvSpPr>
        <p:spPr>
          <a:xfrm>
            <a:off x="1204686" y="3154769"/>
            <a:ext cx="261257" cy="2336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902767E-F64F-46E5-BBF5-0C44E5D6503B}"/>
              </a:ext>
            </a:extLst>
          </p:cNvPr>
          <p:cNvSpPr/>
          <p:nvPr/>
        </p:nvSpPr>
        <p:spPr>
          <a:xfrm>
            <a:off x="1219200" y="5520597"/>
            <a:ext cx="247113" cy="5479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92909-417F-4556-854E-FB479E0A24ED}"/>
                  </a:ext>
                </a:extLst>
              </p:cNvPr>
              <p:cNvSpPr txBox="1"/>
              <p:nvPr/>
            </p:nvSpPr>
            <p:spPr>
              <a:xfrm>
                <a:off x="69612" y="4138503"/>
                <a:ext cx="12089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         4*K</a:t>
                </a:r>
              </a:p>
              <a:p>
                <a:r>
                  <a:rPr lang="en-US" altLang="zh-CN" dirty="0"/>
                  <a:t>(K=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692909-417F-4556-854E-FB479E0A2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" y="4138503"/>
                <a:ext cx="1208985" cy="646331"/>
              </a:xfrm>
              <a:prstGeom prst="rect">
                <a:avLst/>
              </a:prstGeom>
              <a:blipFill>
                <a:blip r:embed="rId3"/>
                <a:stretch>
                  <a:fillRect l="-4020" t="-5660" r="-50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61D5678-4B11-456A-A217-8611A7D3C59E}"/>
              </a:ext>
            </a:extLst>
          </p:cNvPr>
          <p:cNvSpPr txBox="1"/>
          <p:nvPr/>
        </p:nvSpPr>
        <p:spPr>
          <a:xfrm>
            <a:off x="561521" y="56099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H%4</a:t>
            </a:r>
            <a:endParaRPr lang="zh-CN" altLang="en-US" b="1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1D30D5D-DADE-4352-A934-024BF4931D35}"/>
              </a:ext>
            </a:extLst>
          </p:cNvPr>
          <p:cNvSpPr/>
          <p:nvPr/>
        </p:nvSpPr>
        <p:spPr>
          <a:xfrm rot="5400000">
            <a:off x="3376104" y="1180201"/>
            <a:ext cx="169113" cy="135355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8619D73-AE4A-47A8-ADEC-2981253CED7F}"/>
              </a:ext>
            </a:extLst>
          </p:cNvPr>
          <p:cNvSpPr/>
          <p:nvPr/>
        </p:nvSpPr>
        <p:spPr>
          <a:xfrm rot="2551342">
            <a:off x="1828019" y="1619590"/>
            <a:ext cx="349796" cy="158703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301F26-EEC3-4698-AEE7-30FA8DE32485}"/>
              </a:ext>
            </a:extLst>
          </p:cNvPr>
          <p:cNvSpPr txBox="1"/>
          <p:nvPr/>
        </p:nvSpPr>
        <p:spPr>
          <a:xfrm>
            <a:off x="3328122" y="1411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E8F84C-9069-46FC-A51F-4EF531D1123A}"/>
              </a:ext>
            </a:extLst>
          </p:cNvPr>
          <p:cNvSpPr txBox="1"/>
          <p:nvPr/>
        </p:nvSpPr>
        <p:spPr>
          <a:xfrm>
            <a:off x="1582056" y="1943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E1B9894-432E-402F-9BBC-52E5A65042EA}"/>
              </a:ext>
            </a:extLst>
          </p:cNvPr>
          <p:cNvSpPr/>
          <p:nvPr/>
        </p:nvSpPr>
        <p:spPr>
          <a:xfrm rot="10800000">
            <a:off x="6002878" y="2016754"/>
            <a:ext cx="268468" cy="282448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9AC842-7D1C-4CFD-A668-946F2F4E5E63}"/>
              </a:ext>
            </a:extLst>
          </p:cNvPr>
          <p:cNvSpPr txBox="1"/>
          <p:nvPr/>
        </p:nvSpPr>
        <p:spPr>
          <a:xfrm>
            <a:off x="6302492" y="326736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04ADCE2C-A8F9-4A9A-84E9-6DCE1671B180}"/>
              </a:ext>
            </a:extLst>
          </p:cNvPr>
          <p:cNvSpPr/>
          <p:nvPr/>
        </p:nvSpPr>
        <p:spPr>
          <a:xfrm rot="16200000">
            <a:off x="3029187" y="4715025"/>
            <a:ext cx="349796" cy="308656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9D50D9-B5A4-4B53-B7DC-FB2C8031F6D3}"/>
              </a:ext>
            </a:extLst>
          </p:cNvPr>
          <p:cNvSpPr txBox="1"/>
          <p:nvPr/>
        </p:nvSpPr>
        <p:spPr>
          <a:xfrm>
            <a:off x="2983268" y="64394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2E5489-4229-4E48-87D6-B2BB54CAC937}"/>
              </a:ext>
            </a:extLst>
          </p:cNvPr>
          <p:cNvSpPr/>
          <p:nvPr/>
        </p:nvSpPr>
        <p:spPr>
          <a:xfrm>
            <a:off x="8442541" y="4206957"/>
            <a:ext cx="3547331" cy="2217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8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B03DCF7-9F1F-4710-80C4-B4145A0D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1" y="1947802"/>
            <a:ext cx="4514224" cy="41793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D82F08-8AF0-4BB8-9EF2-4B37A92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1D30D5D-DADE-4352-A934-024BF4931D35}"/>
              </a:ext>
            </a:extLst>
          </p:cNvPr>
          <p:cNvSpPr/>
          <p:nvPr/>
        </p:nvSpPr>
        <p:spPr>
          <a:xfrm rot="5400000">
            <a:off x="3639150" y="1205253"/>
            <a:ext cx="169113" cy="135355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8619D73-AE4A-47A8-ADEC-2981253CED7F}"/>
              </a:ext>
            </a:extLst>
          </p:cNvPr>
          <p:cNvSpPr/>
          <p:nvPr/>
        </p:nvSpPr>
        <p:spPr>
          <a:xfrm rot="2551342">
            <a:off x="1151615" y="1619590"/>
            <a:ext cx="349796" cy="158703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301F26-EEC3-4698-AEE7-30FA8DE32485}"/>
              </a:ext>
            </a:extLst>
          </p:cNvPr>
          <p:cNvSpPr txBox="1"/>
          <p:nvPr/>
        </p:nvSpPr>
        <p:spPr>
          <a:xfrm>
            <a:off x="3605221" y="1379293"/>
            <a:ext cx="3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E8F84C-9069-46FC-A51F-4EF531D1123A}"/>
              </a:ext>
            </a:extLst>
          </p:cNvPr>
          <p:cNvSpPr txBox="1"/>
          <p:nvPr/>
        </p:nvSpPr>
        <p:spPr>
          <a:xfrm>
            <a:off x="905652" y="1943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04ADCE2C-A8F9-4A9A-84E9-6DCE1671B180}"/>
              </a:ext>
            </a:extLst>
          </p:cNvPr>
          <p:cNvSpPr/>
          <p:nvPr/>
        </p:nvSpPr>
        <p:spPr>
          <a:xfrm rot="16200000">
            <a:off x="2242106" y="4679503"/>
            <a:ext cx="349796" cy="3157607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9D50D9-B5A4-4B53-B7DC-FB2C8031F6D3}"/>
              </a:ext>
            </a:extLst>
          </p:cNvPr>
          <p:cNvSpPr txBox="1"/>
          <p:nvPr/>
        </p:nvSpPr>
        <p:spPr>
          <a:xfrm>
            <a:off x="2206656" y="643947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003660-7695-48C6-8D94-0F84D86643DB}"/>
              </a:ext>
            </a:extLst>
          </p:cNvPr>
          <p:cNvSpPr txBox="1"/>
          <p:nvPr/>
        </p:nvSpPr>
        <p:spPr>
          <a:xfrm rot="18606628">
            <a:off x="2484204" y="2307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重叠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090A00D-E4A1-447B-8464-530B353AADF4}"/>
              </a:ext>
            </a:extLst>
          </p:cNvPr>
          <p:cNvSpPr/>
          <p:nvPr/>
        </p:nvSpPr>
        <p:spPr>
          <a:xfrm>
            <a:off x="430031" y="3187535"/>
            <a:ext cx="268468" cy="282448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187AF5-9CC5-48ED-BB38-E79ACF82AC5C}"/>
              </a:ext>
            </a:extLst>
          </p:cNvPr>
          <p:cNvSpPr txBox="1"/>
          <p:nvPr/>
        </p:nvSpPr>
        <p:spPr>
          <a:xfrm>
            <a:off x="45795" y="441511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430112C5-F469-4EE6-8147-214AF5CE2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8293"/>
              </p:ext>
            </p:extLst>
          </p:nvPr>
        </p:nvGraphicFramePr>
        <p:xfrm>
          <a:off x="6328106" y="882366"/>
          <a:ext cx="5272692" cy="5975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782">
                  <a:extLst>
                    <a:ext uri="{9D8B030D-6E8A-4147-A177-3AD203B41FA5}">
                      <a16:colId xmlns:a16="http://schemas.microsoft.com/office/drawing/2014/main" val="2316299383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2908891382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7064356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121485875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4093459944"/>
                    </a:ext>
                  </a:extLst>
                </a:gridCol>
                <a:gridCol w="878782">
                  <a:extLst>
                    <a:ext uri="{9D8B030D-6E8A-4147-A177-3AD203B41FA5}">
                      <a16:colId xmlns:a16="http://schemas.microsoft.com/office/drawing/2014/main" val="1457503516"/>
                    </a:ext>
                  </a:extLst>
                </a:gridCol>
              </a:tblGrid>
              <a:tr h="4274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522558"/>
                  </a:ext>
                </a:extLst>
              </a:tr>
              <a:tr h="427497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lane0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lane3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946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395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65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024872"/>
                  </a:ext>
                </a:extLst>
              </a:tr>
              <a:tr h="24674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45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628751"/>
                  </a:ext>
                </a:extLst>
              </a:tr>
              <a:tr h="1266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51143"/>
                  </a:ext>
                </a:extLst>
              </a:tr>
              <a:tr h="12667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489230"/>
                  </a:ext>
                </a:extLst>
              </a:tr>
              <a:tr h="1266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849703"/>
                  </a:ext>
                </a:extLst>
              </a:tr>
              <a:tr h="1266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19753"/>
                  </a:ext>
                </a:extLst>
              </a:tr>
              <a:tr h="12667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LAD_3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len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0814"/>
                  </a:ext>
                </a:extLst>
              </a:tr>
              <a:tr h="1266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B000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B001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B002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B003</a:t>
                      </a:r>
                    </a:p>
                    <a:p>
                      <a:pPr algn="ctr"/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13344"/>
                  </a:ext>
                </a:extLst>
              </a:tr>
              <a:tr h="1266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519200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E0333EA9-34E4-4DCC-B4A2-4254D76977B3}"/>
              </a:ext>
            </a:extLst>
          </p:cNvPr>
          <p:cNvSpPr/>
          <p:nvPr/>
        </p:nvSpPr>
        <p:spPr>
          <a:xfrm>
            <a:off x="8104046" y="3962010"/>
            <a:ext cx="3655270" cy="2895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E024A5-B32C-48B0-866C-F0066394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96" y="2051929"/>
            <a:ext cx="4708615" cy="41793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D82F08-8AF0-4BB8-9EF2-4B37A92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EAC6616-E371-4C61-978F-7527F811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4" y="2078722"/>
            <a:ext cx="4875106" cy="4190880"/>
          </a:xfrm>
          <a:prstGeom prst="rect">
            <a:avLst/>
          </a:prstGeom>
        </p:spPr>
      </p:pic>
      <p:sp>
        <p:nvSpPr>
          <p:cNvPr id="29" name="左大括号 28">
            <a:extLst>
              <a:ext uri="{FF2B5EF4-FFF2-40B4-BE49-F238E27FC236}">
                <a16:creationId xmlns:a16="http://schemas.microsoft.com/office/drawing/2014/main" id="{25834550-DD04-4FF2-ADD9-0C25C1BF4DA7}"/>
              </a:ext>
            </a:extLst>
          </p:cNvPr>
          <p:cNvSpPr/>
          <p:nvPr/>
        </p:nvSpPr>
        <p:spPr>
          <a:xfrm rot="5400000">
            <a:off x="4637191" y="933240"/>
            <a:ext cx="169113" cy="1353554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014D2CA7-FFB2-443C-B099-F2B10EED7EA0}"/>
              </a:ext>
            </a:extLst>
          </p:cNvPr>
          <p:cNvSpPr/>
          <p:nvPr/>
        </p:nvSpPr>
        <p:spPr>
          <a:xfrm rot="2551342">
            <a:off x="1064358" y="1774352"/>
            <a:ext cx="349796" cy="158703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6EF9A0-83B0-42CE-A718-0F15F635DFD1}"/>
              </a:ext>
            </a:extLst>
          </p:cNvPr>
          <p:cNvSpPr txBox="1"/>
          <p:nvPr/>
        </p:nvSpPr>
        <p:spPr>
          <a:xfrm>
            <a:off x="4589209" y="1164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502AB3-0560-4FF3-A3E5-75AE9FA7D708}"/>
              </a:ext>
            </a:extLst>
          </p:cNvPr>
          <p:cNvSpPr txBox="1"/>
          <p:nvPr/>
        </p:nvSpPr>
        <p:spPr>
          <a:xfrm>
            <a:off x="818395" y="20986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21B1B98C-4C89-4D41-87A0-93FA3F9F319C}"/>
              </a:ext>
            </a:extLst>
          </p:cNvPr>
          <p:cNvSpPr/>
          <p:nvPr/>
        </p:nvSpPr>
        <p:spPr>
          <a:xfrm rot="16200000">
            <a:off x="2169786" y="4861728"/>
            <a:ext cx="349796" cy="310268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B220E4-453E-407E-9A40-B1CADFAE7363}"/>
              </a:ext>
            </a:extLst>
          </p:cNvPr>
          <p:cNvSpPr txBox="1"/>
          <p:nvPr/>
        </p:nvSpPr>
        <p:spPr>
          <a:xfrm>
            <a:off x="2131925" y="658170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E240D803-43C0-46E4-89D6-EEDF780A1854}"/>
              </a:ext>
            </a:extLst>
          </p:cNvPr>
          <p:cNvSpPr/>
          <p:nvPr/>
        </p:nvSpPr>
        <p:spPr>
          <a:xfrm rot="5400000">
            <a:off x="5192266" y="1878251"/>
            <a:ext cx="167702" cy="415578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1DE195-0599-4A12-A148-E3C80A7BFFE9}"/>
              </a:ext>
            </a:extLst>
          </p:cNvPr>
          <p:cNvSpPr txBox="1"/>
          <p:nvPr/>
        </p:nvSpPr>
        <p:spPr>
          <a:xfrm>
            <a:off x="5059661" y="162791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补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D13343D6-02F9-4F3A-897F-5C70A0C1523A}"/>
              </a:ext>
            </a:extLst>
          </p:cNvPr>
          <p:cNvSpPr/>
          <p:nvPr/>
        </p:nvSpPr>
        <p:spPr>
          <a:xfrm>
            <a:off x="384236" y="3373729"/>
            <a:ext cx="268468" cy="282448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58EBA92-1F33-4ADA-B00C-C5E5FEA71C9E}"/>
              </a:ext>
            </a:extLst>
          </p:cNvPr>
          <p:cNvSpPr txBox="1"/>
          <p:nvPr/>
        </p:nvSpPr>
        <p:spPr>
          <a:xfrm>
            <a:off x="0" y="460130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ADE777A-1CD9-4B88-B257-76DABDA78429}"/>
              </a:ext>
            </a:extLst>
          </p:cNvPr>
          <p:cNvSpPr/>
          <p:nvPr/>
        </p:nvSpPr>
        <p:spPr>
          <a:xfrm rot="5400000">
            <a:off x="10068944" y="1467722"/>
            <a:ext cx="236613" cy="1014690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371FF474-BEC1-40D0-B715-735E99588AAD}"/>
              </a:ext>
            </a:extLst>
          </p:cNvPr>
          <p:cNvSpPr/>
          <p:nvPr/>
        </p:nvSpPr>
        <p:spPr>
          <a:xfrm rot="2551342">
            <a:off x="6628639" y="1702968"/>
            <a:ext cx="349796" cy="1587035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B72A4B-6FF9-4BC9-A647-B90CB5199BE3}"/>
              </a:ext>
            </a:extLst>
          </p:cNvPr>
          <p:cNvSpPr txBox="1"/>
          <p:nvPr/>
        </p:nvSpPr>
        <p:spPr>
          <a:xfrm>
            <a:off x="9460306" y="134602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T’&lt;T</a:t>
            </a:r>
            <a:r>
              <a:rPr lang="zh-CN" altLang="en-US" b="1" dirty="0"/>
              <a:t>传给</a:t>
            </a:r>
            <a:r>
              <a:rPr lang="en-US" altLang="zh-CN" b="1" dirty="0"/>
              <a:t>CSR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1DEFB3-88A7-4F4D-8BFB-8DB3194CEEA8}"/>
              </a:ext>
            </a:extLst>
          </p:cNvPr>
          <p:cNvSpPr txBox="1"/>
          <p:nvPr/>
        </p:nvSpPr>
        <p:spPr>
          <a:xfrm>
            <a:off x="6382676" y="20272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3A38250D-8C9F-4E0F-92FF-2DB3311DCF0A}"/>
              </a:ext>
            </a:extLst>
          </p:cNvPr>
          <p:cNvSpPr/>
          <p:nvPr/>
        </p:nvSpPr>
        <p:spPr>
          <a:xfrm rot="16200000">
            <a:off x="7734067" y="4790344"/>
            <a:ext cx="349796" cy="3102681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C921E1-0FA0-4BCC-BA20-DFC6012A60AC}"/>
              </a:ext>
            </a:extLst>
          </p:cNvPr>
          <p:cNvSpPr txBox="1"/>
          <p:nvPr/>
        </p:nvSpPr>
        <p:spPr>
          <a:xfrm>
            <a:off x="7696206" y="65103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B3050AC-8077-4545-953B-0B72FA0650D0}"/>
              </a:ext>
            </a:extLst>
          </p:cNvPr>
          <p:cNvSpPr/>
          <p:nvPr/>
        </p:nvSpPr>
        <p:spPr>
          <a:xfrm rot="5400000">
            <a:off x="10781599" y="1806867"/>
            <a:ext cx="167702" cy="415578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546A29-ED91-4B5B-A382-E36B16D4FDCD}"/>
              </a:ext>
            </a:extLst>
          </p:cNvPr>
          <p:cNvSpPr txBox="1"/>
          <p:nvPr/>
        </p:nvSpPr>
        <p:spPr>
          <a:xfrm>
            <a:off x="10623942" y="15565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不补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42079EC9-4E7E-4FFA-B0BC-A3594EC19378}"/>
              </a:ext>
            </a:extLst>
          </p:cNvPr>
          <p:cNvSpPr/>
          <p:nvPr/>
        </p:nvSpPr>
        <p:spPr>
          <a:xfrm>
            <a:off x="5948517" y="3302345"/>
            <a:ext cx="268468" cy="2824489"/>
          </a:xfrm>
          <a:prstGeom prst="leftBrace">
            <a:avLst>
              <a:gd name="adj1" fmla="val 73686"/>
              <a:gd name="adj2" fmla="val 48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88AE50-F78C-48C0-B336-2E2508224AFE}"/>
              </a:ext>
            </a:extLst>
          </p:cNvPr>
          <p:cNvSpPr txBox="1"/>
          <p:nvPr/>
        </p:nvSpPr>
        <p:spPr>
          <a:xfrm>
            <a:off x="5564281" y="452992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B272719-4236-4705-8CF7-7B291328AACD}"/>
              </a:ext>
            </a:extLst>
          </p:cNvPr>
          <p:cNvCxnSpPr>
            <a:cxnSpLocks/>
          </p:cNvCxnSpPr>
          <p:nvPr/>
        </p:nvCxnSpPr>
        <p:spPr>
          <a:xfrm>
            <a:off x="354584" y="1627910"/>
            <a:ext cx="4921533" cy="47137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9786F00-2210-47A9-A9A2-ABFDC5AEF45D}"/>
              </a:ext>
            </a:extLst>
          </p:cNvPr>
          <p:cNvCxnSpPr>
            <a:cxnSpLocks/>
          </p:cNvCxnSpPr>
          <p:nvPr/>
        </p:nvCxnSpPr>
        <p:spPr>
          <a:xfrm flipH="1">
            <a:off x="303287" y="1520513"/>
            <a:ext cx="5303196" cy="4892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7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96CE-312B-4B9D-85DC-A57AB8EF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卷积前传</a:t>
            </a:r>
            <a:r>
              <a:rPr lang="en-US" altLang="zh-CN" dirty="0"/>
              <a:t>FM </a:t>
            </a:r>
            <a:r>
              <a:rPr lang="zh-CN" altLang="en-US" dirty="0"/>
              <a:t>数据格式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0C6750-E046-48C4-B680-E7BD935B6E63}"/>
              </a:ext>
            </a:extLst>
          </p:cNvPr>
          <p:cNvSpPr txBox="1"/>
          <p:nvPr/>
        </p:nvSpPr>
        <p:spPr>
          <a:xfrm>
            <a:off x="438682" y="1679068"/>
            <a:ext cx="620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batch</a:t>
            </a:r>
            <a:r>
              <a:rPr lang="zh-CN" altLang="en-US" dirty="0"/>
              <a:t>个特征图，要开</a:t>
            </a:r>
            <a:r>
              <a:rPr lang="en-US" altLang="zh-CN" dirty="0"/>
              <a:t>batch</a:t>
            </a:r>
            <a:r>
              <a:rPr lang="zh-CN" altLang="en-US" dirty="0"/>
              <a:t>个</a:t>
            </a:r>
            <a:r>
              <a:rPr lang="en-US" altLang="zh-CN" dirty="0"/>
              <a:t>frame</a:t>
            </a:r>
            <a:r>
              <a:rPr lang="zh-CN" altLang="en-US" dirty="0"/>
              <a:t>（即有</a:t>
            </a:r>
            <a:r>
              <a:rPr lang="en-US" altLang="zh-CN" dirty="0"/>
              <a:t>batch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）</a:t>
            </a:r>
            <a:endParaRPr lang="en-US" altLang="zh-CN" b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channel=512</a:t>
            </a:r>
            <a:r>
              <a:rPr lang="zh-CN" altLang="en-US" dirty="0"/>
              <a:t>时，沿</a:t>
            </a:r>
            <a:r>
              <a:rPr lang="en-US" altLang="zh-CN" dirty="0"/>
              <a:t>channel</a:t>
            </a:r>
            <a:r>
              <a:rPr lang="zh-CN" altLang="en-US" dirty="0"/>
              <a:t>维度拆成两个</a:t>
            </a:r>
            <a:r>
              <a:rPr lang="en-US" altLang="zh-CN" dirty="0"/>
              <a:t>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6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2078</Words>
  <Application>Microsoft Office PowerPoint</Application>
  <PresentationFormat>宽屏</PresentationFormat>
  <Paragraphs>950</Paragraphs>
  <Slides>40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HGH4X_CNKI</vt:lpstr>
      <vt:lpstr>等线</vt:lpstr>
      <vt:lpstr>等线 Light</vt:lpstr>
      <vt:lpstr>Arial</vt:lpstr>
      <vt:lpstr>Cambria Math</vt:lpstr>
      <vt:lpstr>Office 主题​​</vt:lpstr>
      <vt:lpstr>数据格式</vt:lpstr>
      <vt:lpstr>1.卷积层</vt:lpstr>
      <vt:lpstr>1.1 卷积层 前传</vt:lpstr>
      <vt:lpstr>卷积前传 FM 数据格式</vt:lpstr>
      <vt:lpstr>卷积前传 FM 数据格式</vt:lpstr>
      <vt:lpstr>卷积前传 FM 数据格式</vt:lpstr>
      <vt:lpstr>卷积前传FM 数据格式</vt:lpstr>
      <vt:lpstr>卷积前传FM 数据格式</vt:lpstr>
      <vt:lpstr>卷积前传FM 数据格式</vt:lpstr>
      <vt:lpstr>卷积前传 WM数据格式</vt:lpstr>
      <vt:lpstr>卷积前传 WM数据格式</vt:lpstr>
      <vt:lpstr>1.2 卷积层 反传</vt:lpstr>
      <vt:lpstr>卷积反传FM数据格式</vt:lpstr>
      <vt:lpstr>卷积反传WM数据格式</vt:lpstr>
      <vt:lpstr>1.3 卷积层  Weight Gradient</vt:lpstr>
      <vt:lpstr>卷积WG FM数据格式</vt:lpstr>
      <vt:lpstr>卷积WG FM数据格式</vt:lpstr>
      <vt:lpstr>卷积WG FM数据格式</vt:lpstr>
      <vt:lpstr>卷积WG WM数据格式</vt:lpstr>
      <vt:lpstr>卷积WG WM数据格式</vt:lpstr>
      <vt:lpstr>卷积WG WM数据格式</vt:lpstr>
      <vt:lpstr>1.4 卷积层  stride=2时的特殊处理</vt:lpstr>
      <vt:lpstr>卷积层 stride=2时的特殊处理</vt:lpstr>
      <vt:lpstr>2.全连接层</vt:lpstr>
      <vt:lpstr>2.1 全连接层 前传</vt:lpstr>
      <vt:lpstr>FCN前传 FM 数据格式</vt:lpstr>
      <vt:lpstr>FCN前传 FM 数据格式</vt:lpstr>
      <vt:lpstr>FCN前传 FM 数据格式</vt:lpstr>
      <vt:lpstr>FCN前传 WM 数据格式</vt:lpstr>
      <vt:lpstr>FCN前传 WM 数据格式</vt:lpstr>
      <vt:lpstr>FCN前传 WM 数据格式</vt:lpstr>
      <vt:lpstr>FCN前传 WM 数据格式</vt:lpstr>
      <vt:lpstr>2.2 全连接层 反传</vt:lpstr>
      <vt:lpstr>FCN反传 FM 数据格式 </vt:lpstr>
      <vt:lpstr>FCN反传 FM 数据格式</vt:lpstr>
      <vt:lpstr>FCN反传 WM 数据格式 </vt:lpstr>
      <vt:lpstr>FCN反传 WM 数据格式</vt:lpstr>
      <vt:lpstr>2.3 全连接层  Weight Gradient</vt:lpstr>
      <vt:lpstr>FCN WG FM数据格式</vt:lpstr>
      <vt:lpstr>汇总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2022.06.08组会</dc:title>
  <dc:creator>wyo</dc:creator>
  <cp:lastModifiedBy>wyo</cp:lastModifiedBy>
  <cp:revision>156</cp:revision>
  <dcterms:created xsi:type="dcterms:W3CDTF">2022-06-28T14:10:24Z</dcterms:created>
  <dcterms:modified xsi:type="dcterms:W3CDTF">2022-07-15T11:24:56Z</dcterms:modified>
</cp:coreProperties>
</file>