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143000" y="3602037"/>
            <a:ext cx="6858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623887" y="4589464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0">
              <a:buSzTx/>
              <a:buFontTx/>
              <a:buNone/>
              <a:defRPr sz="2400"/>
            </a:lvl2pPr>
            <a:lvl3pPr marL="0" indent="0">
              <a:buSzTx/>
              <a:buFontTx/>
              <a:buNone/>
              <a:defRPr sz="2400"/>
            </a:lvl3pPr>
            <a:lvl4pPr marL="0" indent="0">
              <a:buSzTx/>
              <a:buFontTx/>
              <a:buNone/>
              <a:defRPr sz="2400"/>
            </a:lvl4pPr>
            <a:lvl5pPr marL="0" indent="0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629841" y="1681163"/>
            <a:ext cx="3868342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4629149" y="1681163"/>
            <a:ext cx="38873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629839" y="2057400"/>
            <a:ext cx="294918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3887391" y="987425"/>
            <a:ext cx="4629152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256728" y="6404295"/>
            <a:ext cx="258623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54"/>
          <p:cNvSpPr txBox="1"/>
          <p:nvPr>
            <p:ph type="ctrTitle"/>
          </p:nvPr>
        </p:nvSpPr>
        <p:spPr>
          <a:xfrm>
            <a:off x="416852" y="2291542"/>
            <a:ext cx="8520115" cy="2274916"/>
          </a:xfrm>
          <a:prstGeom prst="rect">
            <a:avLst/>
          </a:prstGeom>
        </p:spPr>
        <p:txBody>
          <a:bodyPr/>
          <a:lstStyle/>
          <a:p>
            <a:pPr defTabSz="868680">
              <a:defRPr sz="24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Курсовой проект по дисциплине Разработка программного обеспечения</a:t>
            </a:r>
          </a:p>
          <a:p>
            <a:pPr defTabSz="868680">
              <a:defRPr sz="247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868680">
              <a:defRPr sz="22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Портирование веб-сервиса DriverManager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</p:txBody>
      </p:sp>
      <p:sp>
        <p:nvSpPr>
          <p:cNvPr id="113" name="Shape 55"/>
          <p:cNvSpPr txBox="1"/>
          <p:nvPr>
            <p:ph type="subTitle" sz="quarter" idx="1"/>
          </p:nvPr>
        </p:nvSpPr>
        <p:spPr>
          <a:xfrm>
            <a:off x="6110826" y="4775433"/>
            <a:ext cx="2662240" cy="1617168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Подготовила:</a:t>
            </a:r>
          </a:p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Романова Татьяна</a:t>
            </a:r>
          </a:p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группа ИУ3-71</a:t>
            </a:r>
          </a:p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Руководитель:</a:t>
            </a:r>
          </a:p>
          <a:p>
            <a:pPr algn="l">
              <a:spcBef>
                <a:spcPts val="0"/>
              </a:spcBef>
              <a:defRPr sz="18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Иванов А.М.</a:t>
            </a:r>
          </a:p>
        </p:txBody>
      </p:sp>
      <p:sp>
        <p:nvSpPr>
          <p:cNvPr id="114" name="Shape 56"/>
          <p:cNvSpPr txBox="1"/>
          <p:nvPr/>
        </p:nvSpPr>
        <p:spPr>
          <a:xfrm>
            <a:off x="690096" y="475914"/>
            <a:ext cx="8783641" cy="70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Федеральное государственное бюджетное образовательное учреждение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высшего образования</a:t>
            </a:r>
          </a:p>
        </p:txBody>
      </p:sp>
      <p:sp>
        <p:nvSpPr>
          <p:cNvPr id="115" name="Shape 57"/>
          <p:cNvSpPr txBox="1"/>
          <p:nvPr/>
        </p:nvSpPr>
        <p:spPr>
          <a:xfrm>
            <a:off x="329735" y="1109326"/>
            <a:ext cx="9144001" cy="97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spAutoFit/>
          </a:bodyPr>
          <a:lstStyle/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«Московский государственный технический университет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им. Н.Э. Баумана (национальный исследовательский университет)» 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(МГТУ им. Н.Э. Баумана)</a:t>
            </a:r>
          </a:p>
        </p:txBody>
      </p:sp>
      <p:pic>
        <p:nvPicPr>
          <p:cNvPr id="116" name="Shape 58" descr="Shape 5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9735" y="457711"/>
            <a:ext cx="1138238" cy="1138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Заголовок 1"/>
          <p:cNvSpPr txBox="1"/>
          <p:nvPr>
            <p:ph type="title"/>
          </p:nvPr>
        </p:nvSpPr>
        <p:spPr>
          <a:xfrm>
            <a:off x="490626" y="297204"/>
            <a:ext cx="7886701" cy="76766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Модульная диаграмма </a:t>
            </a:r>
          </a:p>
        </p:txBody>
      </p:sp>
      <p:sp>
        <p:nvSpPr>
          <p:cNvPr id="151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70" y="932334"/>
            <a:ext cx="9110861" cy="52165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Заголовок 1"/>
          <p:cNvSpPr txBox="1"/>
          <p:nvPr>
            <p:ph type="title"/>
          </p:nvPr>
        </p:nvSpPr>
        <p:spPr>
          <a:xfrm>
            <a:off x="2988659" y="386866"/>
            <a:ext cx="3555164" cy="851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Структура service.xml</a:t>
            </a:r>
          </a:p>
        </p:txBody>
      </p:sp>
      <p:sp>
        <p:nvSpPr>
          <p:cNvPr id="155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966" y="1315460"/>
            <a:ext cx="7454622" cy="5199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490626" y="244358"/>
            <a:ext cx="7886701" cy="72180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Диаграмма классов</a:t>
            </a:r>
          </a:p>
        </p:txBody>
      </p:sp>
      <p:sp>
        <p:nvSpPr>
          <p:cNvPr id="15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Без названия 5.jpg" descr="Без названия 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8" y="827071"/>
            <a:ext cx="9273607" cy="5589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"/>
          <p:cNvSpPr txBox="1"/>
          <p:nvPr>
            <p:ph type="title"/>
          </p:nvPr>
        </p:nvSpPr>
        <p:spPr>
          <a:xfrm>
            <a:off x="5560262" y="136522"/>
            <a:ext cx="1795375" cy="77356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Метрики</a:t>
            </a:r>
          </a:p>
        </p:txBody>
      </p:sp>
      <p:sp>
        <p:nvSpPr>
          <p:cNvPr id="163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" name="Группа 14"/>
          <p:cNvGrpSpPr/>
          <p:nvPr/>
        </p:nvGrpSpPr>
        <p:grpSpPr>
          <a:xfrm>
            <a:off x="150048" y="115632"/>
            <a:ext cx="3722532" cy="6626737"/>
            <a:chOff x="0" y="0"/>
            <a:chExt cx="3722530" cy="6626735"/>
          </a:xfrm>
        </p:grpSpPr>
        <p:pic>
          <p:nvPicPr>
            <p:cNvPr id="164" name="Рисунок 4" descr="Рисунок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3669222" cy="6626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5" name="Прямая соединительная линия 6"/>
            <p:cNvSpPr/>
            <p:nvPr/>
          </p:nvSpPr>
          <p:spPr>
            <a:xfrm>
              <a:off x="79793" y="3017823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6" name="Прямая соединительная линия 8"/>
            <p:cNvSpPr/>
            <p:nvPr/>
          </p:nvSpPr>
          <p:spPr>
            <a:xfrm>
              <a:off x="79793" y="2623914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7" name="Прямая соединительная линия 9"/>
            <p:cNvSpPr/>
            <p:nvPr/>
          </p:nvSpPr>
          <p:spPr>
            <a:xfrm>
              <a:off x="79793" y="4027767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8" name="Прямая соединительная линия 10"/>
            <p:cNvSpPr/>
            <p:nvPr/>
          </p:nvSpPr>
          <p:spPr>
            <a:xfrm>
              <a:off x="79793" y="4249896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9" name="Прямая соединительная линия 11"/>
            <p:cNvSpPr/>
            <p:nvPr/>
          </p:nvSpPr>
          <p:spPr>
            <a:xfrm>
              <a:off x="79793" y="4445369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Прямая соединительная линия 12"/>
            <p:cNvSpPr/>
            <p:nvPr/>
          </p:nvSpPr>
          <p:spPr>
            <a:xfrm>
              <a:off x="79793" y="4854085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Прямая соединительная линия 13"/>
            <p:cNvSpPr/>
            <p:nvPr/>
          </p:nvSpPr>
          <p:spPr>
            <a:xfrm>
              <a:off x="79793" y="6080236"/>
              <a:ext cx="3642738" cy="2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3" name="Объект 2"/>
          <p:cNvSpPr txBox="1"/>
          <p:nvPr>
            <p:ph type="body" sz="half" idx="1"/>
          </p:nvPr>
        </p:nvSpPr>
        <p:spPr>
          <a:xfrm>
            <a:off x="4442604" y="1627215"/>
            <a:ext cx="4198369" cy="341060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Данные метрик свидетельствуют об удовлетворении интереса разработчика к легкой поддержке и расширяемости проекта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Заголовок 1"/>
          <p:cNvSpPr txBox="1"/>
          <p:nvPr>
            <p:ph type="title"/>
          </p:nvPr>
        </p:nvSpPr>
        <p:spPr>
          <a:xfrm>
            <a:off x="349975" y="258057"/>
            <a:ext cx="7886701" cy="84595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Анализ зависимостей в коде системы 1</a:t>
            </a:r>
          </a:p>
        </p:txBody>
      </p:sp>
      <p:sp>
        <p:nvSpPr>
          <p:cNvPr id="176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Объект 2"/>
          <p:cNvSpPr txBox="1"/>
          <p:nvPr>
            <p:ph type="body" sz="quarter" idx="1"/>
          </p:nvPr>
        </p:nvSpPr>
        <p:spPr>
          <a:xfrm>
            <a:off x="349975" y="1320824"/>
            <a:ext cx="7886701" cy="4298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Зависимости между двумя основными модулями проекта:</a:t>
            </a:r>
          </a:p>
        </p:txBody>
      </p:sp>
      <p:pic>
        <p:nvPicPr>
          <p:cNvPr id="178" name="делать.jpg" descr="делать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29" y="1729060"/>
            <a:ext cx="8617434" cy="4662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Заголовок 1"/>
          <p:cNvSpPr txBox="1"/>
          <p:nvPr>
            <p:ph type="title"/>
          </p:nvPr>
        </p:nvSpPr>
        <p:spPr>
          <a:xfrm>
            <a:off x="490944" y="94111"/>
            <a:ext cx="7886701" cy="86278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Анализ зависимостей в коде системы 2</a:t>
            </a:r>
          </a:p>
        </p:txBody>
      </p:sp>
      <p:sp>
        <p:nvSpPr>
          <p:cNvPr id="181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делать2.jpg" descr="делать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5142" y="893322"/>
            <a:ext cx="7053715" cy="5777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1</a:t>
            </a:r>
          </a:p>
        </p:txBody>
      </p:sp>
      <p:sp>
        <p:nvSpPr>
          <p:cNvPr id="185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sp>
        <p:nvSpPr>
          <p:cNvPr id="186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17" y="1733737"/>
            <a:ext cx="8946767" cy="31776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2</a:t>
            </a:r>
          </a:p>
        </p:txBody>
      </p:sp>
      <p:sp>
        <p:nvSpPr>
          <p:cNvPr id="19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pic>
        <p:nvPicPr>
          <p:cNvPr id="19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2960" y="1774844"/>
            <a:ext cx="4590058" cy="45223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3</a:t>
            </a:r>
          </a:p>
        </p:txBody>
      </p:sp>
      <p:sp>
        <p:nvSpPr>
          <p:cNvPr id="196" name="Объект 2"/>
          <p:cNvSpPr txBox="1"/>
          <p:nvPr/>
        </p:nvSpPr>
        <p:spPr>
          <a:xfrm>
            <a:off x="628650" y="1051467"/>
            <a:ext cx="7886700" cy="516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добавление нового устройства</a:t>
            </a:r>
          </a:p>
        </p:txBody>
      </p:sp>
      <p:pic>
        <p:nvPicPr>
          <p:cNvPr id="19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46" y="1601637"/>
            <a:ext cx="9065708" cy="3525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0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4</a:t>
            </a:r>
          </a:p>
        </p:txBody>
      </p:sp>
      <p:sp>
        <p:nvSpPr>
          <p:cNvPr id="20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Проверка уникальности первичного ключа deviceId</a:t>
            </a:r>
          </a:p>
        </p:txBody>
      </p:sp>
      <p:pic>
        <p:nvPicPr>
          <p:cNvPr id="20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9307" y="1755641"/>
            <a:ext cx="4785861" cy="4360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63"/>
          <p:cNvSpPr txBox="1"/>
          <p:nvPr>
            <p:ph type="title"/>
          </p:nvPr>
        </p:nvSpPr>
        <p:spPr>
          <a:xfrm>
            <a:off x="311150" y="239484"/>
            <a:ext cx="8521700" cy="573088"/>
          </a:xfrm>
          <a:prstGeom prst="rect">
            <a:avLst/>
          </a:prstGeom>
        </p:spPr>
        <p:txBody>
          <a:bodyPr/>
          <a:lstStyle>
            <a:lvl1pPr algn="ctr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Техническое задание</a:t>
            </a:r>
          </a:p>
        </p:txBody>
      </p:sp>
      <p:sp>
        <p:nvSpPr>
          <p:cNvPr id="119" name="Shape 64"/>
          <p:cNvSpPr txBox="1"/>
          <p:nvPr/>
        </p:nvSpPr>
        <p:spPr>
          <a:xfrm>
            <a:off x="409515" y="812571"/>
            <a:ext cx="8521701" cy="504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indent="387350" algn="just" defTabSz="914400">
              <a:lnSpc>
                <a:spcPct val="115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Портирование веб-сервиса DriverManager и компонента пользовательского интерфейса системы Traccar на OSGi сервис и портлет платформы Liferay с сохранением протокола взаимодействия клиента с сервером: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изучить соответствующий Manager и его графический интерфейс в Traccar;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спроектировать интерфейс компонента;</a:t>
            </a:r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реализовать хранение данных в БД (функционал должен быть инкапсулирован);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разделение модели данных и бизнес логики;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провести тестирование;</a:t>
            </a:r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описать требования, конструкцию, особенности сборки и запуска в документации;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реализовать визуализацию данных в GUI;</a:t>
            </a:r>
            <a:endParaRPr sz="2800"/>
          </a:p>
          <a:p>
            <a:pPr marL="342900" indent="-342900" algn="just" defTabSz="914400">
              <a:lnSpc>
                <a:spcPct val="150000"/>
              </a:lnSpc>
              <a:spcBef>
                <a:spcPts val="1000"/>
              </a:spcBef>
              <a:buSzPct val="100000"/>
              <a:buFont typeface="Symbol"/>
              <a:buChar char="-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обработка событий GUI и отправка команд;</a:t>
            </a:r>
          </a:p>
        </p:txBody>
      </p:sp>
      <p:sp>
        <p:nvSpPr>
          <p:cNvPr id="120" name="Номер слайда 6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5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5</a:t>
            </a:r>
          </a:p>
        </p:txBody>
      </p:sp>
      <p:sp>
        <p:nvSpPr>
          <p:cNvPr id="206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Проверка уникальности первичного ключа deviceId</a:t>
            </a:r>
          </a:p>
        </p:txBody>
      </p:sp>
      <p:pic>
        <p:nvPicPr>
          <p:cNvPr id="20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099" y="1536109"/>
            <a:ext cx="8985802" cy="3494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6</a:t>
            </a:r>
          </a:p>
        </p:txBody>
      </p:sp>
      <p:sp>
        <p:nvSpPr>
          <p:cNvPr id="21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1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73" y="1609058"/>
            <a:ext cx="9001654" cy="3487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7</a:t>
            </a:r>
          </a:p>
        </p:txBody>
      </p:sp>
      <p:sp>
        <p:nvSpPr>
          <p:cNvPr id="216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17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32" y="1562995"/>
            <a:ext cx="8990336" cy="3202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Заголовок 1"/>
          <p:cNvSpPr txBox="1"/>
          <p:nvPr>
            <p:ph type="title"/>
          </p:nvPr>
        </p:nvSpPr>
        <p:spPr>
          <a:xfrm>
            <a:off x="628650" y="310604"/>
            <a:ext cx="7886700" cy="74086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Тестирование системы 8</a:t>
            </a:r>
          </a:p>
        </p:txBody>
      </p:sp>
      <p:sp>
        <p:nvSpPr>
          <p:cNvPr id="221" name="Объект 2"/>
          <p:cNvSpPr txBox="1"/>
          <p:nvPr>
            <p:ph type="body" sz="quarter" idx="1"/>
          </p:nvPr>
        </p:nvSpPr>
        <p:spPr>
          <a:xfrm>
            <a:off x="628650" y="1051467"/>
            <a:ext cx="7886700" cy="51674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Корректный ввод данных и удаление устройства</a:t>
            </a:r>
          </a:p>
        </p:txBody>
      </p:sp>
      <p:pic>
        <p:nvPicPr>
          <p:cNvPr id="22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66" y="1578321"/>
            <a:ext cx="9041269" cy="3246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Заголовок 1"/>
          <p:cNvSpPr txBox="1"/>
          <p:nvPr>
            <p:ph type="title"/>
          </p:nvPr>
        </p:nvSpPr>
        <p:spPr>
          <a:xfrm>
            <a:off x="628650" y="244995"/>
            <a:ext cx="7886700" cy="87208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Выводы</a:t>
            </a:r>
          </a:p>
        </p:txBody>
      </p:sp>
      <p:sp>
        <p:nvSpPr>
          <p:cNvPr id="225" name="Объект 2"/>
          <p:cNvSpPr txBox="1"/>
          <p:nvPr>
            <p:ph type="body" idx="1"/>
          </p:nvPr>
        </p:nvSpPr>
        <p:spPr>
          <a:xfrm>
            <a:off x="539793" y="1094285"/>
            <a:ext cx="8064414" cy="5239277"/>
          </a:xfrm>
          <a:prstGeom prst="rect">
            <a:avLst/>
          </a:prstGeom>
        </p:spPr>
        <p:txBody>
          <a:bodyPr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был успешно портирован веб-сервис DriverManager и компонент пользовательского интерфейса системы Traccar на OSGi сервис и портлет платформы Liferay с сохранением протокола взаимодействия клиента с сервером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веб-сервис был протестирован методом ручного тестирования. 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данный проект можно использовать как встраиваемый модуль для более удобного отображения в других системах GPS-трекинга, навигации и т.п.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данный веб-сервис имеет возможность масштабирования, расширения функционала или же он может быть быстро перестроен для работы с другими данными.</a:t>
            </a:r>
          </a:p>
        </p:txBody>
      </p:sp>
      <p:sp>
        <p:nvSpPr>
          <p:cNvPr id="226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 1"/>
          <p:cNvSpPr txBox="1"/>
          <p:nvPr>
            <p:ph type="title"/>
          </p:nvPr>
        </p:nvSpPr>
        <p:spPr>
          <a:xfrm>
            <a:off x="2556484" y="2766217"/>
            <a:ext cx="4031032" cy="132556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229" name="Номер слайда 3"/>
          <p:cNvSpPr txBox="1"/>
          <p:nvPr>
            <p:ph type="sldNum" sz="quarter" idx="4294967295"/>
          </p:nvPr>
        </p:nvSpPr>
        <p:spPr>
          <a:xfrm>
            <a:off x="8256726" y="6404293"/>
            <a:ext cx="258622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1"/>
          <p:cNvSpPr txBox="1"/>
          <p:nvPr>
            <p:ph type="title"/>
          </p:nvPr>
        </p:nvSpPr>
        <p:spPr>
          <a:xfrm>
            <a:off x="628648" y="192596"/>
            <a:ext cx="4003738" cy="6873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такое Traccar?</a:t>
            </a:r>
          </a:p>
        </p:txBody>
      </p:sp>
      <p:pic>
        <p:nvPicPr>
          <p:cNvPr id="123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401" y="656100"/>
            <a:ext cx="7943967" cy="5700253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Номер слайда 4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Заголовок 1"/>
          <p:cNvSpPr txBox="1"/>
          <p:nvPr>
            <p:ph type="title"/>
          </p:nvPr>
        </p:nvSpPr>
        <p:spPr>
          <a:xfrm>
            <a:off x="628648" y="192596"/>
            <a:ext cx="4003738" cy="6873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такое Liferay?</a:t>
            </a:r>
          </a:p>
        </p:txBody>
      </p:sp>
      <p:pic>
        <p:nvPicPr>
          <p:cNvPr id="128" name="Рисунок 5" descr="Рисунок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38" y="814434"/>
            <a:ext cx="8714776" cy="5448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Заголовок 1"/>
          <p:cNvSpPr txBox="1"/>
          <p:nvPr>
            <p:ph type="title"/>
          </p:nvPr>
        </p:nvSpPr>
        <p:spPr>
          <a:xfrm>
            <a:off x="628650" y="365125"/>
            <a:ext cx="7886700" cy="849899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Система до портирования</a:t>
            </a:r>
          </a:p>
        </p:txBody>
      </p:sp>
      <p:sp>
        <p:nvSpPr>
          <p:cNvPr id="131" name="Объект 2"/>
          <p:cNvSpPr txBox="1"/>
          <p:nvPr>
            <p:ph type="body" idx="1"/>
          </p:nvPr>
        </p:nvSpPr>
        <p:spPr>
          <a:xfrm>
            <a:off x="628650" y="1610019"/>
            <a:ext cx="78867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Java-проект с множеством исходных файлов, без модульности;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Сборка производиться посредством Maven-зависимостей;</a:t>
            </a:r>
          </a:p>
          <a:p>
            <a:pPr>
              <a:lnSpc>
                <a:spcPct val="15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Веб-интерфейс представлен не в качестве модульного портлета, а множеством файлов (js, xml, java).</a:t>
            </a:r>
          </a:p>
        </p:txBody>
      </p:sp>
      <p:sp>
        <p:nvSpPr>
          <p:cNvPr id="132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1"/>
          <p:cNvSpPr txBox="1"/>
          <p:nvPr>
            <p:ph type="title"/>
          </p:nvPr>
        </p:nvSpPr>
        <p:spPr>
          <a:xfrm>
            <a:off x="525132" y="244357"/>
            <a:ext cx="7281775" cy="885704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Система в окружении смежных систем</a:t>
            </a:r>
          </a:p>
        </p:txBody>
      </p:sp>
      <p:sp>
        <p:nvSpPr>
          <p:cNvPr id="135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Рисунок 2" descr="Рисунок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354" y="916118"/>
            <a:ext cx="8122157" cy="5553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Заголовок 1"/>
          <p:cNvSpPr txBox="1"/>
          <p:nvPr>
            <p:ph type="title"/>
          </p:nvPr>
        </p:nvSpPr>
        <p:spPr>
          <a:xfrm>
            <a:off x="490626" y="136522"/>
            <a:ext cx="7886701" cy="79081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Выявление заинтересованных сторон и их интересов</a:t>
            </a:r>
          </a:p>
        </p:txBody>
      </p:sp>
      <p:sp>
        <p:nvSpPr>
          <p:cNvPr id="139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0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797" y="758899"/>
            <a:ext cx="7998808" cy="5937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Text Box 2"/>
          <p:cNvSpPr txBox="1"/>
          <p:nvPr/>
        </p:nvSpPr>
        <p:spPr>
          <a:xfrm>
            <a:off x="6815655" y="83266"/>
            <a:ext cx="2206262" cy="2514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 defTabSz="914400">
              <a:lnSpc>
                <a:spcPct val="90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Выбор технических решений</a:t>
            </a:r>
          </a:p>
        </p:txBody>
      </p:sp>
      <p:pic>
        <p:nvPicPr>
          <p:cNvPr id="1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2722" y="-40815"/>
            <a:ext cx="7070362" cy="6939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 txBox="1"/>
          <p:nvPr>
            <p:ph type="title"/>
          </p:nvPr>
        </p:nvSpPr>
        <p:spPr>
          <a:xfrm>
            <a:off x="568265" y="264063"/>
            <a:ext cx="7886701" cy="83394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Диаграмма компонентов</a:t>
            </a:r>
          </a:p>
        </p:txBody>
      </p:sp>
      <p:sp>
        <p:nvSpPr>
          <p:cNvPr id="147" name="Номер слайда 3"/>
          <p:cNvSpPr txBox="1"/>
          <p:nvPr>
            <p:ph type="sldNum" sz="quarter" idx="4294967295"/>
          </p:nvPr>
        </p:nvSpPr>
        <p:spPr>
          <a:xfrm>
            <a:off x="8333968" y="6404293"/>
            <a:ext cx="181380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841" y="1155251"/>
            <a:ext cx="8439732" cy="43775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