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93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Текст заголовка"/>
          <p:cNvSpPr txBox="1"/>
          <p:nvPr>
            <p:ph type="title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02" name="Уровень текста 1…"/>
          <p:cNvSpPr txBox="1"/>
          <p:nvPr>
            <p:ph type="body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1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/>
          <p:nvPr>
            <p:ph type="title"/>
          </p:nvPr>
        </p:nvSpPr>
        <p:spPr>
          <a:xfrm>
            <a:off x="623887" y="1709739"/>
            <a:ext cx="78867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0" name="Уровень текста 1…"/>
          <p:cNvSpPr txBox="1"/>
          <p:nvPr>
            <p:ph type="body" sz="quarter" idx="1"/>
          </p:nvPr>
        </p:nvSpPr>
        <p:spPr>
          <a:xfrm>
            <a:off x="623887" y="4589464"/>
            <a:ext cx="7886701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9" name="Уровень текста 1…"/>
          <p:cNvSpPr txBox="1"/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/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8" name="Уровень текста 1…"/>
          <p:cNvSpPr txBox="1"/>
          <p:nvPr>
            <p:ph type="body" sz="quarter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4629149" y="1681163"/>
            <a:ext cx="3887393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3" name="Уровень текста 1…"/>
          <p:cNvSpPr txBox="1"/>
          <p:nvPr>
            <p:ph type="body" sz="half" idx="1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Уровень текста 1…"/>
          <p:cNvSpPr txBox="1"/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8256726" y="6404293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54"/>
          <p:cNvSpPr txBox="1"/>
          <p:nvPr>
            <p:ph type="ctrTitle"/>
          </p:nvPr>
        </p:nvSpPr>
        <p:spPr>
          <a:xfrm>
            <a:off x="416852" y="2734184"/>
            <a:ext cx="8520115" cy="1487488"/>
          </a:xfrm>
          <a:prstGeom prst="rect">
            <a:avLst/>
          </a:prstGeom>
        </p:spPr>
        <p:txBody>
          <a:bodyPr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Портирование веб-сервиса </a:t>
            </a:r>
            <a:r>
              <a:t>DriverManager</a:t>
            </a:r>
            <a:r>
              <a:t> и компонента пользовательского интерфейса системы Traccar на OSGi сервис и портлет платформы Liferay с сохранением протокола взаимодействия клиента с сервером</a:t>
            </a:r>
          </a:p>
        </p:txBody>
      </p:sp>
      <p:sp>
        <p:nvSpPr>
          <p:cNvPr id="113" name="Shape 55"/>
          <p:cNvSpPr txBox="1"/>
          <p:nvPr>
            <p:ph type="subTitle" sz="quarter" idx="1"/>
          </p:nvPr>
        </p:nvSpPr>
        <p:spPr>
          <a:xfrm>
            <a:off x="6110826" y="4913595"/>
            <a:ext cx="2662239" cy="109220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Подготовил:</a:t>
            </a:r>
          </a:p>
          <a:p>
            <a:pPr>
              <a:spcBef>
                <a:spcPts val="0"/>
              </a:spcBef>
              <a:defRPr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Романова Татьяна</a:t>
            </a:r>
          </a:p>
          <a:p>
            <a:pPr>
              <a:spcBef>
                <a:spcPts val="0"/>
              </a:spcBef>
              <a:defRPr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группа ИУ3-71</a:t>
            </a:r>
          </a:p>
        </p:txBody>
      </p:sp>
      <p:sp>
        <p:nvSpPr>
          <p:cNvPr id="114" name="Shape 56"/>
          <p:cNvSpPr txBox="1"/>
          <p:nvPr/>
        </p:nvSpPr>
        <p:spPr>
          <a:xfrm>
            <a:off x="690097" y="475914"/>
            <a:ext cx="8783639" cy="706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Федеральное государственное бюджетное образовательное учреждение</a:t>
            </a:r>
          </a:p>
          <a:p>
            <a: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высшего образования</a:t>
            </a:r>
          </a:p>
        </p:txBody>
      </p:sp>
      <p:sp>
        <p:nvSpPr>
          <p:cNvPr id="115" name="Shape 57"/>
          <p:cNvSpPr txBox="1"/>
          <p:nvPr/>
        </p:nvSpPr>
        <p:spPr>
          <a:xfrm>
            <a:off x="329735" y="1109328"/>
            <a:ext cx="9144001" cy="97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«Московский государственный технический университет</a:t>
            </a:r>
          </a:p>
          <a:p>
            <a: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им. Н.Э. Баумана (национальный исследовательский университет)» </a:t>
            </a:r>
          </a:p>
          <a:p>
            <a: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(МГТУ им. Н.Э. Баумана)</a:t>
            </a:r>
          </a:p>
        </p:txBody>
      </p:sp>
      <p:pic>
        <p:nvPicPr>
          <p:cNvPr id="116" name="Shape 58" descr="Shape 5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735" y="457711"/>
            <a:ext cx="1138238" cy="1138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Заголовок 1"/>
          <p:cNvSpPr txBox="1"/>
          <p:nvPr>
            <p:ph type="title"/>
          </p:nvPr>
        </p:nvSpPr>
        <p:spPr>
          <a:xfrm>
            <a:off x="490626" y="297204"/>
            <a:ext cx="7886701" cy="76766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Модульная диаграмма </a:t>
            </a:r>
          </a:p>
        </p:txBody>
      </p:sp>
      <p:sp>
        <p:nvSpPr>
          <p:cNvPr id="151" name="Номер слайда 3"/>
          <p:cNvSpPr txBox="1"/>
          <p:nvPr>
            <p:ph type="sldNum" sz="quarter" idx="2"/>
          </p:nvPr>
        </p:nvSpPr>
        <p:spPr>
          <a:xfrm>
            <a:off x="8256726" y="6404293"/>
            <a:ext cx="258624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2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987" y="1321115"/>
            <a:ext cx="7886701" cy="4515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Заголовок 1"/>
          <p:cNvSpPr txBox="1"/>
          <p:nvPr>
            <p:ph type="title"/>
          </p:nvPr>
        </p:nvSpPr>
        <p:spPr>
          <a:xfrm>
            <a:off x="2988660" y="386866"/>
            <a:ext cx="3555162" cy="851200"/>
          </a:xfrm>
          <a:prstGeom prst="rect">
            <a:avLst/>
          </a:prstGeom>
        </p:spPr>
        <p:txBody>
          <a:bodyPr/>
          <a:lstStyle/>
          <a:p>
            <a: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Структура </a:t>
            </a:r>
            <a:r>
              <a:t>service.xml</a:t>
            </a:r>
          </a:p>
        </p:txBody>
      </p:sp>
      <p:sp>
        <p:nvSpPr>
          <p:cNvPr id="155" name="Номер слайда 3"/>
          <p:cNvSpPr txBox="1"/>
          <p:nvPr>
            <p:ph type="sldNum" sz="quarter" idx="2"/>
          </p:nvPr>
        </p:nvSpPr>
        <p:spPr>
          <a:xfrm>
            <a:off x="8256726" y="6404293"/>
            <a:ext cx="258624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6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2794" y="1315461"/>
            <a:ext cx="7026295" cy="49003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Заголовок 1"/>
          <p:cNvSpPr txBox="1"/>
          <p:nvPr>
            <p:ph type="title"/>
          </p:nvPr>
        </p:nvSpPr>
        <p:spPr>
          <a:xfrm>
            <a:off x="490626" y="244357"/>
            <a:ext cx="7886701" cy="721804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Диаграмма классов</a:t>
            </a:r>
          </a:p>
        </p:txBody>
      </p:sp>
      <p:sp>
        <p:nvSpPr>
          <p:cNvPr id="159" name="Номер слайда 3"/>
          <p:cNvSpPr txBox="1"/>
          <p:nvPr>
            <p:ph type="sldNum" sz="quarter" idx="2"/>
          </p:nvPr>
        </p:nvSpPr>
        <p:spPr>
          <a:xfrm>
            <a:off x="8256726" y="6404293"/>
            <a:ext cx="258624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0" name="Без названия 5.jpg" descr="Без названия 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7496" y="1147983"/>
            <a:ext cx="7569008" cy="45620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Заголовок 1"/>
          <p:cNvSpPr txBox="1"/>
          <p:nvPr>
            <p:ph type="title"/>
          </p:nvPr>
        </p:nvSpPr>
        <p:spPr>
          <a:xfrm>
            <a:off x="5560262" y="136523"/>
            <a:ext cx="1795374" cy="7735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Метрики</a:t>
            </a:r>
          </a:p>
        </p:txBody>
      </p:sp>
      <p:sp>
        <p:nvSpPr>
          <p:cNvPr id="163" name="Номер слайда 3"/>
          <p:cNvSpPr txBox="1"/>
          <p:nvPr>
            <p:ph type="sldNum" sz="quarter" idx="2"/>
          </p:nvPr>
        </p:nvSpPr>
        <p:spPr>
          <a:xfrm>
            <a:off x="8256726" y="6404293"/>
            <a:ext cx="258624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72" name="Группа 14"/>
          <p:cNvGrpSpPr/>
          <p:nvPr/>
        </p:nvGrpSpPr>
        <p:grpSpPr>
          <a:xfrm>
            <a:off x="233249" y="212115"/>
            <a:ext cx="3614133" cy="6433771"/>
            <a:chOff x="0" y="0"/>
            <a:chExt cx="3614132" cy="6433770"/>
          </a:xfrm>
        </p:grpSpPr>
        <p:pic>
          <p:nvPicPr>
            <p:cNvPr id="164" name="Рисунок 4" descr="Рисунок 4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562375" cy="64337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5" name="Прямая соединительная линия 6"/>
            <p:cNvSpPr/>
            <p:nvPr/>
          </p:nvSpPr>
          <p:spPr>
            <a:xfrm>
              <a:off x="77470" y="2929947"/>
              <a:ext cx="3536663" cy="1"/>
            </a:xfrm>
            <a:prstGeom prst="line">
              <a:avLst/>
            </a:prstGeom>
            <a:noFill/>
            <a:ln w="28575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6" name="Прямая соединительная линия 8"/>
            <p:cNvSpPr/>
            <p:nvPr/>
          </p:nvSpPr>
          <p:spPr>
            <a:xfrm>
              <a:off x="77470" y="2547509"/>
              <a:ext cx="3536663" cy="1"/>
            </a:xfrm>
            <a:prstGeom prst="line">
              <a:avLst/>
            </a:prstGeom>
            <a:noFill/>
            <a:ln w="28575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7" name="Прямая соединительная линия 9"/>
            <p:cNvSpPr/>
            <p:nvPr/>
          </p:nvSpPr>
          <p:spPr>
            <a:xfrm>
              <a:off x="77470" y="3910483"/>
              <a:ext cx="3536663" cy="1"/>
            </a:xfrm>
            <a:prstGeom prst="line">
              <a:avLst/>
            </a:prstGeom>
            <a:noFill/>
            <a:ln w="28575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8" name="Прямая соединительная линия 10"/>
            <p:cNvSpPr/>
            <p:nvPr/>
          </p:nvSpPr>
          <p:spPr>
            <a:xfrm>
              <a:off x="77470" y="4126143"/>
              <a:ext cx="3536663" cy="1"/>
            </a:xfrm>
            <a:prstGeom prst="line">
              <a:avLst/>
            </a:prstGeom>
            <a:noFill/>
            <a:ln w="28575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9" name="Прямая соединительная линия 11"/>
            <p:cNvSpPr/>
            <p:nvPr/>
          </p:nvSpPr>
          <p:spPr>
            <a:xfrm>
              <a:off x="77470" y="4315924"/>
              <a:ext cx="3536663" cy="1"/>
            </a:xfrm>
            <a:prstGeom prst="line">
              <a:avLst/>
            </a:prstGeom>
            <a:noFill/>
            <a:ln w="28575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0" name="Прямая соединительная линия 12"/>
            <p:cNvSpPr/>
            <p:nvPr/>
          </p:nvSpPr>
          <p:spPr>
            <a:xfrm>
              <a:off x="77470" y="4712739"/>
              <a:ext cx="3536663" cy="1"/>
            </a:xfrm>
            <a:prstGeom prst="line">
              <a:avLst/>
            </a:prstGeom>
            <a:noFill/>
            <a:ln w="28575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1" name="Прямая соединительная линия 13"/>
            <p:cNvSpPr/>
            <p:nvPr/>
          </p:nvSpPr>
          <p:spPr>
            <a:xfrm>
              <a:off x="77470" y="5903185"/>
              <a:ext cx="3536663" cy="1"/>
            </a:xfrm>
            <a:prstGeom prst="line">
              <a:avLst/>
            </a:prstGeom>
            <a:noFill/>
            <a:ln w="28575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73" name="Объект 2"/>
          <p:cNvSpPr txBox="1"/>
          <p:nvPr>
            <p:ph type="body" sz="half" idx="1"/>
          </p:nvPr>
        </p:nvSpPr>
        <p:spPr>
          <a:xfrm>
            <a:off x="4442603" y="1627216"/>
            <a:ext cx="4198370" cy="3410604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Данные метрик свидетельствуют об удовлетворении интереса разработчика к легкой поддержке и расширяемости проекта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Заголовок 1"/>
          <p:cNvSpPr txBox="1"/>
          <p:nvPr>
            <p:ph type="title"/>
          </p:nvPr>
        </p:nvSpPr>
        <p:spPr>
          <a:xfrm>
            <a:off x="349975" y="258057"/>
            <a:ext cx="7886701" cy="84595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Анализ зависимостей в коде системы 1</a:t>
            </a:r>
          </a:p>
        </p:txBody>
      </p:sp>
      <p:sp>
        <p:nvSpPr>
          <p:cNvPr id="176" name="Номер слайда 3"/>
          <p:cNvSpPr txBox="1"/>
          <p:nvPr>
            <p:ph type="sldNum" sz="quarter" idx="2"/>
          </p:nvPr>
        </p:nvSpPr>
        <p:spPr>
          <a:xfrm>
            <a:off x="8256726" y="6404293"/>
            <a:ext cx="258624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7" name="Объект 2"/>
          <p:cNvSpPr txBox="1"/>
          <p:nvPr>
            <p:ph type="body" sz="quarter" idx="1"/>
          </p:nvPr>
        </p:nvSpPr>
        <p:spPr>
          <a:xfrm>
            <a:off x="349975" y="1320824"/>
            <a:ext cx="7886701" cy="429895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Зависимости между двумя основными модулями проекта:</a:t>
            </a:r>
          </a:p>
        </p:txBody>
      </p:sp>
      <p:pic>
        <p:nvPicPr>
          <p:cNvPr id="178" name="делать.jpg" descr="делать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684" y="1847917"/>
            <a:ext cx="7294179" cy="39464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Заголовок 1"/>
          <p:cNvSpPr txBox="1"/>
          <p:nvPr>
            <p:ph type="title"/>
          </p:nvPr>
        </p:nvSpPr>
        <p:spPr>
          <a:xfrm>
            <a:off x="490944" y="94111"/>
            <a:ext cx="7886701" cy="86278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Анализ зависимостей в коде системы 2</a:t>
            </a:r>
          </a:p>
        </p:txBody>
      </p:sp>
      <p:sp>
        <p:nvSpPr>
          <p:cNvPr id="181" name="Номер слайда 3"/>
          <p:cNvSpPr txBox="1"/>
          <p:nvPr>
            <p:ph type="sldNum" sz="quarter" idx="2"/>
          </p:nvPr>
        </p:nvSpPr>
        <p:spPr>
          <a:xfrm>
            <a:off x="8256726" y="6404293"/>
            <a:ext cx="258624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2" name="делать2.jpg" descr="делать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8665" y="1097818"/>
            <a:ext cx="6104250" cy="50000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Заголовок 1"/>
          <p:cNvSpPr txBox="1"/>
          <p:nvPr>
            <p:ph type="title"/>
          </p:nvPr>
        </p:nvSpPr>
        <p:spPr>
          <a:xfrm>
            <a:off x="628650" y="310604"/>
            <a:ext cx="7886700" cy="74086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Тестирование системы 1</a:t>
            </a:r>
          </a:p>
        </p:txBody>
      </p:sp>
      <p:sp>
        <p:nvSpPr>
          <p:cNvPr id="185" name="Объект 2"/>
          <p:cNvSpPr txBox="1"/>
          <p:nvPr>
            <p:ph type="body" sz="quarter" idx="1"/>
          </p:nvPr>
        </p:nvSpPr>
        <p:spPr>
          <a:xfrm>
            <a:off x="628650" y="1051467"/>
            <a:ext cx="7886700" cy="51674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Корректный ввод данных и добавление нового устройства</a:t>
            </a:r>
          </a:p>
        </p:txBody>
      </p:sp>
      <p:sp>
        <p:nvSpPr>
          <p:cNvPr id="186" name="Номер слайда 3"/>
          <p:cNvSpPr txBox="1"/>
          <p:nvPr>
            <p:ph type="sldNum" sz="quarter" idx="2"/>
          </p:nvPr>
        </p:nvSpPr>
        <p:spPr>
          <a:xfrm>
            <a:off x="8256726" y="6404293"/>
            <a:ext cx="258624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7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98" y="1888250"/>
            <a:ext cx="7886701" cy="28011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Номер слайда 3"/>
          <p:cNvSpPr txBox="1"/>
          <p:nvPr>
            <p:ph type="sldNum" sz="quarter" idx="2"/>
          </p:nvPr>
        </p:nvSpPr>
        <p:spPr>
          <a:xfrm>
            <a:off x="8256726" y="6404293"/>
            <a:ext cx="258624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0" name="Заголовок 1"/>
          <p:cNvSpPr txBox="1"/>
          <p:nvPr>
            <p:ph type="title"/>
          </p:nvPr>
        </p:nvSpPr>
        <p:spPr>
          <a:xfrm>
            <a:off x="628650" y="310604"/>
            <a:ext cx="7886700" cy="74086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Тестирование системы 2</a:t>
            </a:r>
          </a:p>
        </p:txBody>
      </p:sp>
      <p:sp>
        <p:nvSpPr>
          <p:cNvPr id="191" name="Объект 2"/>
          <p:cNvSpPr txBox="1"/>
          <p:nvPr>
            <p:ph type="body" sz="quarter" idx="1"/>
          </p:nvPr>
        </p:nvSpPr>
        <p:spPr>
          <a:xfrm>
            <a:off x="628650" y="1051467"/>
            <a:ext cx="7886700" cy="51674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Корректный ввод данных и добавление нового устройства</a:t>
            </a:r>
          </a:p>
        </p:txBody>
      </p:sp>
      <p:pic>
        <p:nvPicPr>
          <p:cNvPr id="192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2683" y="1846159"/>
            <a:ext cx="3870128" cy="38130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Номер слайда 3"/>
          <p:cNvSpPr txBox="1"/>
          <p:nvPr>
            <p:ph type="sldNum" sz="quarter" idx="2"/>
          </p:nvPr>
        </p:nvSpPr>
        <p:spPr>
          <a:xfrm>
            <a:off x="8256726" y="6404293"/>
            <a:ext cx="258624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5" name="Заголовок 1"/>
          <p:cNvSpPr txBox="1"/>
          <p:nvPr>
            <p:ph type="title"/>
          </p:nvPr>
        </p:nvSpPr>
        <p:spPr>
          <a:xfrm>
            <a:off x="628650" y="310604"/>
            <a:ext cx="7886700" cy="74086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Тестирование системы 3</a:t>
            </a:r>
          </a:p>
        </p:txBody>
      </p:sp>
      <p:sp>
        <p:nvSpPr>
          <p:cNvPr id="196" name="Объект 2"/>
          <p:cNvSpPr txBox="1"/>
          <p:nvPr/>
        </p:nvSpPr>
        <p:spPr>
          <a:xfrm>
            <a:off x="628650" y="1051467"/>
            <a:ext cx="7886700" cy="51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Корректный ввод данных и добавление нового устройства</a:t>
            </a:r>
          </a:p>
        </p:txBody>
      </p:sp>
      <p:pic>
        <p:nvPicPr>
          <p:cNvPr id="197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5759" y="1815579"/>
            <a:ext cx="7785019" cy="3027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Номер слайда 3"/>
          <p:cNvSpPr txBox="1"/>
          <p:nvPr>
            <p:ph type="sldNum" sz="quarter" idx="2"/>
          </p:nvPr>
        </p:nvSpPr>
        <p:spPr>
          <a:xfrm>
            <a:off x="8256726" y="6404293"/>
            <a:ext cx="258624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0" name="Заголовок 1"/>
          <p:cNvSpPr txBox="1"/>
          <p:nvPr>
            <p:ph type="title"/>
          </p:nvPr>
        </p:nvSpPr>
        <p:spPr>
          <a:xfrm>
            <a:off x="628650" y="310604"/>
            <a:ext cx="7886700" cy="74086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Тестирование системы 4</a:t>
            </a:r>
          </a:p>
        </p:txBody>
      </p:sp>
      <p:sp>
        <p:nvSpPr>
          <p:cNvPr id="201" name="Объект 2"/>
          <p:cNvSpPr txBox="1"/>
          <p:nvPr>
            <p:ph type="body" sz="quarter" idx="1"/>
          </p:nvPr>
        </p:nvSpPr>
        <p:spPr>
          <a:xfrm>
            <a:off x="628650" y="1051467"/>
            <a:ext cx="7886700" cy="5167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Проверка уникальности первичного ключа </a:t>
            </a:r>
            <a:r>
              <a:t>deviceId</a:t>
            </a:r>
          </a:p>
        </p:txBody>
      </p:sp>
      <p:pic>
        <p:nvPicPr>
          <p:cNvPr id="202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22444" y="1743755"/>
            <a:ext cx="3699112" cy="33704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63"/>
          <p:cNvSpPr txBox="1"/>
          <p:nvPr>
            <p:ph type="title"/>
          </p:nvPr>
        </p:nvSpPr>
        <p:spPr>
          <a:xfrm>
            <a:off x="311150" y="239484"/>
            <a:ext cx="8521700" cy="573088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Техническое задание</a:t>
            </a:r>
          </a:p>
        </p:txBody>
      </p:sp>
      <p:sp>
        <p:nvSpPr>
          <p:cNvPr id="119" name="Shape 64"/>
          <p:cNvSpPr txBox="1"/>
          <p:nvPr/>
        </p:nvSpPr>
        <p:spPr>
          <a:xfrm>
            <a:off x="409515" y="812572"/>
            <a:ext cx="8521701" cy="5703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387350" algn="just" defTabSz="914400">
              <a:lnSpc>
                <a:spcPct val="115000"/>
              </a:lnSpc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Портирование веб-сервиса </a:t>
            </a:r>
            <a:r>
              <a:t>DeviceManager</a:t>
            </a:r>
            <a:r>
              <a:t> и компонента пользовательского интерфейса системы Traccar на OSGi сервис и портлет платформы Liferay с сохранением протокола взаимодействия клиента с сервером</a:t>
            </a:r>
            <a:r>
              <a:t>:</a:t>
            </a:r>
            <a:endParaRPr sz="2800"/>
          </a:p>
          <a:p>
            <a:pPr marL="342900" indent="-342900" algn="just" defTabSz="914400">
              <a:lnSpc>
                <a:spcPct val="150000"/>
              </a:lnSpc>
              <a:spcBef>
                <a:spcPts val="1000"/>
              </a:spcBef>
              <a:buSzPct val="100000"/>
              <a:buFont typeface="Symbol"/>
              <a:buChar char="-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изучить соответствующий Manager и его графический интерфейс в Traccar;</a:t>
            </a:r>
            <a:endParaRPr sz="2800"/>
          </a:p>
          <a:p>
            <a:pPr marL="342900" indent="-342900" algn="just" defTabSz="914400">
              <a:lnSpc>
                <a:spcPct val="150000"/>
              </a:lnSpc>
              <a:spcBef>
                <a:spcPts val="1000"/>
              </a:spcBef>
              <a:buSzPct val="100000"/>
              <a:buFont typeface="Symbol"/>
              <a:buChar char="-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спроектировать интерфейс компонента</a:t>
            </a:r>
            <a:r>
              <a:t>;</a:t>
            </a:r>
          </a:p>
          <a:p>
            <a:pPr marL="342900" indent="-342900" algn="just" defTabSz="914400">
              <a:lnSpc>
                <a:spcPct val="150000"/>
              </a:lnSpc>
              <a:spcBef>
                <a:spcPts val="1000"/>
              </a:spcBef>
              <a:buSzPct val="100000"/>
              <a:buFont typeface="Symbol"/>
              <a:buChar char="-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реализовать хранение данных в БД (функционал должен быть инкапсулирован);</a:t>
            </a:r>
            <a:endParaRPr sz="2800"/>
          </a:p>
          <a:p>
            <a:pPr marL="342900" indent="-342900" algn="just" defTabSz="914400">
              <a:lnSpc>
                <a:spcPct val="150000"/>
              </a:lnSpc>
              <a:spcBef>
                <a:spcPts val="1000"/>
              </a:spcBef>
              <a:buSzPct val="100000"/>
              <a:buFont typeface="Symbol"/>
              <a:buChar char="-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разделение модели данных и бизнес логики;</a:t>
            </a:r>
            <a:endParaRPr sz="2800"/>
          </a:p>
          <a:p>
            <a:pPr marL="342900" indent="-342900" algn="just" defTabSz="914400">
              <a:lnSpc>
                <a:spcPct val="150000"/>
              </a:lnSpc>
              <a:spcBef>
                <a:spcPts val="1000"/>
              </a:spcBef>
              <a:buSzPct val="100000"/>
              <a:buFont typeface="Symbol"/>
              <a:buChar char="-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провести тестирование</a:t>
            </a:r>
            <a:r>
              <a:t>;</a:t>
            </a:r>
          </a:p>
          <a:p>
            <a:pPr marL="342900" indent="-342900" algn="just" defTabSz="914400">
              <a:lnSpc>
                <a:spcPct val="150000"/>
              </a:lnSpc>
              <a:spcBef>
                <a:spcPts val="1000"/>
              </a:spcBef>
              <a:buSzPct val="100000"/>
              <a:buFont typeface="Symbol"/>
              <a:buChar char="-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описать требования, конструкцию, особенности сборки и запуска в документации;</a:t>
            </a:r>
            <a:endParaRPr sz="2800"/>
          </a:p>
          <a:p>
            <a:pPr marL="342900" indent="-342900" algn="just" defTabSz="914400">
              <a:lnSpc>
                <a:spcPct val="150000"/>
              </a:lnSpc>
              <a:spcBef>
                <a:spcPts val="1000"/>
              </a:spcBef>
              <a:buSzPct val="100000"/>
              <a:buFont typeface="Symbol"/>
              <a:buChar char="-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реализовать визуализацию данных в GUI;</a:t>
            </a:r>
            <a:endParaRPr sz="2800"/>
          </a:p>
          <a:p>
            <a:pPr marL="342900" indent="-342900" algn="just" defTabSz="914400">
              <a:lnSpc>
                <a:spcPct val="150000"/>
              </a:lnSpc>
              <a:spcBef>
                <a:spcPts val="1000"/>
              </a:spcBef>
              <a:buSzPct val="100000"/>
              <a:buFont typeface="Symbol"/>
              <a:buChar char="-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обработка событий GUI и отправка команд;</a:t>
            </a:r>
            <a:endParaRPr sz="2800"/>
          </a:p>
        </p:txBody>
      </p:sp>
      <p:sp>
        <p:nvSpPr>
          <p:cNvPr id="120" name="Номер слайда 6"/>
          <p:cNvSpPr txBox="1"/>
          <p:nvPr>
            <p:ph type="sldNum" sz="quarter" idx="2"/>
          </p:nvPr>
        </p:nvSpPr>
        <p:spPr>
          <a:xfrm>
            <a:off x="8333968" y="6404293"/>
            <a:ext cx="1813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Номер слайда 3"/>
          <p:cNvSpPr txBox="1"/>
          <p:nvPr>
            <p:ph type="sldNum" sz="quarter" idx="2"/>
          </p:nvPr>
        </p:nvSpPr>
        <p:spPr>
          <a:xfrm>
            <a:off x="8256726" y="6404293"/>
            <a:ext cx="258624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5" name="Заголовок 1"/>
          <p:cNvSpPr txBox="1"/>
          <p:nvPr>
            <p:ph type="title"/>
          </p:nvPr>
        </p:nvSpPr>
        <p:spPr>
          <a:xfrm>
            <a:off x="628650" y="310604"/>
            <a:ext cx="7886700" cy="740865"/>
          </a:xfrm>
          <a:prstGeom prst="rect">
            <a:avLst/>
          </a:prstGeom>
        </p:spPr>
        <p:txBody>
          <a:bodyPr/>
          <a:lstStyle/>
          <a:p>
            <a: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Тестирование системы </a:t>
            </a:r>
            <a:r>
              <a:t>5</a:t>
            </a:r>
          </a:p>
        </p:txBody>
      </p:sp>
      <p:sp>
        <p:nvSpPr>
          <p:cNvPr id="206" name="Объект 2"/>
          <p:cNvSpPr txBox="1"/>
          <p:nvPr>
            <p:ph type="body" sz="quarter" idx="1"/>
          </p:nvPr>
        </p:nvSpPr>
        <p:spPr>
          <a:xfrm>
            <a:off x="628650" y="1051467"/>
            <a:ext cx="7886700" cy="5167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Проверка уникальности первичного ключа </a:t>
            </a:r>
            <a:r>
              <a:t>deviceId</a:t>
            </a:r>
          </a:p>
        </p:txBody>
      </p:sp>
      <p:pic>
        <p:nvPicPr>
          <p:cNvPr id="207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8296" y="1690622"/>
            <a:ext cx="7987408" cy="31065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Номер слайда 3"/>
          <p:cNvSpPr txBox="1"/>
          <p:nvPr>
            <p:ph type="sldNum" sz="quarter" idx="2"/>
          </p:nvPr>
        </p:nvSpPr>
        <p:spPr>
          <a:xfrm>
            <a:off x="8256726" y="6404293"/>
            <a:ext cx="258624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0" name="Заголовок 1"/>
          <p:cNvSpPr txBox="1"/>
          <p:nvPr>
            <p:ph type="title"/>
          </p:nvPr>
        </p:nvSpPr>
        <p:spPr>
          <a:xfrm>
            <a:off x="628650" y="310604"/>
            <a:ext cx="7886700" cy="740865"/>
          </a:xfrm>
          <a:prstGeom prst="rect">
            <a:avLst/>
          </a:prstGeom>
        </p:spPr>
        <p:txBody>
          <a:bodyPr/>
          <a:lstStyle/>
          <a:p>
            <a: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Тестирование системы </a:t>
            </a:r>
            <a:r>
              <a:t>6</a:t>
            </a:r>
          </a:p>
        </p:txBody>
      </p:sp>
      <p:sp>
        <p:nvSpPr>
          <p:cNvPr id="211" name="Объект 2"/>
          <p:cNvSpPr txBox="1"/>
          <p:nvPr>
            <p:ph type="body" sz="quarter" idx="1"/>
          </p:nvPr>
        </p:nvSpPr>
        <p:spPr>
          <a:xfrm>
            <a:off x="628650" y="1051467"/>
            <a:ext cx="7886700" cy="51674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Корректный ввод данных и удаление устройства</a:t>
            </a:r>
          </a:p>
        </p:txBody>
      </p:sp>
      <p:pic>
        <p:nvPicPr>
          <p:cNvPr id="212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8654" y="1787343"/>
            <a:ext cx="7519722" cy="29137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Номер слайда 3"/>
          <p:cNvSpPr txBox="1"/>
          <p:nvPr>
            <p:ph type="sldNum" sz="quarter" idx="2"/>
          </p:nvPr>
        </p:nvSpPr>
        <p:spPr>
          <a:xfrm>
            <a:off x="8256726" y="6404293"/>
            <a:ext cx="258624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5" name="Заголовок 1"/>
          <p:cNvSpPr txBox="1"/>
          <p:nvPr>
            <p:ph type="title"/>
          </p:nvPr>
        </p:nvSpPr>
        <p:spPr>
          <a:xfrm>
            <a:off x="628650" y="310604"/>
            <a:ext cx="7886700" cy="74086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Тестирование системы 7</a:t>
            </a:r>
          </a:p>
        </p:txBody>
      </p:sp>
      <p:sp>
        <p:nvSpPr>
          <p:cNvPr id="216" name="Объект 2"/>
          <p:cNvSpPr txBox="1"/>
          <p:nvPr>
            <p:ph type="body" sz="quarter" idx="1"/>
          </p:nvPr>
        </p:nvSpPr>
        <p:spPr>
          <a:xfrm>
            <a:off x="628650" y="1051467"/>
            <a:ext cx="7886700" cy="51674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Корректный ввод данных и удаление устройства</a:t>
            </a:r>
          </a:p>
        </p:txBody>
      </p:sp>
      <p:pic>
        <p:nvPicPr>
          <p:cNvPr id="217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343" y="1848249"/>
            <a:ext cx="7849315" cy="27963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Номер слайда 3"/>
          <p:cNvSpPr txBox="1"/>
          <p:nvPr>
            <p:ph type="sldNum" sz="quarter" idx="2"/>
          </p:nvPr>
        </p:nvSpPr>
        <p:spPr>
          <a:xfrm>
            <a:off x="8256726" y="6404293"/>
            <a:ext cx="258624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0" name="Заголовок 1"/>
          <p:cNvSpPr txBox="1"/>
          <p:nvPr>
            <p:ph type="title"/>
          </p:nvPr>
        </p:nvSpPr>
        <p:spPr>
          <a:xfrm>
            <a:off x="628650" y="310604"/>
            <a:ext cx="7886700" cy="74086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Тестирование системы 8</a:t>
            </a:r>
          </a:p>
        </p:txBody>
      </p:sp>
      <p:sp>
        <p:nvSpPr>
          <p:cNvPr id="221" name="Объект 2"/>
          <p:cNvSpPr txBox="1"/>
          <p:nvPr>
            <p:ph type="body" sz="quarter" idx="1"/>
          </p:nvPr>
        </p:nvSpPr>
        <p:spPr>
          <a:xfrm>
            <a:off x="628650" y="1051467"/>
            <a:ext cx="7886700" cy="51674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Корректный ввод данных и удаление устройства</a:t>
            </a:r>
          </a:p>
        </p:txBody>
      </p:sp>
      <p:pic>
        <p:nvPicPr>
          <p:cNvPr id="222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1875" y="1863577"/>
            <a:ext cx="7900250" cy="28366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Заголовок 1"/>
          <p:cNvSpPr txBox="1"/>
          <p:nvPr>
            <p:ph type="title"/>
          </p:nvPr>
        </p:nvSpPr>
        <p:spPr>
          <a:xfrm>
            <a:off x="628650" y="244994"/>
            <a:ext cx="7886700" cy="87208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Выводы</a:t>
            </a:r>
          </a:p>
        </p:txBody>
      </p:sp>
      <p:sp>
        <p:nvSpPr>
          <p:cNvPr id="225" name="Объект 2"/>
          <p:cNvSpPr txBox="1"/>
          <p:nvPr>
            <p:ph type="body" idx="1"/>
          </p:nvPr>
        </p:nvSpPr>
        <p:spPr>
          <a:xfrm>
            <a:off x="539793" y="1094286"/>
            <a:ext cx="8064414" cy="5239275"/>
          </a:xfrm>
          <a:prstGeom prst="rect">
            <a:avLst/>
          </a:prstGeom>
        </p:spPr>
        <p:txBody>
          <a:bodyPr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был успешно портирован веб-сервис DriverManager и компонент пользовательского интерфейса системы Traccar на OSGi сервис и портлет платформы Liferay с сохранением протокола взаимодействия клиента с сервером</a:t>
            </a: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веб-сервис был протестирован методом ручного тестирования. </a:t>
            </a: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данный проект можно использовать как встраиваемый модуль для более удобного отображения в других системах </a:t>
            </a:r>
            <a:r>
              <a:t>GPS</a:t>
            </a:r>
            <a:r>
              <a:t>-трекинга, навигации и т.п.</a:t>
            </a: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данный веб-сервис имеет возможность масштабирования, расширения функционала или же он может быть быстро перестроен для работы с другими данными.</a:t>
            </a:r>
          </a:p>
        </p:txBody>
      </p:sp>
      <p:sp>
        <p:nvSpPr>
          <p:cNvPr id="226" name="Номер слайда 3"/>
          <p:cNvSpPr txBox="1"/>
          <p:nvPr>
            <p:ph type="sldNum" sz="quarter" idx="2"/>
          </p:nvPr>
        </p:nvSpPr>
        <p:spPr>
          <a:xfrm>
            <a:off x="8256726" y="6404293"/>
            <a:ext cx="258624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Заголовок 1"/>
          <p:cNvSpPr txBox="1"/>
          <p:nvPr>
            <p:ph type="title"/>
          </p:nvPr>
        </p:nvSpPr>
        <p:spPr>
          <a:xfrm>
            <a:off x="2556484" y="2766217"/>
            <a:ext cx="4031032" cy="132556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Спасибо за внимание!</a:t>
            </a:r>
          </a:p>
        </p:txBody>
      </p:sp>
      <p:sp>
        <p:nvSpPr>
          <p:cNvPr id="229" name="Номер слайда 3"/>
          <p:cNvSpPr txBox="1"/>
          <p:nvPr>
            <p:ph type="sldNum" sz="quarter" idx="2"/>
          </p:nvPr>
        </p:nvSpPr>
        <p:spPr>
          <a:xfrm>
            <a:off x="8256726" y="6404293"/>
            <a:ext cx="258624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Заголовок 1"/>
          <p:cNvSpPr txBox="1"/>
          <p:nvPr>
            <p:ph type="title"/>
          </p:nvPr>
        </p:nvSpPr>
        <p:spPr>
          <a:xfrm>
            <a:off x="628649" y="192597"/>
            <a:ext cx="4003737" cy="687298"/>
          </a:xfrm>
          <a:prstGeom prst="rect">
            <a:avLst/>
          </a:prstGeom>
        </p:spPr>
        <p:txBody>
          <a:bodyPr/>
          <a:lstStyle/>
          <a:p>
            <a: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Что такое </a:t>
            </a:r>
            <a:r>
              <a:t>Traccar?</a:t>
            </a:r>
          </a:p>
        </p:txBody>
      </p:sp>
      <p:pic>
        <p:nvPicPr>
          <p:cNvPr id="123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0401" y="656100"/>
            <a:ext cx="7943966" cy="5700252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Номер слайда 4"/>
          <p:cNvSpPr txBox="1"/>
          <p:nvPr>
            <p:ph type="sldNum" sz="quarter" idx="2"/>
          </p:nvPr>
        </p:nvSpPr>
        <p:spPr>
          <a:xfrm>
            <a:off x="8333968" y="6404293"/>
            <a:ext cx="1813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Номер слайда 3"/>
          <p:cNvSpPr txBox="1"/>
          <p:nvPr>
            <p:ph type="sldNum" sz="quarter" idx="2"/>
          </p:nvPr>
        </p:nvSpPr>
        <p:spPr>
          <a:xfrm>
            <a:off x="8333968" y="6404293"/>
            <a:ext cx="1813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7" name="Заголовок 1"/>
          <p:cNvSpPr txBox="1"/>
          <p:nvPr>
            <p:ph type="title"/>
          </p:nvPr>
        </p:nvSpPr>
        <p:spPr>
          <a:xfrm>
            <a:off x="628649" y="192597"/>
            <a:ext cx="4003737" cy="687298"/>
          </a:xfrm>
          <a:prstGeom prst="rect">
            <a:avLst/>
          </a:prstGeom>
        </p:spPr>
        <p:txBody>
          <a:bodyPr/>
          <a:lstStyle/>
          <a:p>
            <a: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Что такое </a:t>
            </a:r>
            <a:r>
              <a:t>Liferay?</a:t>
            </a:r>
          </a:p>
        </p:txBody>
      </p:sp>
      <p:pic>
        <p:nvPicPr>
          <p:cNvPr id="128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438" y="814434"/>
            <a:ext cx="8714776" cy="54485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/>
          <p:nvPr>
            <p:ph type="title"/>
          </p:nvPr>
        </p:nvSpPr>
        <p:spPr>
          <a:xfrm>
            <a:off x="628650" y="365125"/>
            <a:ext cx="7886700" cy="8499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Система до портирования</a:t>
            </a:r>
          </a:p>
        </p:txBody>
      </p:sp>
      <p:sp>
        <p:nvSpPr>
          <p:cNvPr id="131" name="Объект 2"/>
          <p:cNvSpPr txBox="1"/>
          <p:nvPr>
            <p:ph type="body" idx="1"/>
          </p:nvPr>
        </p:nvSpPr>
        <p:spPr>
          <a:xfrm>
            <a:off x="628650" y="1610019"/>
            <a:ext cx="78867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Java</a:t>
            </a:r>
            <a:r>
              <a:t>-проект с множеством исходных файлов, без модульности;</a:t>
            </a:r>
          </a:p>
          <a:p>
            <a:pPr>
              <a:lnSpc>
                <a:spcPct val="150000"/>
              </a:lnSpc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Сборка производиться посредством </a:t>
            </a:r>
            <a:r>
              <a:t>Maven</a:t>
            </a:r>
            <a:r>
              <a:t>-зависимостей;</a:t>
            </a:r>
          </a:p>
          <a:p>
            <a:pPr>
              <a:lnSpc>
                <a:spcPct val="150000"/>
              </a:lnSpc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Веб-интерфейс представлен не в качестве модульного портлета, а множеством файлов (</a:t>
            </a:r>
            <a:r>
              <a:t>js, xml, java)</a:t>
            </a:r>
            <a:r>
              <a:t>.</a:t>
            </a:r>
          </a:p>
        </p:txBody>
      </p:sp>
      <p:sp>
        <p:nvSpPr>
          <p:cNvPr id="132" name="Номер слайда 3"/>
          <p:cNvSpPr txBox="1"/>
          <p:nvPr>
            <p:ph type="sldNum" sz="quarter" idx="2"/>
          </p:nvPr>
        </p:nvSpPr>
        <p:spPr>
          <a:xfrm>
            <a:off x="8333968" y="6404293"/>
            <a:ext cx="1813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Заголовок 1"/>
          <p:cNvSpPr txBox="1"/>
          <p:nvPr>
            <p:ph type="title"/>
          </p:nvPr>
        </p:nvSpPr>
        <p:spPr>
          <a:xfrm>
            <a:off x="525132" y="244357"/>
            <a:ext cx="7281775" cy="885704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Система в окружении смежных систем</a:t>
            </a:r>
          </a:p>
        </p:txBody>
      </p:sp>
      <p:sp>
        <p:nvSpPr>
          <p:cNvPr id="135" name="Номер слайда 3"/>
          <p:cNvSpPr txBox="1"/>
          <p:nvPr>
            <p:ph type="sldNum" sz="quarter" idx="2"/>
          </p:nvPr>
        </p:nvSpPr>
        <p:spPr>
          <a:xfrm>
            <a:off x="8333968" y="6404293"/>
            <a:ext cx="1813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6" name="Рисунок 2" descr="Рисунок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240" y="1130060"/>
            <a:ext cx="7665720" cy="52412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Заголовок 1"/>
          <p:cNvSpPr txBox="1"/>
          <p:nvPr>
            <p:ph type="title"/>
          </p:nvPr>
        </p:nvSpPr>
        <p:spPr>
          <a:xfrm>
            <a:off x="490626" y="136523"/>
            <a:ext cx="7886701" cy="79081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Выявление заинтересованных сторон и их интересов</a:t>
            </a:r>
          </a:p>
        </p:txBody>
      </p:sp>
      <p:sp>
        <p:nvSpPr>
          <p:cNvPr id="139" name="Номер слайда 3"/>
          <p:cNvSpPr txBox="1"/>
          <p:nvPr>
            <p:ph type="sldNum" sz="quarter" idx="2"/>
          </p:nvPr>
        </p:nvSpPr>
        <p:spPr>
          <a:xfrm>
            <a:off x="8333968" y="6404293"/>
            <a:ext cx="1813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0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8797" y="758900"/>
            <a:ext cx="7886701" cy="58547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 3"/>
          <p:cNvSpPr txBox="1"/>
          <p:nvPr>
            <p:ph type="sldNum" sz="quarter" idx="2"/>
          </p:nvPr>
        </p:nvSpPr>
        <p:spPr>
          <a:xfrm>
            <a:off x="8333968" y="6404293"/>
            <a:ext cx="1813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3" name="Text Box 2"/>
          <p:cNvSpPr txBox="1"/>
          <p:nvPr/>
        </p:nvSpPr>
        <p:spPr>
          <a:xfrm>
            <a:off x="381358" y="83267"/>
            <a:ext cx="8521701" cy="57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914400">
              <a:lnSpc>
                <a:spcPct val="90000"/>
              </a:lnSpc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Выбор технических решений</a:t>
            </a:r>
          </a:p>
        </p:txBody>
      </p:sp>
      <p:pic>
        <p:nvPicPr>
          <p:cNvPr id="144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5779" y="610347"/>
            <a:ext cx="6132442" cy="6019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Заголовок 1"/>
          <p:cNvSpPr txBox="1"/>
          <p:nvPr>
            <p:ph type="title"/>
          </p:nvPr>
        </p:nvSpPr>
        <p:spPr>
          <a:xfrm>
            <a:off x="568265" y="264063"/>
            <a:ext cx="7886701" cy="83394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Диаграмма компонентов</a:t>
            </a:r>
          </a:p>
        </p:txBody>
      </p:sp>
      <p:sp>
        <p:nvSpPr>
          <p:cNvPr id="147" name="Номер слайда 3"/>
          <p:cNvSpPr txBox="1"/>
          <p:nvPr>
            <p:ph type="sldNum" sz="quarter" idx="2"/>
          </p:nvPr>
        </p:nvSpPr>
        <p:spPr>
          <a:xfrm>
            <a:off x="8333968" y="6404293"/>
            <a:ext cx="1813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8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86533" y="1445021"/>
            <a:ext cx="7649980" cy="39679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