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829" r:id="rId3"/>
    <p:sldId id="872" r:id="rId4"/>
    <p:sldId id="855" r:id="rId5"/>
    <p:sldId id="864" r:id="rId6"/>
    <p:sldId id="865" r:id="rId7"/>
    <p:sldId id="858" r:id="rId8"/>
    <p:sldId id="869" r:id="rId9"/>
    <p:sldId id="830" r:id="rId10"/>
    <p:sldId id="870" r:id="rId11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97" autoAdjust="0"/>
    <p:restoredTop sz="92958" autoAdjust="0"/>
  </p:normalViewPr>
  <p:slideViewPr>
    <p:cSldViewPr showGuides="1">
      <p:cViewPr varScale="1">
        <p:scale>
          <a:sx n="93" d="100"/>
          <a:sy n="93" d="100"/>
        </p:scale>
        <p:origin x="4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0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1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90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932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1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07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5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6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9.176.82:90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ctr">
              <a:buFont typeface="Arial" panose="020B0604020202020204" pitchFamily="34" charset="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3124238" y="3614068"/>
            <a:ext cx="3619407" cy="9601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主讲教师：黄虎杰 张正</a:t>
            </a:r>
            <a:endParaRPr lang="en-US" altLang="zh-CN" sz="2000" b="1" dirty="0">
              <a:solidFill>
                <a:srgbClr val="000000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实验</a:t>
            </a:r>
            <a:r>
              <a:rPr lang="zh-CN" altLang="en-US" sz="2000" b="1">
                <a:solidFill>
                  <a:srgbClr val="000000"/>
                </a:solidFill>
                <a:latin typeface="+mn-ea"/>
              </a:rPr>
              <a:t>教师：魏宇虹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徐凡博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83" y="1295400"/>
            <a:ext cx="8688387" cy="55626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-3001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表示空，输入可能不为满二叉树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前序遍历： </a:t>
            </a:r>
            <a:r>
              <a:rPr lang="en-US" altLang="zh-CN" sz="2000" dirty="0"/>
              <a:t>1 2 4 8 9 5 3 6 10 7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/>
              <a:t>8 4 9 2 5 1 6 10 3 7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 </a:t>
            </a:r>
            <a:r>
              <a:rPr lang="en-US" altLang="zh-CN" sz="2000" dirty="0"/>
              <a:t>8 9 4 5 2 10 6 7 3 1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82" y="2483977"/>
            <a:ext cx="3492961" cy="22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F7E617-865D-B644-882A-76F75CE3CA80}"/>
              </a:ext>
            </a:extLst>
          </p:cNvPr>
          <p:cNvSpPr txBox="1"/>
          <p:nvPr/>
        </p:nvSpPr>
        <p:spPr>
          <a:xfrm>
            <a:off x="5625994" y="4925170"/>
            <a:ext cx="3124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+mn-lt"/>
              </a:rPr>
              <a:t>提示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</a:rPr>
              <a:t>：</a:t>
            </a:r>
            <a:r>
              <a:rPr lang="zh-CN" altLang="zh-CN" sz="1600" dirty="0">
                <a:latin typeface="+mn-lt"/>
              </a:rPr>
              <a:t>可以使用</a:t>
            </a:r>
            <a:r>
              <a:rPr lang="zh-CN" altLang="zh-CN" sz="1600" b="1" dirty="0">
                <a:solidFill>
                  <a:schemeClr val="bg2"/>
                </a:solidFill>
                <a:latin typeface="+mn-lt"/>
              </a:rPr>
              <a:t>队列</a:t>
            </a:r>
            <a:r>
              <a:rPr lang="zh-CN" altLang="zh-CN" sz="1600" dirty="0">
                <a:latin typeface="+mn-lt"/>
              </a:rPr>
              <a:t>来实现层序遍历构建二叉树，也可以通过</a:t>
            </a:r>
            <a:r>
              <a:rPr lang="zh-CN" altLang="zh-CN" sz="1600" b="1" dirty="0">
                <a:latin typeface="+mn-lt"/>
              </a:rPr>
              <a:t>计算索引</a:t>
            </a:r>
            <a:r>
              <a:rPr lang="zh-CN" altLang="zh-CN" sz="1600" dirty="0">
                <a:latin typeface="+mn-lt"/>
              </a:rPr>
              <a:t>来完成构建二叉树。 </a:t>
            </a:r>
            <a:endParaRPr lang="en-US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45773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7588DA9-2879-8745-8CA2-BD179BF600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86" y="2919168"/>
            <a:ext cx="3657504" cy="241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7806" y="1219258"/>
            <a:ext cx="8763677" cy="5566899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2-3002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给定一棵二叉树，路径定义为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从树的根节点到叶子结点的任意路径，路径和为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路径中各节点的权值和。求取该二叉树的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最大路径和：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共包含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条路径：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r>
              <a:rPr lang="en-US" altLang="zh-CN" sz="2000" dirty="0"/>
              <a:t>1 2 4 8</a:t>
            </a:r>
            <a:endParaRPr lang="zh-CN" altLang="zh-CN" sz="1400" dirty="0"/>
          </a:p>
          <a:p>
            <a:pPr lvl="2" latinLnBrk="1"/>
            <a:r>
              <a:rPr lang="en-US" altLang="zh-CN" sz="2000" dirty="0"/>
              <a:t>1 2 4 9</a:t>
            </a:r>
            <a:endParaRPr lang="zh-CN" altLang="zh-CN" sz="1400" dirty="0"/>
          </a:p>
          <a:p>
            <a:pPr lvl="2" latinLnBrk="1"/>
            <a:r>
              <a:rPr lang="en-US" altLang="zh-CN" sz="2000" dirty="0"/>
              <a:t>1 2 5</a:t>
            </a:r>
            <a:endParaRPr lang="zh-CN" altLang="zh-CN" sz="1400" dirty="0"/>
          </a:p>
          <a:p>
            <a:pPr lvl="2" latinLnBrk="1"/>
            <a:r>
              <a:rPr lang="en-US" altLang="zh-CN" sz="2000" b="1" dirty="0"/>
              <a:t>1 3 6 10</a:t>
            </a:r>
            <a:endParaRPr lang="zh-CN" altLang="zh-CN" sz="1400" b="1" dirty="0"/>
          </a:p>
          <a:p>
            <a:pPr lvl="2" latinLnBrk="1"/>
            <a:r>
              <a:rPr lang="en-US" altLang="zh-CN" sz="2000" dirty="0"/>
              <a:t>1 3 7</a:t>
            </a:r>
          </a:p>
          <a:p>
            <a:pPr lvl="1" latinLnBrk="1"/>
            <a:endParaRPr lang="zh-CN" altLang="zh-CN" sz="1600" dirty="0"/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4373C6-EF8C-3C47-B13E-0A29A434DCC0}"/>
              </a:ext>
            </a:extLst>
          </p:cNvPr>
          <p:cNvSpPr/>
          <p:nvPr/>
        </p:nvSpPr>
        <p:spPr>
          <a:xfrm>
            <a:off x="3733822" y="5719386"/>
            <a:ext cx="6019762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本题需要先使用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构造二叉树。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 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当输入一个空二叉树时，输出为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28083" y="1295400"/>
            <a:ext cx="899199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3-3003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给定一棵二叉树，求取该二叉树的所有左子叶权重之和。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左子叶权重之和</a:t>
            </a:r>
            <a:r>
              <a:rPr lang="zh-CN" altLang="en-US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左孩子分别有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2 4 6 8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4 6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都不是叶子结点，只有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才是左子叶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，所以该树的左子叶权重之和为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本题需要先使用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构造二叉树。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 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只输入一个空二叉树时，输出为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FAECB5-5FEC-0C4A-87C3-94C83FCEBB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76" y="2284603"/>
            <a:ext cx="3452091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204627" y="1239888"/>
            <a:ext cx="5510343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4-3004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/>
              <a:t>给定</a:t>
            </a:r>
            <a:r>
              <a:rPr lang="zh-CN" altLang="en-US" sz="2000" dirty="0"/>
              <a:t>一棵二叉树，</a:t>
            </a:r>
            <a:r>
              <a:rPr lang="zh-CN" altLang="zh-CN" sz="2000" dirty="0"/>
              <a:t>求取该树的镜像，即翻转该二叉树 </a:t>
            </a:r>
            <a:r>
              <a:rPr lang="zh-CN" altLang="en-US" sz="2000" dirty="0"/>
              <a:t>（每个节点调换左右子树）</a:t>
            </a:r>
            <a:endParaRPr lang="en-US" altLang="zh-CN" sz="2000" dirty="0"/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中二叉树的中序遍历。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本题需要先使用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题目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的代码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构造二叉树。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45C68A-74B2-4AAE-8018-1CEFBC09EE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29" y="1317645"/>
            <a:ext cx="3423332" cy="211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529875-8C02-C943-A254-0DFAAFA54C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23" y="3962386"/>
            <a:ext cx="3516611" cy="211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9EF4462-17B8-46E7-95A4-A166F9DD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18" y="1295400"/>
            <a:ext cx="8762770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1</a:t>
            </a:r>
            <a:r>
              <a:rPr lang="zh-CN" altLang="en-US" sz="2000" dirty="0">
                <a:latin typeface="+mn-ea"/>
                <a:ea typeface="+mn-ea"/>
              </a:rPr>
              <a:t>）请完成平台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hlinkClick r:id="rId3"/>
              </a:rPr>
              <a:t>http://10.249.176.82:9000/</a:t>
            </a:r>
            <a:r>
              <a:rPr lang="zh-CN" altLang="en-US" sz="2000" dirty="0">
                <a:latin typeface="+mn-ea"/>
                <a:ea typeface="+mn-ea"/>
              </a:rPr>
              <a:t>上的题，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编号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3001-3004 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</a:rPr>
              <a:t>）请根据平台上的题目要求，提交本地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测试通过</a:t>
            </a:r>
            <a:r>
              <a:rPr lang="zh-CN" altLang="en-US" sz="2000" dirty="0">
                <a:latin typeface="+mn-ea"/>
                <a:ea typeface="+mn-ea"/>
              </a:rPr>
              <a:t>的代码。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）本地提供的用例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并未覆盖所有功能和边界条件</a:t>
            </a:r>
            <a:r>
              <a:rPr lang="zh-CN" altLang="en-US" sz="2000" dirty="0">
                <a:latin typeface="+mn-ea"/>
                <a:ea typeface="+mn-ea"/>
              </a:rPr>
              <a:t>，请务必自行设计用例全面测试代码后，再提交平台测试。</a:t>
            </a:r>
            <a:endParaRPr lang="en-US" altLang="zh-CN" sz="2000" dirty="0">
              <a:latin typeface="+mn-ea"/>
              <a:ea typeface="+mn-ea"/>
            </a:endParaRPr>
          </a:p>
          <a:p>
            <a:pPr marL="457200" lvl="1" indent="0" eaLnBrk="1" hangingPunct="1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代码模板说明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0" y="1371654"/>
            <a:ext cx="899148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模板请查看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压缩包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OJ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平台仅提供主函数模板；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模板已实现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队列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，可直接使用相关接口进行编码；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相关函数说明可查看实验三任务说明文档。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感兴趣的同学可以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自行学习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二叉树可视化函数接口实现的代码，包括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createDotFile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plot()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。该部分需要下载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graphiviz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软件，并将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use_graphviz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值修改为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后使用，详见任务说明文档。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（非必选项，不计分）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2022年4月16日星期六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048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1292443"/>
            <a:ext cx="8458200" cy="5105400"/>
          </a:xfrm>
        </p:spPr>
        <p:txBody>
          <a:bodyPr/>
          <a:lstStyle/>
          <a:p>
            <a:pPr lvl="1"/>
            <a:endParaRPr kumimoji="1"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遍历建二叉树及遍历（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二叉树最大路径和（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endParaRPr kumimoji="1"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子叶权重之和（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二叉树（</a:t>
            </a:r>
            <a:r>
              <a:rPr kumimoji="1"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457200" lvl="1" indent="0">
              <a:buNone/>
            </a:pPr>
            <a:endParaRPr kumimoji="1"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FB96B8-62AB-4809-AD4F-BA9FA979B819}"/>
              </a:ext>
            </a:extLst>
          </p:cNvPr>
          <p:cNvSpPr/>
          <p:nvPr/>
        </p:nvSpPr>
        <p:spPr>
          <a:xfrm>
            <a:off x="1940510" y="2971812"/>
            <a:ext cx="52629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9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请同学们开始实验吧</a:t>
            </a:r>
          </a:p>
        </p:txBody>
      </p:sp>
    </p:spTree>
    <p:extLst>
      <p:ext uri="{BB962C8B-B14F-4D97-AF65-F5344CB8AC3E}">
        <p14:creationId xmlns:p14="http://schemas.microsoft.com/office/powerpoint/2010/main" val="318258368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4147</TotalTime>
  <Words>706</Words>
  <Application>Microsoft Office PowerPoint</Application>
  <PresentationFormat>全屏显示(4:3)</PresentationFormat>
  <Paragraphs>98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微软雅黑</vt:lpstr>
      <vt:lpstr>Arial</vt:lpstr>
      <vt:lpstr>Tahoma</vt:lpstr>
      <vt:lpstr>Times New Roman</vt:lpstr>
      <vt:lpstr>Wingdings</vt:lpstr>
      <vt:lpstr>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实验要求</vt:lpstr>
      <vt:lpstr>代码模板说明</vt:lpstr>
      <vt:lpstr>实验三评分标准</vt:lpstr>
      <vt:lpstr>PowerPoint 演示文稿</vt:lpstr>
    </vt:vector>
  </TitlesOfParts>
  <Company>HITSZ-ICE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Xu Karen</cp:lastModifiedBy>
  <cp:revision>870</cp:revision>
  <cp:lastPrinted>2000-06-01T21:00:00Z</cp:lastPrinted>
  <dcterms:created xsi:type="dcterms:W3CDTF">1999-12-01T22:01:00Z</dcterms:created>
  <dcterms:modified xsi:type="dcterms:W3CDTF">2022-04-16T04:07:40Z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