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7" r:id="rId3"/>
    <p:sldId id="282" r:id="rId5"/>
    <p:sldId id="287" r:id="rId6"/>
    <p:sldId id="275" r:id="rId7"/>
    <p:sldId id="260" r:id="rId8"/>
    <p:sldId id="299" r:id="rId9"/>
    <p:sldId id="269" r:id="rId10"/>
    <p:sldId id="278" r:id="rId11"/>
    <p:sldId id="291" r:id="rId12"/>
    <p:sldId id="296" r:id="rId13"/>
    <p:sldId id="300" r:id="rId14"/>
    <p:sldId id="262" r:id="rId15"/>
    <p:sldId id="298" r:id="rId16"/>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ple"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A9995"/>
    <a:srgbClr val="8EE0DC"/>
    <a:srgbClr val="54D0CA"/>
    <a:srgbClr val="0D13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660"/>
  </p:normalViewPr>
  <p:slideViewPr>
    <p:cSldViewPr snapToGrid="0" showGuides="1">
      <p:cViewPr varScale="1">
        <p:scale>
          <a:sx n="104" d="100"/>
          <a:sy n="104" d="100"/>
        </p:scale>
        <p:origin x="72" y="144"/>
      </p:cViewPr>
      <p:guideLst>
        <p:guide orient="horz" pos="2088"/>
        <p:guide pos="3814"/>
      </p:guideLst>
    </p:cSldViewPr>
  </p:slideViewPr>
  <p:notesTextViewPr>
    <p:cViewPr>
      <p:scale>
        <a:sx n="1" d="1"/>
        <a:sy n="1" d="1"/>
      </p:scale>
      <p:origin x="0" y="0"/>
    </p:cViewPr>
  </p:notesTextViewPr>
  <p:sorterViewPr>
    <p:cViewPr>
      <p:scale>
        <a:sx n="75" d="100"/>
        <a:sy n="75"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263.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8CDDB4-6553-4F69-92A5-864D7528836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39D0A-ED8E-4A87-BA33-B024370FBD8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D8AD4C7-00E1-484E-ADC6-80BED9BCD7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9B093F-DDD8-4FA1-B0B2-6BD78FD0BB3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8AD4C7-00E1-484E-ADC6-80BED9BCD7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9B093F-DDD8-4FA1-B0B2-6BD78FD0BB3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8AD4C7-00E1-484E-ADC6-80BED9BCD7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9B093F-DDD8-4FA1-B0B2-6BD78FD0BB3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8AD4C7-00E1-484E-ADC6-80BED9BCD7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9B093F-DDD8-4FA1-B0B2-6BD78FD0BB3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AD8AD4C7-00E1-484E-ADC6-80BED9BCD7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9B093F-DDD8-4FA1-B0B2-6BD78FD0BB3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D8AD4C7-00E1-484E-ADC6-80BED9BCD7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9B093F-DDD8-4FA1-B0B2-6BD78FD0BB3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D8AD4C7-00E1-484E-ADC6-80BED9BCD7E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19B093F-DDD8-4FA1-B0B2-6BD78FD0BB3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8AD4C7-00E1-484E-ADC6-80BED9BCD7E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19B093F-DDD8-4FA1-B0B2-6BD78FD0BB3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D8AD4C7-00E1-484E-ADC6-80BED9BCD7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9B093F-DDD8-4FA1-B0B2-6BD78FD0BB3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D8AD4C7-00E1-484E-ADC6-80BED9BCD7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9B093F-DDD8-4FA1-B0B2-6BD78FD0BB3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AD4C7-00E1-484E-ADC6-80BED9BCD7E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9B093F-DDD8-4FA1-B0B2-6BD78FD0BB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openxmlformats.org/officeDocument/2006/relationships/image" Target="../media/image3.emf"/><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tags" Target="../tags/tag211.xml"/><Relationship Id="rId8" Type="http://schemas.openxmlformats.org/officeDocument/2006/relationships/tags" Target="../tags/tag210.xml"/><Relationship Id="rId7" Type="http://schemas.openxmlformats.org/officeDocument/2006/relationships/tags" Target="../tags/tag209.xml"/><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notesSlide" Target="../notesSlides/notesSlide10.xml"/><Relationship Id="rId12" Type="http://schemas.openxmlformats.org/officeDocument/2006/relationships/slideLayout" Target="../slideLayouts/slideLayout6.xml"/><Relationship Id="rId11" Type="http://schemas.openxmlformats.org/officeDocument/2006/relationships/image" Target="../media/image7.png"/><Relationship Id="rId10" Type="http://schemas.openxmlformats.org/officeDocument/2006/relationships/tags" Target="../tags/tag212.xml"/><Relationship Id="rId1" Type="http://schemas.openxmlformats.org/officeDocument/2006/relationships/tags" Target="../tags/tag20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2" Type="http://schemas.openxmlformats.org/officeDocument/2006/relationships/notesSlide" Target="../notesSlides/notesSlide12.xml"/><Relationship Id="rId51" Type="http://schemas.openxmlformats.org/officeDocument/2006/relationships/slideLayout" Target="../slideLayouts/slideLayout6.xml"/><Relationship Id="rId50" Type="http://schemas.openxmlformats.org/officeDocument/2006/relationships/tags" Target="../tags/tag262.xml"/><Relationship Id="rId5" Type="http://schemas.openxmlformats.org/officeDocument/2006/relationships/tags" Target="../tags/tag217.xml"/><Relationship Id="rId49" Type="http://schemas.openxmlformats.org/officeDocument/2006/relationships/tags" Target="../tags/tag261.xml"/><Relationship Id="rId48" Type="http://schemas.openxmlformats.org/officeDocument/2006/relationships/tags" Target="../tags/tag260.xml"/><Relationship Id="rId47" Type="http://schemas.openxmlformats.org/officeDocument/2006/relationships/tags" Target="../tags/tag259.xml"/><Relationship Id="rId46" Type="http://schemas.openxmlformats.org/officeDocument/2006/relationships/tags" Target="../tags/tag258.xml"/><Relationship Id="rId45" Type="http://schemas.openxmlformats.org/officeDocument/2006/relationships/tags" Target="../tags/tag257.xml"/><Relationship Id="rId44" Type="http://schemas.openxmlformats.org/officeDocument/2006/relationships/tags" Target="../tags/tag256.xml"/><Relationship Id="rId43" Type="http://schemas.openxmlformats.org/officeDocument/2006/relationships/tags" Target="../tags/tag255.xml"/><Relationship Id="rId42" Type="http://schemas.openxmlformats.org/officeDocument/2006/relationships/tags" Target="../tags/tag254.xml"/><Relationship Id="rId41" Type="http://schemas.openxmlformats.org/officeDocument/2006/relationships/tags" Target="../tags/tag253.xml"/><Relationship Id="rId40" Type="http://schemas.openxmlformats.org/officeDocument/2006/relationships/tags" Target="../tags/tag252.xml"/><Relationship Id="rId4" Type="http://schemas.openxmlformats.org/officeDocument/2006/relationships/tags" Target="../tags/tag216.xml"/><Relationship Id="rId39" Type="http://schemas.openxmlformats.org/officeDocument/2006/relationships/tags" Target="../tags/tag251.xml"/><Relationship Id="rId38" Type="http://schemas.openxmlformats.org/officeDocument/2006/relationships/tags" Target="../tags/tag250.xml"/><Relationship Id="rId37" Type="http://schemas.openxmlformats.org/officeDocument/2006/relationships/tags" Target="../tags/tag249.xml"/><Relationship Id="rId36" Type="http://schemas.openxmlformats.org/officeDocument/2006/relationships/tags" Target="../tags/tag248.xml"/><Relationship Id="rId35" Type="http://schemas.openxmlformats.org/officeDocument/2006/relationships/tags" Target="../tags/tag247.xml"/><Relationship Id="rId34" Type="http://schemas.openxmlformats.org/officeDocument/2006/relationships/tags" Target="../tags/tag246.xml"/><Relationship Id="rId33" Type="http://schemas.openxmlformats.org/officeDocument/2006/relationships/tags" Target="../tags/tag245.xml"/><Relationship Id="rId32" Type="http://schemas.openxmlformats.org/officeDocument/2006/relationships/tags" Target="../tags/tag244.xml"/><Relationship Id="rId31" Type="http://schemas.openxmlformats.org/officeDocument/2006/relationships/tags" Target="../tags/tag243.xml"/><Relationship Id="rId30" Type="http://schemas.openxmlformats.org/officeDocument/2006/relationships/tags" Target="../tags/tag242.xml"/><Relationship Id="rId3" Type="http://schemas.openxmlformats.org/officeDocument/2006/relationships/tags" Target="../tags/tag215.xml"/><Relationship Id="rId29" Type="http://schemas.openxmlformats.org/officeDocument/2006/relationships/tags" Target="../tags/tag241.xml"/><Relationship Id="rId28" Type="http://schemas.openxmlformats.org/officeDocument/2006/relationships/tags" Target="../tags/tag240.xml"/><Relationship Id="rId27" Type="http://schemas.openxmlformats.org/officeDocument/2006/relationships/tags" Target="../tags/tag239.xml"/><Relationship Id="rId26" Type="http://schemas.openxmlformats.org/officeDocument/2006/relationships/tags" Target="../tags/tag238.xml"/><Relationship Id="rId25" Type="http://schemas.openxmlformats.org/officeDocument/2006/relationships/tags" Target="../tags/tag237.xml"/><Relationship Id="rId24" Type="http://schemas.openxmlformats.org/officeDocument/2006/relationships/tags" Target="../tags/tag236.xml"/><Relationship Id="rId23" Type="http://schemas.openxmlformats.org/officeDocument/2006/relationships/tags" Target="../tags/tag235.xml"/><Relationship Id="rId22" Type="http://schemas.openxmlformats.org/officeDocument/2006/relationships/tags" Target="../tags/tag234.xml"/><Relationship Id="rId21" Type="http://schemas.openxmlformats.org/officeDocument/2006/relationships/tags" Target="../tags/tag233.xml"/><Relationship Id="rId20" Type="http://schemas.openxmlformats.org/officeDocument/2006/relationships/tags" Target="../tags/tag232.xml"/><Relationship Id="rId2" Type="http://schemas.openxmlformats.org/officeDocument/2006/relationships/tags" Target="../tags/tag214.xml"/><Relationship Id="rId19" Type="http://schemas.openxmlformats.org/officeDocument/2006/relationships/tags" Target="../tags/tag231.xml"/><Relationship Id="rId18" Type="http://schemas.openxmlformats.org/officeDocument/2006/relationships/tags" Target="../tags/tag230.xml"/><Relationship Id="rId17" Type="http://schemas.openxmlformats.org/officeDocument/2006/relationships/tags" Target="../tags/tag229.xml"/><Relationship Id="rId16" Type="http://schemas.openxmlformats.org/officeDocument/2006/relationships/tags" Target="../tags/tag228.xml"/><Relationship Id="rId15" Type="http://schemas.openxmlformats.org/officeDocument/2006/relationships/tags" Target="../tags/tag227.xml"/><Relationship Id="rId14" Type="http://schemas.openxmlformats.org/officeDocument/2006/relationships/tags" Target="../tags/tag226.xml"/><Relationship Id="rId13" Type="http://schemas.openxmlformats.org/officeDocument/2006/relationships/tags" Target="../tags/tag225.xml"/><Relationship Id="rId12" Type="http://schemas.openxmlformats.org/officeDocument/2006/relationships/tags" Target="../tags/tag224.xml"/><Relationship Id="rId11" Type="http://schemas.openxmlformats.org/officeDocument/2006/relationships/tags" Target="../tags/tag223.xml"/><Relationship Id="rId10" Type="http://schemas.openxmlformats.org/officeDocument/2006/relationships/tags" Target="../tags/tag222.xml"/><Relationship Id="rId1" Type="http://schemas.openxmlformats.org/officeDocument/2006/relationships/tags" Target="../tags/tag2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image" Target="../media/image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image" Target="../media/image4.jpeg"/><Relationship Id="rId2" Type="http://schemas.openxmlformats.org/officeDocument/2006/relationships/tags" Target="../tags/tag2.xml"/><Relationship Id="rId14" Type="http://schemas.openxmlformats.org/officeDocument/2006/relationships/notesSlide" Target="../notesSlides/notesSlide4.xml"/><Relationship Id="rId13" Type="http://schemas.openxmlformats.org/officeDocument/2006/relationships/slideLayout" Target="../slideLayouts/slideLayout6.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99" Type="http://schemas.openxmlformats.org/officeDocument/2006/relationships/tags" Target="../tags/tag110.xml"/><Relationship Id="rId98" Type="http://schemas.openxmlformats.org/officeDocument/2006/relationships/tags" Target="../tags/tag109.xml"/><Relationship Id="rId97" Type="http://schemas.openxmlformats.org/officeDocument/2006/relationships/tags" Target="../tags/tag108.xml"/><Relationship Id="rId96" Type="http://schemas.openxmlformats.org/officeDocument/2006/relationships/tags" Target="../tags/tag107.xml"/><Relationship Id="rId95" Type="http://schemas.openxmlformats.org/officeDocument/2006/relationships/tags" Target="../tags/tag106.xml"/><Relationship Id="rId94" Type="http://schemas.openxmlformats.org/officeDocument/2006/relationships/tags" Target="../tags/tag105.xml"/><Relationship Id="rId93" Type="http://schemas.openxmlformats.org/officeDocument/2006/relationships/tags" Target="../tags/tag104.xml"/><Relationship Id="rId92" Type="http://schemas.openxmlformats.org/officeDocument/2006/relationships/tags" Target="../tags/tag103.xml"/><Relationship Id="rId91" Type="http://schemas.openxmlformats.org/officeDocument/2006/relationships/tags" Target="../tags/tag102.xml"/><Relationship Id="rId90" Type="http://schemas.openxmlformats.org/officeDocument/2006/relationships/tags" Target="../tags/tag101.xml"/><Relationship Id="rId9" Type="http://schemas.openxmlformats.org/officeDocument/2006/relationships/tags" Target="../tags/tag20.xml"/><Relationship Id="rId89" Type="http://schemas.openxmlformats.org/officeDocument/2006/relationships/tags" Target="../tags/tag100.xml"/><Relationship Id="rId88" Type="http://schemas.openxmlformats.org/officeDocument/2006/relationships/tags" Target="../tags/tag99.xml"/><Relationship Id="rId87" Type="http://schemas.openxmlformats.org/officeDocument/2006/relationships/tags" Target="../tags/tag98.xml"/><Relationship Id="rId86" Type="http://schemas.openxmlformats.org/officeDocument/2006/relationships/tags" Target="../tags/tag97.xml"/><Relationship Id="rId85" Type="http://schemas.openxmlformats.org/officeDocument/2006/relationships/tags" Target="../tags/tag96.xml"/><Relationship Id="rId84" Type="http://schemas.openxmlformats.org/officeDocument/2006/relationships/tags" Target="../tags/tag95.xml"/><Relationship Id="rId83" Type="http://schemas.openxmlformats.org/officeDocument/2006/relationships/tags" Target="../tags/tag94.xml"/><Relationship Id="rId82" Type="http://schemas.openxmlformats.org/officeDocument/2006/relationships/tags" Target="../tags/tag93.xml"/><Relationship Id="rId81" Type="http://schemas.openxmlformats.org/officeDocument/2006/relationships/tags" Target="../tags/tag92.xml"/><Relationship Id="rId80" Type="http://schemas.openxmlformats.org/officeDocument/2006/relationships/tags" Target="../tags/tag91.xml"/><Relationship Id="rId8" Type="http://schemas.openxmlformats.org/officeDocument/2006/relationships/tags" Target="../tags/tag19.xml"/><Relationship Id="rId79" Type="http://schemas.openxmlformats.org/officeDocument/2006/relationships/tags" Target="../tags/tag90.xml"/><Relationship Id="rId78" Type="http://schemas.openxmlformats.org/officeDocument/2006/relationships/tags" Target="../tags/tag89.xml"/><Relationship Id="rId77" Type="http://schemas.openxmlformats.org/officeDocument/2006/relationships/tags" Target="../tags/tag88.xml"/><Relationship Id="rId76" Type="http://schemas.openxmlformats.org/officeDocument/2006/relationships/tags" Target="../tags/tag87.xml"/><Relationship Id="rId75" Type="http://schemas.openxmlformats.org/officeDocument/2006/relationships/tags" Target="../tags/tag86.xml"/><Relationship Id="rId74" Type="http://schemas.openxmlformats.org/officeDocument/2006/relationships/tags" Target="../tags/tag85.xml"/><Relationship Id="rId73" Type="http://schemas.openxmlformats.org/officeDocument/2006/relationships/tags" Target="../tags/tag84.xml"/><Relationship Id="rId72" Type="http://schemas.openxmlformats.org/officeDocument/2006/relationships/tags" Target="../tags/tag83.xml"/><Relationship Id="rId71" Type="http://schemas.openxmlformats.org/officeDocument/2006/relationships/tags" Target="../tags/tag82.xml"/><Relationship Id="rId70" Type="http://schemas.openxmlformats.org/officeDocument/2006/relationships/tags" Target="../tags/tag81.xml"/><Relationship Id="rId7" Type="http://schemas.openxmlformats.org/officeDocument/2006/relationships/tags" Target="../tags/tag18.xml"/><Relationship Id="rId69" Type="http://schemas.openxmlformats.org/officeDocument/2006/relationships/tags" Target="../tags/tag80.xml"/><Relationship Id="rId68" Type="http://schemas.openxmlformats.org/officeDocument/2006/relationships/tags" Target="../tags/tag79.xml"/><Relationship Id="rId67" Type="http://schemas.openxmlformats.org/officeDocument/2006/relationships/tags" Target="../tags/tag78.xml"/><Relationship Id="rId66" Type="http://schemas.openxmlformats.org/officeDocument/2006/relationships/tags" Target="../tags/tag77.xml"/><Relationship Id="rId65" Type="http://schemas.openxmlformats.org/officeDocument/2006/relationships/tags" Target="../tags/tag76.xml"/><Relationship Id="rId64" Type="http://schemas.openxmlformats.org/officeDocument/2006/relationships/tags" Target="../tags/tag75.xml"/><Relationship Id="rId63" Type="http://schemas.openxmlformats.org/officeDocument/2006/relationships/tags" Target="../tags/tag74.xml"/><Relationship Id="rId62" Type="http://schemas.openxmlformats.org/officeDocument/2006/relationships/tags" Target="../tags/tag73.xml"/><Relationship Id="rId61" Type="http://schemas.openxmlformats.org/officeDocument/2006/relationships/tags" Target="../tags/tag72.xml"/><Relationship Id="rId60" Type="http://schemas.openxmlformats.org/officeDocument/2006/relationships/tags" Target="../tags/tag71.xml"/><Relationship Id="rId6" Type="http://schemas.openxmlformats.org/officeDocument/2006/relationships/tags" Target="../tags/tag17.xml"/><Relationship Id="rId59" Type="http://schemas.openxmlformats.org/officeDocument/2006/relationships/tags" Target="../tags/tag70.xml"/><Relationship Id="rId58" Type="http://schemas.openxmlformats.org/officeDocument/2006/relationships/tags" Target="../tags/tag69.xml"/><Relationship Id="rId57" Type="http://schemas.openxmlformats.org/officeDocument/2006/relationships/tags" Target="../tags/tag68.xml"/><Relationship Id="rId56" Type="http://schemas.openxmlformats.org/officeDocument/2006/relationships/tags" Target="../tags/tag67.xml"/><Relationship Id="rId55" Type="http://schemas.openxmlformats.org/officeDocument/2006/relationships/tags" Target="../tags/tag66.xml"/><Relationship Id="rId54" Type="http://schemas.openxmlformats.org/officeDocument/2006/relationships/tags" Target="../tags/tag65.xml"/><Relationship Id="rId53" Type="http://schemas.openxmlformats.org/officeDocument/2006/relationships/tags" Target="../tags/tag64.xml"/><Relationship Id="rId52" Type="http://schemas.openxmlformats.org/officeDocument/2006/relationships/tags" Target="../tags/tag63.xml"/><Relationship Id="rId51" Type="http://schemas.openxmlformats.org/officeDocument/2006/relationships/tags" Target="../tags/tag62.xml"/><Relationship Id="rId50" Type="http://schemas.openxmlformats.org/officeDocument/2006/relationships/tags" Target="../tags/tag61.xml"/><Relationship Id="rId5" Type="http://schemas.openxmlformats.org/officeDocument/2006/relationships/tags" Target="../tags/tag16.xml"/><Relationship Id="rId49" Type="http://schemas.openxmlformats.org/officeDocument/2006/relationships/tags" Target="../tags/tag60.xml"/><Relationship Id="rId48" Type="http://schemas.openxmlformats.org/officeDocument/2006/relationships/tags" Target="../tags/tag59.xml"/><Relationship Id="rId47" Type="http://schemas.openxmlformats.org/officeDocument/2006/relationships/tags" Target="../tags/tag58.xml"/><Relationship Id="rId46" Type="http://schemas.openxmlformats.org/officeDocument/2006/relationships/tags" Target="../tags/tag57.xml"/><Relationship Id="rId45" Type="http://schemas.openxmlformats.org/officeDocument/2006/relationships/tags" Target="../tags/tag56.xml"/><Relationship Id="rId44" Type="http://schemas.openxmlformats.org/officeDocument/2006/relationships/tags" Target="../tags/tag55.xml"/><Relationship Id="rId43" Type="http://schemas.openxmlformats.org/officeDocument/2006/relationships/tags" Target="../tags/tag54.xml"/><Relationship Id="rId42" Type="http://schemas.openxmlformats.org/officeDocument/2006/relationships/tags" Target="../tags/tag53.xml"/><Relationship Id="rId41" Type="http://schemas.openxmlformats.org/officeDocument/2006/relationships/tags" Target="../tags/tag52.xml"/><Relationship Id="rId40" Type="http://schemas.openxmlformats.org/officeDocument/2006/relationships/tags" Target="../tags/tag51.xml"/><Relationship Id="rId4" Type="http://schemas.openxmlformats.org/officeDocument/2006/relationships/tags" Target="../tags/tag15.xml"/><Relationship Id="rId39" Type="http://schemas.openxmlformats.org/officeDocument/2006/relationships/tags" Target="../tags/tag50.xml"/><Relationship Id="rId38" Type="http://schemas.openxmlformats.org/officeDocument/2006/relationships/tags" Target="../tags/tag49.xml"/><Relationship Id="rId37" Type="http://schemas.openxmlformats.org/officeDocument/2006/relationships/tags" Target="../tags/tag48.xml"/><Relationship Id="rId36" Type="http://schemas.openxmlformats.org/officeDocument/2006/relationships/tags" Target="../tags/tag47.xml"/><Relationship Id="rId35" Type="http://schemas.openxmlformats.org/officeDocument/2006/relationships/tags" Target="../tags/tag46.xml"/><Relationship Id="rId34" Type="http://schemas.openxmlformats.org/officeDocument/2006/relationships/tags" Target="../tags/tag45.xml"/><Relationship Id="rId33" Type="http://schemas.openxmlformats.org/officeDocument/2006/relationships/tags" Target="../tags/tag44.xml"/><Relationship Id="rId32" Type="http://schemas.openxmlformats.org/officeDocument/2006/relationships/tags" Target="../tags/tag43.xml"/><Relationship Id="rId31" Type="http://schemas.openxmlformats.org/officeDocument/2006/relationships/tags" Target="../tags/tag42.xml"/><Relationship Id="rId30" Type="http://schemas.openxmlformats.org/officeDocument/2006/relationships/tags" Target="../tags/tag41.xml"/><Relationship Id="rId3" Type="http://schemas.openxmlformats.org/officeDocument/2006/relationships/tags" Target="../tags/tag14.xml"/><Relationship Id="rId29" Type="http://schemas.openxmlformats.org/officeDocument/2006/relationships/tags" Target="../tags/tag40.xml"/><Relationship Id="rId28" Type="http://schemas.openxmlformats.org/officeDocument/2006/relationships/tags" Target="../tags/tag39.xml"/><Relationship Id="rId27" Type="http://schemas.openxmlformats.org/officeDocument/2006/relationships/tags" Target="../tags/tag38.xml"/><Relationship Id="rId26" Type="http://schemas.openxmlformats.org/officeDocument/2006/relationships/tags" Target="../tags/tag37.xml"/><Relationship Id="rId25" Type="http://schemas.openxmlformats.org/officeDocument/2006/relationships/tags" Target="../tags/tag36.xml"/><Relationship Id="rId24" Type="http://schemas.openxmlformats.org/officeDocument/2006/relationships/tags" Target="../tags/tag35.xml"/><Relationship Id="rId23" Type="http://schemas.openxmlformats.org/officeDocument/2006/relationships/tags" Target="../tags/tag34.xml"/><Relationship Id="rId22" Type="http://schemas.openxmlformats.org/officeDocument/2006/relationships/tags" Target="../tags/tag33.xml"/><Relationship Id="rId21" Type="http://schemas.openxmlformats.org/officeDocument/2006/relationships/tags" Target="../tags/tag32.xml"/><Relationship Id="rId20" Type="http://schemas.openxmlformats.org/officeDocument/2006/relationships/tags" Target="../tags/tag31.xml"/><Relationship Id="rId2" Type="http://schemas.openxmlformats.org/officeDocument/2006/relationships/tags" Target="../tags/tag13.xml"/><Relationship Id="rId19" Type="http://schemas.openxmlformats.org/officeDocument/2006/relationships/tags" Target="../tags/tag30.xml"/><Relationship Id="rId18" Type="http://schemas.openxmlformats.org/officeDocument/2006/relationships/tags" Target="../tags/tag29.xml"/><Relationship Id="rId17" Type="http://schemas.openxmlformats.org/officeDocument/2006/relationships/tags" Target="../tags/tag28.xml"/><Relationship Id="rId16" Type="http://schemas.openxmlformats.org/officeDocument/2006/relationships/tags" Target="../tags/tag27.xml"/><Relationship Id="rId15" Type="http://schemas.openxmlformats.org/officeDocument/2006/relationships/tags" Target="../tags/tag26.xml"/><Relationship Id="rId14" Type="http://schemas.openxmlformats.org/officeDocument/2006/relationships/tags" Target="../tags/tag25.xml"/><Relationship Id="rId13" Type="http://schemas.openxmlformats.org/officeDocument/2006/relationships/tags" Target="../tags/tag24.xml"/><Relationship Id="rId121" Type="http://schemas.openxmlformats.org/officeDocument/2006/relationships/notesSlide" Target="../notesSlides/notesSlide5.xml"/><Relationship Id="rId120" Type="http://schemas.openxmlformats.org/officeDocument/2006/relationships/slideLayout" Target="../slideLayouts/slideLayout6.xml"/><Relationship Id="rId12" Type="http://schemas.openxmlformats.org/officeDocument/2006/relationships/tags" Target="../tags/tag23.xml"/><Relationship Id="rId119" Type="http://schemas.openxmlformats.org/officeDocument/2006/relationships/tags" Target="../tags/tag130.xml"/><Relationship Id="rId118" Type="http://schemas.openxmlformats.org/officeDocument/2006/relationships/tags" Target="../tags/tag129.xml"/><Relationship Id="rId117" Type="http://schemas.openxmlformats.org/officeDocument/2006/relationships/tags" Target="../tags/tag128.xml"/><Relationship Id="rId116" Type="http://schemas.openxmlformats.org/officeDocument/2006/relationships/tags" Target="../tags/tag127.xml"/><Relationship Id="rId115" Type="http://schemas.openxmlformats.org/officeDocument/2006/relationships/tags" Target="../tags/tag126.xml"/><Relationship Id="rId114" Type="http://schemas.openxmlformats.org/officeDocument/2006/relationships/tags" Target="../tags/tag125.xml"/><Relationship Id="rId113" Type="http://schemas.openxmlformats.org/officeDocument/2006/relationships/tags" Target="../tags/tag124.xml"/><Relationship Id="rId112" Type="http://schemas.openxmlformats.org/officeDocument/2006/relationships/tags" Target="../tags/tag123.xml"/><Relationship Id="rId111" Type="http://schemas.openxmlformats.org/officeDocument/2006/relationships/tags" Target="../tags/tag122.xml"/><Relationship Id="rId110" Type="http://schemas.openxmlformats.org/officeDocument/2006/relationships/tags" Target="../tags/tag121.xml"/><Relationship Id="rId11" Type="http://schemas.openxmlformats.org/officeDocument/2006/relationships/tags" Target="../tags/tag22.xml"/><Relationship Id="rId109" Type="http://schemas.openxmlformats.org/officeDocument/2006/relationships/tags" Target="../tags/tag120.xml"/><Relationship Id="rId108" Type="http://schemas.openxmlformats.org/officeDocument/2006/relationships/tags" Target="../tags/tag119.xml"/><Relationship Id="rId107" Type="http://schemas.openxmlformats.org/officeDocument/2006/relationships/tags" Target="../tags/tag118.xml"/><Relationship Id="rId106" Type="http://schemas.openxmlformats.org/officeDocument/2006/relationships/tags" Target="../tags/tag117.xml"/><Relationship Id="rId105" Type="http://schemas.openxmlformats.org/officeDocument/2006/relationships/tags" Target="../tags/tag116.xml"/><Relationship Id="rId104" Type="http://schemas.openxmlformats.org/officeDocument/2006/relationships/tags" Target="../tags/tag115.xml"/><Relationship Id="rId103" Type="http://schemas.openxmlformats.org/officeDocument/2006/relationships/tags" Target="../tags/tag114.xml"/><Relationship Id="rId102" Type="http://schemas.openxmlformats.org/officeDocument/2006/relationships/tags" Target="../tags/tag113.xml"/><Relationship Id="rId101" Type="http://schemas.openxmlformats.org/officeDocument/2006/relationships/tags" Target="../tags/tag112.xml"/><Relationship Id="rId100" Type="http://schemas.openxmlformats.org/officeDocument/2006/relationships/tags" Target="../tags/tag111.xml"/><Relationship Id="rId10" Type="http://schemas.openxmlformats.org/officeDocument/2006/relationships/tags" Target="../tags/tag21.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5" Type="http://schemas.openxmlformats.org/officeDocument/2006/relationships/notesSlide" Target="../notesSlides/notesSlide7.xml"/><Relationship Id="rId34" Type="http://schemas.openxmlformats.org/officeDocument/2006/relationships/slideLayout" Target="../slideLayouts/slideLayout6.xml"/><Relationship Id="rId33" Type="http://schemas.openxmlformats.org/officeDocument/2006/relationships/tags" Target="../tags/tag163.xml"/><Relationship Id="rId32" Type="http://schemas.openxmlformats.org/officeDocument/2006/relationships/tags" Target="../tags/tag162.xml"/><Relationship Id="rId31" Type="http://schemas.openxmlformats.org/officeDocument/2006/relationships/tags" Target="../tags/tag161.xml"/><Relationship Id="rId30" Type="http://schemas.openxmlformats.org/officeDocument/2006/relationships/tags" Target="../tags/tag160.xml"/><Relationship Id="rId3" Type="http://schemas.openxmlformats.org/officeDocument/2006/relationships/tags" Target="../tags/tag133.xml"/><Relationship Id="rId29" Type="http://schemas.openxmlformats.org/officeDocument/2006/relationships/tags" Target="../tags/tag159.xml"/><Relationship Id="rId28" Type="http://schemas.openxmlformats.org/officeDocument/2006/relationships/tags" Target="../tags/tag158.xml"/><Relationship Id="rId27" Type="http://schemas.openxmlformats.org/officeDocument/2006/relationships/tags" Target="../tags/tag157.xml"/><Relationship Id="rId26" Type="http://schemas.openxmlformats.org/officeDocument/2006/relationships/tags" Target="../tags/tag156.xml"/><Relationship Id="rId25" Type="http://schemas.openxmlformats.org/officeDocument/2006/relationships/tags" Target="../tags/tag155.xml"/><Relationship Id="rId24" Type="http://schemas.openxmlformats.org/officeDocument/2006/relationships/tags" Target="../tags/tag154.xml"/><Relationship Id="rId23" Type="http://schemas.openxmlformats.org/officeDocument/2006/relationships/tags" Target="../tags/tag153.xml"/><Relationship Id="rId22" Type="http://schemas.openxmlformats.org/officeDocument/2006/relationships/tags" Target="../tags/tag152.xml"/><Relationship Id="rId21" Type="http://schemas.openxmlformats.org/officeDocument/2006/relationships/tags" Target="../tags/tag151.xml"/><Relationship Id="rId20" Type="http://schemas.openxmlformats.org/officeDocument/2006/relationships/tags" Target="../tags/tag150.xml"/><Relationship Id="rId2" Type="http://schemas.openxmlformats.org/officeDocument/2006/relationships/tags" Target="../tags/tag132.xml"/><Relationship Id="rId19" Type="http://schemas.openxmlformats.org/officeDocument/2006/relationships/tags" Target="../tags/tag149.xml"/><Relationship Id="rId18" Type="http://schemas.openxmlformats.org/officeDocument/2006/relationships/tags" Target="../tags/tag148.xml"/><Relationship Id="rId17" Type="http://schemas.openxmlformats.org/officeDocument/2006/relationships/tags" Target="../tags/tag147.xml"/><Relationship Id="rId16" Type="http://schemas.openxmlformats.org/officeDocument/2006/relationships/tags" Target="../tags/tag146.xml"/><Relationship Id="rId15" Type="http://schemas.openxmlformats.org/officeDocument/2006/relationships/tags" Target="../tags/tag145.xml"/><Relationship Id="rId14" Type="http://schemas.openxmlformats.org/officeDocument/2006/relationships/tags" Target="../tags/tag144.xml"/><Relationship Id="rId13" Type="http://schemas.openxmlformats.org/officeDocument/2006/relationships/tags" Target="../tags/tag143.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tags" Target="../tags/tag131.xml"/></Relationships>
</file>

<file path=ppt/slides/_rels/slide8.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6" Type="http://schemas.openxmlformats.org/officeDocument/2006/relationships/notesSlide" Target="../notesSlides/notesSlide8.xml"/><Relationship Id="rId25" Type="http://schemas.openxmlformats.org/officeDocument/2006/relationships/slideLayout" Target="../slideLayouts/slideLayout6.xml"/><Relationship Id="rId24" Type="http://schemas.openxmlformats.org/officeDocument/2006/relationships/image" Target="../media/image5.png"/><Relationship Id="rId23" Type="http://schemas.openxmlformats.org/officeDocument/2006/relationships/tags" Target="../tags/tag186.xml"/><Relationship Id="rId22" Type="http://schemas.openxmlformats.org/officeDocument/2006/relationships/tags" Target="../tags/tag185.xml"/><Relationship Id="rId21" Type="http://schemas.openxmlformats.org/officeDocument/2006/relationships/tags" Target="../tags/tag184.xml"/><Relationship Id="rId20" Type="http://schemas.openxmlformats.org/officeDocument/2006/relationships/tags" Target="../tags/tag183.xml"/><Relationship Id="rId2" Type="http://schemas.openxmlformats.org/officeDocument/2006/relationships/tags" Target="../tags/tag165.xml"/><Relationship Id="rId19" Type="http://schemas.openxmlformats.org/officeDocument/2006/relationships/tags" Target="../tags/tag182.xml"/><Relationship Id="rId18" Type="http://schemas.openxmlformats.org/officeDocument/2006/relationships/tags" Target="../tags/tag181.xml"/><Relationship Id="rId17" Type="http://schemas.openxmlformats.org/officeDocument/2006/relationships/tags" Target="../tags/tag180.xml"/><Relationship Id="rId16" Type="http://schemas.openxmlformats.org/officeDocument/2006/relationships/tags" Target="../tags/tag179.xml"/><Relationship Id="rId15" Type="http://schemas.openxmlformats.org/officeDocument/2006/relationships/tags" Target="../tags/tag178.xml"/><Relationship Id="rId14" Type="http://schemas.openxmlformats.org/officeDocument/2006/relationships/tags" Target="../tags/tag177.xml"/><Relationship Id="rId13" Type="http://schemas.openxmlformats.org/officeDocument/2006/relationships/tags" Target="../tags/tag176.xml"/><Relationship Id="rId12" Type="http://schemas.openxmlformats.org/officeDocument/2006/relationships/tags" Target="../tags/tag175.xml"/><Relationship Id="rId11" Type="http://schemas.openxmlformats.org/officeDocument/2006/relationships/tags" Target="../tags/tag174.xml"/><Relationship Id="rId10" Type="http://schemas.openxmlformats.org/officeDocument/2006/relationships/tags" Target="../tags/tag173.xml"/><Relationship Id="rId1" Type="http://schemas.openxmlformats.org/officeDocument/2006/relationships/tags" Target="../tags/tag164.xml"/></Relationships>
</file>

<file path=ppt/slides/_rels/slide9.xml.rels><?xml version="1.0" encoding="UTF-8" standalone="yes"?>
<Relationships xmlns="http://schemas.openxmlformats.org/package/2006/relationships"><Relationship Id="rId9" Type="http://schemas.openxmlformats.org/officeDocument/2006/relationships/tags" Target="../tags/tag195.xml"/><Relationship Id="rId8" Type="http://schemas.openxmlformats.org/officeDocument/2006/relationships/tags" Target="../tags/tag194.xml"/><Relationship Id="rId7" Type="http://schemas.openxmlformats.org/officeDocument/2006/relationships/tags" Target="../tags/tag193.xml"/><Relationship Id="rId6" Type="http://schemas.openxmlformats.org/officeDocument/2006/relationships/tags" Target="../tags/tag192.xml"/><Relationship Id="rId5" Type="http://schemas.openxmlformats.org/officeDocument/2006/relationships/tags" Target="../tags/tag191.xml"/><Relationship Id="rId4" Type="http://schemas.openxmlformats.org/officeDocument/2006/relationships/tags" Target="../tags/tag190.xml"/><Relationship Id="rId3" Type="http://schemas.openxmlformats.org/officeDocument/2006/relationships/tags" Target="../tags/tag189.xml"/><Relationship Id="rId2" Type="http://schemas.openxmlformats.org/officeDocument/2006/relationships/tags" Target="../tags/tag188.xml"/><Relationship Id="rId19" Type="http://schemas.openxmlformats.org/officeDocument/2006/relationships/notesSlide" Target="../notesSlides/notesSlide9.xml"/><Relationship Id="rId18" Type="http://schemas.openxmlformats.org/officeDocument/2006/relationships/slideLayout" Target="../slideLayouts/slideLayout6.xml"/><Relationship Id="rId17" Type="http://schemas.openxmlformats.org/officeDocument/2006/relationships/image" Target="../media/image6.png"/><Relationship Id="rId16" Type="http://schemas.openxmlformats.org/officeDocument/2006/relationships/tags" Target="../tags/tag202.xml"/><Relationship Id="rId15" Type="http://schemas.openxmlformats.org/officeDocument/2006/relationships/tags" Target="../tags/tag201.xml"/><Relationship Id="rId14" Type="http://schemas.openxmlformats.org/officeDocument/2006/relationships/tags" Target="../tags/tag200.xml"/><Relationship Id="rId13" Type="http://schemas.openxmlformats.org/officeDocument/2006/relationships/tags" Target="../tags/tag199.xml"/><Relationship Id="rId12" Type="http://schemas.openxmlformats.org/officeDocument/2006/relationships/tags" Target="../tags/tag198.xml"/><Relationship Id="rId11" Type="http://schemas.openxmlformats.org/officeDocument/2006/relationships/tags" Target="../tags/tag197.xml"/><Relationship Id="rId10" Type="http://schemas.openxmlformats.org/officeDocument/2006/relationships/tags" Target="../tags/tag196.xml"/><Relationship Id="rId1" Type="http://schemas.openxmlformats.org/officeDocument/2006/relationships/tags" Target="../tags/tag1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l="68594" t="65577" b="15737"/>
          <a:stretch>
            <a:fillRect/>
          </a:stretch>
        </p:blipFill>
        <p:spPr>
          <a:xfrm>
            <a:off x="0" y="0"/>
            <a:ext cx="6289658" cy="3743325"/>
          </a:xfrm>
          <a:prstGeom prst="rect">
            <a:avLst/>
          </a:prstGeom>
        </p:spPr>
      </p:pic>
      <p:pic>
        <p:nvPicPr>
          <p:cNvPr id="48" name="图片 47"/>
          <p:cNvPicPr>
            <a:picLocks noChangeAspect="1"/>
          </p:cNvPicPr>
          <p:nvPr/>
        </p:nvPicPr>
        <p:blipFill>
          <a:blip r:embed="rId2"/>
          <a:stretch>
            <a:fillRect/>
          </a:stretch>
        </p:blipFill>
        <p:spPr>
          <a:xfrm>
            <a:off x="3394961" y="901699"/>
            <a:ext cx="5402077" cy="5407025"/>
          </a:xfrm>
          <a:prstGeom prst="rect">
            <a:avLst/>
          </a:prstGeom>
        </p:spPr>
      </p:pic>
      <p:pic>
        <p:nvPicPr>
          <p:cNvPr id="23" name="图片 22"/>
          <p:cNvPicPr>
            <a:picLocks noChangeAspect="1"/>
          </p:cNvPicPr>
          <p:nvPr/>
        </p:nvPicPr>
        <p:blipFill>
          <a:blip r:embed="rId2" cstate="screen"/>
          <a:srcRect b="67550"/>
          <a:stretch>
            <a:fillRect/>
          </a:stretch>
        </p:blipFill>
        <p:spPr>
          <a:xfrm rot="19048470">
            <a:off x="7724422" y="2530588"/>
            <a:ext cx="10013678" cy="3252438"/>
          </a:xfrm>
          <a:custGeom>
            <a:avLst/>
            <a:gdLst>
              <a:gd name="connsiteX0" fmla="*/ 5766606 w 10013678"/>
              <a:gd name="connsiteY0" fmla="*/ 0 h 3252438"/>
              <a:gd name="connsiteX1" fmla="*/ 2783632 w 10013678"/>
              <a:gd name="connsiteY1" fmla="*/ 3252438 h 3252438"/>
              <a:gd name="connsiteX2" fmla="*/ 0 w 10013678"/>
              <a:gd name="connsiteY2" fmla="*/ 699430 h 3252438"/>
              <a:gd name="connsiteX3" fmla="*/ 0 w 10013678"/>
              <a:gd name="connsiteY3" fmla="*/ 0 h 3252438"/>
              <a:gd name="connsiteX4" fmla="*/ 10013678 w 10013678"/>
              <a:gd name="connsiteY4" fmla="*/ 0 h 3252438"/>
              <a:gd name="connsiteX5" fmla="*/ 10013678 w 10013678"/>
              <a:gd name="connsiteY5" fmla="*/ 229291 h 3252438"/>
              <a:gd name="connsiteX6" fmla="*/ 9763673 w 10013678"/>
              <a:gd name="connsiteY6" fmla="*/ 0 h 325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678" h="3252438">
                <a:moveTo>
                  <a:pt x="5766606" y="0"/>
                </a:moveTo>
                <a:lnTo>
                  <a:pt x="2783632" y="3252438"/>
                </a:lnTo>
                <a:lnTo>
                  <a:pt x="0" y="699430"/>
                </a:lnTo>
                <a:lnTo>
                  <a:pt x="0" y="0"/>
                </a:lnTo>
                <a:close/>
                <a:moveTo>
                  <a:pt x="10013678" y="0"/>
                </a:moveTo>
                <a:lnTo>
                  <a:pt x="10013678" y="229291"/>
                </a:lnTo>
                <a:lnTo>
                  <a:pt x="9763673" y="0"/>
                </a:lnTo>
                <a:close/>
              </a:path>
            </a:pathLst>
          </a:custGeom>
        </p:spPr>
      </p:pic>
      <p:sp>
        <p:nvSpPr>
          <p:cNvPr id="50" name="矩形 49"/>
          <p:cNvSpPr/>
          <p:nvPr/>
        </p:nvSpPr>
        <p:spPr>
          <a:xfrm>
            <a:off x="0" y="0"/>
            <a:ext cx="12192000" cy="6858000"/>
          </a:xfrm>
          <a:prstGeom prst="rect">
            <a:avLst/>
          </a:prstGeom>
          <a:gradFill flip="none" rotWithShape="1">
            <a:gsLst>
              <a:gs pos="100000">
                <a:srgbClr val="0D1325"/>
              </a:gs>
              <a:gs pos="0">
                <a:srgbClr val="0D1325">
                  <a:alpha val="50000"/>
                </a:srgbClr>
              </a:gs>
              <a:gs pos="44000">
                <a:srgbClr val="0D1325">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4734515" y="2366629"/>
            <a:ext cx="37201" cy="1671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文本框 53"/>
          <p:cNvSpPr txBox="1"/>
          <p:nvPr/>
        </p:nvSpPr>
        <p:spPr>
          <a:xfrm>
            <a:off x="4889828" y="3600477"/>
            <a:ext cx="3129280" cy="521970"/>
          </a:xfrm>
          <a:prstGeom prst="rect">
            <a:avLst/>
          </a:prstGeom>
          <a:noFill/>
        </p:spPr>
        <p:txBody>
          <a:bodyPr wrap="none" rtlCol="0">
            <a:spAutoFit/>
          </a:bodyPr>
          <a:lstStyle/>
          <a:p>
            <a:pPr algn="l"/>
            <a:r>
              <a:rPr lang="zh-CN" altLang="en-US" sz="2800" dirty="0">
                <a:solidFill>
                  <a:srgbClr val="54D0CA"/>
                </a:solidFill>
              </a:rPr>
              <a:t>CRISPR-Cas9</a:t>
            </a:r>
            <a:r>
              <a:rPr lang="zh-CN" altLang="en-US" sz="2800" dirty="0">
                <a:solidFill>
                  <a:srgbClr val="54D0CA"/>
                </a:solidFill>
              </a:rPr>
              <a:t>系统 </a:t>
            </a:r>
            <a:r>
              <a:rPr lang="en-US" altLang="zh-CN" sz="2800" dirty="0">
                <a:solidFill>
                  <a:srgbClr val="54D0CA"/>
                </a:solidFill>
              </a:rPr>
              <a:t>&gt;&gt;</a:t>
            </a:r>
            <a:endParaRPr lang="zh-CN" altLang="en-US" sz="2800" dirty="0">
              <a:solidFill>
                <a:srgbClr val="54D0CA"/>
              </a:solidFill>
            </a:endParaRPr>
          </a:p>
        </p:txBody>
      </p:sp>
      <p:sp>
        <p:nvSpPr>
          <p:cNvPr id="55" name="文本框 54"/>
          <p:cNvSpPr txBox="1"/>
          <p:nvPr/>
        </p:nvSpPr>
        <p:spPr>
          <a:xfrm>
            <a:off x="4863465" y="2238375"/>
            <a:ext cx="5238750" cy="768350"/>
          </a:xfrm>
          <a:prstGeom prst="rect">
            <a:avLst/>
          </a:prstGeom>
          <a:noFill/>
        </p:spPr>
        <p:txBody>
          <a:bodyPr wrap="square" rtlCol="0">
            <a:spAutoFit/>
          </a:bodyPr>
          <a:lstStyle/>
          <a:p>
            <a:pPr algn="dist"/>
            <a:r>
              <a:rPr lang="zh-CN" altLang="en-US" sz="4400" b="1" dirty="0">
                <a:solidFill>
                  <a:schemeClr val="bg1"/>
                </a:solidFill>
              </a:rPr>
              <a:t>第三代基因编辑</a:t>
            </a:r>
            <a:r>
              <a:rPr lang="zh-CN" altLang="en-US" sz="4400" b="1" dirty="0">
                <a:solidFill>
                  <a:schemeClr val="bg1"/>
                </a:solidFill>
              </a:rPr>
              <a:t>技术</a:t>
            </a:r>
            <a:endParaRPr lang="zh-CN" altLang="en-US" sz="4400" b="1" dirty="0">
              <a:solidFill>
                <a:schemeClr val="bg1"/>
              </a:solidFill>
            </a:endParaRPr>
          </a:p>
        </p:txBody>
      </p:sp>
      <p:sp>
        <p:nvSpPr>
          <p:cNvPr id="56" name="文本框 55"/>
          <p:cNvSpPr txBox="1"/>
          <p:nvPr/>
        </p:nvSpPr>
        <p:spPr>
          <a:xfrm>
            <a:off x="4902952" y="2984986"/>
            <a:ext cx="5098967" cy="368300"/>
          </a:xfrm>
          <a:prstGeom prst="rect">
            <a:avLst/>
          </a:prstGeom>
          <a:noFill/>
        </p:spPr>
        <p:txBody>
          <a:bodyPr wrap="square" rtlCol="0">
            <a:spAutoFit/>
          </a:bodyPr>
          <a:lstStyle/>
          <a:p>
            <a:r>
              <a:rPr lang="en-US" altLang="zh-CN" dirty="0">
                <a:solidFill>
                  <a:schemeClr val="bg1"/>
                </a:solidFill>
                <a:latin typeface="Arial" panose="020B0604020202020204" pitchFamily="34" charset="0"/>
                <a:cs typeface="Arial" panose="020B0604020202020204" pitchFamily="34" charset="0"/>
              </a:rPr>
              <a:t>DISANDAI JIYIN BIANJI JISHU</a:t>
            </a:r>
            <a:endParaRPr lang="en-US" altLang="zh-CN" dirty="0">
              <a:solidFill>
                <a:schemeClr val="bg1"/>
              </a:solidFill>
              <a:latin typeface="Arial" panose="020B0604020202020204" pitchFamily="34" charset="0"/>
              <a:cs typeface="Arial" panose="020B0604020202020204" pitchFamily="34" charset="0"/>
            </a:endParaRPr>
          </a:p>
        </p:txBody>
      </p:sp>
      <p:cxnSp>
        <p:nvCxnSpPr>
          <p:cNvPr id="94" name="直接连接符 93"/>
          <p:cNvCxnSpPr/>
          <p:nvPr/>
        </p:nvCxnSpPr>
        <p:spPr>
          <a:xfrm>
            <a:off x="4902952" y="3446650"/>
            <a:ext cx="5098967" cy="0"/>
          </a:xfrm>
          <a:prstGeom prst="line">
            <a:avLst/>
          </a:prstGeom>
          <a:ln w="22225">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sp>
        <p:nvSpPr>
          <p:cNvPr id="96" name="圆角矩形 95"/>
          <p:cNvSpPr/>
          <p:nvPr/>
        </p:nvSpPr>
        <p:spPr>
          <a:xfrm>
            <a:off x="3850323" y="4869387"/>
            <a:ext cx="1320658" cy="360103"/>
          </a:xfrm>
          <a:prstGeom prst="roundRect">
            <a:avLst>
              <a:gd name="adj" fmla="val 50000"/>
            </a:avLst>
          </a:prstGeom>
          <a:solidFill>
            <a:srgbClr val="2A999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rPr>
              <a:t>什么</a:t>
            </a:r>
            <a:r>
              <a:rPr lang="zh-CN" altLang="en-US" sz="1400" dirty="0">
                <a:solidFill>
                  <a:schemeClr val="bg1"/>
                </a:solidFill>
              </a:rPr>
              <a:t>是CRISPR-Cas9</a:t>
            </a:r>
            <a:endParaRPr lang="zh-CN" altLang="en-US" sz="1400" dirty="0">
              <a:solidFill>
                <a:schemeClr val="bg1"/>
              </a:solidFill>
            </a:endParaRPr>
          </a:p>
        </p:txBody>
      </p:sp>
      <p:sp>
        <p:nvSpPr>
          <p:cNvPr id="97" name="圆角矩形 96"/>
          <p:cNvSpPr/>
          <p:nvPr/>
        </p:nvSpPr>
        <p:spPr>
          <a:xfrm>
            <a:off x="5435671" y="4869387"/>
            <a:ext cx="1320658" cy="360103"/>
          </a:xfrm>
          <a:prstGeom prst="roundRect">
            <a:avLst>
              <a:gd name="adj" fmla="val 50000"/>
            </a:avLst>
          </a:prstGeom>
          <a:solidFill>
            <a:srgbClr val="2A999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rPr>
              <a:t>CRISPR-Cas9的作用</a:t>
            </a:r>
            <a:r>
              <a:rPr lang="zh-CN" altLang="en-US" sz="1400" dirty="0">
                <a:solidFill>
                  <a:schemeClr val="bg1"/>
                </a:solidFill>
              </a:rPr>
              <a:t>原理</a:t>
            </a:r>
            <a:endParaRPr lang="zh-CN" altLang="en-US" sz="1400" dirty="0">
              <a:solidFill>
                <a:schemeClr val="bg1"/>
              </a:solidFill>
            </a:endParaRPr>
          </a:p>
        </p:txBody>
      </p:sp>
      <p:sp>
        <p:nvSpPr>
          <p:cNvPr id="98" name="圆角矩形 97"/>
          <p:cNvSpPr/>
          <p:nvPr/>
        </p:nvSpPr>
        <p:spPr>
          <a:xfrm>
            <a:off x="7021020" y="4869387"/>
            <a:ext cx="1320658" cy="360103"/>
          </a:xfrm>
          <a:prstGeom prst="roundRect">
            <a:avLst>
              <a:gd name="adj" fmla="val 50000"/>
            </a:avLst>
          </a:prstGeom>
          <a:solidFill>
            <a:srgbClr val="2A999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rPr>
              <a:t>技术及</a:t>
            </a:r>
            <a:r>
              <a:rPr lang="zh-CN" altLang="en-US" sz="1400" dirty="0">
                <a:solidFill>
                  <a:schemeClr val="bg1"/>
                </a:solidFill>
              </a:rPr>
              <a:t>应用</a:t>
            </a:r>
            <a:endParaRPr lang="zh-CN" altLang="en-US" sz="1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42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2000">
                                          <p:cBhvr additive="base">
                                            <p:cTn id="7" dur="1500" fill="hold"/>
                                            <p:tgtEl>
                                              <p:spTgt spid="2"/>
                                            </p:tgtEl>
                                            <p:attrNameLst>
                                              <p:attrName>ppt_x</p:attrName>
                                            </p:attrNameLst>
                                          </p:cBhvr>
                                          <p:tavLst>
                                            <p:tav tm="0">
                                              <p:val>
                                                <p:strVal val="0-#ppt_w/2"/>
                                              </p:val>
                                            </p:tav>
                                            <p:tav tm="100000">
                                              <p:val>
                                                <p:strVal val="#ppt_x"/>
                                              </p:val>
                                            </p:tav>
                                          </p:tavLst>
                                        </p:anim>
                                        <p:anim calcmode="lin" valueType="num" p14:bounceEnd="42000">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14:presetBounceEnd="42000">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14:bounceEnd="42000">
                                          <p:cBhvr additive="base">
                                            <p:cTn id="11" dur="1500" fill="hold"/>
                                            <p:tgtEl>
                                              <p:spTgt spid="23"/>
                                            </p:tgtEl>
                                            <p:attrNameLst>
                                              <p:attrName>ppt_x</p:attrName>
                                            </p:attrNameLst>
                                          </p:cBhvr>
                                          <p:tavLst>
                                            <p:tav tm="0">
                                              <p:val>
                                                <p:strVal val="1+#ppt_w/2"/>
                                              </p:val>
                                            </p:tav>
                                            <p:tav tm="100000">
                                              <p:val>
                                                <p:strVal val="#ppt_x"/>
                                              </p:val>
                                            </p:tav>
                                          </p:tavLst>
                                        </p:anim>
                                        <p:anim calcmode="lin" valueType="num" p14:bounceEnd="42000">
                                          <p:cBhvr additive="base">
                                            <p:cTn id="12" dur="1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14:presetBounceEnd="42000">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14:bounceEnd="42000">
                                          <p:cBhvr additive="base">
                                            <p:cTn id="15" dur="1500" fill="hold"/>
                                            <p:tgtEl>
                                              <p:spTgt spid="48"/>
                                            </p:tgtEl>
                                            <p:attrNameLst>
                                              <p:attrName>ppt_x</p:attrName>
                                            </p:attrNameLst>
                                          </p:cBhvr>
                                          <p:tavLst>
                                            <p:tav tm="0">
                                              <p:val>
                                                <p:strVal val="#ppt_x"/>
                                              </p:val>
                                            </p:tav>
                                            <p:tav tm="100000">
                                              <p:val>
                                                <p:strVal val="#ppt_x"/>
                                              </p:val>
                                            </p:tav>
                                          </p:tavLst>
                                        </p:anim>
                                        <p:anim calcmode="lin" valueType="num" p14:bounceEnd="42000">
                                          <p:cBhvr additive="base">
                                            <p:cTn id="16" dur="1500" fill="hold"/>
                                            <p:tgtEl>
                                              <p:spTgt spid="48"/>
                                            </p:tgtEl>
                                            <p:attrNameLst>
                                              <p:attrName>ppt_y</p:attrName>
                                            </p:attrNameLst>
                                          </p:cBhvr>
                                          <p:tavLst>
                                            <p:tav tm="0">
                                              <p:val>
                                                <p:strVal val="0-#ppt_h/2"/>
                                              </p:val>
                                            </p:tav>
                                            <p:tav tm="100000">
                                              <p:val>
                                                <p:strVal val="#ppt_y"/>
                                              </p:val>
                                            </p:tav>
                                          </p:tavLst>
                                        </p:anim>
                                      </p:childTnLst>
                                    </p:cTn>
                                  </p:par>
                                  <p:par>
                                    <p:cTn id="17" presetID="17" presetClass="entr" presetSubtype="1" fill="hold" grpId="0" nodeType="withEffect">
                                      <p:stCondLst>
                                        <p:cond delay="2500"/>
                                      </p:stCondLst>
                                      <p:childTnLst>
                                        <p:set>
                                          <p:cBhvr>
                                            <p:cTn id="18" dur="1" fill="hold">
                                              <p:stCondLst>
                                                <p:cond delay="0"/>
                                              </p:stCondLst>
                                            </p:cTn>
                                            <p:tgtEl>
                                              <p:spTgt spid="53"/>
                                            </p:tgtEl>
                                            <p:attrNameLst>
                                              <p:attrName>style.visibility</p:attrName>
                                            </p:attrNameLst>
                                          </p:cBhvr>
                                          <p:to>
                                            <p:strVal val="visible"/>
                                          </p:to>
                                        </p:set>
                                        <p:anim calcmode="lin" valueType="num">
                                          <p:cBhvr>
                                            <p:cTn id="19" dur="500" fill="hold"/>
                                            <p:tgtEl>
                                              <p:spTgt spid="53"/>
                                            </p:tgtEl>
                                            <p:attrNameLst>
                                              <p:attrName>ppt_x</p:attrName>
                                            </p:attrNameLst>
                                          </p:cBhvr>
                                          <p:tavLst>
                                            <p:tav tm="0">
                                              <p:val>
                                                <p:strVal val="#ppt_x"/>
                                              </p:val>
                                            </p:tav>
                                            <p:tav tm="100000">
                                              <p:val>
                                                <p:strVal val="#ppt_x"/>
                                              </p:val>
                                            </p:tav>
                                          </p:tavLst>
                                        </p:anim>
                                        <p:anim calcmode="lin" valueType="num">
                                          <p:cBhvr>
                                            <p:cTn id="20" dur="500" fill="hold"/>
                                            <p:tgtEl>
                                              <p:spTgt spid="53"/>
                                            </p:tgtEl>
                                            <p:attrNameLst>
                                              <p:attrName>ppt_y</p:attrName>
                                            </p:attrNameLst>
                                          </p:cBhvr>
                                          <p:tavLst>
                                            <p:tav tm="0">
                                              <p:val>
                                                <p:strVal val="#ppt_y-#ppt_h/2"/>
                                              </p:val>
                                            </p:tav>
                                            <p:tav tm="100000">
                                              <p:val>
                                                <p:strVal val="#ppt_y"/>
                                              </p:val>
                                            </p:tav>
                                          </p:tavLst>
                                        </p:anim>
                                        <p:anim calcmode="lin" valueType="num">
                                          <p:cBhvr>
                                            <p:cTn id="21" dur="500" fill="hold"/>
                                            <p:tgtEl>
                                              <p:spTgt spid="53"/>
                                            </p:tgtEl>
                                            <p:attrNameLst>
                                              <p:attrName>ppt_w</p:attrName>
                                            </p:attrNameLst>
                                          </p:cBhvr>
                                          <p:tavLst>
                                            <p:tav tm="0">
                                              <p:val>
                                                <p:strVal val="#ppt_w"/>
                                              </p:val>
                                            </p:tav>
                                            <p:tav tm="100000">
                                              <p:val>
                                                <p:strVal val="#ppt_w"/>
                                              </p:val>
                                            </p:tav>
                                          </p:tavLst>
                                        </p:anim>
                                        <p:anim calcmode="lin" valueType="num">
                                          <p:cBhvr>
                                            <p:cTn id="22" dur="500" fill="hold"/>
                                            <p:tgtEl>
                                              <p:spTgt spid="53"/>
                                            </p:tgtEl>
                                            <p:attrNameLst>
                                              <p:attrName>ppt_h</p:attrName>
                                            </p:attrNameLst>
                                          </p:cBhvr>
                                          <p:tavLst>
                                            <p:tav tm="0">
                                              <p:val>
                                                <p:fltVal val="0"/>
                                              </p:val>
                                            </p:tav>
                                            <p:tav tm="100000">
                                              <p:val>
                                                <p:strVal val="#ppt_h"/>
                                              </p:val>
                                            </p:tav>
                                          </p:tavLst>
                                        </p:anim>
                                      </p:childTnLst>
                                    </p:cTn>
                                  </p:par>
                                  <p:par>
                                    <p:cTn id="23" presetID="41" presetClass="entr" presetSubtype="0" fill="hold" grpId="0" nodeType="withEffect">
                                      <p:stCondLst>
                                        <p:cond delay="3000"/>
                                      </p:stCondLst>
                                      <p:iterate type="lt">
                                        <p:tmPct val="10000"/>
                                      </p:iterate>
                                      <p:childTnLst>
                                        <p:set>
                                          <p:cBhvr>
                                            <p:cTn id="24" dur="1" fill="hold">
                                              <p:stCondLst>
                                                <p:cond delay="0"/>
                                              </p:stCondLst>
                                            </p:cTn>
                                            <p:tgtEl>
                                              <p:spTgt spid="55"/>
                                            </p:tgtEl>
                                            <p:attrNameLst>
                                              <p:attrName>style.visibility</p:attrName>
                                            </p:attrNameLst>
                                          </p:cBhvr>
                                          <p:to>
                                            <p:strVal val="visible"/>
                                          </p:to>
                                        </p:set>
                                        <p:anim calcmode="lin" valueType="num">
                                          <p:cBhvr>
                                            <p:cTn id="25"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55"/>
                                            </p:tgtEl>
                                            <p:attrNameLst>
                                              <p:attrName>ppt_y</p:attrName>
                                            </p:attrNameLst>
                                          </p:cBhvr>
                                          <p:tavLst>
                                            <p:tav tm="0">
                                              <p:val>
                                                <p:strVal val="#ppt_y"/>
                                              </p:val>
                                            </p:tav>
                                            <p:tav tm="100000">
                                              <p:val>
                                                <p:strVal val="#ppt_y"/>
                                              </p:val>
                                            </p:tav>
                                          </p:tavLst>
                                        </p:anim>
                                        <p:anim calcmode="lin" valueType="num">
                                          <p:cBhvr>
                                            <p:cTn id="27"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55"/>
                                            </p:tgtEl>
                                          </p:cBhvr>
                                        </p:animEffect>
                                      </p:childTnLst>
                                    </p:cTn>
                                  </p:par>
                                  <p:par>
                                    <p:cTn id="30" presetID="53" presetClass="entr" presetSubtype="16" fill="hold" grpId="0" nodeType="withEffect">
                                      <p:stCondLst>
                                        <p:cond delay="3900"/>
                                      </p:stCondLst>
                                      <p:iterate type="lt">
                                        <p:tmPct val="10000"/>
                                      </p:iterate>
                                      <p:childTnLst>
                                        <p:set>
                                          <p:cBhvr>
                                            <p:cTn id="31" dur="1" fill="hold">
                                              <p:stCondLst>
                                                <p:cond delay="0"/>
                                              </p:stCondLst>
                                            </p:cTn>
                                            <p:tgtEl>
                                              <p:spTgt spid="56"/>
                                            </p:tgtEl>
                                            <p:attrNameLst>
                                              <p:attrName>style.visibility</p:attrName>
                                            </p:attrNameLst>
                                          </p:cBhvr>
                                          <p:to>
                                            <p:strVal val="visible"/>
                                          </p:to>
                                        </p:set>
                                        <p:anim calcmode="lin" valueType="num">
                                          <p:cBhvr>
                                            <p:cTn id="32" dur="250" fill="hold"/>
                                            <p:tgtEl>
                                              <p:spTgt spid="56"/>
                                            </p:tgtEl>
                                            <p:attrNameLst>
                                              <p:attrName>ppt_w</p:attrName>
                                            </p:attrNameLst>
                                          </p:cBhvr>
                                          <p:tavLst>
                                            <p:tav tm="0">
                                              <p:val>
                                                <p:fltVal val="0"/>
                                              </p:val>
                                            </p:tav>
                                            <p:tav tm="100000">
                                              <p:val>
                                                <p:strVal val="#ppt_w"/>
                                              </p:val>
                                            </p:tav>
                                          </p:tavLst>
                                        </p:anim>
                                        <p:anim calcmode="lin" valueType="num">
                                          <p:cBhvr>
                                            <p:cTn id="33" dur="250" fill="hold"/>
                                            <p:tgtEl>
                                              <p:spTgt spid="56"/>
                                            </p:tgtEl>
                                            <p:attrNameLst>
                                              <p:attrName>ppt_h</p:attrName>
                                            </p:attrNameLst>
                                          </p:cBhvr>
                                          <p:tavLst>
                                            <p:tav tm="0">
                                              <p:val>
                                                <p:fltVal val="0"/>
                                              </p:val>
                                            </p:tav>
                                            <p:tav tm="100000">
                                              <p:val>
                                                <p:strVal val="#ppt_h"/>
                                              </p:val>
                                            </p:tav>
                                          </p:tavLst>
                                        </p:anim>
                                        <p:animEffect transition="in" filter="fade">
                                          <p:cBhvr>
                                            <p:cTn id="34" dur="250"/>
                                            <p:tgtEl>
                                              <p:spTgt spid="56"/>
                                            </p:tgtEl>
                                          </p:cBhvr>
                                        </p:animEffect>
                                      </p:childTnLst>
                                    </p:cTn>
                                  </p:par>
                                  <p:par>
                                    <p:cTn id="35" presetID="10" presetClass="entr" presetSubtype="0" fill="hold" nodeType="withEffect">
                                      <p:stCondLst>
                                        <p:cond delay="4750"/>
                                      </p:stCondLst>
                                      <p:childTnLst>
                                        <p:set>
                                          <p:cBhvr>
                                            <p:cTn id="36" dur="1" fill="hold">
                                              <p:stCondLst>
                                                <p:cond delay="0"/>
                                              </p:stCondLst>
                                            </p:cTn>
                                            <p:tgtEl>
                                              <p:spTgt spid="94"/>
                                            </p:tgtEl>
                                            <p:attrNameLst>
                                              <p:attrName>style.visibility</p:attrName>
                                            </p:attrNameLst>
                                          </p:cBhvr>
                                          <p:to>
                                            <p:strVal val="visible"/>
                                          </p:to>
                                        </p:set>
                                        <p:animEffect transition="in" filter="fade">
                                          <p:cBhvr>
                                            <p:cTn id="37" dur="250"/>
                                            <p:tgtEl>
                                              <p:spTgt spid="94"/>
                                            </p:tgtEl>
                                          </p:cBhvr>
                                        </p:animEffect>
                                      </p:childTnLst>
                                    </p:cTn>
                                  </p:par>
                                  <p:par>
                                    <p:cTn id="38" presetID="22" presetClass="entr" presetSubtype="8" fill="hold" grpId="0" nodeType="withEffect">
                                      <p:stCondLst>
                                        <p:cond delay="5000"/>
                                      </p:stCondLst>
                                      <p:childTnLst>
                                        <p:set>
                                          <p:cBhvr>
                                            <p:cTn id="39" dur="1" fill="hold">
                                              <p:stCondLst>
                                                <p:cond delay="0"/>
                                              </p:stCondLst>
                                            </p:cTn>
                                            <p:tgtEl>
                                              <p:spTgt spid="54"/>
                                            </p:tgtEl>
                                            <p:attrNameLst>
                                              <p:attrName>style.visibility</p:attrName>
                                            </p:attrNameLst>
                                          </p:cBhvr>
                                          <p:to>
                                            <p:strVal val="visible"/>
                                          </p:to>
                                        </p:set>
                                        <p:animEffect transition="in" filter="wipe(left)">
                                          <p:cBhvr>
                                            <p:cTn id="40" dur="1000"/>
                                            <p:tgtEl>
                                              <p:spTgt spid="54"/>
                                            </p:tgtEl>
                                          </p:cBhvr>
                                        </p:animEffect>
                                      </p:childTnLst>
                                    </p:cTn>
                                  </p:par>
                                  <p:par>
                                    <p:cTn id="41" presetID="50" presetClass="entr" presetSubtype="0" decel="100000" fill="hold" grpId="0" nodeType="withEffect">
                                      <p:stCondLst>
                                        <p:cond delay="6250"/>
                                      </p:stCondLst>
                                      <p:childTnLst>
                                        <p:set>
                                          <p:cBhvr>
                                            <p:cTn id="42" dur="1" fill="hold">
                                              <p:stCondLst>
                                                <p:cond delay="0"/>
                                              </p:stCondLst>
                                            </p:cTn>
                                            <p:tgtEl>
                                              <p:spTgt spid="96"/>
                                            </p:tgtEl>
                                            <p:attrNameLst>
                                              <p:attrName>style.visibility</p:attrName>
                                            </p:attrNameLst>
                                          </p:cBhvr>
                                          <p:to>
                                            <p:strVal val="visible"/>
                                          </p:to>
                                        </p:set>
                                        <p:anim calcmode="lin" valueType="num">
                                          <p:cBhvr>
                                            <p:cTn id="43" dur="1000" fill="hold"/>
                                            <p:tgtEl>
                                              <p:spTgt spid="96"/>
                                            </p:tgtEl>
                                            <p:attrNameLst>
                                              <p:attrName>ppt_w</p:attrName>
                                            </p:attrNameLst>
                                          </p:cBhvr>
                                          <p:tavLst>
                                            <p:tav tm="0">
                                              <p:val>
                                                <p:strVal val="#ppt_w+.3"/>
                                              </p:val>
                                            </p:tav>
                                            <p:tav tm="100000">
                                              <p:val>
                                                <p:strVal val="#ppt_w"/>
                                              </p:val>
                                            </p:tav>
                                          </p:tavLst>
                                        </p:anim>
                                        <p:anim calcmode="lin" valueType="num">
                                          <p:cBhvr>
                                            <p:cTn id="44" dur="1000" fill="hold"/>
                                            <p:tgtEl>
                                              <p:spTgt spid="96"/>
                                            </p:tgtEl>
                                            <p:attrNameLst>
                                              <p:attrName>ppt_h</p:attrName>
                                            </p:attrNameLst>
                                          </p:cBhvr>
                                          <p:tavLst>
                                            <p:tav tm="0">
                                              <p:val>
                                                <p:strVal val="#ppt_h"/>
                                              </p:val>
                                            </p:tav>
                                            <p:tav tm="100000">
                                              <p:val>
                                                <p:strVal val="#ppt_h"/>
                                              </p:val>
                                            </p:tav>
                                          </p:tavLst>
                                        </p:anim>
                                        <p:animEffect transition="in" filter="fade">
                                          <p:cBhvr>
                                            <p:cTn id="45" dur="1000"/>
                                            <p:tgtEl>
                                              <p:spTgt spid="96"/>
                                            </p:tgtEl>
                                          </p:cBhvr>
                                        </p:animEffect>
                                      </p:childTnLst>
                                    </p:cTn>
                                  </p:par>
                                  <p:par>
                                    <p:cTn id="46" presetID="50" presetClass="entr" presetSubtype="0" decel="100000" fill="hold" grpId="0" nodeType="withEffect">
                                      <p:stCondLst>
                                        <p:cond delay="6250"/>
                                      </p:stCondLst>
                                      <p:childTnLst>
                                        <p:set>
                                          <p:cBhvr>
                                            <p:cTn id="47" dur="1" fill="hold">
                                              <p:stCondLst>
                                                <p:cond delay="0"/>
                                              </p:stCondLst>
                                            </p:cTn>
                                            <p:tgtEl>
                                              <p:spTgt spid="97"/>
                                            </p:tgtEl>
                                            <p:attrNameLst>
                                              <p:attrName>style.visibility</p:attrName>
                                            </p:attrNameLst>
                                          </p:cBhvr>
                                          <p:to>
                                            <p:strVal val="visible"/>
                                          </p:to>
                                        </p:set>
                                        <p:anim calcmode="lin" valueType="num">
                                          <p:cBhvr>
                                            <p:cTn id="48" dur="1000" fill="hold"/>
                                            <p:tgtEl>
                                              <p:spTgt spid="97"/>
                                            </p:tgtEl>
                                            <p:attrNameLst>
                                              <p:attrName>ppt_w</p:attrName>
                                            </p:attrNameLst>
                                          </p:cBhvr>
                                          <p:tavLst>
                                            <p:tav tm="0">
                                              <p:val>
                                                <p:strVal val="#ppt_w+.3"/>
                                              </p:val>
                                            </p:tav>
                                            <p:tav tm="100000">
                                              <p:val>
                                                <p:strVal val="#ppt_w"/>
                                              </p:val>
                                            </p:tav>
                                          </p:tavLst>
                                        </p:anim>
                                        <p:anim calcmode="lin" valueType="num">
                                          <p:cBhvr>
                                            <p:cTn id="49" dur="1000" fill="hold"/>
                                            <p:tgtEl>
                                              <p:spTgt spid="97"/>
                                            </p:tgtEl>
                                            <p:attrNameLst>
                                              <p:attrName>ppt_h</p:attrName>
                                            </p:attrNameLst>
                                          </p:cBhvr>
                                          <p:tavLst>
                                            <p:tav tm="0">
                                              <p:val>
                                                <p:strVal val="#ppt_h"/>
                                              </p:val>
                                            </p:tav>
                                            <p:tav tm="100000">
                                              <p:val>
                                                <p:strVal val="#ppt_h"/>
                                              </p:val>
                                            </p:tav>
                                          </p:tavLst>
                                        </p:anim>
                                        <p:animEffect transition="in" filter="fade">
                                          <p:cBhvr>
                                            <p:cTn id="50" dur="1000"/>
                                            <p:tgtEl>
                                              <p:spTgt spid="97"/>
                                            </p:tgtEl>
                                          </p:cBhvr>
                                        </p:animEffect>
                                      </p:childTnLst>
                                    </p:cTn>
                                  </p:par>
                                  <p:par>
                                    <p:cTn id="51" presetID="50" presetClass="entr" presetSubtype="0" decel="100000" fill="hold" grpId="0" nodeType="withEffect">
                                      <p:stCondLst>
                                        <p:cond delay="6250"/>
                                      </p:stCondLst>
                                      <p:childTnLst>
                                        <p:set>
                                          <p:cBhvr>
                                            <p:cTn id="52" dur="1" fill="hold">
                                              <p:stCondLst>
                                                <p:cond delay="0"/>
                                              </p:stCondLst>
                                            </p:cTn>
                                            <p:tgtEl>
                                              <p:spTgt spid="98"/>
                                            </p:tgtEl>
                                            <p:attrNameLst>
                                              <p:attrName>style.visibility</p:attrName>
                                            </p:attrNameLst>
                                          </p:cBhvr>
                                          <p:to>
                                            <p:strVal val="visible"/>
                                          </p:to>
                                        </p:set>
                                        <p:anim calcmode="lin" valueType="num">
                                          <p:cBhvr>
                                            <p:cTn id="53" dur="1000" fill="hold"/>
                                            <p:tgtEl>
                                              <p:spTgt spid="98"/>
                                            </p:tgtEl>
                                            <p:attrNameLst>
                                              <p:attrName>ppt_w</p:attrName>
                                            </p:attrNameLst>
                                          </p:cBhvr>
                                          <p:tavLst>
                                            <p:tav tm="0">
                                              <p:val>
                                                <p:strVal val="#ppt_w+.3"/>
                                              </p:val>
                                            </p:tav>
                                            <p:tav tm="100000">
                                              <p:val>
                                                <p:strVal val="#ppt_w"/>
                                              </p:val>
                                            </p:tav>
                                          </p:tavLst>
                                        </p:anim>
                                        <p:anim calcmode="lin" valueType="num">
                                          <p:cBhvr>
                                            <p:cTn id="54" dur="1000" fill="hold"/>
                                            <p:tgtEl>
                                              <p:spTgt spid="98"/>
                                            </p:tgtEl>
                                            <p:attrNameLst>
                                              <p:attrName>ppt_h</p:attrName>
                                            </p:attrNameLst>
                                          </p:cBhvr>
                                          <p:tavLst>
                                            <p:tav tm="0">
                                              <p:val>
                                                <p:strVal val="#ppt_h"/>
                                              </p:val>
                                            </p:tav>
                                            <p:tav tm="100000">
                                              <p:val>
                                                <p:strVal val="#ppt_h"/>
                                              </p:val>
                                            </p:tav>
                                          </p:tavLst>
                                        </p:anim>
                                        <p:animEffect transition="in" filter="fade">
                                          <p:cBhvr>
                                            <p:cTn id="55" dur="1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p:bldP spid="55" grpId="0"/>
          <p:bldP spid="56" grpId="0"/>
          <p:bldP spid="96" grpId="0" animBg="1"/>
          <p:bldP spid="97" grpId="0" animBg="1"/>
          <p:bldP spid="9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500" fill="hold"/>
                                            <p:tgtEl>
                                              <p:spTgt spid="23"/>
                                            </p:tgtEl>
                                            <p:attrNameLst>
                                              <p:attrName>ppt_x</p:attrName>
                                            </p:attrNameLst>
                                          </p:cBhvr>
                                          <p:tavLst>
                                            <p:tav tm="0">
                                              <p:val>
                                                <p:strVal val="1+#ppt_w/2"/>
                                              </p:val>
                                            </p:tav>
                                            <p:tav tm="100000">
                                              <p:val>
                                                <p:strVal val="#ppt_x"/>
                                              </p:val>
                                            </p:tav>
                                          </p:tavLst>
                                        </p:anim>
                                        <p:anim calcmode="lin" valueType="num">
                                          <p:cBhvr additive="base">
                                            <p:cTn id="12" dur="1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1500" fill="hold"/>
                                            <p:tgtEl>
                                              <p:spTgt spid="48"/>
                                            </p:tgtEl>
                                            <p:attrNameLst>
                                              <p:attrName>ppt_x</p:attrName>
                                            </p:attrNameLst>
                                          </p:cBhvr>
                                          <p:tavLst>
                                            <p:tav tm="0">
                                              <p:val>
                                                <p:strVal val="#ppt_x"/>
                                              </p:val>
                                            </p:tav>
                                            <p:tav tm="100000">
                                              <p:val>
                                                <p:strVal val="#ppt_x"/>
                                              </p:val>
                                            </p:tav>
                                          </p:tavLst>
                                        </p:anim>
                                        <p:anim calcmode="lin" valueType="num">
                                          <p:cBhvr additive="base">
                                            <p:cTn id="16" dur="1500" fill="hold"/>
                                            <p:tgtEl>
                                              <p:spTgt spid="48"/>
                                            </p:tgtEl>
                                            <p:attrNameLst>
                                              <p:attrName>ppt_y</p:attrName>
                                            </p:attrNameLst>
                                          </p:cBhvr>
                                          <p:tavLst>
                                            <p:tav tm="0">
                                              <p:val>
                                                <p:strVal val="0-#ppt_h/2"/>
                                              </p:val>
                                            </p:tav>
                                            <p:tav tm="100000">
                                              <p:val>
                                                <p:strVal val="#ppt_y"/>
                                              </p:val>
                                            </p:tav>
                                          </p:tavLst>
                                        </p:anim>
                                      </p:childTnLst>
                                    </p:cTn>
                                  </p:par>
                                  <p:par>
                                    <p:cTn id="17" presetID="17" presetClass="entr" presetSubtype="1" fill="hold" grpId="0" nodeType="withEffect">
                                      <p:stCondLst>
                                        <p:cond delay="2500"/>
                                      </p:stCondLst>
                                      <p:childTnLst>
                                        <p:set>
                                          <p:cBhvr>
                                            <p:cTn id="18" dur="1" fill="hold">
                                              <p:stCondLst>
                                                <p:cond delay="0"/>
                                              </p:stCondLst>
                                            </p:cTn>
                                            <p:tgtEl>
                                              <p:spTgt spid="53"/>
                                            </p:tgtEl>
                                            <p:attrNameLst>
                                              <p:attrName>style.visibility</p:attrName>
                                            </p:attrNameLst>
                                          </p:cBhvr>
                                          <p:to>
                                            <p:strVal val="visible"/>
                                          </p:to>
                                        </p:set>
                                        <p:anim calcmode="lin" valueType="num">
                                          <p:cBhvr>
                                            <p:cTn id="19" dur="500" fill="hold"/>
                                            <p:tgtEl>
                                              <p:spTgt spid="53"/>
                                            </p:tgtEl>
                                            <p:attrNameLst>
                                              <p:attrName>ppt_x</p:attrName>
                                            </p:attrNameLst>
                                          </p:cBhvr>
                                          <p:tavLst>
                                            <p:tav tm="0">
                                              <p:val>
                                                <p:strVal val="#ppt_x"/>
                                              </p:val>
                                            </p:tav>
                                            <p:tav tm="100000">
                                              <p:val>
                                                <p:strVal val="#ppt_x"/>
                                              </p:val>
                                            </p:tav>
                                          </p:tavLst>
                                        </p:anim>
                                        <p:anim calcmode="lin" valueType="num">
                                          <p:cBhvr>
                                            <p:cTn id="20" dur="500" fill="hold"/>
                                            <p:tgtEl>
                                              <p:spTgt spid="53"/>
                                            </p:tgtEl>
                                            <p:attrNameLst>
                                              <p:attrName>ppt_y</p:attrName>
                                            </p:attrNameLst>
                                          </p:cBhvr>
                                          <p:tavLst>
                                            <p:tav tm="0">
                                              <p:val>
                                                <p:strVal val="#ppt_y-#ppt_h/2"/>
                                              </p:val>
                                            </p:tav>
                                            <p:tav tm="100000">
                                              <p:val>
                                                <p:strVal val="#ppt_y"/>
                                              </p:val>
                                            </p:tav>
                                          </p:tavLst>
                                        </p:anim>
                                        <p:anim calcmode="lin" valueType="num">
                                          <p:cBhvr>
                                            <p:cTn id="21" dur="500" fill="hold"/>
                                            <p:tgtEl>
                                              <p:spTgt spid="53"/>
                                            </p:tgtEl>
                                            <p:attrNameLst>
                                              <p:attrName>ppt_w</p:attrName>
                                            </p:attrNameLst>
                                          </p:cBhvr>
                                          <p:tavLst>
                                            <p:tav tm="0">
                                              <p:val>
                                                <p:strVal val="#ppt_w"/>
                                              </p:val>
                                            </p:tav>
                                            <p:tav tm="100000">
                                              <p:val>
                                                <p:strVal val="#ppt_w"/>
                                              </p:val>
                                            </p:tav>
                                          </p:tavLst>
                                        </p:anim>
                                        <p:anim calcmode="lin" valueType="num">
                                          <p:cBhvr>
                                            <p:cTn id="22" dur="500" fill="hold"/>
                                            <p:tgtEl>
                                              <p:spTgt spid="53"/>
                                            </p:tgtEl>
                                            <p:attrNameLst>
                                              <p:attrName>ppt_h</p:attrName>
                                            </p:attrNameLst>
                                          </p:cBhvr>
                                          <p:tavLst>
                                            <p:tav tm="0">
                                              <p:val>
                                                <p:fltVal val="0"/>
                                              </p:val>
                                            </p:tav>
                                            <p:tav tm="100000">
                                              <p:val>
                                                <p:strVal val="#ppt_h"/>
                                              </p:val>
                                            </p:tav>
                                          </p:tavLst>
                                        </p:anim>
                                      </p:childTnLst>
                                    </p:cTn>
                                  </p:par>
                                  <p:par>
                                    <p:cTn id="23" presetID="41" presetClass="entr" presetSubtype="0" fill="hold" grpId="0" nodeType="withEffect">
                                      <p:stCondLst>
                                        <p:cond delay="3000"/>
                                      </p:stCondLst>
                                      <p:iterate type="lt">
                                        <p:tmPct val="10000"/>
                                      </p:iterate>
                                      <p:childTnLst>
                                        <p:set>
                                          <p:cBhvr>
                                            <p:cTn id="24" dur="1" fill="hold">
                                              <p:stCondLst>
                                                <p:cond delay="0"/>
                                              </p:stCondLst>
                                            </p:cTn>
                                            <p:tgtEl>
                                              <p:spTgt spid="55"/>
                                            </p:tgtEl>
                                            <p:attrNameLst>
                                              <p:attrName>style.visibility</p:attrName>
                                            </p:attrNameLst>
                                          </p:cBhvr>
                                          <p:to>
                                            <p:strVal val="visible"/>
                                          </p:to>
                                        </p:set>
                                        <p:anim calcmode="lin" valueType="num">
                                          <p:cBhvr>
                                            <p:cTn id="25"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55"/>
                                            </p:tgtEl>
                                            <p:attrNameLst>
                                              <p:attrName>ppt_y</p:attrName>
                                            </p:attrNameLst>
                                          </p:cBhvr>
                                          <p:tavLst>
                                            <p:tav tm="0">
                                              <p:val>
                                                <p:strVal val="#ppt_y"/>
                                              </p:val>
                                            </p:tav>
                                            <p:tav tm="100000">
                                              <p:val>
                                                <p:strVal val="#ppt_y"/>
                                              </p:val>
                                            </p:tav>
                                          </p:tavLst>
                                        </p:anim>
                                        <p:anim calcmode="lin" valueType="num">
                                          <p:cBhvr>
                                            <p:cTn id="27"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55"/>
                                            </p:tgtEl>
                                          </p:cBhvr>
                                        </p:animEffect>
                                      </p:childTnLst>
                                    </p:cTn>
                                  </p:par>
                                  <p:par>
                                    <p:cTn id="30" presetID="53" presetClass="entr" presetSubtype="16" fill="hold" grpId="0" nodeType="withEffect">
                                      <p:stCondLst>
                                        <p:cond delay="3900"/>
                                      </p:stCondLst>
                                      <p:iterate type="lt">
                                        <p:tmPct val="10000"/>
                                      </p:iterate>
                                      <p:childTnLst>
                                        <p:set>
                                          <p:cBhvr>
                                            <p:cTn id="31" dur="1" fill="hold">
                                              <p:stCondLst>
                                                <p:cond delay="0"/>
                                              </p:stCondLst>
                                            </p:cTn>
                                            <p:tgtEl>
                                              <p:spTgt spid="56"/>
                                            </p:tgtEl>
                                            <p:attrNameLst>
                                              <p:attrName>style.visibility</p:attrName>
                                            </p:attrNameLst>
                                          </p:cBhvr>
                                          <p:to>
                                            <p:strVal val="visible"/>
                                          </p:to>
                                        </p:set>
                                        <p:anim calcmode="lin" valueType="num">
                                          <p:cBhvr>
                                            <p:cTn id="32" dur="250" fill="hold"/>
                                            <p:tgtEl>
                                              <p:spTgt spid="56"/>
                                            </p:tgtEl>
                                            <p:attrNameLst>
                                              <p:attrName>ppt_w</p:attrName>
                                            </p:attrNameLst>
                                          </p:cBhvr>
                                          <p:tavLst>
                                            <p:tav tm="0">
                                              <p:val>
                                                <p:fltVal val="0"/>
                                              </p:val>
                                            </p:tav>
                                            <p:tav tm="100000">
                                              <p:val>
                                                <p:strVal val="#ppt_w"/>
                                              </p:val>
                                            </p:tav>
                                          </p:tavLst>
                                        </p:anim>
                                        <p:anim calcmode="lin" valueType="num">
                                          <p:cBhvr>
                                            <p:cTn id="33" dur="250" fill="hold"/>
                                            <p:tgtEl>
                                              <p:spTgt spid="56"/>
                                            </p:tgtEl>
                                            <p:attrNameLst>
                                              <p:attrName>ppt_h</p:attrName>
                                            </p:attrNameLst>
                                          </p:cBhvr>
                                          <p:tavLst>
                                            <p:tav tm="0">
                                              <p:val>
                                                <p:fltVal val="0"/>
                                              </p:val>
                                            </p:tav>
                                            <p:tav tm="100000">
                                              <p:val>
                                                <p:strVal val="#ppt_h"/>
                                              </p:val>
                                            </p:tav>
                                          </p:tavLst>
                                        </p:anim>
                                        <p:animEffect transition="in" filter="fade">
                                          <p:cBhvr>
                                            <p:cTn id="34" dur="250"/>
                                            <p:tgtEl>
                                              <p:spTgt spid="56"/>
                                            </p:tgtEl>
                                          </p:cBhvr>
                                        </p:animEffect>
                                      </p:childTnLst>
                                    </p:cTn>
                                  </p:par>
                                  <p:par>
                                    <p:cTn id="35" presetID="10" presetClass="entr" presetSubtype="0" fill="hold" nodeType="withEffect">
                                      <p:stCondLst>
                                        <p:cond delay="4750"/>
                                      </p:stCondLst>
                                      <p:childTnLst>
                                        <p:set>
                                          <p:cBhvr>
                                            <p:cTn id="36" dur="1" fill="hold">
                                              <p:stCondLst>
                                                <p:cond delay="0"/>
                                              </p:stCondLst>
                                            </p:cTn>
                                            <p:tgtEl>
                                              <p:spTgt spid="94"/>
                                            </p:tgtEl>
                                            <p:attrNameLst>
                                              <p:attrName>style.visibility</p:attrName>
                                            </p:attrNameLst>
                                          </p:cBhvr>
                                          <p:to>
                                            <p:strVal val="visible"/>
                                          </p:to>
                                        </p:set>
                                        <p:animEffect transition="in" filter="fade">
                                          <p:cBhvr>
                                            <p:cTn id="37" dur="250"/>
                                            <p:tgtEl>
                                              <p:spTgt spid="94"/>
                                            </p:tgtEl>
                                          </p:cBhvr>
                                        </p:animEffect>
                                      </p:childTnLst>
                                    </p:cTn>
                                  </p:par>
                                  <p:par>
                                    <p:cTn id="38" presetID="22" presetClass="entr" presetSubtype="8" fill="hold" grpId="0" nodeType="withEffect">
                                      <p:stCondLst>
                                        <p:cond delay="5000"/>
                                      </p:stCondLst>
                                      <p:childTnLst>
                                        <p:set>
                                          <p:cBhvr>
                                            <p:cTn id="39" dur="1" fill="hold">
                                              <p:stCondLst>
                                                <p:cond delay="0"/>
                                              </p:stCondLst>
                                            </p:cTn>
                                            <p:tgtEl>
                                              <p:spTgt spid="54"/>
                                            </p:tgtEl>
                                            <p:attrNameLst>
                                              <p:attrName>style.visibility</p:attrName>
                                            </p:attrNameLst>
                                          </p:cBhvr>
                                          <p:to>
                                            <p:strVal val="visible"/>
                                          </p:to>
                                        </p:set>
                                        <p:animEffect transition="in" filter="wipe(left)">
                                          <p:cBhvr>
                                            <p:cTn id="40" dur="1000"/>
                                            <p:tgtEl>
                                              <p:spTgt spid="54"/>
                                            </p:tgtEl>
                                          </p:cBhvr>
                                        </p:animEffect>
                                      </p:childTnLst>
                                    </p:cTn>
                                  </p:par>
                                  <p:par>
                                    <p:cTn id="41" presetID="50" presetClass="entr" presetSubtype="0" decel="100000" fill="hold" grpId="0" nodeType="withEffect">
                                      <p:stCondLst>
                                        <p:cond delay="6250"/>
                                      </p:stCondLst>
                                      <p:childTnLst>
                                        <p:set>
                                          <p:cBhvr>
                                            <p:cTn id="42" dur="1" fill="hold">
                                              <p:stCondLst>
                                                <p:cond delay="0"/>
                                              </p:stCondLst>
                                            </p:cTn>
                                            <p:tgtEl>
                                              <p:spTgt spid="96"/>
                                            </p:tgtEl>
                                            <p:attrNameLst>
                                              <p:attrName>style.visibility</p:attrName>
                                            </p:attrNameLst>
                                          </p:cBhvr>
                                          <p:to>
                                            <p:strVal val="visible"/>
                                          </p:to>
                                        </p:set>
                                        <p:anim calcmode="lin" valueType="num">
                                          <p:cBhvr>
                                            <p:cTn id="43" dur="1000" fill="hold"/>
                                            <p:tgtEl>
                                              <p:spTgt spid="96"/>
                                            </p:tgtEl>
                                            <p:attrNameLst>
                                              <p:attrName>ppt_w</p:attrName>
                                            </p:attrNameLst>
                                          </p:cBhvr>
                                          <p:tavLst>
                                            <p:tav tm="0">
                                              <p:val>
                                                <p:strVal val="#ppt_w+.3"/>
                                              </p:val>
                                            </p:tav>
                                            <p:tav tm="100000">
                                              <p:val>
                                                <p:strVal val="#ppt_w"/>
                                              </p:val>
                                            </p:tav>
                                          </p:tavLst>
                                        </p:anim>
                                        <p:anim calcmode="lin" valueType="num">
                                          <p:cBhvr>
                                            <p:cTn id="44" dur="1000" fill="hold"/>
                                            <p:tgtEl>
                                              <p:spTgt spid="96"/>
                                            </p:tgtEl>
                                            <p:attrNameLst>
                                              <p:attrName>ppt_h</p:attrName>
                                            </p:attrNameLst>
                                          </p:cBhvr>
                                          <p:tavLst>
                                            <p:tav tm="0">
                                              <p:val>
                                                <p:strVal val="#ppt_h"/>
                                              </p:val>
                                            </p:tav>
                                            <p:tav tm="100000">
                                              <p:val>
                                                <p:strVal val="#ppt_h"/>
                                              </p:val>
                                            </p:tav>
                                          </p:tavLst>
                                        </p:anim>
                                        <p:animEffect transition="in" filter="fade">
                                          <p:cBhvr>
                                            <p:cTn id="45" dur="1000"/>
                                            <p:tgtEl>
                                              <p:spTgt spid="96"/>
                                            </p:tgtEl>
                                          </p:cBhvr>
                                        </p:animEffect>
                                      </p:childTnLst>
                                    </p:cTn>
                                  </p:par>
                                  <p:par>
                                    <p:cTn id="46" presetID="50" presetClass="entr" presetSubtype="0" decel="100000" fill="hold" grpId="0" nodeType="withEffect">
                                      <p:stCondLst>
                                        <p:cond delay="6250"/>
                                      </p:stCondLst>
                                      <p:childTnLst>
                                        <p:set>
                                          <p:cBhvr>
                                            <p:cTn id="47" dur="1" fill="hold">
                                              <p:stCondLst>
                                                <p:cond delay="0"/>
                                              </p:stCondLst>
                                            </p:cTn>
                                            <p:tgtEl>
                                              <p:spTgt spid="97"/>
                                            </p:tgtEl>
                                            <p:attrNameLst>
                                              <p:attrName>style.visibility</p:attrName>
                                            </p:attrNameLst>
                                          </p:cBhvr>
                                          <p:to>
                                            <p:strVal val="visible"/>
                                          </p:to>
                                        </p:set>
                                        <p:anim calcmode="lin" valueType="num">
                                          <p:cBhvr>
                                            <p:cTn id="48" dur="1000" fill="hold"/>
                                            <p:tgtEl>
                                              <p:spTgt spid="97"/>
                                            </p:tgtEl>
                                            <p:attrNameLst>
                                              <p:attrName>ppt_w</p:attrName>
                                            </p:attrNameLst>
                                          </p:cBhvr>
                                          <p:tavLst>
                                            <p:tav tm="0">
                                              <p:val>
                                                <p:strVal val="#ppt_w+.3"/>
                                              </p:val>
                                            </p:tav>
                                            <p:tav tm="100000">
                                              <p:val>
                                                <p:strVal val="#ppt_w"/>
                                              </p:val>
                                            </p:tav>
                                          </p:tavLst>
                                        </p:anim>
                                        <p:anim calcmode="lin" valueType="num">
                                          <p:cBhvr>
                                            <p:cTn id="49" dur="1000" fill="hold"/>
                                            <p:tgtEl>
                                              <p:spTgt spid="97"/>
                                            </p:tgtEl>
                                            <p:attrNameLst>
                                              <p:attrName>ppt_h</p:attrName>
                                            </p:attrNameLst>
                                          </p:cBhvr>
                                          <p:tavLst>
                                            <p:tav tm="0">
                                              <p:val>
                                                <p:strVal val="#ppt_h"/>
                                              </p:val>
                                            </p:tav>
                                            <p:tav tm="100000">
                                              <p:val>
                                                <p:strVal val="#ppt_h"/>
                                              </p:val>
                                            </p:tav>
                                          </p:tavLst>
                                        </p:anim>
                                        <p:animEffect transition="in" filter="fade">
                                          <p:cBhvr>
                                            <p:cTn id="50" dur="1000"/>
                                            <p:tgtEl>
                                              <p:spTgt spid="97"/>
                                            </p:tgtEl>
                                          </p:cBhvr>
                                        </p:animEffect>
                                      </p:childTnLst>
                                    </p:cTn>
                                  </p:par>
                                  <p:par>
                                    <p:cTn id="51" presetID="50" presetClass="entr" presetSubtype="0" decel="100000" fill="hold" grpId="0" nodeType="withEffect">
                                      <p:stCondLst>
                                        <p:cond delay="6250"/>
                                      </p:stCondLst>
                                      <p:childTnLst>
                                        <p:set>
                                          <p:cBhvr>
                                            <p:cTn id="52" dur="1" fill="hold">
                                              <p:stCondLst>
                                                <p:cond delay="0"/>
                                              </p:stCondLst>
                                            </p:cTn>
                                            <p:tgtEl>
                                              <p:spTgt spid="98"/>
                                            </p:tgtEl>
                                            <p:attrNameLst>
                                              <p:attrName>style.visibility</p:attrName>
                                            </p:attrNameLst>
                                          </p:cBhvr>
                                          <p:to>
                                            <p:strVal val="visible"/>
                                          </p:to>
                                        </p:set>
                                        <p:anim calcmode="lin" valueType="num">
                                          <p:cBhvr>
                                            <p:cTn id="53" dur="1000" fill="hold"/>
                                            <p:tgtEl>
                                              <p:spTgt spid="98"/>
                                            </p:tgtEl>
                                            <p:attrNameLst>
                                              <p:attrName>ppt_w</p:attrName>
                                            </p:attrNameLst>
                                          </p:cBhvr>
                                          <p:tavLst>
                                            <p:tav tm="0">
                                              <p:val>
                                                <p:strVal val="#ppt_w+.3"/>
                                              </p:val>
                                            </p:tav>
                                            <p:tav tm="100000">
                                              <p:val>
                                                <p:strVal val="#ppt_w"/>
                                              </p:val>
                                            </p:tav>
                                          </p:tavLst>
                                        </p:anim>
                                        <p:anim calcmode="lin" valueType="num">
                                          <p:cBhvr>
                                            <p:cTn id="54" dur="1000" fill="hold"/>
                                            <p:tgtEl>
                                              <p:spTgt spid="98"/>
                                            </p:tgtEl>
                                            <p:attrNameLst>
                                              <p:attrName>ppt_h</p:attrName>
                                            </p:attrNameLst>
                                          </p:cBhvr>
                                          <p:tavLst>
                                            <p:tav tm="0">
                                              <p:val>
                                                <p:strVal val="#ppt_h"/>
                                              </p:val>
                                            </p:tav>
                                            <p:tav tm="100000">
                                              <p:val>
                                                <p:strVal val="#ppt_h"/>
                                              </p:val>
                                            </p:tav>
                                          </p:tavLst>
                                        </p:anim>
                                        <p:animEffect transition="in" filter="fade">
                                          <p:cBhvr>
                                            <p:cTn id="55" dur="1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p:bldP spid="55" grpId="0"/>
          <p:bldP spid="56" grpId="0"/>
          <p:bldP spid="96" grpId="0" animBg="1"/>
          <p:bldP spid="97" grpId="0" animBg="1"/>
          <p:bldP spid="98"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EditPoints="1"/>
          </p:cNvSpPr>
          <p:nvPr/>
        </p:nvSpPr>
        <p:spPr bwMode="auto">
          <a:xfrm>
            <a:off x="5798842" y="5596565"/>
            <a:ext cx="4557324" cy="1261435"/>
          </a:xfrm>
          <a:custGeom>
            <a:avLst/>
            <a:gdLst>
              <a:gd name="T0" fmla="*/ 93 w 3149"/>
              <a:gd name="T1" fmla="*/ 872 h 872"/>
              <a:gd name="T2" fmla="*/ 0 w 3149"/>
              <a:gd name="T3" fmla="*/ 627 h 872"/>
              <a:gd name="T4" fmla="*/ 364 w 3149"/>
              <a:gd name="T5" fmla="*/ 261 h 872"/>
              <a:gd name="T6" fmla="*/ 670 w 3149"/>
              <a:gd name="T7" fmla="*/ 426 h 872"/>
              <a:gd name="T8" fmla="*/ 541 w 3149"/>
              <a:gd name="T9" fmla="*/ 611 h 872"/>
              <a:gd name="T10" fmla="*/ 1269 w 3149"/>
              <a:gd name="T11" fmla="*/ 619 h 872"/>
              <a:gd name="T12" fmla="*/ 1455 w 3149"/>
              <a:gd name="T13" fmla="*/ 650 h 872"/>
              <a:gd name="T14" fmla="*/ 1756 w 3149"/>
              <a:gd name="T15" fmla="*/ 492 h 872"/>
              <a:gd name="T16" fmla="*/ 1855 w 3149"/>
              <a:gd name="T17" fmla="*/ 597 h 872"/>
              <a:gd name="T18" fmla="*/ 2197 w 3149"/>
              <a:gd name="T19" fmla="*/ 328 h 872"/>
              <a:gd name="T20" fmla="*/ 2123 w 3149"/>
              <a:gd name="T21" fmla="*/ 210 h 872"/>
              <a:gd name="T22" fmla="*/ 2528 w 3149"/>
              <a:gd name="T23" fmla="*/ 211 h 872"/>
              <a:gd name="T24" fmla="*/ 2530 w 3149"/>
              <a:gd name="T25" fmla="*/ 214 h 872"/>
              <a:gd name="T26" fmla="*/ 2407 w 3149"/>
              <a:gd name="T27" fmla="*/ 262 h 872"/>
              <a:gd name="T28" fmla="*/ 2835 w 3149"/>
              <a:gd name="T29" fmla="*/ 752 h 872"/>
              <a:gd name="T30" fmla="*/ 3149 w 3149"/>
              <a:gd name="T31" fmla="*/ 872 h 872"/>
              <a:gd name="T32" fmla="*/ 93 w 3149"/>
              <a:gd name="T33" fmla="*/ 872 h 872"/>
              <a:gd name="T34" fmla="*/ 2450 w 3149"/>
              <a:gd name="T35" fmla="*/ 736 h 872"/>
              <a:gd name="T36" fmla="*/ 2122 w 3149"/>
              <a:gd name="T37" fmla="*/ 541 h 872"/>
              <a:gd name="T38" fmla="*/ 2123 w 3149"/>
              <a:gd name="T39" fmla="*/ 535 h 872"/>
              <a:gd name="T40" fmla="*/ 2119 w 3149"/>
              <a:gd name="T41" fmla="*/ 541 h 872"/>
              <a:gd name="T42" fmla="*/ 2008 w 3149"/>
              <a:gd name="T43" fmla="*/ 569 h 872"/>
              <a:gd name="T44" fmla="*/ 1888 w 3149"/>
              <a:gd name="T45" fmla="*/ 662 h 872"/>
              <a:gd name="T46" fmla="*/ 1992 w 3149"/>
              <a:gd name="T47" fmla="*/ 594 h 872"/>
              <a:gd name="T48" fmla="*/ 2451 w 3149"/>
              <a:gd name="T49" fmla="*/ 739 h 872"/>
              <a:gd name="T50" fmla="*/ 2450 w 3149"/>
              <a:gd name="T51" fmla="*/ 73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49" h="872">
                <a:moveTo>
                  <a:pt x="93" y="872"/>
                </a:moveTo>
                <a:cubicBezTo>
                  <a:pt x="35" y="821"/>
                  <a:pt x="0" y="720"/>
                  <a:pt x="0" y="627"/>
                </a:cubicBezTo>
                <a:cubicBezTo>
                  <a:pt x="0" y="425"/>
                  <a:pt x="163" y="261"/>
                  <a:pt x="364" y="261"/>
                </a:cubicBezTo>
                <a:cubicBezTo>
                  <a:pt x="493" y="261"/>
                  <a:pt x="605" y="326"/>
                  <a:pt x="670" y="426"/>
                </a:cubicBezTo>
                <a:cubicBezTo>
                  <a:pt x="613" y="475"/>
                  <a:pt x="567" y="537"/>
                  <a:pt x="541" y="611"/>
                </a:cubicBezTo>
                <a:cubicBezTo>
                  <a:pt x="718" y="331"/>
                  <a:pt x="1098" y="335"/>
                  <a:pt x="1269" y="619"/>
                </a:cubicBezTo>
                <a:cubicBezTo>
                  <a:pt x="1334" y="617"/>
                  <a:pt x="1397" y="628"/>
                  <a:pt x="1455" y="650"/>
                </a:cubicBezTo>
                <a:cubicBezTo>
                  <a:pt x="1525" y="551"/>
                  <a:pt x="1638" y="494"/>
                  <a:pt x="1756" y="492"/>
                </a:cubicBezTo>
                <a:cubicBezTo>
                  <a:pt x="1778" y="538"/>
                  <a:pt x="1813" y="574"/>
                  <a:pt x="1855" y="597"/>
                </a:cubicBezTo>
                <a:cubicBezTo>
                  <a:pt x="1576" y="368"/>
                  <a:pt x="2037" y="0"/>
                  <a:pt x="2197" y="328"/>
                </a:cubicBezTo>
                <a:cubicBezTo>
                  <a:pt x="2184" y="279"/>
                  <a:pt x="2158" y="240"/>
                  <a:pt x="2123" y="210"/>
                </a:cubicBezTo>
                <a:cubicBezTo>
                  <a:pt x="2201" y="38"/>
                  <a:pt x="2449" y="35"/>
                  <a:pt x="2528" y="211"/>
                </a:cubicBezTo>
                <a:cubicBezTo>
                  <a:pt x="2529" y="212"/>
                  <a:pt x="2529" y="213"/>
                  <a:pt x="2530" y="214"/>
                </a:cubicBezTo>
                <a:cubicBezTo>
                  <a:pt x="2488" y="222"/>
                  <a:pt x="2447" y="238"/>
                  <a:pt x="2407" y="262"/>
                </a:cubicBezTo>
                <a:cubicBezTo>
                  <a:pt x="2707" y="142"/>
                  <a:pt x="2993" y="469"/>
                  <a:pt x="2835" y="752"/>
                </a:cubicBezTo>
                <a:cubicBezTo>
                  <a:pt x="2953" y="734"/>
                  <a:pt x="3072" y="771"/>
                  <a:pt x="3149" y="872"/>
                </a:cubicBezTo>
                <a:cubicBezTo>
                  <a:pt x="1774" y="872"/>
                  <a:pt x="1469" y="872"/>
                  <a:pt x="93" y="872"/>
                </a:cubicBezTo>
                <a:close/>
                <a:moveTo>
                  <a:pt x="2450" y="736"/>
                </a:moveTo>
                <a:cubicBezTo>
                  <a:pt x="2390" y="605"/>
                  <a:pt x="2257" y="531"/>
                  <a:pt x="2122" y="541"/>
                </a:cubicBezTo>
                <a:cubicBezTo>
                  <a:pt x="2122" y="539"/>
                  <a:pt x="2122" y="537"/>
                  <a:pt x="2123" y="535"/>
                </a:cubicBezTo>
                <a:cubicBezTo>
                  <a:pt x="2121" y="537"/>
                  <a:pt x="2120" y="539"/>
                  <a:pt x="2119" y="541"/>
                </a:cubicBezTo>
                <a:cubicBezTo>
                  <a:pt x="2082" y="544"/>
                  <a:pt x="2044" y="553"/>
                  <a:pt x="2008" y="569"/>
                </a:cubicBezTo>
                <a:cubicBezTo>
                  <a:pt x="1960" y="591"/>
                  <a:pt x="1919" y="623"/>
                  <a:pt x="1888" y="662"/>
                </a:cubicBezTo>
                <a:cubicBezTo>
                  <a:pt x="1917" y="634"/>
                  <a:pt x="1952" y="611"/>
                  <a:pt x="1992" y="594"/>
                </a:cubicBezTo>
                <a:cubicBezTo>
                  <a:pt x="2163" y="522"/>
                  <a:pt x="2362" y="587"/>
                  <a:pt x="2451" y="739"/>
                </a:cubicBezTo>
                <a:cubicBezTo>
                  <a:pt x="2450" y="738"/>
                  <a:pt x="2450" y="737"/>
                  <a:pt x="2450" y="736"/>
                </a:cubicBezTo>
                <a:close/>
              </a:path>
            </a:pathLst>
          </a:custGeom>
          <a:solidFill>
            <a:schemeClr val="tx2">
              <a:lumMod val="20000"/>
              <a:lumOff val="80000"/>
              <a:alpha val="37000"/>
            </a:schemeClr>
          </a:solidFill>
          <a:ln>
            <a:noFill/>
          </a:ln>
        </p:spPr>
        <p:txBody>
          <a:bodyPr vert="horz" wrap="square" lIns="91440" tIns="45720" rIns="91440" bIns="45720" numCol="1" anchor="t" anchorCtr="0" compatLnSpc="1"/>
          <a:lstStyle/>
          <a:p>
            <a:endParaRPr lang="en-US"/>
          </a:p>
        </p:txBody>
      </p:sp>
      <p:grpSp>
        <p:nvGrpSpPr>
          <p:cNvPr id="25" name="组合 24"/>
          <p:cNvGrpSpPr/>
          <p:nvPr>
            <p:custDataLst>
              <p:tags r:id="rId1"/>
            </p:custDataLst>
          </p:nvPr>
        </p:nvGrpSpPr>
        <p:grpSpPr>
          <a:xfrm>
            <a:off x="1317291" y="1796341"/>
            <a:ext cx="4072540" cy="1418100"/>
            <a:chOff x="1317291" y="1796341"/>
            <a:chExt cx="4072540" cy="1418100"/>
          </a:xfrm>
        </p:grpSpPr>
        <p:sp>
          <p:nvSpPr>
            <p:cNvPr id="23" name="Oval 32"/>
            <p:cNvSpPr/>
            <p:nvPr>
              <p:custDataLst>
                <p:tags r:id="rId2"/>
              </p:custDataLst>
            </p:nvPr>
          </p:nvSpPr>
          <p:spPr>
            <a:xfrm>
              <a:off x="1317291" y="1798561"/>
              <a:ext cx="755703" cy="755703"/>
            </a:xfrm>
            <a:prstGeom prst="ellipse">
              <a:avLst/>
            </a:pr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4" name="Freeform 33"/>
            <p:cNvSpPr>
              <a:spLocks noEditPoints="1"/>
            </p:cNvSpPr>
            <p:nvPr>
              <p:custDataLst>
                <p:tags r:id="rId3"/>
              </p:custDataLst>
            </p:nvPr>
          </p:nvSpPr>
          <p:spPr bwMode="auto">
            <a:xfrm>
              <a:off x="1527072" y="2034829"/>
              <a:ext cx="337768" cy="330136"/>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6" name="Rectangle 35"/>
            <p:cNvSpPr/>
            <p:nvPr>
              <p:custDataLst>
                <p:tags r:id="rId4"/>
              </p:custDataLst>
            </p:nvPr>
          </p:nvSpPr>
          <p:spPr>
            <a:xfrm>
              <a:off x="2217484" y="2164151"/>
              <a:ext cx="3172347" cy="1050290"/>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p>
              <a:pPr>
                <a:lnSpc>
                  <a:spcPct val="114000"/>
                </a:lnSpc>
                <a:buFont typeface="Arial" panose="020B0604020202020204" pitchFamily="34" charset="0"/>
                <a:buNone/>
              </a:pPr>
              <a:r>
                <a:rPr lang="zh-CN" altLang="en-US" sz="1000" dirty="0">
                  <a:solidFill>
                    <a:schemeClr val="bg1">
                      <a:lumMod val="85000"/>
                    </a:schemeClr>
                  </a:solidFill>
                  <a:latin typeface="+mj-ea"/>
                  <a:ea typeface="+mj-ea"/>
                  <a:cs typeface="Tahoma" panose="020B0604030504040204" pitchFamily="34" charset="0"/>
                </a:rPr>
                <a:t>crRNA，Cas9以及tracrRNA组成最终的复合物就像是一枚制导导弹，可以对入侵者的DNA进行精确的打击。这个复合物将扫描整个外源DNA序列，并识别出与crRNA互补的原间隔序列。这时，复合物将定位到PAM/原间隔序列的区域，DNA双链将被解开，形成R-Loop。crRNA将与互补链杂交，而另一条链则保持游离状态。</a:t>
              </a:r>
              <a:endParaRPr lang="zh-CN" altLang="en-US" sz="1000" dirty="0">
                <a:solidFill>
                  <a:schemeClr val="bg1">
                    <a:lumMod val="85000"/>
                  </a:schemeClr>
                </a:solidFill>
                <a:latin typeface="+mj-ea"/>
                <a:ea typeface="+mj-ea"/>
                <a:cs typeface="Tahoma" panose="020B0604030504040204" pitchFamily="34" charset="0"/>
              </a:endParaRPr>
            </a:p>
          </p:txBody>
        </p:sp>
        <p:sp>
          <p:nvSpPr>
            <p:cNvPr id="27" name="TextBox 36"/>
            <p:cNvSpPr txBox="1"/>
            <p:nvPr>
              <p:custDataLst>
                <p:tags r:id="rId5"/>
              </p:custDataLst>
            </p:nvPr>
          </p:nvSpPr>
          <p:spPr>
            <a:xfrm>
              <a:off x="2134080" y="1796341"/>
              <a:ext cx="298450" cy="368300"/>
            </a:xfrm>
            <a:prstGeom prst="rect">
              <a:avLst/>
            </a:prstGeom>
            <a:noFill/>
          </p:spPr>
          <p:txBody>
            <a:bodyPr wrap="none" rtlCol="0">
              <a:spAutoFit/>
            </a:bodyPr>
            <a:lstStyle/>
            <a:p>
              <a:r>
                <a:rPr lang="en-US" altLang="zh-CN" b="1" dirty="0">
                  <a:solidFill>
                    <a:srgbClr val="54D0CA"/>
                  </a:solidFill>
                </a:rPr>
                <a:t>1</a:t>
              </a:r>
              <a:endParaRPr lang="en-US" altLang="zh-CN" b="1" dirty="0">
                <a:solidFill>
                  <a:srgbClr val="54D0CA"/>
                </a:solidFill>
              </a:endParaRPr>
            </a:p>
          </p:txBody>
        </p:sp>
      </p:grpSp>
      <p:grpSp>
        <p:nvGrpSpPr>
          <p:cNvPr id="31" name="组合 30"/>
          <p:cNvGrpSpPr/>
          <p:nvPr>
            <p:custDataLst>
              <p:tags r:id="rId6"/>
            </p:custDataLst>
          </p:nvPr>
        </p:nvGrpSpPr>
        <p:grpSpPr>
          <a:xfrm>
            <a:off x="1317291" y="3828241"/>
            <a:ext cx="4072540" cy="1418100"/>
            <a:chOff x="1317291" y="3828241"/>
            <a:chExt cx="4072540" cy="1418100"/>
          </a:xfrm>
        </p:grpSpPr>
        <p:sp>
          <p:nvSpPr>
            <p:cNvPr id="41" name="Oval 50"/>
            <p:cNvSpPr/>
            <p:nvPr>
              <p:custDataLst>
                <p:tags r:id="rId7"/>
              </p:custDataLst>
            </p:nvPr>
          </p:nvSpPr>
          <p:spPr>
            <a:xfrm>
              <a:off x="1317291" y="3830461"/>
              <a:ext cx="755703" cy="755703"/>
            </a:xfrm>
            <a:prstGeom prst="ellipse">
              <a:avLst/>
            </a:pr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42" name="Freeform 51"/>
            <p:cNvSpPr>
              <a:spLocks noEditPoints="1"/>
            </p:cNvSpPr>
            <p:nvPr>
              <p:custDataLst>
                <p:tags r:id="rId8"/>
              </p:custDataLst>
            </p:nvPr>
          </p:nvSpPr>
          <p:spPr bwMode="auto">
            <a:xfrm>
              <a:off x="1488092" y="4053362"/>
              <a:ext cx="402650" cy="366393"/>
            </a:xfrm>
            <a:custGeom>
              <a:avLst/>
              <a:gdLst>
                <a:gd name="T0" fmla="*/ 78 w 98"/>
                <a:gd name="T1" fmla="*/ 37 h 89"/>
                <a:gd name="T2" fmla="*/ 70 w 98"/>
                <a:gd name="T3" fmla="*/ 21 h 89"/>
                <a:gd name="T4" fmla="*/ 49 w 98"/>
                <a:gd name="T5" fmla="*/ 13 h 89"/>
                <a:gd name="T6" fmla="*/ 28 w 98"/>
                <a:gd name="T7" fmla="*/ 21 h 89"/>
                <a:gd name="T8" fmla="*/ 20 w 98"/>
                <a:gd name="T9" fmla="*/ 37 h 89"/>
                <a:gd name="T10" fmla="*/ 29 w 98"/>
                <a:gd name="T11" fmla="*/ 45 h 89"/>
                <a:gd name="T12" fmla="*/ 37 w 98"/>
                <a:gd name="T13" fmla="*/ 68 h 89"/>
                <a:gd name="T14" fmla="*/ 29 w 98"/>
                <a:gd name="T15" fmla="*/ 85 h 89"/>
                <a:gd name="T16" fmla="*/ 18 w 98"/>
                <a:gd name="T17" fmla="*/ 89 h 89"/>
                <a:gd name="T18" fmla="*/ 17 w 98"/>
                <a:gd name="T19" fmla="*/ 88 h 89"/>
                <a:gd name="T20" fmla="*/ 1 w 98"/>
                <a:gd name="T21" fmla="*/ 42 h 89"/>
                <a:gd name="T22" fmla="*/ 1 w 98"/>
                <a:gd name="T23" fmla="*/ 41 h 89"/>
                <a:gd name="T24" fmla="*/ 7 w 98"/>
                <a:gd name="T25" fmla="*/ 38 h 89"/>
                <a:gd name="T26" fmla="*/ 19 w 98"/>
                <a:gd name="T27" fmla="*/ 12 h 89"/>
                <a:gd name="T28" fmla="*/ 49 w 98"/>
                <a:gd name="T29" fmla="*/ 0 h 89"/>
                <a:gd name="T30" fmla="*/ 79 w 98"/>
                <a:gd name="T31" fmla="*/ 12 h 89"/>
                <a:gd name="T32" fmla="*/ 92 w 98"/>
                <a:gd name="T33" fmla="*/ 39 h 89"/>
                <a:gd name="T34" fmla="*/ 97 w 98"/>
                <a:gd name="T35" fmla="*/ 41 h 89"/>
                <a:gd name="T36" fmla="*/ 97 w 98"/>
                <a:gd name="T37" fmla="*/ 42 h 89"/>
                <a:gd name="T38" fmla="*/ 81 w 98"/>
                <a:gd name="T39" fmla="*/ 88 h 89"/>
                <a:gd name="T40" fmla="*/ 80 w 98"/>
                <a:gd name="T41" fmla="*/ 89 h 89"/>
                <a:gd name="T42" fmla="*/ 69 w 98"/>
                <a:gd name="T43" fmla="*/ 85 h 89"/>
                <a:gd name="T44" fmla="*/ 61 w 98"/>
                <a:gd name="T45" fmla="*/ 68 h 89"/>
                <a:gd name="T46" fmla="*/ 69 w 98"/>
                <a:gd name="T47" fmla="*/ 45 h 89"/>
                <a:gd name="T48" fmla="*/ 78 w 98"/>
                <a:gd name="T49" fmla="*/ 37 h 89"/>
                <a:gd name="T50" fmla="*/ 9 w 98"/>
                <a:gd name="T51" fmla="*/ 49 h 89"/>
                <a:gd name="T52" fmla="*/ 19 w 98"/>
                <a:gd name="T53" fmla="*/ 77 h 89"/>
                <a:gd name="T54" fmla="*/ 23 w 98"/>
                <a:gd name="T55" fmla="*/ 75 h 89"/>
                <a:gd name="T56" fmla="*/ 13 w 98"/>
                <a:gd name="T57" fmla="*/ 48 h 89"/>
                <a:gd name="T58" fmla="*/ 9 w 98"/>
                <a:gd name="T59" fmla="*/ 49 h 89"/>
                <a:gd name="T60" fmla="*/ 89 w 98"/>
                <a:gd name="T61" fmla="*/ 49 h 89"/>
                <a:gd name="T62" fmla="*/ 85 w 98"/>
                <a:gd name="T63" fmla="*/ 48 h 89"/>
                <a:gd name="T64" fmla="*/ 75 w 98"/>
                <a:gd name="T65" fmla="*/ 75 h 89"/>
                <a:gd name="T66" fmla="*/ 79 w 98"/>
                <a:gd name="T67" fmla="*/ 77 h 89"/>
                <a:gd name="T68" fmla="*/ 89 w 98"/>
                <a:gd name="T69" fmla="*/ 4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89">
                  <a:moveTo>
                    <a:pt x="78" y="37"/>
                  </a:moveTo>
                  <a:cubicBezTo>
                    <a:pt x="77" y="31"/>
                    <a:pt x="74" y="26"/>
                    <a:pt x="70" y="21"/>
                  </a:cubicBezTo>
                  <a:cubicBezTo>
                    <a:pt x="65" y="16"/>
                    <a:pt x="57" y="13"/>
                    <a:pt x="49" y="13"/>
                  </a:cubicBezTo>
                  <a:cubicBezTo>
                    <a:pt x="41" y="13"/>
                    <a:pt x="34" y="16"/>
                    <a:pt x="28" y="21"/>
                  </a:cubicBezTo>
                  <a:cubicBezTo>
                    <a:pt x="24" y="26"/>
                    <a:pt x="21" y="31"/>
                    <a:pt x="20" y="37"/>
                  </a:cubicBezTo>
                  <a:cubicBezTo>
                    <a:pt x="24" y="38"/>
                    <a:pt x="27" y="40"/>
                    <a:pt x="29" y="45"/>
                  </a:cubicBezTo>
                  <a:cubicBezTo>
                    <a:pt x="37" y="68"/>
                    <a:pt x="37" y="68"/>
                    <a:pt x="37" y="68"/>
                  </a:cubicBezTo>
                  <a:cubicBezTo>
                    <a:pt x="39" y="75"/>
                    <a:pt x="36" y="82"/>
                    <a:pt x="29" y="85"/>
                  </a:cubicBezTo>
                  <a:cubicBezTo>
                    <a:pt x="18" y="89"/>
                    <a:pt x="18" y="89"/>
                    <a:pt x="18" y="89"/>
                  </a:cubicBezTo>
                  <a:cubicBezTo>
                    <a:pt x="17" y="88"/>
                    <a:pt x="17" y="88"/>
                    <a:pt x="17" y="88"/>
                  </a:cubicBezTo>
                  <a:cubicBezTo>
                    <a:pt x="4" y="75"/>
                    <a:pt x="0" y="59"/>
                    <a:pt x="1" y="42"/>
                  </a:cubicBezTo>
                  <a:cubicBezTo>
                    <a:pt x="1" y="41"/>
                    <a:pt x="1" y="41"/>
                    <a:pt x="1" y="41"/>
                  </a:cubicBezTo>
                  <a:cubicBezTo>
                    <a:pt x="3" y="40"/>
                    <a:pt x="5" y="39"/>
                    <a:pt x="7" y="38"/>
                  </a:cubicBezTo>
                  <a:cubicBezTo>
                    <a:pt x="8" y="28"/>
                    <a:pt x="12" y="19"/>
                    <a:pt x="19" y="12"/>
                  </a:cubicBezTo>
                  <a:cubicBezTo>
                    <a:pt x="27" y="4"/>
                    <a:pt x="38" y="0"/>
                    <a:pt x="49" y="0"/>
                  </a:cubicBezTo>
                  <a:cubicBezTo>
                    <a:pt x="61" y="0"/>
                    <a:pt x="71" y="4"/>
                    <a:pt x="79" y="12"/>
                  </a:cubicBezTo>
                  <a:cubicBezTo>
                    <a:pt x="86" y="19"/>
                    <a:pt x="91" y="29"/>
                    <a:pt x="92" y="39"/>
                  </a:cubicBezTo>
                  <a:cubicBezTo>
                    <a:pt x="94" y="39"/>
                    <a:pt x="95" y="40"/>
                    <a:pt x="97" y="41"/>
                  </a:cubicBezTo>
                  <a:cubicBezTo>
                    <a:pt x="97" y="42"/>
                    <a:pt x="97" y="42"/>
                    <a:pt x="97" y="42"/>
                  </a:cubicBezTo>
                  <a:cubicBezTo>
                    <a:pt x="98" y="59"/>
                    <a:pt x="94" y="75"/>
                    <a:pt x="81" y="88"/>
                  </a:cubicBezTo>
                  <a:cubicBezTo>
                    <a:pt x="80" y="89"/>
                    <a:pt x="80" y="89"/>
                    <a:pt x="80" y="89"/>
                  </a:cubicBezTo>
                  <a:cubicBezTo>
                    <a:pt x="69" y="85"/>
                    <a:pt x="69" y="85"/>
                    <a:pt x="69" y="85"/>
                  </a:cubicBezTo>
                  <a:cubicBezTo>
                    <a:pt x="62" y="82"/>
                    <a:pt x="58" y="75"/>
                    <a:pt x="61" y="68"/>
                  </a:cubicBezTo>
                  <a:cubicBezTo>
                    <a:pt x="69" y="45"/>
                    <a:pt x="69" y="45"/>
                    <a:pt x="69" y="45"/>
                  </a:cubicBezTo>
                  <a:cubicBezTo>
                    <a:pt x="71" y="40"/>
                    <a:pt x="74" y="38"/>
                    <a:pt x="78" y="37"/>
                  </a:cubicBezTo>
                  <a:close/>
                  <a:moveTo>
                    <a:pt x="9" y="49"/>
                  </a:moveTo>
                  <a:cubicBezTo>
                    <a:pt x="9" y="60"/>
                    <a:pt x="12" y="70"/>
                    <a:pt x="19" y="77"/>
                  </a:cubicBezTo>
                  <a:cubicBezTo>
                    <a:pt x="20" y="76"/>
                    <a:pt x="21" y="76"/>
                    <a:pt x="23" y="75"/>
                  </a:cubicBezTo>
                  <a:cubicBezTo>
                    <a:pt x="20" y="66"/>
                    <a:pt x="16" y="57"/>
                    <a:pt x="13" y="48"/>
                  </a:cubicBezTo>
                  <a:cubicBezTo>
                    <a:pt x="12" y="49"/>
                    <a:pt x="10" y="49"/>
                    <a:pt x="9" y="49"/>
                  </a:cubicBezTo>
                  <a:close/>
                  <a:moveTo>
                    <a:pt x="89" y="49"/>
                  </a:moveTo>
                  <a:cubicBezTo>
                    <a:pt x="88" y="49"/>
                    <a:pt x="86" y="49"/>
                    <a:pt x="85" y="48"/>
                  </a:cubicBezTo>
                  <a:cubicBezTo>
                    <a:pt x="81" y="57"/>
                    <a:pt x="78" y="66"/>
                    <a:pt x="75" y="75"/>
                  </a:cubicBezTo>
                  <a:cubicBezTo>
                    <a:pt x="77" y="76"/>
                    <a:pt x="78" y="76"/>
                    <a:pt x="79" y="77"/>
                  </a:cubicBezTo>
                  <a:cubicBezTo>
                    <a:pt x="86" y="70"/>
                    <a:pt x="89" y="60"/>
                    <a:pt x="89" y="49"/>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44" name="Rectangle 53"/>
            <p:cNvSpPr/>
            <p:nvPr>
              <p:custDataLst>
                <p:tags r:id="rId9"/>
              </p:custDataLst>
            </p:nvPr>
          </p:nvSpPr>
          <p:spPr>
            <a:xfrm>
              <a:off x="2217484" y="4196051"/>
              <a:ext cx="3172347" cy="1050290"/>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p>
              <a:pPr>
                <a:lnSpc>
                  <a:spcPct val="114000"/>
                </a:lnSpc>
                <a:buFont typeface="Arial" panose="020B0604020202020204" pitchFamily="34" charset="0"/>
                <a:buNone/>
              </a:pPr>
              <a:r>
                <a:rPr lang="zh-CN" altLang="en-US" sz="1000" dirty="0">
                  <a:solidFill>
                    <a:schemeClr val="bg1">
                      <a:lumMod val="85000"/>
                    </a:schemeClr>
                  </a:solidFill>
                  <a:latin typeface="+mj-ea"/>
                  <a:ea typeface="+mj-ea"/>
                  <a:cs typeface="Tahoma" panose="020B0604030504040204" pitchFamily="34" charset="0"/>
                </a:rPr>
                <a:t>随后，Cas9蛋白精确的平端切割位点位于PAM上游3个核苷酸位置，形成平末端产物。Cas9蛋白的HNH结构域负责切割与crRNA互补配对的那一条DNA链，而RuvC结构域负责切割另外一条非互补DNA链。最终在Cas9的作用下DNA双链断裂（DSB），外源DNA的表达被沉默，入侵者被一举歼灭。</a:t>
              </a:r>
              <a:endParaRPr lang="zh-CN" altLang="en-US" sz="1000" dirty="0">
                <a:solidFill>
                  <a:schemeClr val="bg1">
                    <a:lumMod val="85000"/>
                  </a:schemeClr>
                </a:solidFill>
                <a:latin typeface="+mj-ea"/>
                <a:ea typeface="+mj-ea"/>
                <a:cs typeface="Tahoma" panose="020B0604030504040204" pitchFamily="34" charset="0"/>
              </a:endParaRPr>
            </a:p>
          </p:txBody>
        </p:sp>
        <p:sp>
          <p:nvSpPr>
            <p:cNvPr id="45" name="TextBox 54"/>
            <p:cNvSpPr txBox="1"/>
            <p:nvPr>
              <p:custDataLst>
                <p:tags r:id="rId10"/>
              </p:custDataLst>
            </p:nvPr>
          </p:nvSpPr>
          <p:spPr>
            <a:xfrm>
              <a:off x="2134080" y="3828241"/>
              <a:ext cx="298450" cy="368300"/>
            </a:xfrm>
            <a:prstGeom prst="rect">
              <a:avLst/>
            </a:prstGeom>
            <a:noFill/>
          </p:spPr>
          <p:txBody>
            <a:bodyPr wrap="none" rtlCol="0">
              <a:spAutoFit/>
            </a:bodyPr>
            <a:lstStyle/>
            <a:p>
              <a:r>
                <a:rPr lang="en-US" altLang="zh-CN" b="1" dirty="0">
                  <a:solidFill>
                    <a:srgbClr val="54D0CA"/>
                  </a:solidFill>
                </a:rPr>
                <a:t>2</a:t>
              </a:r>
              <a:endParaRPr lang="zh-CN" altLang="en-US" b="1" dirty="0">
                <a:solidFill>
                  <a:srgbClr val="54D0CA"/>
                </a:solidFill>
              </a:endParaRPr>
            </a:p>
          </p:txBody>
        </p:sp>
      </p:grpSp>
      <p:grpSp>
        <p:nvGrpSpPr>
          <p:cNvPr id="22" name="组合 21"/>
          <p:cNvGrpSpPr/>
          <p:nvPr/>
        </p:nvGrpSpPr>
        <p:grpSpPr>
          <a:xfrm>
            <a:off x="6481278" y="1352326"/>
            <a:ext cx="4071620" cy="1444084"/>
            <a:chOff x="6481278" y="1352326"/>
            <a:chExt cx="4071620" cy="1444084"/>
          </a:xfrm>
        </p:grpSpPr>
        <p:sp>
          <p:nvSpPr>
            <p:cNvPr id="47"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gradFill>
                <a:gsLst>
                  <a:gs pos="0">
                    <a:srgbClr val="54D0CA"/>
                  </a:gs>
                  <a:gs pos="100000">
                    <a:srgbClr val="2A9995"/>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48" name="TextBox 56"/>
            <p:cNvSpPr txBox="1"/>
            <p:nvPr/>
          </p:nvSpPr>
          <p:spPr>
            <a:xfrm>
              <a:off x="6481278" y="1720981"/>
              <a:ext cx="4071620" cy="368300"/>
            </a:xfrm>
            <a:prstGeom prst="rect">
              <a:avLst/>
            </a:prstGeom>
            <a:noFill/>
          </p:spPr>
          <p:txBody>
            <a:bodyPr wrap="none" rtlCol="0">
              <a:spAutoFit/>
            </a:bodyPr>
            <a:lstStyle/>
            <a:p>
              <a:pPr algn="l"/>
              <a:r>
                <a:rPr lang="zh-CN" altLang="en-US" b="1" dirty="0">
                  <a:solidFill>
                    <a:schemeClr val="bg1"/>
                  </a:solidFill>
                </a:rPr>
                <a:t>第三阶段：CRISPR/Cas 系统活性的发挥</a:t>
              </a:r>
              <a:endParaRPr lang="zh-CN" altLang="en-US" b="1" dirty="0">
                <a:solidFill>
                  <a:schemeClr val="bg1"/>
                </a:solidFill>
              </a:endParaRPr>
            </a:p>
          </p:txBody>
        </p:sp>
      </p:grpSp>
      <p:grpSp>
        <p:nvGrpSpPr>
          <p:cNvPr id="51" name="组合 50"/>
          <p:cNvGrpSpPr/>
          <p:nvPr/>
        </p:nvGrpSpPr>
        <p:grpSpPr>
          <a:xfrm>
            <a:off x="447675" y="367239"/>
            <a:ext cx="513548" cy="575736"/>
            <a:chOff x="447675" y="367239"/>
            <a:chExt cx="513548" cy="575736"/>
          </a:xfrm>
        </p:grpSpPr>
        <p:sp>
          <p:nvSpPr>
            <p:cNvPr id="52" name="等腰三角形 51"/>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p:cNvSpPr/>
          <p:nvPr/>
        </p:nvSpPr>
        <p:spPr>
          <a:xfrm>
            <a:off x="1017388" y="409286"/>
            <a:ext cx="2033905" cy="398780"/>
          </a:xfrm>
          <a:prstGeom prst="rect">
            <a:avLst/>
          </a:prstGeom>
        </p:spPr>
        <p:txBody>
          <a:bodyPr wrap="none">
            <a:spAutoFit/>
          </a:bodyPr>
          <a:lstStyle/>
          <a:p>
            <a:pPr algn="l"/>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CRISPR-Cas9</a:t>
            </a:r>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系统 </a:t>
            </a:r>
            <a:endParaRPr lang="zh-CN" altLang="en-US" sz="12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sp>
        <p:nvSpPr>
          <p:cNvPr id="55" name="矩形 54"/>
          <p:cNvSpPr/>
          <p:nvPr/>
        </p:nvSpPr>
        <p:spPr>
          <a:xfrm>
            <a:off x="1036437" y="748498"/>
            <a:ext cx="3221238" cy="275590"/>
          </a:xfrm>
          <a:prstGeom prst="rect">
            <a:avLst/>
          </a:prstGeom>
        </p:spPr>
        <p:txBody>
          <a:bodyPr wrap="square">
            <a:spAutoFit/>
          </a:bodyPr>
          <a:lstStyle/>
          <a:p>
            <a:pPr lvl="0" algn="dist"/>
            <a:r>
              <a:rPr lang="zh-CN" altLang="en-US" sz="1200" dirty="0">
                <a:solidFill>
                  <a:prstClr val="white">
                    <a:alpha val="70000"/>
                  </a:prst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CRISPR-Cas9</a:t>
            </a:r>
            <a:r>
              <a:rPr lang="en-US" altLang="zh-CN" sz="1200" dirty="0">
                <a:solidFill>
                  <a:prstClr val="white">
                    <a:alpha val="70000"/>
                  </a:prst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altLang="zh-CN" sz="1200" dirty="0">
                <a:solidFill>
                  <a:prstClr val="white">
                    <a:alpha val="70000"/>
                  </a:prst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system</a:t>
            </a:r>
            <a:endParaRPr lang="en-US" altLang="zh-CN" sz="1200" dirty="0">
              <a:solidFill>
                <a:prstClr val="white">
                  <a:alpha val="70000"/>
                </a:prst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40" name="图片 39"/>
          <p:cNvPicPr>
            <a:picLocks noChangeAspect="1"/>
          </p:cNvPicPr>
          <p:nvPr/>
        </p:nvPicPr>
        <p:blipFill>
          <a:blip r:embed="rId11"/>
          <a:stretch>
            <a:fillRect/>
          </a:stretch>
        </p:blipFill>
        <p:spPr>
          <a:xfrm>
            <a:off x="6055360" y="2814320"/>
            <a:ext cx="4924425" cy="2787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anim calcmode="lin" valueType="num">
                                      <p:cBhvr>
                                        <p:cTn id="16" dur="500" fill="hold"/>
                                        <p:tgtEl>
                                          <p:spTgt spid="2"/>
                                        </p:tgtEl>
                                        <p:attrNameLst>
                                          <p:attrName>ppt_x</p:attrName>
                                        </p:attrNameLst>
                                      </p:cBhvr>
                                      <p:tavLst>
                                        <p:tav tm="0">
                                          <p:val>
                                            <p:strVal val="#ppt_x"/>
                                          </p:val>
                                        </p:tav>
                                        <p:tav tm="100000">
                                          <p:val>
                                            <p:strVal val="#ppt_x"/>
                                          </p:val>
                                        </p:tav>
                                      </p:tavLst>
                                    </p:anim>
                                    <p:anim calcmode="lin" valueType="num">
                                      <p:cBhvr>
                                        <p:cTn id="17" dur="5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
          <p:cNvSpPr txBox="1">
            <a:spLocks noChangeArrowheads="1"/>
          </p:cNvSpPr>
          <p:nvPr/>
        </p:nvSpPr>
        <p:spPr bwMode="auto">
          <a:xfrm>
            <a:off x="5134610" y="3022600"/>
            <a:ext cx="6057900" cy="584835"/>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dist"/>
            <a:r>
              <a:rPr lang="zh-CN" altLang="en-US" sz="3200" dirty="0">
                <a:solidFill>
                  <a:prstClr val="white"/>
                </a:solidFill>
                <a:effectLst/>
                <a:latin typeface="Calibri" panose="020F0502020204030204" pitchFamily="34" charset="0"/>
              </a:rPr>
              <a:t>CRISPR-Cas9基因编辑技术及应用</a:t>
            </a:r>
            <a:endParaRPr lang="zh-CN" altLang="en-US" sz="3200" dirty="0">
              <a:solidFill>
                <a:prstClr val="white"/>
              </a:solidFill>
              <a:effectLst/>
              <a:latin typeface="Calibri" panose="020F0502020204030204" pitchFamily="34" charset="0"/>
            </a:endParaRPr>
          </a:p>
        </p:txBody>
      </p:sp>
      <p:cxnSp>
        <p:nvCxnSpPr>
          <p:cNvPr id="56" name="Straight Connector 4"/>
          <p:cNvCxnSpPr/>
          <p:nvPr/>
        </p:nvCxnSpPr>
        <p:spPr>
          <a:xfrm>
            <a:off x="5210960" y="3638383"/>
            <a:ext cx="5920105" cy="10795"/>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4" name="Group 1"/>
          <p:cNvGrpSpPr/>
          <p:nvPr/>
        </p:nvGrpSpPr>
        <p:grpSpPr>
          <a:xfrm>
            <a:off x="-2982769" y="3616264"/>
            <a:ext cx="6950890" cy="7035260"/>
            <a:chOff x="4297681" y="2137013"/>
            <a:chExt cx="3596640" cy="3640296"/>
          </a:xfrm>
        </p:grpSpPr>
        <p:sp>
          <p:nvSpPr>
            <p:cNvPr id="65" name="Line 699"/>
            <p:cNvSpPr>
              <a:spLocks noChangeShapeType="1"/>
            </p:cNvSpPr>
            <p:nvPr/>
          </p:nvSpPr>
          <p:spPr bwMode="auto">
            <a:xfrm flipH="1" flipV="1">
              <a:off x="6010042" y="2137013"/>
              <a:ext cx="971473" cy="229223"/>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6" name="Freeform 700"/>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7" name="Freeform 701"/>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8" name="Line 702"/>
            <p:cNvSpPr>
              <a:spLocks noChangeShapeType="1"/>
            </p:cNvSpPr>
            <p:nvPr/>
          </p:nvSpPr>
          <p:spPr bwMode="auto">
            <a:xfrm>
              <a:off x="4440949" y="4633919"/>
              <a:ext cx="799556" cy="10205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9" name="Freeform 703"/>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1" fmla="*/ 12868 w 12868"/>
                <a:gd name="connsiteY0-2" fmla="*/ 0 h 9028"/>
                <a:gd name="connsiteX1-3" fmla="*/ 10018 w 12868"/>
                <a:gd name="connsiteY1-4" fmla="*/ 386 h 9028"/>
                <a:gd name="connsiteX2-5" fmla="*/ 5140 w 12868"/>
                <a:gd name="connsiteY2-6" fmla="*/ 1461 h 9028"/>
                <a:gd name="connsiteX3-7" fmla="*/ 854 w 12868"/>
                <a:gd name="connsiteY3-8" fmla="*/ 2274 h 9028"/>
                <a:gd name="connsiteX4-9" fmla="*/ 0 w 12868"/>
                <a:gd name="connsiteY4-10" fmla="*/ 6055 h 9028"/>
                <a:gd name="connsiteX5-11" fmla="*/ 1724 w 12868"/>
                <a:gd name="connsiteY5-12" fmla="*/ 9028 h 9028"/>
                <a:gd name="connsiteX0-13" fmla="*/ 7785 w 7785"/>
                <a:gd name="connsiteY0-14" fmla="*/ 0 h 9572"/>
                <a:gd name="connsiteX1-15" fmla="*/ 3994 w 7785"/>
                <a:gd name="connsiteY1-16" fmla="*/ 1190 h 9572"/>
                <a:gd name="connsiteX2-17" fmla="*/ 664 w 7785"/>
                <a:gd name="connsiteY2-18" fmla="*/ 2091 h 9572"/>
                <a:gd name="connsiteX3-19" fmla="*/ 0 w 7785"/>
                <a:gd name="connsiteY3-20" fmla="*/ 6279 h 9572"/>
                <a:gd name="connsiteX4-21" fmla="*/ 1340 w 7785"/>
                <a:gd name="connsiteY4-22" fmla="*/ 9572 h 9572"/>
                <a:gd name="connsiteX0-23" fmla="*/ 5130 w 5130"/>
                <a:gd name="connsiteY0-24" fmla="*/ 0 h 8757"/>
                <a:gd name="connsiteX1-25" fmla="*/ 853 w 5130"/>
                <a:gd name="connsiteY1-26" fmla="*/ 941 h 8757"/>
                <a:gd name="connsiteX2-27" fmla="*/ 0 w 5130"/>
                <a:gd name="connsiteY2-28" fmla="*/ 5317 h 8757"/>
                <a:gd name="connsiteX3-29" fmla="*/ 1721 w 5130"/>
                <a:gd name="connsiteY3-30" fmla="*/ 8757 h 8757"/>
                <a:gd name="connsiteX0-31" fmla="*/ 1663 w 3355"/>
                <a:gd name="connsiteY0-32" fmla="*/ 0 h 8925"/>
                <a:gd name="connsiteX1-33" fmla="*/ 0 w 3355"/>
                <a:gd name="connsiteY1-34" fmla="*/ 4997 h 8925"/>
                <a:gd name="connsiteX2-35" fmla="*/ 3355 w 3355"/>
                <a:gd name="connsiteY2-36" fmla="*/ 8925 h 8925"/>
              </a:gdLst>
              <a:ahLst/>
              <a:cxnLst>
                <a:cxn ang="0">
                  <a:pos x="connsiteX0-1" y="connsiteY0-2"/>
                </a:cxn>
                <a:cxn ang="0">
                  <a:pos x="connsiteX1-3" y="connsiteY1-4"/>
                </a:cxn>
                <a:cxn ang="0">
                  <a:pos x="connsiteX2-5" y="connsiteY2-6"/>
                </a:cxn>
              </a:cxnLst>
              <a:rect l="l" t="t" r="r" b="b"/>
              <a:pathLst>
                <a:path w="3355" h="8925">
                  <a:moveTo>
                    <a:pt x="1663" y="0"/>
                  </a:moveTo>
                  <a:lnTo>
                    <a:pt x="0" y="4997"/>
                  </a:lnTo>
                  <a:lnTo>
                    <a:pt x="3355" y="892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0" name="Line 704"/>
            <p:cNvSpPr>
              <a:spLocks noChangeShapeType="1"/>
            </p:cNvSpPr>
            <p:nvPr/>
          </p:nvSpPr>
          <p:spPr bwMode="auto">
            <a:xfrm flipH="1">
              <a:off x="5114925" y="2137013"/>
              <a:ext cx="895116" cy="2966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1" name="Freeform 705"/>
            <p:cNvSpPr/>
            <p:nvPr/>
          </p:nvSpPr>
          <p:spPr bwMode="auto">
            <a:xfrm>
              <a:off x="5112461" y="2348476"/>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1" fmla="*/ 0 w 10000"/>
                <a:gd name="connsiteY0-2" fmla="*/ 5798 h 5798"/>
                <a:gd name="connsiteX1-3" fmla="*/ 0 w 10000"/>
                <a:gd name="connsiteY1-4" fmla="*/ 5798 h 5798"/>
                <a:gd name="connsiteX2-5" fmla="*/ 4953 w 10000"/>
                <a:gd name="connsiteY2-6" fmla="*/ 0 h 5798"/>
                <a:gd name="connsiteX3-7" fmla="*/ 4953 w 10000"/>
                <a:gd name="connsiteY3-8" fmla="*/ 0 h 5798"/>
                <a:gd name="connsiteX4-9" fmla="*/ 10000 w 10000"/>
                <a:gd name="connsiteY4-10" fmla="*/ 1092 h 5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798">
                  <a:moveTo>
                    <a:pt x="0" y="5798"/>
                  </a:moveTo>
                  <a:lnTo>
                    <a:pt x="0" y="5798"/>
                  </a:lnTo>
                  <a:lnTo>
                    <a:pt x="4953" y="0"/>
                  </a:lnTo>
                  <a:lnTo>
                    <a:pt x="4953" y="0"/>
                  </a:lnTo>
                  <a:lnTo>
                    <a:pt x="10000" y="1092"/>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2" name="Freeform 706"/>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3" name="Freeform 707"/>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4" name="Freeform 708"/>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1" fmla="*/ 0 w 7538"/>
                <a:gd name="connsiteY0-2" fmla="*/ 0 h 10000"/>
                <a:gd name="connsiteX1-3" fmla="*/ 5503 w 7538"/>
                <a:gd name="connsiteY1-4" fmla="*/ 7817 h 10000"/>
                <a:gd name="connsiteX2-5" fmla="*/ 7538 w 7538"/>
                <a:gd name="connsiteY2-6" fmla="*/ 10000 h 10000"/>
              </a:gdLst>
              <a:ahLst/>
              <a:cxnLst>
                <a:cxn ang="0">
                  <a:pos x="connsiteX0-1" y="connsiteY0-2"/>
                </a:cxn>
                <a:cxn ang="0">
                  <a:pos x="connsiteX1-3" y="connsiteY1-4"/>
                </a:cxn>
                <a:cxn ang="0">
                  <a:pos x="connsiteX2-5" y="connsiteY2-6"/>
                </a:cxn>
              </a:cxnLst>
              <a:rect l="l" t="t" r="r" b="b"/>
              <a:pathLst>
                <a:path w="7538" h="10000">
                  <a:moveTo>
                    <a:pt x="0" y="0"/>
                  </a:moveTo>
                  <a:lnTo>
                    <a:pt x="5503" y="7817"/>
                  </a:lnTo>
                  <a:lnTo>
                    <a:pt x="7538" y="1000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5" name="Freeform 709"/>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6" name="Line 710"/>
            <p:cNvSpPr>
              <a:spLocks noChangeShapeType="1"/>
            </p:cNvSpPr>
            <p:nvPr/>
          </p:nvSpPr>
          <p:spPr bwMode="auto">
            <a:xfrm>
              <a:off x="6010042" y="2137015"/>
              <a:ext cx="24560" cy="21148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7" name="Line 711"/>
            <p:cNvSpPr>
              <a:spLocks noChangeShapeType="1"/>
            </p:cNvSpPr>
            <p:nvPr/>
          </p:nvSpPr>
          <p:spPr bwMode="auto">
            <a:xfrm flipH="1">
              <a:off x="4368632" y="2434349"/>
              <a:ext cx="751816" cy="71507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8" name="Line 712"/>
            <p:cNvSpPr>
              <a:spLocks noChangeShapeType="1"/>
            </p:cNvSpPr>
            <p:nvPr/>
          </p:nvSpPr>
          <p:spPr bwMode="auto">
            <a:xfrm flipH="1" flipV="1">
              <a:off x="7681469" y="3816627"/>
              <a:ext cx="212851" cy="9687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9" name="Line 713"/>
            <p:cNvSpPr>
              <a:spLocks noChangeShapeType="1"/>
            </p:cNvSpPr>
            <p:nvPr/>
          </p:nvSpPr>
          <p:spPr bwMode="auto">
            <a:xfrm flipH="1" flipV="1">
              <a:off x="6981510" y="2366234"/>
              <a:ext cx="237017" cy="63173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0" name="Line 714"/>
            <p:cNvSpPr>
              <a:spLocks noChangeShapeType="1"/>
            </p:cNvSpPr>
            <p:nvPr/>
          </p:nvSpPr>
          <p:spPr bwMode="auto">
            <a:xfrm flipH="1" flipV="1">
              <a:off x="7214834" y="2997969"/>
              <a:ext cx="466634" cy="818657"/>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1" name="Line 715"/>
            <p:cNvSpPr>
              <a:spLocks noChangeShapeType="1"/>
            </p:cNvSpPr>
            <p:nvPr/>
          </p:nvSpPr>
          <p:spPr bwMode="auto">
            <a:xfrm flipH="1" flipV="1">
              <a:off x="7681469" y="3816627"/>
              <a:ext cx="20465" cy="110245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2" name="Freeform 716"/>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3" name="Line 717"/>
            <p:cNvSpPr>
              <a:spLocks noChangeShapeType="1"/>
            </p:cNvSpPr>
            <p:nvPr/>
          </p:nvSpPr>
          <p:spPr bwMode="auto">
            <a:xfrm>
              <a:off x="4997636" y="4060859"/>
              <a:ext cx="966016" cy="68494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4" name="Line 718"/>
            <p:cNvSpPr>
              <a:spLocks noChangeShapeType="1"/>
            </p:cNvSpPr>
            <p:nvPr/>
          </p:nvSpPr>
          <p:spPr bwMode="auto">
            <a:xfrm>
              <a:off x="4368632" y="3149421"/>
              <a:ext cx="629002" cy="91143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5" name="Line 719"/>
            <p:cNvSpPr>
              <a:spLocks noChangeShapeType="1"/>
            </p:cNvSpPr>
            <p:nvPr/>
          </p:nvSpPr>
          <p:spPr bwMode="auto">
            <a:xfrm flipH="1">
              <a:off x="4368634" y="2944756"/>
              <a:ext cx="809106" cy="20466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6" name="Line 720"/>
            <p:cNvSpPr>
              <a:spLocks noChangeShapeType="1"/>
            </p:cNvSpPr>
            <p:nvPr/>
          </p:nvSpPr>
          <p:spPr bwMode="auto">
            <a:xfrm flipH="1">
              <a:off x="5177742" y="2348501"/>
              <a:ext cx="856862" cy="59625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7" name="Line 721"/>
            <p:cNvSpPr>
              <a:spLocks noChangeShapeType="1"/>
            </p:cNvSpPr>
            <p:nvPr/>
          </p:nvSpPr>
          <p:spPr bwMode="auto">
            <a:xfrm flipH="1" flipV="1">
              <a:off x="6034604" y="2348500"/>
              <a:ext cx="1180232" cy="649470"/>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8" name="Freeform 722"/>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9" name="Freeform 723"/>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0" name="Line 724"/>
            <p:cNvSpPr>
              <a:spLocks noChangeShapeType="1"/>
            </p:cNvSpPr>
            <p:nvPr/>
          </p:nvSpPr>
          <p:spPr bwMode="auto">
            <a:xfrm flipV="1">
              <a:off x="6413914" y="2997968"/>
              <a:ext cx="800921" cy="25651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1" name="Line 725"/>
            <p:cNvSpPr>
              <a:spLocks noChangeShapeType="1"/>
            </p:cNvSpPr>
            <p:nvPr/>
          </p:nvSpPr>
          <p:spPr bwMode="auto">
            <a:xfrm flipV="1">
              <a:off x="4997634" y="3254480"/>
              <a:ext cx="1416278" cy="8172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2" name="Freeform 726"/>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3" name="Line 728"/>
            <p:cNvSpPr>
              <a:spLocks noChangeShapeType="1"/>
            </p:cNvSpPr>
            <p:nvPr/>
          </p:nvSpPr>
          <p:spPr bwMode="auto">
            <a:xfrm flipH="1">
              <a:off x="5194114" y="4745801"/>
              <a:ext cx="769538" cy="39568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4" name="Freeform 729"/>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5" name="Freeform 730"/>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6" name="Freeform 731"/>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7" name="Line 732"/>
            <p:cNvSpPr>
              <a:spLocks noChangeShapeType="1"/>
            </p:cNvSpPr>
            <p:nvPr/>
          </p:nvSpPr>
          <p:spPr bwMode="auto">
            <a:xfrm>
              <a:off x="6413918" y="3254481"/>
              <a:ext cx="780454" cy="75316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8" name="Line 733"/>
            <p:cNvSpPr>
              <a:spLocks noChangeShapeType="1"/>
            </p:cNvSpPr>
            <p:nvPr/>
          </p:nvSpPr>
          <p:spPr bwMode="auto">
            <a:xfrm>
              <a:off x="5177745" y="2944750"/>
              <a:ext cx="1236173" cy="3097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grpSp>
      <p:grpSp>
        <p:nvGrpSpPr>
          <p:cNvPr id="99" name="Group 1"/>
          <p:cNvGrpSpPr/>
          <p:nvPr/>
        </p:nvGrpSpPr>
        <p:grpSpPr>
          <a:xfrm>
            <a:off x="9290190" y="-3412530"/>
            <a:ext cx="5803619" cy="5874063"/>
            <a:chOff x="4297681" y="2137013"/>
            <a:chExt cx="3596640" cy="3640296"/>
          </a:xfrm>
        </p:grpSpPr>
        <p:sp>
          <p:nvSpPr>
            <p:cNvPr id="100" name="Line 699"/>
            <p:cNvSpPr>
              <a:spLocks noChangeShapeType="1"/>
            </p:cNvSpPr>
            <p:nvPr/>
          </p:nvSpPr>
          <p:spPr bwMode="auto">
            <a:xfrm flipH="1" flipV="1">
              <a:off x="6010042" y="2137013"/>
              <a:ext cx="971473" cy="229223"/>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1" name="Freeform 700"/>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2" name="Freeform 701"/>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3" name="Line 702"/>
            <p:cNvSpPr>
              <a:spLocks noChangeShapeType="1"/>
            </p:cNvSpPr>
            <p:nvPr/>
          </p:nvSpPr>
          <p:spPr bwMode="auto">
            <a:xfrm>
              <a:off x="4440949" y="4633919"/>
              <a:ext cx="799556" cy="10205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4" name="Freeform 703"/>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1" fmla="*/ 12868 w 12868"/>
                <a:gd name="connsiteY0-2" fmla="*/ 0 h 9028"/>
                <a:gd name="connsiteX1-3" fmla="*/ 10018 w 12868"/>
                <a:gd name="connsiteY1-4" fmla="*/ 386 h 9028"/>
                <a:gd name="connsiteX2-5" fmla="*/ 5140 w 12868"/>
                <a:gd name="connsiteY2-6" fmla="*/ 1461 h 9028"/>
                <a:gd name="connsiteX3-7" fmla="*/ 854 w 12868"/>
                <a:gd name="connsiteY3-8" fmla="*/ 2274 h 9028"/>
                <a:gd name="connsiteX4-9" fmla="*/ 0 w 12868"/>
                <a:gd name="connsiteY4-10" fmla="*/ 6055 h 9028"/>
                <a:gd name="connsiteX5-11" fmla="*/ 1724 w 12868"/>
                <a:gd name="connsiteY5-12" fmla="*/ 9028 h 9028"/>
                <a:gd name="connsiteX0-13" fmla="*/ 7785 w 7785"/>
                <a:gd name="connsiteY0-14" fmla="*/ 0 h 9572"/>
                <a:gd name="connsiteX1-15" fmla="*/ 3994 w 7785"/>
                <a:gd name="connsiteY1-16" fmla="*/ 1190 h 9572"/>
                <a:gd name="connsiteX2-17" fmla="*/ 664 w 7785"/>
                <a:gd name="connsiteY2-18" fmla="*/ 2091 h 9572"/>
                <a:gd name="connsiteX3-19" fmla="*/ 0 w 7785"/>
                <a:gd name="connsiteY3-20" fmla="*/ 6279 h 9572"/>
                <a:gd name="connsiteX4-21" fmla="*/ 1340 w 7785"/>
                <a:gd name="connsiteY4-22" fmla="*/ 9572 h 9572"/>
                <a:gd name="connsiteX0-23" fmla="*/ 5130 w 5130"/>
                <a:gd name="connsiteY0-24" fmla="*/ 0 h 8757"/>
                <a:gd name="connsiteX1-25" fmla="*/ 853 w 5130"/>
                <a:gd name="connsiteY1-26" fmla="*/ 941 h 8757"/>
                <a:gd name="connsiteX2-27" fmla="*/ 0 w 5130"/>
                <a:gd name="connsiteY2-28" fmla="*/ 5317 h 8757"/>
                <a:gd name="connsiteX3-29" fmla="*/ 1721 w 5130"/>
                <a:gd name="connsiteY3-30" fmla="*/ 8757 h 8757"/>
                <a:gd name="connsiteX0-31" fmla="*/ 1663 w 3355"/>
                <a:gd name="connsiteY0-32" fmla="*/ 0 h 8925"/>
                <a:gd name="connsiteX1-33" fmla="*/ 0 w 3355"/>
                <a:gd name="connsiteY1-34" fmla="*/ 4997 h 8925"/>
                <a:gd name="connsiteX2-35" fmla="*/ 3355 w 3355"/>
                <a:gd name="connsiteY2-36" fmla="*/ 8925 h 8925"/>
              </a:gdLst>
              <a:ahLst/>
              <a:cxnLst>
                <a:cxn ang="0">
                  <a:pos x="connsiteX0-1" y="connsiteY0-2"/>
                </a:cxn>
                <a:cxn ang="0">
                  <a:pos x="connsiteX1-3" y="connsiteY1-4"/>
                </a:cxn>
                <a:cxn ang="0">
                  <a:pos x="connsiteX2-5" y="connsiteY2-6"/>
                </a:cxn>
              </a:cxnLst>
              <a:rect l="l" t="t" r="r" b="b"/>
              <a:pathLst>
                <a:path w="3355" h="8925">
                  <a:moveTo>
                    <a:pt x="1663" y="0"/>
                  </a:moveTo>
                  <a:lnTo>
                    <a:pt x="0" y="4997"/>
                  </a:lnTo>
                  <a:lnTo>
                    <a:pt x="3355" y="892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5" name="Line 704"/>
            <p:cNvSpPr>
              <a:spLocks noChangeShapeType="1"/>
            </p:cNvSpPr>
            <p:nvPr/>
          </p:nvSpPr>
          <p:spPr bwMode="auto">
            <a:xfrm flipH="1">
              <a:off x="5114925" y="2137013"/>
              <a:ext cx="895116" cy="2966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6" name="Freeform 705"/>
            <p:cNvSpPr/>
            <p:nvPr/>
          </p:nvSpPr>
          <p:spPr bwMode="auto">
            <a:xfrm>
              <a:off x="5114925" y="2340343"/>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1" fmla="*/ 0 w 10000"/>
                <a:gd name="connsiteY0-2" fmla="*/ 5798 h 5798"/>
                <a:gd name="connsiteX1-3" fmla="*/ 0 w 10000"/>
                <a:gd name="connsiteY1-4" fmla="*/ 5798 h 5798"/>
                <a:gd name="connsiteX2-5" fmla="*/ 4953 w 10000"/>
                <a:gd name="connsiteY2-6" fmla="*/ 0 h 5798"/>
                <a:gd name="connsiteX3-7" fmla="*/ 4953 w 10000"/>
                <a:gd name="connsiteY3-8" fmla="*/ 0 h 5798"/>
                <a:gd name="connsiteX4-9" fmla="*/ 10000 w 10000"/>
                <a:gd name="connsiteY4-10" fmla="*/ 1092 h 5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798">
                  <a:moveTo>
                    <a:pt x="0" y="5798"/>
                  </a:moveTo>
                  <a:lnTo>
                    <a:pt x="0" y="5798"/>
                  </a:lnTo>
                  <a:lnTo>
                    <a:pt x="4953" y="0"/>
                  </a:lnTo>
                  <a:lnTo>
                    <a:pt x="4953" y="0"/>
                  </a:lnTo>
                  <a:lnTo>
                    <a:pt x="10000" y="1092"/>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7" name="Freeform 706"/>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8" name="Freeform 707"/>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9" name="Freeform 708"/>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1" fmla="*/ 0 w 7538"/>
                <a:gd name="connsiteY0-2" fmla="*/ 0 h 10000"/>
                <a:gd name="connsiteX1-3" fmla="*/ 5503 w 7538"/>
                <a:gd name="connsiteY1-4" fmla="*/ 7817 h 10000"/>
                <a:gd name="connsiteX2-5" fmla="*/ 7538 w 7538"/>
                <a:gd name="connsiteY2-6" fmla="*/ 10000 h 10000"/>
              </a:gdLst>
              <a:ahLst/>
              <a:cxnLst>
                <a:cxn ang="0">
                  <a:pos x="connsiteX0-1" y="connsiteY0-2"/>
                </a:cxn>
                <a:cxn ang="0">
                  <a:pos x="connsiteX1-3" y="connsiteY1-4"/>
                </a:cxn>
                <a:cxn ang="0">
                  <a:pos x="connsiteX2-5" y="connsiteY2-6"/>
                </a:cxn>
              </a:cxnLst>
              <a:rect l="l" t="t" r="r" b="b"/>
              <a:pathLst>
                <a:path w="7538" h="10000">
                  <a:moveTo>
                    <a:pt x="0" y="0"/>
                  </a:moveTo>
                  <a:lnTo>
                    <a:pt x="5503" y="7817"/>
                  </a:lnTo>
                  <a:lnTo>
                    <a:pt x="7538" y="1000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0" name="Freeform 709"/>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1" name="Line 710"/>
            <p:cNvSpPr>
              <a:spLocks noChangeShapeType="1"/>
            </p:cNvSpPr>
            <p:nvPr/>
          </p:nvSpPr>
          <p:spPr bwMode="auto">
            <a:xfrm>
              <a:off x="6010042" y="2137015"/>
              <a:ext cx="24560" cy="21148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2" name="Line 711"/>
            <p:cNvSpPr>
              <a:spLocks noChangeShapeType="1"/>
            </p:cNvSpPr>
            <p:nvPr/>
          </p:nvSpPr>
          <p:spPr bwMode="auto">
            <a:xfrm flipH="1">
              <a:off x="4368632" y="2434349"/>
              <a:ext cx="751816" cy="71507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3" name="Line 712"/>
            <p:cNvSpPr>
              <a:spLocks noChangeShapeType="1"/>
            </p:cNvSpPr>
            <p:nvPr/>
          </p:nvSpPr>
          <p:spPr bwMode="auto">
            <a:xfrm flipH="1" flipV="1">
              <a:off x="7681469" y="3816627"/>
              <a:ext cx="212851" cy="9687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4" name="Line 713"/>
            <p:cNvSpPr>
              <a:spLocks noChangeShapeType="1"/>
            </p:cNvSpPr>
            <p:nvPr/>
          </p:nvSpPr>
          <p:spPr bwMode="auto">
            <a:xfrm flipH="1" flipV="1">
              <a:off x="6972417" y="2367473"/>
              <a:ext cx="242415" cy="63049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5" name="Line 714"/>
            <p:cNvSpPr>
              <a:spLocks noChangeShapeType="1"/>
            </p:cNvSpPr>
            <p:nvPr/>
          </p:nvSpPr>
          <p:spPr bwMode="auto">
            <a:xfrm flipH="1" flipV="1">
              <a:off x="7214834" y="2997969"/>
              <a:ext cx="466634" cy="818657"/>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6" name="Line 715"/>
            <p:cNvSpPr>
              <a:spLocks noChangeShapeType="1"/>
            </p:cNvSpPr>
            <p:nvPr/>
          </p:nvSpPr>
          <p:spPr bwMode="auto">
            <a:xfrm flipH="1" flipV="1">
              <a:off x="7681469" y="3816627"/>
              <a:ext cx="20465" cy="110245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7" name="Freeform 716"/>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8" name="Line 717"/>
            <p:cNvSpPr>
              <a:spLocks noChangeShapeType="1"/>
            </p:cNvSpPr>
            <p:nvPr/>
          </p:nvSpPr>
          <p:spPr bwMode="auto">
            <a:xfrm>
              <a:off x="4997636" y="4060859"/>
              <a:ext cx="966016" cy="68494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9" name="Line 718"/>
            <p:cNvSpPr>
              <a:spLocks noChangeShapeType="1"/>
            </p:cNvSpPr>
            <p:nvPr/>
          </p:nvSpPr>
          <p:spPr bwMode="auto">
            <a:xfrm>
              <a:off x="4368632" y="3149421"/>
              <a:ext cx="629002" cy="91143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0" name="Line 719"/>
            <p:cNvSpPr>
              <a:spLocks noChangeShapeType="1"/>
            </p:cNvSpPr>
            <p:nvPr/>
          </p:nvSpPr>
          <p:spPr bwMode="auto">
            <a:xfrm flipH="1">
              <a:off x="4368634" y="2944756"/>
              <a:ext cx="809106" cy="20466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1" name="Line 720"/>
            <p:cNvSpPr>
              <a:spLocks noChangeShapeType="1"/>
            </p:cNvSpPr>
            <p:nvPr/>
          </p:nvSpPr>
          <p:spPr bwMode="auto">
            <a:xfrm flipH="1">
              <a:off x="5177742" y="2348501"/>
              <a:ext cx="856862" cy="59625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2" name="Line 721"/>
            <p:cNvSpPr>
              <a:spLocks noChangeShapeType="1"/>
            </p:cNvSpPr>
            <p:nvPr/>
          </p:nvSpPr>
          <p:spPr bwMode="auto">
            <a:xfrm flipH="1" flipV="1">
              <a:off x="6034604" y="2348500"/>
              <a:ext cx="1180232" cy="649470"/>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3" name="Freeform 722"/>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4" name="Freeform 723"/>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5" name="Line 724"/>
            <p:cNvSpPr>
              <a:spLocks noChangeShapeType="1"/>
            </p:cNvSpPr>
            <p:nvPr/>
          </p:nvSpPr>
          <p:spPr bwMode="auto">
            <a:xfrm flipV="1">
              <a:off x="6413914" y="2997968"/>
              <a:ext cx="800921" cy="25651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6" name="Line 725"/>
            <p:cNvSpPr>
              <a:spLocks noChangeShapeType="1"/>
            </p:cNvSpPr>
            <p:nvPr/>
          </p:nvSpPr>
          <p:spPr bwMode="auto">
            <a:xfrm flipV="1">
              <a:off x="4997634" y="3254480"/>
              <a:ext cx="1416278" cy="8172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7" name="Freeform 726"/>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8" name="Line 728"/>
            <p:cNvSpPr>
              <a:spLocks noChangeShapeType="1"/>
            </p:cNvSpPr>
            <p:nvPr/>
          </p:nvSpPr>
          <p:spPr bwMode="auto">
            <a:xfrm flipH="1">
              <a:off x="5194114" y="4745801"/>
              <a:ext cx="769538" cy="39568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9" name="Freeform 729"/>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0" name="Freeform 730"/>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1" name="Freeform 731"/>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2" name="Line 732"/>
            <p:cNvSpPr>
              <a:spLocks noChangeShapeType="1"/>
            </p:cNvSpPr>
            <p:nvPr/>
          </p:nvSpPr>
          <p:spPr bwMode="auto">
            <a:xfrm>
              <a:off x="6413918" y="3254481"/>
              <a:ext cx="780454" cy="75316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3" name="Line 733"/>
            <p:cNvSpPr>
              <a:spLocks noChangeShapeType="1"/>
            </p:cNvSpPr>
            <p:nvPr/>
          </p:nvSpPr>
          <p:spPr bwMode="auto">
            <a:xfrm>
              <a:off x="5177745" y="2944750"/>
              <a:ext cx="1236173" cy="3097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grpSp>
      <p:grpSp>
        <p:nvGrpSpPr>
          <p:cNvPr id="2" name="组合 1"/>
          <p:cNvGrpSpPr/>
          <p:nvPr/>
        </p:nvGrpSpPr>
        <p:grpSpPr>
          <a:xfrm>
            <a:off x="2553195" y="2109078"/>
            <a:ext cx="3784653" cy="771623"/>
            <a:chOff x="2553195" y="2109078"/>
            <a:chExt cx="3784653" cy="771623"/>
          </a:xfrm>
        </p:grpSpPr>
        <p:sp>
          <p:nvSpPr>
            <p:cNvPr id="54" name="Rectangle 1"/>
            <p:cNvSpPr/>
            <p:nvPr/>
          </p:nvSpPr>
          <p:spPr>
            <a:xfrm>
              <a:off x="2553195" y="2115243"/>
              <a:ext cx="3784653" cy="759293"/>
            </a:xfrm>
            <a:prstGeom prst="rect">
              <a:avLst/>
            </a:pr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prstClr val="white"/>
                </a:solidFill>
              </a:endParaRPr>
            </a:p>
          </p:txBody>
        </p:sp>
        <p:sp>
          <p:nvSpPr>
            <p:cNvPr id="57" name="Rectangle 3"/>
            <p:cNvSpPr txBox="1">
              <a:spLocks noChangeArrowheads="1"/>
            </p:cNvSpPr>
            <p:nvPr/>
          </p:nvSpPr>
          <p:spPr bwMode="auto">
            <a:xfrm>
              <a:off x="5134760" y="2109078"/>
              <a:ext cx="774482" cy="77162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dist"/>
              <a:r>
                <a:rPr lang="en-US" altLang="ko-KR" dirty="0" smtClean="0">
                  <a:solidFill>
                    <a:prstClr val="white"/>
                  </a:solidFill>
                  <a:effectLst/>
                  <a:latin typeface="Calibri" panose="020F0502020204030204" pitchFamily="34" charset="0"/>
                </a:rPr>
                <a:t>03</a:t>
              </a:r>
              <a:endParaRPr lang="en-US" altLang="ko-KR" dirty="0">
                <a:solidFill>
                  <a:prstClr val="white"/>
                </a:solidFill>
                <a:effectLst/>
                <a:latin typeface="Calibri" panose="020F0502020204030204" pitchFamily="34" charset="0"/>
              </a:endParaRPr>
            </a:p>
          </p:txBody>
        </p:sp>
        <p:sp>
          <p:nvSpPr>
            <p:cNvPr id="58" name="Rectangle 3"/>
            <p:cNvSpPr txBox="1">
              <a:spLocks noChangeArrowheads="1"/>
            </p:cNvSpPr>
            <p:nvPr/>
          </p:nvSpPr>
          <p:spPr bwMode="auto">
            <a:xfrm>
              <a:off x="2730285" y="2309133"/>
              <a:ext cx="2475673" cy="36957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r"/>
              <a:r>
                <a:rPr lang="en-US" altLang="ko-KR" sz="900" b="0">
                  <a:solidFill>
                    <a:prstClr val="white"/>
                  </a:solidFill>
                  <a:effectLst/>
                  <a:latin typeface="Calibri" panose="020F0502020204030204" pitchFamily="34" charset="0"/>
                </a:rPr>
                <a:t>CRISPR-Cas9 gene editing technology and application</a:t>
              </a:r>
              <a:r>
                <a:rPr lang="en-US" altLang="ko-KR" sz="900" b="0" smtClean="0">
                  <a:solidFill>
                    <a:prstClr val="white"/>
                  </a:solidFill>
                  <a:effectLst/>
                  <a:latin typeface="Calibri" panose="020F0502020204030204" pitchFamily="34" charset="0"/>
                </a:rPr>
                <a:t> </a:t>
              </a:r>
              <a:endParaRPr lang="en-US" altLang="ko-KR" sz="900" b="0">
                <a:solidFill>
                  <a:prstClr val="white"/>
                </a:solidFill>
                <a:effectLst/>
                <a:latin typeface="Calibri" panose="020F050202020403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1+#ppt_w/2"/>
                                          </p:val>
                                        </p:tav>
                                        <p:tav tm="100000">
                                          <p:val>
                                            <p:strVal val="#ppt_x"/>
                                          </p:val>
                                        </p:tav>
                                      </p:tavLst>
                                    </p:anim>
                                    <p:anim calcmode="lin" valueType="num">
                                      <p:cBhvr additive="base">
                                        <p:cTn id="8" dur="500" fill="hold"/>
                                        <p:tgtEl>
                                          <p:spTgt spid="99"/>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0-#ppt_w/2"/>
                                          </p:val>
                                        </p:tav>
                                        <p:tav tm="100000">
                                          <p:val>
                                            <p:strVal val="#ppt_x"/>
                                          </p:val>
                                        </p:tav>
                                      </p:tavLst>
                                    </p:anim>
                                    <p:anim calcmode="lin" valueType="num">
                                      <p:cBhvr additive="base">
                                        <p:cTn id="12" dur="500" fill="hold"/>
                                        <p:tgtEl>
                                          <p:spTgt spid="6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7"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ppt_x</p:attrName>
                                        </p:attrNameLst>
                                      </p:cBhvr>
                                      <p:tavLst>
                                        <p:tav tm="0">
                                          <p:val>
                                            <p:strVal val="#ppt_x-#ppt_w/2"/>
                                          </p:val>
                                        </p:tav>
                                        <p:tav tm="100000">
                                          <p:val>
                                            <p:strVal val="#ppt_x"/>
                                          </p:val>
                                        </p:tav>
                                      </p:tavLst>
                                    </p:anim>
                                    <p:anim calcmode="lin" valueType="num">
                                      <p:cBhvr>
                                        <p:cTn id="17" dur="500" fill="hold"/>
                                        <p:tgtEl>
                                          <p:spTgt spid="2"/>
                                        </p:tgtEl>
                                        <p:attrNameLst>
                                          <p:attrName>ppt_y</p:attrName>
                                        </p:attrNameLst>
                                      </p:cBhvr>
                                      <p:tavLst>
                                        <p:tav tm="0">
                                          <p:val>
                                            <p:strVal val="#ppt_y"/>
                                          </p:val>
                                        </p:tav>
                                        <p:tav tm="100000">
                                          <p:val>
                                            <p:strVal val="#ppt_y"/>
                                          </p:val>
                                        </p:tav>
                                      </p:tavLst>
                                    </p:anim>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2" presetClass="entr" presetSubtype="1" fill="hold" grpId="0" nodeType="afterEffect">
                                  <p:stCondLst>
                                    <p:cond delay="0"/>
                                  </p:stCondLst>
                                  <p:iterate type="lt">
                                    <p:tmPct val="10000"/>
                                  </p:iterate>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500"/>
                                        <p:tgtEl>
                                          <p:spTgt spid="55"/>
                                        </p:tgtEl>
                                        <p:attrNameLst>
                                          <p:attrName>ppt_y</p:attrName>
                                        </p:attrNameLst>
                                      </p:cBhvr>
                                      <p:tavLst>
                                        <p:tav tm="0">
                                          <p:val>
                                            <p:strVal val="#ppt_y-#ppt_h*1.125000"/>
                                          </p:val>
                                        </p:tav>
                                        <p:tav tm="100000">
                                          <p:val>
                                            <p:strVal val="#ppt_y"/>
                                          </p:val>
                                        </p:tav>
                                      </p:tavLst>
                                    </p:anim>
                                    <p:animEffect transition="in" filter="wipe(down)">
                                      <p:cBhvr>
                                        <p:cTn id="24" dur="500"/>
                                        <p:tgtEl>
                                          <p:spTgt spid="55"/>
                                        </p:tgtEl>
                                      </p:cBhvr>
                                    </p:animEffect>
                                  </p:childTnLst>
                                </p:cTn>
                              </p:par>
                            </p:childTnLst>
                          </p:cTn>
                        </p:par>
                        <p:par>
                          <p:cTn id="25" fill="hold">
                            <p:stCondLst>
                              <p:cond delay="1950"/>
                            </p:stCondLst>
                            <p:childTnLst>
                              <p:par>
                                <p:cTn id="26" presetID="22" presetClass="entr" presetSubtype="8" fill="hold" nodeType="after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left)">
                                      <p:cBhvr>
                                        <p:cTn id="2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직선 연결선 14"/>
          <p:cNvCxnSpPr/>
          <p:nvPr>
            <p:custDataLst>
              <p:tags r:id="rId1"/>
            </p:custDataLst>
          </p:nvPr>
        </p:nvCxnSpPr>
        <p:spPr>
          <a:xfrm>
            <a:off x="3812479" y="4203989"/>
            <a:ext cx="560325" cy="698034"/>
          </a:xfrm>
          <a:prstGeom prst="line">
            <a:avLst/>
          </a:prstGeom>
          <a:noFill/>
          <a:ln w="19050">
            <a:solidFill>
              <a:srgbClr val="54D0CA"/>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3" name="직선 연결선 15"/>
          <p:cNvCxnSpPr/>
          <p:nvPr>
            <p:custDataLst>
              <p:tags r:id="rId2"/>
            </p:custDataLst>
          </p:nvPr>
        </p:nvCxnSpPr>
        <p:spPr>
          <a:xfrm flipH="1">
            <a:off x="4953910" y="4642761"/>
            <a:ext cx="911881" cy="455942"/>
          </a:xfrm>
          <a:prstGeom prst="line">
            <a:avLst/>
          </a:prstGeom>
          <a:noFill/>
          <a:ln w="19050">
            <a:solidFill>
              <a:srgbClr val="54D0CA"/>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4" name="직선 연결선 16"/>
          <p:cNvCxnSpPr/>
          <p:nvPr>
            <p:custDataLst>
              <p:tags r:id="rId3"/>
            </p:custDataLst>
          </p:nvPr>
        </p:nvCxnSpPr>
        <p:spPr>
          <a:xfrm flipH="1">
            <a:off x="6411134" y="3131897"/>
            <a:ext cx="241381" cy="1001282"/>
          </a:xfrm>
          <a:prstGeom prst="line">
            <a:avLst/>
          </a:prstGeom>
          <a:noFill/>
          <a:ln w="19050">
            <a:solidFill>
              <a:srgbClr val="54D0CA"/>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5" name="직선 연결선 17"/>
          <p:cNvCxnSpPr/>
          <p:nvPr>
            <p:custDataLst>
              <p:tags r:id="rId4"/>
            </p:custDataLst>
          </p:nvPr>
        </p:nvCxnSpPr>
        <p:spPr>
          <a:xfrm flipV="1">
            <a:off x="7100669" y="2038277"/>
            <a:ext cx="986213" cy="508710"/>
          </a:xfrm>
          <a:prstGeom prst="line">
            <a:avLst/>
          </a:prstGeom>
          <a:noFill/>
          <a:ln w="19050">
            <a:solidFill>
              <a:srgbClr val="54D0CA"/>
            </a:solidFill>
            <a:prstDash val="sysDot"/>
          </a:ln>
        </p:spPr>
        <p:style>
          <a:lnRef idx="2">
            <a:schemeClr val="accent1">
              <a:shade val="50000"/>
            </a:schemeClr>
          </a:lnRef>
          <a:fillRef idx="1">
            <a:schemeClr val="accent1"/>
          </a:fillRef>
          <a:effectRef idx="0">
            <a:schemeClr val="accent1"/>
          </a:effectRef>
          <a:fontRef idx="minor">
            <a:schemeClr val="lt1"/>
          </a:fontRef>
        </p:style>
      </p:cxnSp>
      <p:grpSp>
        <p:nvGrpSpPr>
          <p:cNvPr id="52" name="组合 51"/>
          <p:cNvGrpSpPr/>
          <p:nvPr>
            <p:custDataLst>
              <p:tags r:id="rId5"/>
            </p:custDataLst>
          </p:nvPr>
        </p:nvGrpSpPr>
        <p:grpSpPr>
          <a:xfrm>
            <a:off x="1082774" y="3357032"/>
            <a:ext cx="1916656" cy="962478"/>
            <a:chOff x="1082774" y="3357032"/>
            <a:chExt cx="1916656" cy="962478"/>
          </a:xfrm>
        </p:grpSpPr>
        <p:sp>
          <p:nvSpPr>
            <p:cNvPr id="7" name="Rectangle 3"/>
            <p:cNvSpPr txBox="1">
              <a:spLocks noChangeArrowheads="1"/>
            </p:cNvSpPr>
            <p:nvPr>
              <p:custDataLst>
                <p:tags r:id="rId6"/>
              </p:custDataLst>
            </p:nvPr>
          </p:nvSpPr>
          <p:spPr bwMode="auto">
            <a:xfrm>
              <a:off x="1248288" y="3357032"/>
              <a:ext cx="1751139" cy="553720"/>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marL="0" lvl="1" algn="r"/>
              <a:r>
                <a:rPr lang="en-US" altLang="ko-KR" sz="2000" b="1" dirty="0" smtClean="0">
                  <a:solidFill>
                    <a:srgbClr val="54D0CA"/>
                  </a:solidFill>
                  <a:latin typeface="Calibri" panose="020F0502020204030204" pitchFamily="34" charset="0"/>
                  <a:ea typeface="Tahoma" panose="020B0604030504040204" pitchFamily="34" charset="0"/>
                  <a:cs typeface="Tahoma" panose="020B0604030504040204" pitchFamily="34" charset="0"/>
                </a:rPr>
                <a:t>01</a:t>
              </a:r>
              <a:endParaRPr lang="en-US" altLang="ko-KR" sz="2000" b="1" dirty="0" smtClean="0">
                <a:solidFill>
                  <a:srgbClr val="54D0CA"/>
                </a:solidFill>
                <a:latin typeface="Calibri" panose="020F0502020204030204" pitchFamily="34" charset="0"/>
                <a:ea typeface="Tahoma" panose="020B0604030504040204" pitchFamily="34" charset="0"/>
                <a:cs typeface="Tahoma" panose="020B0604030504040204" pitchFamily="34" charset="0"/>
              </a:endParaRPr>
            </a:p>
            <a:p>
              <a:pPr marL="0" lvl="1" algn="r"/>
              <a:r>
                <a:rPr lang="zh-CN" altLang="en-US" sz="1600" b="1" dirty="0" smtClean="0">
                  <a:solidFill>
                    <a:srgbClr val="54D0CA"/>
                  </a:solidFill>
                  <a:latin typeface="Calibri" panose="020F0502020204030204" pitchFamily="34" charset="0"/>
                  <a:ea typeface="Tahoma" panose="020B0604030504040204" pitchFamily="34" charset="0"/>
                  <a:cs typeface="Tahoma" panose="020B0604030504040204" pitchFamily="34" charset="0"/>
                </a:rPr>
                <a:t>基因</a:t>
              </a:r>
              <a:r>
                <a:rPr lang="zh-CN" altLang="en-US" sz="1600" b="1" dirty="0" smtClean="0">
                  <a:solidFill>
                    <a:srgbClr val="54D0CA"/>
                  </a:solidFill>
                  <a:latin typeface="Calibri" panose="020F0502020204030204" pitchFamily="34" charset="0"/>
                  <a:ea typeface="Tahoma" panose="020B0604030504040204" pitchFamily="34" charset="0"/>
                  <a:cs typeface="Tahoma" panose="020B0604030504040204" pitchFamily="34" charset="0"/>
                </a:rPr>
                <a:t>敲除</a:t>
              </a:r>
              <a:endParaRPr lang="zh-CN" altLang="en-US" sz="1600" b="1" dirty="0" smtClean="0">
                <a:solidFill>
                  <a:srgbClr val="54D0CA"/>
                </a:solidFill>
                <a:latin typeface="Calibri" panose="020F0502020204030204" pitchFamily="34" charset="0"/>
                <a:ea typeface="Tahoma" panose="020B0604030504040204" pitchFamily="34" charset="0"/>
                <a:cs typeface="Tahoma" panose="020B0604030504040204" pitchFamily="34" charset="0"/>
              </a:endParaRPr>
            </a:p>
          </p:txBody>
        </p:sp>
        <p:sp>
          <p:nvSpPr>
            <p:cNvPr id="8" name="Rectangle 3"/>
            <p:cNvSpPr txBox="1">
              <a:spLocks noChangeArrowheads="1"/>
            </p:cNvSpPr>
            <p:nvPr>
              <p:custDataLst>
                <p:tags r:id="rId7"/>
              </p:custDataLst>
            </p:nvPr>
          </p:nvSpPr>
          <p:spPr bwMode="auto">
            <a:xfrm>
              <a:off x="1082774" y="3969625"/>
              <a:ext cx="1916656" cy="349885"/>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algn="r">
                <a:lnSpc>
                  <a:spcPct val="114000"/>
                </a:lnSpc>
                <a:defRPr/>
              </a:pPr>
              <a:r>
                <a:rPr lang="zh-CN" altLang="en-US" sz="1000" dirty="0">
                  <a:solidFill>
                    <a:schemeClr val="bg1">
                      <a:lumMod val="85000"/>
                    </a:schemeClr>
                  </a:solidFill>
                  <a:latin typeface="+mj-ea"/>
                  <a:ea typeface="+mj-ea"/>
                  <a:cs typeface="Tahoma" panose="020B0604030504040204" pitchFamily="34" charset="0"/>
                </a:rPr>
                <a:t>Cas9可以对靶基因组进行剪切，形成DNA的双链断裂。</a:t>
              </a:r>
              <a:endParaRPr lang="zh-CN" altLang="en-US" sz="1000" dirty="0">
                <a:solidFill>
                  <a:schemeClr val="bg1">
                    <a:lumMod val="85000"/>
                  </a:schemeClr>
                </a:solidFill>
                <a:latin typeface="+mj-ea"/>
                <a:ea typeface="+mj-ea"/>
                <a:cs typeface="Tahoma" panose="020B0604030504040204" pitchFamily="34" charset="0"/>
              </a:endParaRPr>
            </a:p>
          </p:txBody>
        </p:sp>
      </p:grpSp>
      <p:grpSp>
        <p:nvGrpSpPr>
          <p:cNvPr id="6" name="组合 5"/>
          <p:cNvGrpSpPr/>
          <p:nvPr>
            <p:custDataLst>
              <p:tags r:id="rId8"/>
            </p:custDataLst>
          </p:nvPr>
        </p:nvGrpSpPr>
        <p:grpSpPr>
          <a:xfrm>
            <a:off x="3162530" y="3523768"/>
            <a:ext cx="769168" cy="769168"/>
            <a:chOff x="3162530" y="3523768"/>
            <a:chExt cx="769168" cy="769168"/>
          </a:xfrm>
        </p:grpSpPr>
        <p:sp>
          <p:nvSpPr>
            <p:cNvPr id="10" name="타원 6"/>
            <p:cNvSpPr/>
            <p:nvPr>
              <p:custDataLst>
                <p:tags r:id="rId9"/>
              </p:custDataLst>
            </p:nvPr>
          </p:nvSpPr>
          <p:spPr>
            <a:xfrm>
              <a:off x="3162530" y="3523768"/>
              <a:ext cx="769168" cy="769168"/>
            </a:xfrm>
            <a:prstGeom prst="ellipse">
              <a:avLst/>
            </a:prstGeom>
            <a:noFill/>
            <a:ln w="25400">
              <a:gradFill>
                <a:gsLst>
                  <a:gs pos="0">
                    <a:srgbClr val="54D0CA"/>
                  </a:gs>
                  <a:gs pos="100000">
                    <a:srgbClr val="2A9995"/>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nvGrpSpPr>
            <p:cNvPr id="11" name="Group 35"/>
            <p:cNvGrpSpPr/>
            <p:nvPr/>
          </p:nvGrpSpPr>
          <p:grpSpPr>
            <a:xfrm>
              <a:off x="3353325" y="3687469"/>
              <a:ext cx="387578" cy="441766"/>
              <a:chOff x="4021138" y="1814513"/>
              <a:chExt cx="669925" cy="763588"/>
            </a:xfrm>
            <a:solidFill>
              <a:schemeClr val="bg1"/>
            </a:solidFill>
          </p:grpSpPr>
          <p:sp>
            <p:nvSpPr>
              <p:cNvPr id="12" name="Freeform 36"/>
              <p:cNvSpPr>
                <a:spLocks noEditPoints="1"/>
              </p:cNvSpPr>
              <p:nvPr>
                <p:custDataLst>
                  <p:tags r:id="rId10"/>
                </p:custDataLst>
              </p:nvPr>
            </p:nvSpPr>
            <p:spPr bwMode="auto">
              <a:xfrm>
                <a:off x="4140200" y="1938338"/>
                <a:ext cx="431800" cy="639763"/>
              </a:xfrm>
              <a:custGeom>
                <a:avLst/>
                <a:gdLst>
                  <a:gd name="T0" fmla="*/ 96 w 272"/>
                  <a:gd name="T1" fmla="*/ 7 h 403"/>
                  <a:gd name="T2" fmla="*/ 40 w 272"/>
                  <a:gd name="T3" fmla="*/ 40 h 403"/>
                  <a:gd name="T4" fmla="*/ 5 w 272"/>
                  <a:gd name="T5" fmla="*/ 97 h 403"/>
                  <a:gd name="T6" fmla="*/ 1 w 272"/>
                  <a:gd name="T7" fmla="*/ 148 h 403"/>
                  <a:gd name="T8" fmla="*/ 29 w 272"/>
                  <a:gd name="T9" fmla="*/ 232 h 403"/>
                  <a:gd name="T10" fmla="*/ 55 w 272"/>
                  <a:gd name="T11" fmla="*/ 273 h 403"/>
                  <a:gd name="T12" fmla="*/ 63 w 272"/>
                  <a:gd name="T13" fmla="*/ 314 h 403"/>
                  <a:gd name="T14" fmla="*/ 55 w 272"/>
                  <a:gd name="T15" fmla="*/ 329 h 403"/>
                  <a:gd name="T16" fmla="*/ 55 w 272"/>
                  <a:gd name="T17" fmla="*/ 349 h 403"/>
                  <a:gd name="T18" fmla="*/ 55 w 272"/>
                  <a:gd name="T19" fmla="*/ 364 h 403"/>
                  <a:gd name="T20" fmla="*/ 61 w 272"/>
                  <a:gd name="T21" fmla="*/ 384 h 403"/>
                  <a:gd name="T22" fmla="*/ 80 w 272"/>
                  <a:gd name="T23" fmla="*/ 402 h 403"/>
                  <a:gd name="T24" fmla="*/ 189 w 272"/>
                  <a:gd name="T25" fmla="*/ 403 h 403"/>
                  <a:gd name="T26" fmla="*/ 206 w 272"/>
                  <a:gd name="T27" fmla="*/ 387 h 403"/>
                  <a:gd name="T28" fmla="*/ 217 w 272"/>
                  <a:gd name="T29" fmla="*/ 370 h 403"/>
                  <a:gd name="T30" fmla="*/ 217 w 272"/>
                  <a:gd name="T31" fmla="*/ 349 h 403"/>
                  <a:gd name="T32" fmla="*/ 217 w 272"/>
                  <a:gd name="T33" fmla="*/ 334 h 403"/>
                  <a:gd name="T34" fmla="*/ 212 w 272"/>
                  <a:gd name="T35" fmla="*/ 316 h 403"/>
                  <a:gd name="T36" fmla="*/ 214 w 272"/>
                  <a:gd name="T37" fmla="*/ 278 h 403"/>
                  <a:gd name="T38" fmla="*/ 236 w 272"/>
                  <a:gd name="T39" fmla="*/ 243 h 403"/>
                  <a:gd name="T40" fmla="*/ 269 w 272"/>
                  <a:gd name="T41" fmla="*/ 161 h 403"/>
                  <a:gd name="T42" fmla="*/ 270 w 272"/>
                  <a:gd name="T43" fmla="*/ 110 h 403"/>
                  <a:gd name="T44" fmla="*/ 241 w 272"/>
                  <a:gd name="T45" fmla="*/ 50 h 403"/>
                  <a:gd name="T46" fmla="*/ 189 w 272"/>
                  <a:gd name="T47" fmla="*/ 11 h 403"/>
                  <a:gd name="T48" fmla="*/ 136 w 272"/>
                  <a:gd name="T49" fmla="*/ 0 h 403"/>
                  <a:gd name="T50" fmla="*/ 201 w 272"/>
                  <a:gd name="T51" fmla="*/ 367 h 403"/>
                  <a:gd name="T52" fmla="*/ 202 w 272"/>
                  <a:gd name="T53" fmla="*/ 373 h 403"/>
                  <a:gd name="T54" fmla="*/ 192 w 272"/>
                  <a:gd name="T55" fmla="*/ 385 h 403"/>
                  <a:gd name="T56" fmla="*/ 87 w 272"/>
                  <a:gd name="T57" fmla="*/ 389 h 403"/>
                  <a:gd name="T58" fmla="*/ 79 w 272"/>
                  <a:gd name="T59" fmla="*/ 381 h 403"/>
                  <a:gd name="T60" fmla="*/ 69 w 272"/>
                  <a:gd name="T61" fmla="*/ 370 h 403"/>
                  <a:gd name="T62" fmla="*/ 71 w 272"/>
                  <a:gd name="T63" fmla="*/ 353 h 403"/>
                  <a:gd name="T64" fmla="*/ 70 w 272"/>
                  <a:gd name="T65" fmla="*/ 347 h 403"/>
                  <a:gd name="T66" fmla="*/ 70 w 272"/>
                  <a:gd name="T67" fmla="*/ 332 h 403"/>
                  <a:gd name="T68" fmla="*/ 72 w 272"/>
                  <a:gd name="T69" fmla="*/ 324 h 403"/>
                  <a:gd name="T70" fmla="*/ 203 w 272"/>
                  <a:gd name="T71" fmla="*/ 329 h 403"/>
                  <a:gd name="T72" fmla="*/ 203 w 272"/>
                  <a:gd name="T73" fmla="*/ 347 h 403"/>
                  <a:gd name="T74" fmla="*/ 92 w 272"/>
                  <a:gd name="T75" fmla="*/ 196 h 403"/>
                  <a:gd name="T76" fmla="*/ 148 w 272"/>
                  <a:gd name="T77" fmla="*/ 186 h 403"/>
                  <a:gd name="T78" fmla="*/ 109 w 272"/>
                  <a:gd name="T79" fmla="*/ 310 h 403"/>
                  <a:gd name="T80" fmla="*/ 197 w 272"/>
                  <a:gd name="T81" fmla="*/ 285 h 403"/>
                  <a:gd name="T82" fmla="*/ 185 w 272"/>
                  <a:gd name="T83" fmla="*/ 170 h 403"/>
                  <a:gd name="T84" fmla="*/ 148 w 272"/>
                  <a:gd name="T85" fmla="*/ 168 h 403"/>
                  <a:gd name="T86" fmla="*/ 92 w 272"/>
                  <a:gd name="T87" fmla="*/ 178 h 403"/>
                  <a:gd name="T88" fmla="*/ 77 w 272"/>
                  <a:gd name="T89" fmla="*/ 310 h 403"/>
                  <a:gd name="T90" fmla="*/ 68 w 272"/>
                  <a:gd name="T91" fmla="*/ 265 h 403"/>
                  <a:gd name="T92" fmla="*/ 41 w 272"/>
                  <a:gd name="T93" fmla="*/ 225 h 403"/>
                  <a:gd name="T94" fmla="*/ 15 w 272"/>
                  <a:gd name="T95" fmla="*/ 147 h 403"/>
                  <a:gd name="T96" fmla="*/ 19 w 272"/>
                  <a:gd name="T97" fmla="*/ 101 h 403"/>
                  <a:gd name="T98" fmla="*/ 49 w 272"/>
                  <a:gd name="T99" fmla="*/ 51 h 403"/>
                  <a:gd name="T100" fmla="*/ 99 w 272"/>
                  <a:gd name="T101" fmla="*/ 21 h 403"/>
                  <a:gd name="T102" fmla="*/ 149 w 272"/>
                  <a:gd name="T103" fmla="*/ 16 h 403"/>
                  <a:gd name="T104" fmla="*/ 204 w 272"/>
                  <a:gd name="T105" fmla="*/ 36 h 403"/>
                  <a:gd name="T106" fmla="*/ 244 w 272"/>
                  <a:gd name="T107" fmla="*/ 79 h 403"/>
                  <a:gd name="T108" fmla="*/ 258 w 272"/>
                  <a:gd name="T109" fmla="*/ 138 h 403"/>
                  <a:gd name="T110" fmla="*/ 245 w 272"/>
                  <a:gd name="T111" fmla="*/ 194 h 403"/>
                  <a:gd name="T112" fmla="*/ 208 w 272"/>
                  <a:gd name="T113" fmla="*/ 26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2" h="403">
                    <a:moveTo>
                      <a:pt x="136" y="0"/>
                    </a:moveTo>
                    <a:lnTo>
                      <a:pt x="136" y="0"/>
                    </a:lnTo>
                    <a:lnTo>
                      <a:pt x="122" y="2"/>
                    </a:lnTo>
                    <a:lnTo>
                      <a:pt x="109" y="4"/>
                    </a:lnTo>
                    <a:lnTo>
                      <a:pt x="96" y="7"/>
                    </a:lnTo>
                    <a:lnTo>
                      <a:pt x="83" y="11"/>
                    </a:lnTo>
                    <a:lnTo>
                      <a:pt x="71" y="18"/>
                    </a:lnTo>
                    <a:lnTo>
                      <a:pt x="59" y="24"/>
                    </a:lnTo>
                    <a:lnTo>
                      <a:pt x="49" y="32"/>
                    </a:lnTo>
                    <a:lnTo>
                      <a:pt x="40" y="40"/>
                    </a:lnTo>
                    <a:lnTo>
                      <a:pt x="31" y="50"/>
                    </a:lnTo>
                    <a:lnTo>
                      <a:pt x="22" y="61"/>
                    </a:lnTo>
                    <a:lnTo>
                      <a:pt x="16" y="73"/>
                    </a:lnTo>
                    <a:lnTo>
                      <a:pt x="11" y="85"/>
                    </a:lnTo>
                    <a:lnTo>
                      <a:pt x="5" y="97"/>
                    </a:lnTo>
                    <a:lnTo>
                      <a:pt x="2" y="110"/>
                    </a:lnTo>
                    <a:lnTo>
                      <a:pt x="0" y="124"/>
                    </a:lnTo>
                    <a:lnTo>
                      <a:pt x="0" y="138"/>
                    </a:lnTo>
                    <a:lnTo>
                      <a:pt x="0" y="138"/>
                    </a:lnTo>
                    <a:lnTo>
                      <a:pt x="1" y="148"/>
                    </a:lnTo>
                    <a:lnTo>
                      <a:pt x="3" y="161"/>
                    </a:lnTo>
                    <a:lnTo>
                      <a:pt x="6" y="178"/>
                    </a:lnTo>
                    <a:lnTo>
                      <a:pt x="13" y="198"/>
                    </a:lnTo>
                    <a:lnTo>
                      <a:pt x="22" y="220"/>
                    </a:lnTo>
                    <a:lnTo>
                      <a:pt x="29" y="232"/>
                    </a:lnTo>
                    <a:lnTo>
                      <a:pt x="35" y="243"/>
                    </a:lnTo>
                    <a:lnTo>
                      <a:pt x="44" y="255"/>
                    </a:lnTo>
                    <a:lnTo>
                      <a:pt x="53" y="268"/>
                    </a:lnTo>
                    <a:lnTo>
                      <a:pt x="53" y="268"/>
                    </a:lnTo>
                    <a:lnTo>
                      <a:pt x="55" y="273"/>
                    </a:lnTo>
                    <a:lnTo>
                      <a:pt x="58" y="277"/>
                    </a:lnTo>
                    <a:lnTo>
                      <a:pt x="60" y="289"/>
                    </a:lnTo>
                    <a:lnTo>
                      <a:pt x="62" y="301"/>
                    </a:lnTo>
                    <a:lnTo>
                      <a:pt x="63" y="314"/>
                    </a:lnTo>
                    <a:lnTo>
                      <a:pt x="63" y="314"/>
                    </a:lnTo>
                    <a:lnTo>
                      <a:pt x="59" y="316"/>
                    </a:lnTo>
                    <a:lnTo>
                      <a:pt x="57" y="319"/>
                    </a:lnTo>
                    <a:lnTo>
                      <a:pt x="55" y="323"/>
                    </a:lnTo>
                    <a:lnTo>
                      <a:pt x="55" y="329"/>
                    </a:lnTo>
                    <a:lnTo>
                      <a:pt x="55" y="329"/>
                    </a:lnTo>
                    <a:lnTo>
                      <a:pt x="55" y="334"/>
                    </a:lnTo>
                    <a:lnTo>
                      <a:pt x="58" y="339"/>
                    </a:lnTo>
                    <a:lnTo>
                      <a:pt x="58" y="339"/>
                    </a:lnTo>
                    <a:lnTo>
                      <a:pt x="55" y="344"/>
                    </a:lnTo>
                    <a:lnTo>
                      <a:pt x="55" y="349"/>
                    </a:lnTo>
                    <a:lnTo>
                      <a:pt x="55" y="349"/>
                    </a:lnTo>
                    <a:lnTo>
                      <a:pt x="55" y="355"/>
                    </a:lnTo>
                    <a:lnTo>
                      <a:pt x="58" y="360"/>
                    </a:lnTo>
                    <a:lnTo>
                      <a:pt x="58" y="360"/>
                    </a:lnTo>
                    <a:lnTo>
                      <a:pt x="55" y="364"/>
                    </a:lnTo>
                    <a:lnTo>
                      <a:pt x="55" y="370"/>
                    </a:lnTo>
                    <a:lnTo>
                      <a:pt x="55" y="370"/>
                    </a:lnTo>
                    <a:lnTo>
                      <a:pt x="55" y="375"/>
                    </a:lnTo>
                    <a:lnTo>
                      <a:pt x="57" y="381"/>
                    </a:lnTo>
                    <a:lnTo>
                      <a:pt x="61" y="384"/>
                    </a:lnTo>
                    <a:lnTo>
                      <a:pt x="66" y="387"/>
                    </a:lnTo>
                    <a:lnTo>
                      <a:pt x="66" y="387"/>
                    </a:lnTo>
                    <a:lnTo>
                      <a:pt x="68" y="394"/>
                    </a:lnTo>
                    <a:lnTo>
                      <a:pt x="73" y="399"/>
                    </a:lnTo>
                    <a:lnTo>
                      <a:pt x="80" y="402"/>
                    </a:lnTo>
                    <a:lnTo>
                      <a:pt x="83" y="403"/>
                    </a:lnTo>
                    <a:lnTo>
                      <a:pt x="87" y="403"/>
                    </a:lnTo>
                    <a:lnTo>
                      <a:pt x="185" y="403"/>
                    </a:lnTo>
                    <a:lnTo>
                      <a:pt x="185" y="403"/>
                    </a:lnTo>
                    <a:lnTo>
                      <a:pt x="189" y="403"/>
                    </a:lnTo>
                    <a:lnTo>
                      <a:pt x="192" y="402"/>
                    </a:lnTo>
                    <a:lnTo>
                      <a:pt x="198" y="399"/>
                    </a:lnTo>
                    <a:lnTo>
                      <a:pt x="204" y="394"/>
                    </a:lnTo>
                    <a:lnTo>
                      <a:pt x="206" y="387"/>
                    </a:lnTo>
                    <a:lnTo>
                      <a:pt x="206" y="387"/>
                    </a:lnTo>
                    <a:lnTo>
                      <a:pt x="210" y="384"/>
                    </a:lnTo>
                    <a:lnTo>
                      <a:pt x="215" y="381"/>
                    </a:lnTo>
                    <a:lnTo>
                      <a:pt x="217" y="375"/>
                    </a:lnTo>
                    <a:lnTo>
                      <a:pt x="217" y="370"/>
                    </a:lnTo>
                    <a:lnTo>
                      <a:pt x="217" y="370"/>
                    </a:lnTo>
                    <a:lnTo>
                      <a:pt x="217" y="364"/>
                    </a:lnTo>
                    <a:lnTo>
                      <a:pt x="214" y="360"/>
                    </a:lnTo>
                    <a:lnTo>
                      <a:pt x="214" y="360"/>
                    </a:lnTo>
                    <a:lnTo>
                      <a:pt x="217" y="355"/>
                    </a:lnTo>
                    <a:lnTo>
                      <a:pt x="217" y="349"/>
                    </a:lnTo>
                    <a:lnTo>
                      <a:pt x="217" y="349"/>
                    </a:lnTo>
                    <a:lnTo>
                      <a:pt x="217" y="344"/>
                    </a:lnTo>
                    <a:lnTo>
                      <a:pt x="214" y="339"/>
                    </a:lnTo>
                    <a:lnTo>
                      <a:pt x="214" y="339"/>
                    </a:lnTo>
                    <a:lnTo>
                      <a:pt x="217" y="334"/>
                    </a:lnTo>
                    <a:lnTo>
                      <a:pt x="217" y="329"/>
                    </a:lnTo>
                    <a:lnTo>
                      <a:pt x="217" y="329"/>
                    </a:lnTo>
                    <a:lnTo>
                      <a:pt x="217" y="323"/>
                    </a:lnTo>
                    <a:lnTo>
                      <a:pt x="215" y="319"/>
                    </a:lnTo>
                    <a:lnTo>
                      <a:pt x="212" y="316"/>
                    </a:lnTo>
                    <a:lnTo>
                      <a:pt x="208" y="313"/>
                    </a:lnTo>
                    <a:lnTo>
                      <a:pt x="208" y="313"/>
                    </a:lnTo>
                    <a:lnTo>
                      <a:pt x="209" y="303"/>
                    </a:lnTo>
                    <a:lnTo>
                      <a:pt x="210" y="290"/>
                    </a:lnTo>
                    <a:lnTo>
                      <a:pt x="214" y="278"/>
                    </a:lnTo>
                    <a:lnTo>
                      <a:pt x="216" y="273"/>
                    </a:lnTo>
                    <a:lnTo>
                      <a:pt x="219" y="268"/>
                    </a:lnTo>
                    <a:lnTo>
                      <a:pt x="219" y="268"/>
                    </a:lnTo>
                    <a:lnTo>
                      <a:pt x="228" y="255"/>
                    </a:lnTo>
                    <a:lnTo>
                      <a:pt x="236" y="243"/>
                    </a:lnTo>
                    <a:lnTo>
                      <a:pt x="243" y="232"/>
                    </a:lnTo>
                    <a:lnTo>
                      <a:pt x="249" y="220"/>
                    </a:lnTo>
                    <a:lnTo>
                      <a:pt x="259" y="198"/>
                    </a:lnTo>
                    <a:lnTo>
                      <a:pt x="265" y="178"/>
                    </a:lnTo>
                    <a:lnTo>
                      <a:pt x="269" y="161"/>
                    </a:lnTo>
                    <a:lnTo>
                      <a:pt x="271" y="148"/>
                    </a:lnTo>
                    <a:lnTo>
                      <a:pt x="272" y="138"/>
                    </a:lnTo>
                    <a:lnTo>
                      <a:pt x="272" y="138"/>
                    </a:lnTo>
                    <a:lnTo>
                      <a:pt x="272" y="124"/>
                    </a:lnTo>
                    <a:lnTo>
                      <a:pt x="270" y="110"/>
                    </a:lnTo>
                    <a:lnTo>
                      <a:pt x="266" y="97"/>
                    </a:lnTo>
                    <a:lnTo>
                      <a:pt x="261" y="85"/>
                    </a:lnTo>
                    <a:lnTo>
                      <a:pt x="256" y="73"/>
                    </a:lnTo>
                    <a:lnTo>
                      <a:pt x="249" y="61"/>
                    </a:lnTo>
                    <a:lnTo>
                      <a:pt x="241" y="50"/>
                    </a:lnTo>
                    <a:lnTo>
                      <a:pt x="232" y="40"/>
                    </a:lnTo>
                    <a:lnTo>
                      <a:pt x="222" y="32"/>
                    </a:lnTo>
                    <a:lnTo>
                      <a:pt x="212" y="24"/>
                    </a:lnTo>
                    <a:lnTo>
                      <a:pt x="201" y="18"/>
                    </a:lnTo>
                    <a:lnTo>
                      <a:pt x="189" y="11"/>
                    </a:lnTo>
                    <a:lnTo>
                      <a:pt x="177" y="7"/>
                    </a:lnTo>
                    <a:lnTo>
                      <a:pt x="163" y="4"/>
                    </a:lnTo>
                    <a:lnTo>
                      <a:pt x="150" y="2"/>
                    </a:lnTo>
                    <a:lnTo>
                      <a:pt x="136" y="0"/>
                    </a:lnTo>
                    <a:lnTo>
                      <a:pt x="136" y="0"/>
                    </a:lnTo>
                    <a:close/>
                    <a:moveTo>
                      <a:pt x="203" y="349"/>
                    </a:moveTo>
                    <a:lnTo>
                      <a:pt x="203" y="349"/>
                    </a:lnTo>
                    <a:lnTo>
                      <a:pt x="203" y="351"/>
                    </a:lnTo>
                    <a:lnTo>
                      <a:pt x="201" y="353"/>
                    </a:lnTo>
                    <a:lnTo>
                      <a:pt x="201" y="367"/>
                    </a:lnTo>
                    <a:lnTo>
                      <a:pt x="201" y="367"/>
                    </a:lnTo>
                    <a:lnTo>
                      <a:pt x="203" y="368"/>
                    </a:lnTo>
                    <a:lnTo>
                      <a:pt x="203" y="370"/>
                    </a:lnTo>
                    <a:lnTo>
                      <a:pt x="203" y="370"/>
                    </a:lnTo>
                    <a:lnTo>
                      <a:pt x="202" y="373"/>
                    </a:lnTo>
                    <a:lnTo>
                      <a:pt x="200" y="374"/>
                    </a:lnTo>
                    <a:lnTo>
                      <a:pt x="193" y="381"/>
                    </a:lnTo>
                    <a:lnTo>
                      <a:pt x="193" y="382"/>
                    </a:lnTo>
                    <a:lnTo>
                      <a:pt x="193" y="382"/>
                    </a:lnTo>
                    <a:lnTo>
                      <a:pt x="192" y="385"/>
                    </a:lnTo>
                    <a:lnTo>
                      <a:pt x="191" y="387"/>
                    </a:lnTo>
                    <a:lnTo>
                      <a:pt x="188" y="389"/>
                    </a:lnTo>
                    <a:lnTo>
                      <a:pt x="185" y="389"/>
                    </a:lnTo>
                    <a:lnTo>
                      <a:pt x="87" y="389"/>
                    </a:lnTo>
                    <a:lnTo>
                      <a:pt x="87" y="389"/>
                    </a:lnTo>
                    <a:lnTo>
                      <a:pt x="84" y="389"/>
                    </a:lnTo>
                    <a:lnTo>
                      <a:pt x="82" y="387"/>
                    </a:lnTo>
                    <a:lnTo>
                      <a:pt x="80" y="385"/>
                    </a:lnTo>
                    <a:lnTo>
                      <a:pt x="79" y="382"/>
                    </a:lnTo>
                    <a:lnTo>
                      <a:pt x="79" y="381"/>
                    </a:lnTo>
                    <a:lnTo>
                      <a:pt x="72" y="374"/>
                    </a:lnTo>
                    <a:lnTo>
                      <a:pt x="72" y="374"/>
                    </a:lnTo>
                    <a:lnTo>
                      <a:pt x="70" y="373"/>
                    </a:lnTo>
                    <a:lnTo>
                      <a:pt x="69" y="370"/>
                    </a:lnTo>
                    <a:lnTo>
                      <a:pt x="69" y="370"/>
                    </a:lnTo>
                    <a:lnTo>
                      <a:pt x="69" y="369"/>
                    </a:lnTo>
                    <a:lnTo>
                      <a:pt x="71" y="367"/>
                    </a:lnTo>
                    <a:lnTo>
                      <a:pt x="176" y="367"/>
                    </a:lnTo>
                    <a:lnTo>
                      <a:pt x="176" y="353"/>
                    </a:lnTo>
                    <a:lnTo>
                      <a:pt x="71" y="353"/>
                    </a:lnTo>
                    <a:lnTo>
                      <a:pt x="71" y="353"/>
                    </a:lnTo>
                    <a:lnTo>
                      <a:pt x="69" y="351"/>
                    </a:lnTo>
                    <a:lnTo>
                      <a:pt x="69" y="349"/>
                    </a:lnTo>
                    <a:lnTo>
                      <a:pt x="69" y="349"/>
                    </a:lnTo>
                    <a:lnTo>
                      <a:pt x="70" y="347"/>
                    </a:lnTo>
                    <a:lnTo>
                      <a:pt x="71" y="346"/>
                    </a:lnTo>
                    <a:lnTo>
                      <a:pt x="176" y="346"/>
                    </a:lnTo>
                    <a:lnTo>
                      <a:pt x="176" y="332"/>
                    </a:lnTo>
                    <a:lnTo>
                      <a:pt x="70" y="332"/>
                    </a:lnTo>
                    <a:lnTo>
                      <a:pt x="70" y="332"/>
                    </a:lnTo>
                    <a:lnTo>
                      <a:pt x="69" y="330"/>
                    </a:lnTo>
                    <a:lnTo>
                      <a:pt x="69" y="329"/>
                    </a:lnTo>
                    <a:lnTo>
                      <a:pt x="69" y="329"/>
                    </a:lnTo>
                    <a:lnTo>
                      <a:pt x="70" y="326"/>
                    </a:lnTo>
                    <a:lnTo>
                      <a:pt x="72" y="324"/>
                    </a:lnTo>
                    <a:lnTo>
                      <a:pt x="200" y="324"/>
                    </a:lnTo>
                    <a:lnTo>
                      <a:pt x="200" y="324"/>
                    </a:lnTo>
                    <a:lnTo>
                      <a:pt x="202" y="326"/>
                    </a:lnTo>
                    <a:lnTo>
                      <a:pt x="203" y="329"/>
                    </a:lnTo>
                    <a:lnTo>
                      <a:pt x="203" y="329"/>
                    </a:lnTo>
                    <a:lnTo>
                      <a:pt x="203" y="331"/>
                    </a:lnTo>
                    <a:lnTo>
                      <a:pt x="201" y="332"/>
                    </a:lnTo>
                    <a:lnTo>
                      <a:pt x="201" y="346"/>
                    </a:lnTo>
                    <a:lnTo>
                      <a:pt x="201" y="346"/>
                    </a:lnTo>
                    <a:lnTo>
                      <a:pt x="203" y="347"/>
                    </a:lnTo>
                    <a:lnTo>
                      <a:pt x="203" y="349"/>
                    </a:lnTo>
                    <a:lnTo>
                      <a:pt x="203" y="349"/>
                    </a:lnTo>
                    <a:close/>
                    <a:moveTo>
                      <a:pt x="109" y="310"/>
                    </a:moveTo>
                    <a:lnTo>
                      <a:pt x="90" y="195"/>
                    </a:lnTo>
                    <a:lnTo>
                      <a:pt x="92" y="196"/>
                    </a:lnTo>
                    <a:lnTo>
                      <a:pt x="103" y="186"/>
                    </a:lnTo>
                    <a:lnTo>
                      <a:pt x="114" y="196"/>
                    </a:lnTo>
                    <a:lnTo>
                      <a:pt x="125" y="186"/>
                    </a:lnTo>
                    <a:lnTo>
                      <a:pt x="137" y="196"/>
                    </a:lnTo>
                    <a:lnTo>
                      <a:pt x="148" y="186"/>
                    </a:lnTo>
                    <a:lnTo>
                      <a:pt x="158" y="196"/>
                    </a:lnTo>
                    <a:lnTo>
                      <a:pt x="170" y="186"/>
                    </a:lnTo>
                    <a:lnTo>
                      <a:pt x="181" y="196"/>
                    </a:lnTo>
                    <a:lnTo>
                      <a:pt x="163" y="310"/>
                    </a:lnTo>
                    <a:lnTo>
                      <a:pt x="109" y="310"/>
                    </a:lnTo>
                    <a:close/>
                    <a:moveTo>
                      <a:pt x="208" y="260"/>
                    </a:moveTo>
                    <a:lnTo>
                      <a:pt x="208" y="260"/>
                    </a:lnTo>
                    <a:lnTo>
                      <a:pt x="204" y="265"/>
                    </a:lnTo>
                    <a:lnTo>
                      <a:pt x="202" y="272"/>
                    </a:lnTo>
                    <a:lnTo>
                      <a:pt x="197" y="285"/>
                    </a:lnTo>
                    <a:lnTo>
                      <a:pt x="195" y="299"/>
                    </a:lnTo>
                    <a:lnTo>
                      <a:pt x="194" y="310"/>
                    </a:lnTo>
                    <a:lnTo>
                      <a:pt x="177" y="310"/>
                    </a:lnTo>
                    <a:lnTo>
                      <a:pt x="200" y="172"/>
                    </a:lnTo>
                    <a:lnTo>
                      <a:pt x="185" y="170"/>
                    </a:lnTo>
                    <a:lnTo>
                      <a:pt x="184" y="174"/>
                    </a:lnTo>
                    <a:lnTo>
                      <a:pt x="181" y="178"/>
                    </a:lnTo>
                    <a:lnTo>
                      <a:pt x="170" y="168"/>
                    </a:lnTo>
                    <a:lnTo>
                      <a:pt x="158" y="178"/>
                    </a:lnTo>
                    <a:lnTo>
                      <a:pt x="148" y="168"/>
                    </a:lnTo>
                    <a:lnTo>
                      <a:pt x="137" y="178"/>
                    </a:lnTo>
                    <a:lnTo>
                      <a:pt x="125" y="168"/>
                    </a:lnTo>
                    <a:lnTo>
                      <a:pt x="114" y="178"/>
                    </a:lnTo>
                    <a:lnTo>
                      <a:pt x="103" y="168"/>
                    </a:lnTo>
                    <a:lnTo>
                      <a:pt x="92" y="178"/>
                    </a:lnTo>
                    <a:lnTo>
                      <a:pt x="86" y="173"/>
                    </a:lnTo>
                    <a:lnTo>
                      <a:pt x="86" y="170"/>
                    </a:lnTo>
                    <a:lnTo>
                      <a:pt x="72" y="172"/>
                    </a:lnTo>
                    <a:lnTo>
                      <a:pt x="95" y="310"/>
                    </a:lnTo>
                    <a:lnTo>
                      <a:pt x="77" y="310"/>
                    </a:lnTo>
                    <a:lnTo>
                      <a:pt x="77" y="310"/>
                    </a:lnTo>
                    <a:lnTo>
                      <a:pt x="76" y="299"/>
                    </a:lnTo>
                    <a:lnTo>
                      <a:pt x="74" y="285"/>
                    </a:lnTo>
                    <a:lnTo>
                      <a:pt x="71" y="272"/>
                    </a:lnTo>
                    <a:lnTo>
                      <a:pt x="68" y="265"/>
                    </a:lnTo>
                    <a:lnTo>
                      <a:pt x="63" y="260"/>
                    </a:lnTo>
                    <a:lnTo>
                      <a:pt x="63" y="260"/>
                    </a:lnTo>
                    <a:lnTo>
                      <a:pt x="55" y="248"/>
                    </a:lnTo>
                    <a:lnTo>
                      <a:pt x="47" y="236"/>
                    </a:lnTo>
                    <a:lnTo>
                      <a:pt x="41" y="225"/>
                    </a:lnTo>
                    <a:lnTo>
                      <a:pt x="35" y="214"/>
                    </a:lnTo>
                    <a:lnTo>
                      <a:pt x="27" y="194"/>
                    </a:lnTo>
                    <a:lnTo>
                      <a:pt x="20" y="175"/>
                    </a:lnTo>
                    <a:lnTo>
                      <a:pt x="17" y="159"/>
                    </a:lnTo>
                    <a:lnTo>
                      <a:pt x="15" y="147"/>
                    </a:lnTo>
                    <a:lnTo>
                      <a:pt x="14" y="138"/>
                    </a:lnTo>
                    <a:lnTo>
                      <a:pt x="14" y="138"/>
                    </a:lnTo>
                    <a:lnTo>
                      <a:pt x="14" y="125"/>
                    </a:lnTo>
                    <a:lnTo>
                      <a:pt x="16" y="113"/>
                    </a:lnTo>
                    <a:lnTo>
                      <a:pt x="19" y="101"/>
                    </a:lnTo>
                    <a:lnTo>
                      <a:pt x="23" y="90"/>
                    </a:lnTo>
                    <a:lnTo>
                      <a:pt x="29" y="79"/>
                    </a:lnTo>
                    <a:lnTo>
                      <a:pt x="34" y="69"/>
                    </a:lnTo>
                    <a:lnTo>
                      <a:pt x="42" y="60"/>
                    </a:lnTo>
                    <a:lnTo>
                      <a:pt x="49" y="51"/>
                    </a:lnTo>
                    <a:lnTo>
                      <a:pt x="58" y="43"/>
                    </a:lnTo>
                    <a:lnTo>
                      <a:pt x="68" y="36"/>
                    </a:lnTo>
                    <a:lnTo>
                      <a:pt x="77" y="30"/>
                    </a:lnTo>
                    <a:lnTo>
                      <a:pt x="88" y="24"/>
                    </a:lnTo>
                    <a:lnTo>
                      <a:pt x="99" y="21"/>
                    </a:lnTo>
                    <a:lnTo>
                      <a:pt x="111" y="18"/>
                    </a:lnTo>
                    <a:lnTo>
                      <a:pt x="123" y="16"/>
                    </a:lnTo>
                    <a:lnTo>
                      <a:pt x="136" y="16"/>
                    </a:lnTo>
                    <a:lnTo>
                      <a:pt x="136" y="16"/>
                    </a:lnTo>
                    <a:lnTo>
                      <a:pt x="149" y="16"/>
                    </a:lnTo>
                    <a:lnTo>
                      <a:pt x="161" y="18"/>
                    </a:lnTo>
                    <a:lnTo>
                      <a:pt x="173" y="21"/>
                    </a:lnTo>
                    <a:lnTo>
                      <a:pt x="183" y="24"/>
                    </a:lnTo>
                    <a:lnTo>
                      <a:pt x="194" y="30"/>
                    </a:lnTo>
                    <a:lnTo>
                      <a:pt x="204" y="36"/>
                    </a:lnTo>
                    <a:lnTo>
                      <a:pt x="214" y="43"/>
                    </a:lnTo>
                    <a:lnTo>
                      <a:pt x="222" y="51"/>
                    </a:lnTo>
                    <a:lnTo>
                      <a:pt x="230" y="60"/>
                    </a:lnTo>
                    <a:lnTo>
                      <a:pt x="237" y="69"/>
                    </a:lnTo>
                    <a:lnTo>
                      <a:pt x="244" y="79"/>
                    </a:lnTo>
                    <a:lnTo>
                      <a:pt x="248" y="90"/>
                    </a:lnTo>
                    <a:lnTo>
                      <a:pt x="252" y="101"/>
                    </a:lnTo>
                    <a:lnTo>
                      <a:pt x="256" y="113"/>
                    </a:lnTo>
                    <a:lnTo>
                      <a:pt x="258" y="125"/>
                    </a:lnTo>
                    <a:lnTo>
                      <a:pt x="258" y="138"/>
                    </a:lnTo>
                    <a:lnTo>
                      <a:pt x="258" y="138"/>
                    </a:lnTo>
                    <a:lnTo>
                      <a:pt x="257" y="147"/>
                    </a:lnTo>
                    <a:lnTo>
                      <a:pt x="255" y="159"/>
                    </a:lnTo>
                    <a:lnTo>
                      <a:pt x="251" y="175"/>
                    </a:lnTo>
                    <a:lnTo>
                      <a:pt x="245" y="194"/>
                    </a:lnTo>
                    <a:lnTo>
                      <a:pt x="236" y="214"/>
                    </a:lnTo>
                    <a:lnTo>
                      <a:pt x="231" y="225"/>
                    </a:lnTo>
                    <a:lnTo>
                      <a:pt x="224" y="236"/>
                    </a:lnTo>
                    <a:lnTo>
                      <a:pt x="217" y="248"/>
                    </a:lnTo>
                    <a:lnTo>
                      <a:pt x="208" y="260"/>
                    </a:lnTo>
                    <a:lnTo>
                      <a:pt x="208"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Rectangle 37"/>
              <p:cNvSpPr>
                <a:spLocks noChangeArrowheads="1"/>
              </p:cNvSpPr>
              <p:nvPr>
                <p:custDataLst>
                  <p:tags r:id="rId11"/>
                </p:custDataLst>
              </p:nvPr>
            </p:nvSpPr>
            <p:spPr bwMode="auto">
              <a:xfrm>
                <a:off x="4338638" y="1814513"/>
                <a:ext cx="2381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ko-KR" altLang="en-US"/>
              </a:p>
            </p:txBody>
          </p:sp>
          <p:sp>
            <p:nvSpPr>
              <p:cNvPr id="14" name="Freeform 38"/>
              <p:cNvSpPr/>
              <p:nvPr>
                <p:custDataLst>
                  <p:tags r:id="rId12"/>
                </p:custDataLst>
              </p:nvPr>
            </p:nvSpPr>
            <p:spPr bwMode="auto">
              <a:xfrm>
                <a:off x="4173538" y="1855788"/>
                <a:ext cx="55563" cy="71438"/>
              </a:xfrm>
              <a:custGeom>
                <a:avLst/>
                <a:gdLst>
                  <a:gd name="T0" fmla="*/ 35 w 35"/>
                  <a:gd name="T1" fmla="*/ 37 h 45"/>
                  <a:gd name="T2" fmla="*/ 12 w 35"/>
                  <a:gd name="T3" fmla="*/ 0 h 45"/>
                  <a:gd name="T4" fmla="*/ 0 w 35"/>
                  <a:gd name="T5" fmla="*/ 7 h 45"/>
                  <a:gd name="T6" fmla="*/ 22 w 35"/>
                  <a:gd name="T7" fmla="*/ 45 h 45"/>
                  <a:gd name="T8" fmla="*/ 35 w 35"/>
                  <a:gd name="T9" fmla="*/ 37 h 45"/>
                </a:gdLst>
                <a:ahLst/>
                <a:cxnLst>
                  <a:cxn ang="0">
                    <a:pos x="T0" y="T1"/>
                  </a:cxn>
                  <a:cxn ang="0">
                    <a:pos x="T2" y="T3"/>
                  </a:cxn>
                  <a:cxn ang="0">
                    <a:pos x="T4" y="T5"/>
                  </a:cxn>
                  <a:cxn ang="0">
                    <a:pos x="T6" y="T7"/>
                  </a:cxn>
                  <a:cxn ang="0">
                    <a:pos x="T8" y="T9"/>
                  </a:cxn>
                </a:cxnLst>
                <a:rect l="0" t="0" r="r" b="b"/>
                <a:pathLst>
                  <a:path w="35" h="45">
                    <a:moveTo>
                      <a:pt x="35" y="37"/>
                    </a:moveTo>
                    <a:lnTo>
                      <a:pt x="12" y="0"/>
                    </a:lnTo>
                    <a:lnTo>
                      <a:pt x="0" y="7"/>
                    </a:lnTo>
                    <a:lnTo>
                      <a:pt x="22" y="45"/>
                    </a:lnTo>
                    <a:lnTo>
                      <a:pt x="35"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39"/>
              <p:cNvSpPr/>
              <p:nvPr>
                <p:custDataLst>
                  <p:tags r:id="rId13"/>
                </p:custDataLst>
              </p:nvPr>
            </p:nvSpPr>
            <p:spPr bwMode="auto">
              <a:xfrm>
                <a:off x="4057650" y="1976438"/>
                <a:ext cx="69850" cy="53975"/>
              </a:xfrm>
              <a:custGeom>
                <a:avLst/>
                <a:gdLst>
                  <a:gd name="T0" fmla="*/ 44 w 44"/>
                  <a:gd name="T1" fmla="*/ 22 h 34"/>
                  <a:gd name="T2" fmla="*/ 7 w 44"/>
                  <a:gd name="T3" fmla="*/ 0 h 34"/>
                  <a:gd name="T4" fmla="*/ 0 w 44"/>
                  <a:gd name="T5" fmla="*/ 12 h 34"/>
                  <a:gd name="T6" fmla="*/ 38 w 44"/>
                  <a:gd name="T7" fmla="*/ 34 h 34"/>
                  <a:gd name="T8" fmla="*/ 44 w 44"/>
                  <a:gd name="T9" fmla="*/ 22 h 34"/>
                </a:gdLst>
                <a:ahLst/>
                <a:cxnLst>
                  <a:cxn ang="0">
                    <a:pos x="T0" y="T1"/>
                  </a:cxn>
                  <a:cxn ang="0">
                    <a:pos x="T2" y="T3"/>
                  </a:cxn>
                  <a:cxn ang="0">
                    <a:pos x="T4" y="T5"/>
                  </a:cxn>
                  <a:cxn ang="0">
                    <a:pos x="T6" y="T7"/>
                  </a:cxn>
                  <a:cxn ang="0">
                    <a:pos x="T8" y="T9"/>
                  </a:cxn>
                </a:cxnLst>
                <a:rect l="0" t="0" r="r" b="b"/>
                <a:pathLst>
                  <a:path w="44" h="34">
                    <a:moveTo>
                      <a:pt x="44" y="22"/>
                    </a:moveTo>
                    <a:lnTo>
                      <a:pt x="7" y="0"/>
                    </a:lnTo>
                    <a:lnTo>
                      <a:pt x="0" y="12"/>
                    </a:lnTo>
                    <a:lnTo>
                      <a:pt x="38" y="34"/>
                    </a:lnTo>
                    <a:lnTo>
                      <a:pt x="4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Rectangle 40"/>
              <p:cNvSpPr>
                <a:spLocks noChangeArrowheads="1"/>
              </p:cNvSpPr>
              <p:nvPr>
                <p:custDataLst>
                  <p:tags r:id="rId14"/>
                </p:custDataLst>
              </p:nvPr>
            </p:nvSpPr>
            <p:spPr bwMode="auto">
              <a:xfrm>
                <a:off x="4021138" y="2143125"/>
                <a:ext cx="68263"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ko-KR" altLang="en-US"/>
              </a:p>
            </p:txBody>
          </p:sp>
          <p:sp>
            <p:nvSpPr>
              <p:cNvPr id="17" name="Rectangle 41"/>
              <p:cNvSpPr>
                <a:spLocks noChangeArrowheads="1"/>
              </p:cNvSpPr>
              <p:nvPr>
                <p:custDataLst>
                  <p:tags r:id="rId15"/>
                </p:custDataLst>
              </p:nvPr>
            </p:nvSpPr>
            <p:spPr bwMode="auto">
              <a:xfrm>
                <a:off x="4621213" y="2133600"/>
                <a:ext cx="698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ko-KR" altLang="en-US"/>
              </a:p>
            </p:txBody>
          </p:sp>
          <p:sp>
            <p:nvSpPr>
              <p:cNvPr id="18" name="Freeform 42"/>
              <p:cNvSpPr/>
              <p:nvPr>
                <p:custDataLst>
                  <p:tags r:id="rId16"/>
                </p:custDataLst>
              </p:nvPr>
            </p:nvSpPr>
            <p:spPr bwMode="auto">
              <a:xfrm>
                <a:off x="4578350" y="1966913"/>
                <a:ext cx="69850" cy="53975"/>
              </a:xfrm>
              <a:custGeom>
                <a:avLst/>
                <a:gdLst>
                  <a:gd name="T0" fmla="*/ 44 w 44"/>
                  <a:gd name="T1" fmla="*/ 13 h 34"/>
                  <a:gd name="T2" fmla="*/ 38 w 44"/>
                  <a:gd name="T3" fmla="*/ 0 h 34"/>
                  <a:gd name="T4" fmla="*/ 0 w 44"/>
                  <a:gd name="T5" fmla="*/ 22 h 34"/>
                  <a:gd name="T6" fmla="*/ 7 w 44"/>
                  <a:gd name="T7" fmla="*/ 34 h 34"/>
                  <a:gd name="T8" fmla="*/ 44 w 44"/>
                  <a:gd name="T9" fmla="*/ 13 h 34"/>
                </a:gdLst>
                <a:ahLst/>
                <a:cxnLst>
                  <a:cxn ang="0">
                    <a:pos x="T0" y="T1"/>
                  </a:cxn>
                  <a:cxn ang="0">
                    <a:pos x="T2" y="T3"/>
                  </a:cxn>
                  <a:cxn ang="0">
                    <a:pos x="T4" y="T5"/>
                  </a:cxn>
                  <a:cxn ang="0">
                    <a:pos x="T6" y="T7"/>
                  </a:cxn>
                  <a:cxn ang="0">
                    <a:pos x="T8" y="T9"/>
                  </a:cxn>
                </a:cxnLst>
                <a:rect l="0" t="0" r="r" b="b"/>
                <a:pathLst>
                  <a:path w="44" h="34">
                    <a:moveTo>
                      <a:pt x="44" y="13"/>
                    </a:moveTo>
                    <a:lnTo>
                      <a:pt x="38" y="0"/>
                    </a:lnTo>
                    <a:lnTo>
                      <a:pt x="0" y="22"/>
                    </a:lnTo>
                    <a:lnTo>
                      <a:pt x="7" y="34"/>
                    </a:lnTo>
                    <a:lnTo>
                      <a:pt x="44"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9" name="Freeform 43"/>
              <p:cNvSpPr/>
              <p:nvPr>
                <p:custDataLst>
                  <p:tags r:id="rId17"/>
                </p:custDataLst>
              </p:nvPr>
            </p:nvSpPr>
            <p:spPr bwMode="auto">
              <a:xfrm>
                <a:off x="4473575" y="1849438"/>
                <a:ext cx="55563" cy="73025"/>
              </a:xfrm>
              <a:custGeom>
                <a:avLst/>
                <a:gdLst>
                  <a:gd name="T0" fmla="*/ 35 w 35"/>
                  <a:gd name="T1" fmla="*/ 8 h 46"/>
                  <a:gd name="T2" fmla="*/ 23 w 35"/>
                  <a:gd name="T3" fmla="*/ 0 h 46"/>
                  <a:gd name="T4" fmla="*/ 0 w 35"/>
                  <a:gd name="T5" fmla="*/ 38 h 46"/>
                  <a:gd name="T6" fmla="*/ 13 w 35"/>
                  <a:gd name="T7" fmla="*/ 46 h 46"/>
                  <a:gd name="T8" fmla="*/ 35 w 35"/>
                  <a:gd name="T9" fmla="*/ 8 h 46"/>
                </a:gdLst>
                <a:ahLst/>
                <a:cxnLst>
                  <a:cxn ang="0">
                    <a:pos x="T0" y="T1"/>
                  </a:cxn>
                  <a:cxn ang="0">
                    <a:pos x="T2" y="T3"/>
                  </a:cxn>
                  <a:cxn ang="0">
                    <a:pos x="T4" y="T5"/>
                  </a:cxn>
                  <a:cxn ang="0">
                    <a:pos x="T6" y="T7"/>
                  </a:cxn>
                  <a:cxn ang="0">
                    <a:pos x="T8" y="T9"/>
                  </a:cxn>
                </a:cxnLst>
                <a:rect l="0" t="0" r="r" b="b"/>
                <a:pathLst>
                  <a:path w="35" h="46">
                    <a:moveTo>
                      <a:pt x="35" y="8"/>
                    </a:moveTo>
                    <a:lnTo>
                      <a:pt x="23" y="0"/>
                    </a:lnTo>
                    <a:lnTo>
                      <a:pt x="0" y="38"/>
                    </a:lnTo>
                    <a:lnTo>
                      <a:pt x="13" y="46"/>
                    </a:lnTo>
                    <a:lnTo>
                      <a:pt x="3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20" name="Freeform 44"/>
              <p:cNvSpPr/>
              <p:nvPr>
                <p:custDataLst>
                  <p:tags r:id="rId18"/>
                </p:custDataLst>
              </p:nvPr>
            </p:nvSpPr>
            <p:spPr bwMode="auto">
              <a:xfrm>
                <a:off x="4579938" y="2271713"/>
                <a:ext cx="73025" cy="52388"/>
              </a:xfrm>
              <a:custGeom>
                <a:avLst/>
                <a:gdLst>
                  <a:gd name="T0" fmla="*/ 0 w 46"/>
                  <a:gd name="T1" fmla="*/ 12 h 33"/>
                  <a:gd name="T2" fmla="*/ 38 w 46"/>
                  <a:gd name="T3" fmla="*/ 33 h 33"/>
                  <a:gd name="T4" fmla="*/ 46 w 46"/>
                  <a:gd name="T5" fmla="*/ 22 h 33"/>
                  <a:gd name="T6" fmla="*/ 8 w 46"/>
                  <a:gd name="T7" fmla="*/ 0 h 33"/>
                  <a:gd name="T8" fmla="*/ 0 w 46"/>
                  <a:gd name="T9" fmla="*/ 12 h 33"/>
                </a:gdLst>
                <a:ahLst/>
                <a:cxnLst>
                  <a:cxn ang="0">
                    <a:pos x="T0" y="T1"/>
                  </a:cxn>
                  <a:cxn ang="0">
                    <a:pos x="T2" y="T3"/>
                  </a:cxn>
                  <a:cxn ang="0">
                    <a:pos x="T4" y="T5"/>
                  </a:cxn>
                  <a:cxn ang="0">
                    <a:pos x="T6" y="T7"/>
                  </a:cxn>
                  <a:cxn ang="0">
                    <a:pos x="T8" y="T9"/>
                  </a:cxn>
                </a:cxnLst>
                <a:rect l="0" t="0" r="r" b="b"/>
                <a:pathLst>
                  <a:path w="46" h="33">
                    <a:moveTo>
                      <a:pt x="0" y="12"/>
                    </a:moveTo>
                    <a:lnTo>
                      <a:pt x="38" y="33"/>
                    </a:lnTo>
                    <a:lnTo>
                      <a:pt x="46" y="22"/>
                    </a:lnTo>
                    <a:lnTo>
                      <a:pt x="8" y="0"/>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21" name="Freeform 45"/>
              <p:cNvSpPr/>
              <p:nvPr>
                <p:custDataLst>
                  <p:tags r:id="rId19"/>
                </p:custDataLst>
              </p:nvPr>
            </p:nvSpPr>
            <p:spPr bwMode="auto">
              <a:xfrm>
                <a:off x="4059238" y="2279650"/>
                <a:ext cx="71438" cy="53975"/>
              </a:xfrm>
              <a:custGeom>
                <a:avLst/>
                <a:gdLst>
                  <a:gd name="T0" fmla="*/ 0 w 45"/>
                  <a:gd name="T1" fmla="*/ 22 h 34"/>
                  <a:gd name="T2" fmla="*/ 8 w 45"/>
                  <a:gd name="T3" fmla="*/ 34 h 34"/>
                  <a:gd name="T4" fmla="*/ 45 w 45"/>
                  <a:gd name="T5" fmla="*/ 12 h 34"/>
                  <a:gd name="T6" fmla="*/ 38 w 45"/>
                  <a:gd name="T7" fmla="*/ 0 h 34"/>
                  <a:gd name="T8" fmla="*/ 0 w 45"/>
                  <a:gd name="T9" fmla="*/ 22 h 34"/>
                </a:gdLst>
                <a:ahLst/>
                <a:cxnLst>
                  <a:cxn ang="0">
                    <a:pos x="T0" y="T1"/>
                  </a:cxn>
                  <a:cxn ang="0">
                    <a:pos x="T2" y="T3"/>
                  </a:cxn>
                  <a:cxn ang="0">
                    <a:pos x="T4" y="T5"/>
                  </a:cxn>
                  <a:cxn ang="0">
                    <a:pos x="T6" y="T7"/>
                  </a:cxn>
                  <a:cxn ang="0">
                    <a:pos x="T8" y="T9"/>
                  </a:cxn>
                </a:cxnLst>
                <a:rect l="0" t="0" r="r" b="b"/>
                <a:pathLst>
                  <a:path w="45" h="34">
                    <a:moveTo>
                      <a:pt x="0" y="22"/>
                    </a:moveTo>
                    <a:lnTo>
                      <a:pt x="8" y="34"/>
                    </a:lnTo>
                    <a:lnTo>
                      <a:pt x="45" y="12"/>
                    </a:lnTo>
                    <a:lnTo>
                      <a:pt x="38" y="0"/>
                    </a:lnTo>
                    <a:lnTo>
                      <a:pt x="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grpSp>
      <p:grpSp>
        <p:nvGrpSpPr>
          <p:cNvPr id="30" name="组合 29"/>
          <p:cNvGrpSpPr/>
          <p:nvPr>
            <p:custDataLst>
              <p:tags r:id="rId20"/>
            </p:custDataLst>
          </p:nvPr>
        </p:nvGrpSpPr>
        <p:grpSpPr>
          <a:xfrm>
            <a:off x="8044280" y="1479550"/>
            <a:ext cx="769168" cy="769168"/>
            <a:chOff x="8044280" y="1479550"/>
            <a:chExt cx="769168" cy="769168"/>
          </a:xfrm>
        </p:grpSpPr>
        <p:sp>
          <p:nvSpPr>
            <p:cNvPr id="23" name="타원 12"/>
            <p:cNvSpPr/>
            <p:nvPr>
              <p:custDataLst>
                <p:tags r:id="rId21"/>
              </p:custDataLst>
            </p:nvPr>
          </p:nvSpPr>
          <p:spPr>
            <a:xfrm>
              <a:off x="8044280" y="1479550"/>
              <a:ext cx="769168" cy="769168"/>
            </a:xfrm>
            <a:prstGeom prst="ellipse">
              <a:avLst/>
            </a:prstGeom>
            <a:noFill/>
            <a:ln w="25400">
              <a:gradFill>
                <a:gsLst>
                  <a:gs pos="0">
                    <a:srgbClr val="54D0CA"/>
                  </a:gs>
                  <a:gs pos="100000">
                    <a:srgbClr val="2A9995"/>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4" name="Freeform 46"/>
            <p:cNvSpPr>
              <a:spLocks noEditPoints="1"/>
            </p:cNvSpPr>
            <p:nvPr>
              <p:custDataLst>
                <p:tags r:id="rId22"/>
              </p:custDataLst>
            </p:nvPr>
          </p:nvSpPr>
          <p:spPr bwMode="auto">
            <a:xfrm>
              <a:off x="8207522" y="1631771"/>
              <a:ext cx="442684" cy="464727"/>
            </a:xfrm>
            <a:custGeom>
              <a:avLst/>
              <a:gdLst>
                <a:gd name="T0" fmla="*/ 449 w 482"/>
                <a:gd name="T1" fmla="*/ 33 h 506"/>
                <a:gd name="T2" fmla="*/ 353 w 482"/>
                <a:gd name="T3" fmla="*/ 120 h 506"/>
                <a:gd name="T4" fmla="*/ 197 w 482"/>
                <a:gd name="T5" fmla="*/ 81 h 506"/>
                <a:gd name="T6" fmla="*/ 58 w 482"/>
                <a:gd name="T7" fmla="*/ 138 h 506"/>
                <a:gd name="T8" fmla="*/ 4 w 482"/>
                <a:gd name="T9" fmla="*/ 315 h 506"/>
                <a:gd name="T10" fmla="*/ 54 w 482"/>
                <a:gd name="T11" fmla="*/ 506 h 506"/>
                <a:gd name="T12" fmla="*/ 197 w 482"/>
                <a:gd name="T13" fmla="*/ 475 h 506"/>
                <a:gd name="T14" fmla="*/ 336 w 482"/>
                <a:gd name="T15" fmla="*/ 418 h 506"/>
                <a:gd name="T16" fmla="*/ 395 w 482"/>
                <a:gd name="T17" fmla="*/ 279 h 506"/>
                <a:gd name="T18" fmla="*/ 404 w 482"/>
                <a:gd name="T19" fmla="*/ 136 h 506"/>
                <a:gd name="T20" fmla="*/ 398 w 482"/>
                <a:gd name="T21" fmla="*/ 74 h 506"/>
                <a:gd name="T22" fmla="*/ 289 w 482"/>
                <a:gd name="T23" fmla="*/ 492 h 506"/>
                <a:gd name="T24" fmla="*/ 373 w 482"/>
                <a:gd name="T25" fmla="*/ 331 h 506"/>
                <a:gd name="T26" fmla="*/ 267 w 482"/>
                <a:gd name="T27" fmla="*/ 447 h 506"/>
                <a:gd name="T28" fmla="*/ 144 w 482"/>
                <a:gd name="T29" fmla="*/ 454 h 506"/>
                <a:gd name="T30" fmla="*/ 27 w 482"/>
                <a:gd name="T31" fmla="*/ 347 h 506"/>
                <a:gd name="T32" fmla="*/ 45 w 482"/>
                <a:gd name="T33" fmla="*/ 177 h 506"/>
                <a:gd name="T34" fmla="*/ 179 w 482"/>
                <a:gd name="T35" fmla="*/ 96 h 506"/>
                <a:gd name="T36" fmla="*/ 325 w 482"/>
                <a:gd name="T37" fmla="*/ 148 h 506"/>
                <a:gd name="T38" fmla="*/ 197 w 482"/>
                <a:gd name="T39" fmla="*/ 130 h 506"/>
                <a:gd name="T40" fmla="*/ 92 w 482"/>
                <a:gd name="T41" fmla="*/ 173 h 506"/>
                <a:gd name="T42" fmla="*/ 51 w 482"/>
                <a:gd name="T43" fmla="*/ 307 h 506"/>
                <a:gd name="T44" fmla="*/ 127 w 482"/>
                <a:gd name="T45" fmla="*/ 409 h 506"/>
                <a:gd name="T46" fmla="*/ 254 w 482"/>
                <a:gd name="T47" fmla="*/ 416 h 506"/>
                <a:gd name="T48" fmla="*/ 339 w 482"/>
                <a:gd name="T49" fmla="*/ 322 h 506"/>
                <a:gd name="T50" fmla="*/ 325 w 482"/>
                <a:gd name="T51" fmla="*/ 203 h 506"/>
                <a:gd name="T52" fmla="*/ 377 w 482"/>
                <a:gd name="T53" fmla="*/ 245 h 506"/>
                <a:gd name="T54" fmla="*/ 222 w 482"/>
                <a:gd name="T55" fmla="*/ 303 h 506"/>
                <a:gd name="T56" fmla="*/ 172 w 482"/>
                <a:gd name="T57" fmla="*/ 303 h 506"/>
                <a:gd name="T58" fmla="*/ 177 w 482"/>
                <a:gd name="T59" fmla="*/ 248 h 506"/>
                <a:gd name="T60" fmla="*/ 211 w 482"/>
                <a:gd name="T61" fmla="*/ 262 h 506"/>
                <a:gd name="T62" fmla="*/ 221 w 482"/>
                <a:gd name="T63" fmla="*/ 272 h 506"/>
                <a:gd name="T64" fmla="*/ 207 w 482"/>
                <a:gd name="T65" fmla="*/ 230 h 506"/>
                <a:gd name="T66" fmla="*/ 148 w 482"/>
                <a:gd name="T67" fmla="*/ 269 h 506"/>
                <a:gd name="T68" fmla="*/ 197 w 482"/>
                <a:gd name="T69" fmla="*/ 327 h 506"/>
                <a:gd name="T70" fmla="*/ 247 w 482"/>
                <a:gd name="T71" fmla="*/ 279 h 506"/>
                <a:gd name="T72" fmla="*/ 285 w 482"/>
                <a:gd name="T73" fmla="*/ 263 h 506"/>
                <a:gd name="T74" fmla="*/ 261 w 482"/>
                <a:gd name="T75" fmla="*/ 341 h 506"/>
                <a:gd name="T76" fmla="*/ 197 w 482"/>
                <a:gd name="T77" fmla="*/ 368 h 506"/>
                <a:gd name="T78" fmla="*/ 133 w 482"/>
                <a:gd name="T79" fmla="*/ 341 h 506"/>
                <a:gd name="T80" fmla="*/ 107 w 482"/>
                <a:gd name="T81" fmla="*/ 270 h 506"/>
                <a:gd name="T82" fmla="*/ 147 w 482"/>
                <a:gd name="T83" fmla="*/ 203 h 506"/>
                <a:gd name="T84" fmla="*/ 223 w 482"/>
                <a:gd name="T85" fmla="*/ 192 h 506"/>
                <a:gd name="T86" fmla="*/ 254 w 482"/>
                <a:gd name="T87" fmla="*/ 191 h 506"/>
                <a:gd name="T88" fmla="*/ 167 w 482"/>
                <a:gd name="T89" fmla="*/ 178 h 506"/>
                <a:gd name="T90" fmla="*/ 101 w 482"/>
                <a:gd name="T91" fmla="*/ 239 h 506"/>
                <a:gd name="T92" fmla="*/ 110 w 482"/>
                <a:gd name="T93" fmla="*/ 336 h 506"/>
                <a:gd name="T94" fmla="*/ 187 w 482"/>
                <a:gd name="T95" fmla="*/ 381 h 506"/>
                <a:gd name="T96" fmla="*/ 255 w 482"/>
                <a:gd name="T97" fmla="*/ 365 h 506"/>
                <a:gd name="T98" fmla="*/ 301 w 482"/>
                <a:gd name="T99" fmla="*/ 288 h 506"/>
                <a:gd name="T100" fmla="*/ 279 w 482"/>
                <a:gd name="T101" fmla="*/ 214 h 506"/>
                <a:gd name="T102" fmla="*/ 332 w 482"/>
                <a:gd name="T103" fmla="*/ 279 h 506"/>
                <a:gd name="T104" fmla="*/ 292 w 482"/>
                <a:gd name="T105" fmla="*/ 374 h 506"/>
                <a:gd name="T106" fmla="*/ 184 w 482"/>
                <a:gd name="T107" fmla="*/ 412 h 506"/>
                <a:gd name="T108" fmla="*/ 85 w 482"/>
                <a:gd name="T109" fmla="*/ 352 h 506"/>
                <a:gd name="T110" fmla="*/ 73 w 482"/>
                <a:gd name="T111" fmla="*/ 228 h 506"/>
                <a:gd name="T112" fmla="*/ 158 w 482"/>
                <a:gd name="T113" fmla="*/ 149 h 506"/>
                <a:gd name="T114" fmla="*/ 270 w 482"/>
                <a:gd name="T115" fmla="*/ 16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2" h="506">
                  <a:moveTo>
                    <a:pt x="404" y="136"/>
                  </a:moveTo>
                  <a:lnTo>
                    <a:pt x="482" y="57"/>
                  </a:lnTo>
                  <a:lnTo>
                    <a:pt x="447" y="45"/>
                  </a:lnTo>
                  <a:lnTo>
                    <a:pt x="449" y="44"/>
                  </a:lnTo>
                  <a:lnTo>
                    <a:pt x="449" y="44"/>
                  </a:lnTo>
                  <a:lnTo>
                    <a:pt x="451" y="42"/>
                  </a:lnTo>
                  <a:lnTo>
                    <a:pt x="451" y="39"/>
                  </a:lnTo>
                  <a:lnTo>
                    <a:pt x="451" y="37"/>
                  </a:lnTo>
                  <a:lnTo>
                    <a:pt x="449" y="33"/>
                  </a:lnTo>
                  <a:lnTo>
                    <a:pt x="449" y="33"/>
                  </a:lnTo>
                  <a:lnTo>
                    <a:pt x="446" y="32"/>
                  </a:lnTo>
                  <a:lnTo>
                    <a:pt x="444" y="32"/>
                  </a:lnTo>
                  <a:lnTo>
                    <a:pt x="441" y="32"/>
                  </a:lnTo>
                  <a:lnTo>
                    <a:pt x="439" y="33"/>
                  </a:lnTo>
                  <a:lnTo>
                    <a:pt x="437" y="36"/>
                  </a:lnTo>
                  <a:lnTo>
                    <a:pt x="425" y="0"/>
                  </a:lnTo>
                  <a:lnTo>
                    <a:pt x="346" y="79"/>
                  </a:lnTo>
                  <a:lnTo>
                    <a:pt x="358" y="114"/>
                  </a:lnTo>
                  <a:lnTo>
                    <a:pt x="353" y="119"/>
                  </a:lnTo>
                  <a:lnTo>
                    <a:pt x="353" y="120"/>
                  </a:lnTo>
                  <a:lnTo>
                    <a:pt x="335" y="137"/>
                  </a:lnTo>
                  <a:lnTo>
                    <a:pt x="335" y="137"/>
                  </a:lnTo>
                  <a:lnTo>
                    <a:pt x="321" y="124"/>
                  </a:lnTo>
                  <a:lnTo>
                    <a:pt x="305" y="113"/>
                  </a:lnTo>
                  <a:lnTo>
                    <a:pt x="289" y="104"/>
                  </a:lnTo>
                  <a:lnTo>
                    <a:pt x="271" y="95"/>
                  </a:lnTo>
                  <a:lnTo>
                    <a:pt x="254" y="90"/>
                  </a:lnTo>
                  <a:lnTo>
                    <a:pt x="236" y="84"/>
                  </a:lnTo>
                  <a:lnTo>
                    <a:pt x="216" y="82"/>
                  </a:lnTo>
                  <a:lnTo>
                    <a:pt x="197" y="81"/>
                  </a:lnTo>
                  <a:lnTo>
                    <a:pt x="197" y="81"/>
                  </a:lnTo>
                  <a:lnTo>
                    <a:pt x="177" y="82"/>
                  </a:lnTo>
                  <a:lnTo>
                    <a:pt x="158" y="84"/>
                  </a:lnTo>
                  <a:lnTo>
                    <a:pt x="140" y="90"/>
                  </a:lnTo>
                  <a:lnTo>
                    <a:pt x="121" y="96"/>
                  </a:lnTo>
                  <a:lnTo>
                    <a:pt x="104" y="104"/>
                  </a:lnTo>
                  <a:lnTo>
                    <a:pt x="88" y="114"/>
                  </a:lnTo>
                  <a:lnTo>
                    <a:pt x="72" y="125"/>
                  </a:lnTo>
                  <a:lnTo>
                    <a:pt x="58" y="138"/>
                  </a:lnTo>
                  <a:lnTo>
                    <a:pt x="58" y="138"/>
                  </a:lnTo>
                  <a:lnTo>
                    <a:pt x="44" y="153"/>
                  </a:lnTo>
                  <a:lnTo>
                    <a:pt x="33" y="169"/>
                  </a:lnTo>
                  <a:lnTo>
                    <a:pt x="22" y="187"/>
                  </a:lnTo>
                  <a:lnTo>
                    <a:pt x="14" y="204"/>
                  </a:lnTo>
                  <a:lnTo>
                    <a:pt x="8" y="221"/>
                  </a:lnTo>
                  <a:lnTo>
                    <a:pt x="4" y="241"/>
                  </a:lnTo>
                  <a:lnTo>
                    <a:pt x="0" y="259"/>
                  </a:lnTo>
                  <a:lnTo>
                    <a:pt x="0" y="279"/>
                  </a:lnTo>
                  <a:lnTo>
                    <a:pt x="0" y="297"/>
                  </a:lnTo>
                  <a:lnTo>
                    <a:pt x="4" y="315"/>
                  </a:lnTo>
                  <a:lnTo>
                    <a:pt x="8" y="335"/>
                  </a:lnTo>
                  <a:lnTo>
                    <a:pt x="14" y="352"/>
                  </a:lnTo>
                  <a:lnTo>
                    <a:pt x="22" y="369"/>
                  </a:lnTo>
                  <a:lnTo>
                    <a:pt x="33" y="387"/>
                  </a:lnTo>
                  <a:lnTo>
                    <a:pt x="44" y="403"/>
                  </a:lnTo>
                  <a:lnTo>
                    <a:pt x="58" y="418"/>
                  </a:lnTo>
                  <a:lnTo>
                    <a:pt x="58" y="418"/>
                  </a:lnTo>
                  <a:lnTo>
                    <a:pt x="66" y="425"/>
                  </a:lnTo>
                  <a:lnTo>
                    <a:pt x="76" y="433"/>
                  </a:lnTo>
                  <a:lnTo>
                    <a:pt x="54" y="506"/>
                  </a:lnTo>
                  <a:lnTo>
                    <a:pt x="115" y="506"/>
                  </a:lnTo>
                  <a:lnTo>
                    <a:pt x="128" y="462"/>
                  </a:lnTo>
                  <a:lnTo>
                    <a:pt x="128" y="462"/>
                  </a:lnTo>
                  <a:lnTo>
                    <a:pt x="144" y="469"/>
                  </a:lnTo>
                  <a:lnTo>
                    <a:pt x="161" y="472"/>
                  </a:lnTo>
                  <a:lnTo>
                    <a:pt x="180" y="474"/>
                  </a:lnTo>
                  <a:lnTo>
                    <a:pt x="197" y="475"/>
                  </a:lnTo>
                  <a:lnTo>
                    <a:pt x="197" y="475"/>
                  </a:lnTo>
                  <a:lnTo>
                    <a:pt x="197" y="475"/>
                  </a:lnTo>
                  <a:lnTo>
                    <a:pt x="197" y="475"/>
                  </a:lnTo>
                  <a:lnTo>
                    <a:pt x="215" y="474"/>
                  </a:lnTo>
                  <a:lnTo>
                    <a:pt x="233" y="472"/>
                  </a:lnTo>
                  <a:lnTo>
                    <a:pt x="249" y="469"/>
                  </a:lnTo>
                  <a:lnTo>
                    <a:pt x="266" y="463"/>
                  </a:lnTo>
                  <a:lnTo>
                    <a:pt x="278" y="506"/>
                  </a:lnTo>
                  <a:lnTo>
                    <a:pt x="338" y="506"/>
                  </a:lnTo>
                  <a:lnTo>
                    <a:pt x="318" y="434"/>
                  </a:lnTo>
                  <a:lnTo>
                    <a:pt x="318" y="434"/>
                  </a:lnTo>
                  <a:lnTo>
                    <a:pt x="328" y="427"/>
                  </a:lnTo>
                  <a:lnTo>
                    <a:pt x="336" y="418"/>
                  </a:lnTo>
                  <a:lnTo>
                    <a:pt x="336" y="418"/>
                  </a:lnTo>
                  <a:lnTo>
                    <a:pt x="350" y="403"/>
                  </a:lnTo>
                  <a:lnTo>
                    <a:pt x="361" y="388"/>
                  </a:lnTo>
                  <a:lnTo>
                    <a:pt x="371" y="371"/>
                  </a:lnTo>
                  <a:lnTo>
                    <a:pt x="379" y="354"/>
                  </a:lnTo>
                  <a:lnTo>
                    <a:pt x="386" y="336"/>
                  </a:lnTo>
                  <a:lnTo>
                    <a:pt x="390" y="316"/>
                  </a:lnTo>
                  <a:lnTo>
                    <a:pt x="393" y="298"/>
                  </a:lnTo>
                  <a:lnTo>
                    <a:pt x="395" y="279"/>
                  </a:lnTo>
                  <a:lnTo>
                    <a:pt x="395" y="279"/>
                  </a:lnTo>
                  <a:lnTo>
                    <a:pt x="393" y="260"/>
                  </a:lnTo>
                  <a:lnTo>
                    <a:pt x="391" y="242"/>
                  </a:lnTo>
                  <a:lnTo>
                    <a:pt x="387" y="225"/>
                  </a:lnTo>
                  <a:lnTo>
                    <a:pt x="382" y="208"/>
                  </a:lnTo>
                  <a:lnTo>
                    <a:pt x="375" y="192"/>
                  </a:lnTo>
                  <a:lnTo>
                    <a:pt x="366" y="176"/>
                  </a:lnTo>
                  <a:lnTo>
                    <a:pt x="357" y="162"/>
                  </a:lnTo>
                  <a:lnTo>
                    <a:pt x="345" y="148"/>
                  </a:lnTo>
                  <a:lnTo>
                    <a:pt x="369" y="124"/>
                  </a:lnTo>
                  <a:lnTo>
                    <a:pt x="404" y="136"/>
                  </a:lnTo>
                  <a:close/>
                  <a:moveTo>
                    <a:pt x="456" y="64"/>
                  </a:moveTo>
                  <a:lnTo>
                    <a:pt x="400" y="120"/>
                  </a:lnTo>
                  <a:lnTo>
                    <a:pt x="379" y="113"/>
                  </a:lnTo>
                  <a:lnTo>
                    <a:pt x="436" y="57"/>
                  </a:lnTo>
                  <a:lnTo>
                    <a:pt x="456" y="64"/>
                  </a:lnTo>
                  <a:close/>
                  <a:moveTo>
                    <a:pt x="370" y="103"/>
                  </a:moveTo>
                  <a:lnTo>
                    <a:pt x="362" y="82"/>
                  </a:lnTo>
                  <a:lnTo>
                    <a:pt x="418" y="26"/>
                  </a:lnTo>
                  <a:lnTo>
                    <a:pt x="426" y="46"/>
                  </a:lnTo>
                  <a:lnTo>
                    <a:pt x="398" y="74"/>
                  </a:lnTo>
                  <a:lnTo>
                    <a:pt x="370" y="103"/>
                  </a:lnTo>
                  <a:close/>
                  <a:moveTo>
                    <a:pt x="104" y="492"/>
                  </a:moveTo>
                  <a:lnTo>
                    <a:pt x="74" y="492"/>
                  </a:lnTo>
                  <a:lnTo>
                    <a:pt x="88" y="443"/>
                  </a:lnTo>
                  <a:lnTo>
                    <a:pt x="88" y="443"/>
                  </a:lnTo>
                  <a:lnTo>
                    <a:pt x="101" y="450"/>
                  </a:lnTo>
                  <a:lnTo>
                    <a:pt x="114" y="457"/>
                  </a:lnTo>
                  <a:lnTo>
                    <a:pt x="104" y="492"/>
                  </a:lnTo>
                  <a:close/>
                  <a:moveTo>
                    <a:pt x="319" y="492"/>
                  </a:moveTo>
                  <a:lnTo>
                    <a:pt x="289" y="492"/>
                  </a:lnTo>
                  <a:lnTo>
                    <a:pt x="279" y="458"/>
                  </a:lnTo>
                  <a:lnTo>
                    <a:pt x="279" y="458"/>
                  </a:lnTo>
                  <a:lnTo>
                    <a:pt x="292" y="451"/>
                  </a:lnTo>
                  <a:lnTo>
                    <a:pt x="305" y="443"/>
                  </a:lnTo>
                  <a:lnTo>
                    <a:pt x="319" y="492"/>
                  </a:lnTo>
                  <a:close/>
                  <a:moveTo>
                    <a:pt x="380" y="279"/>
                  </a:moveTo>
                  <a:lnTo>
                    <a:pt x="380" y="279"/>
                  </a:lnTo>
                  <a:lnTo>
                    <a:pt x="379" y="296"/>
                  </a:lnTo>
                  <a:lnTo>
                    <a:pt x="377" y="314"/>
                  </a:lnTo>
                  <a:lnTo>
                    <a:pt x="373" y="331"/>
                  </a:lnTo>
                  <a:lnTo>
                    <a:pt x="366" y="348"/>
                  </a:lnTo>
                  <a:lnTo>
                    <a:pt x="359" y="364"/>
                  </a:lnTo>
                  <a:lnTo>
                    <a:pt x="349" y="380"/>
                  </a:lnTo>
                  <a:lnTo>
                    <a:pt x="338" y="394"/>
                  </a:lnTo>
                  <a:lnTo>
                    <a:pt x="326" y="407"/>
                  </a:lnTo>
                  <a:lnTo>
                    <a:pt x="326" y="407"/>
                  </a:lnTo>
                  <a:lnTo>
                    <a:pt x="314" y="420"/>
                  </a:lnTo>
                  <a:lnTo>
                    <a:pt x="298" y="431"/>
                  </a:lnTo>
                  <a:lnTo>
                    <a:pt x="283" y="439"/>
                  </a:lnTo>
                  <a:lnTo>
                    <a:pt x="267" y="447"/>
                  </a:lnTo>
                  <a:lnTo>
                    <a:pt x="251" y="454"/>
                  </a:lnTo>
                  <a:lnTo>
                    <a:pt x="234" y="458"/>
                  </a:lnTo>
                  <a:lnTo>
                    <a:pt x="215" y="460"/>
                  </a:lnTo>
                  <a:lnTo>
                    <a:pt x="197" y="461"/>
                  </a:lnTo>
                  <a:lnTo>
                    <a:pt x="197" y="461"/>
                  </a:lnTo>
                  <a:lnTo>
                    <a:pt x="197" y="461"/>
                  </a:lnTo>
                  <a:lnTo>
                    <a:pt x="197" y="461"/>
                  </a:lnTo>
                  <a:lnTo>
                    <a:pt x="179" y="460"/>
                  </a:lnTo>
                  <a:lnTo>
                    <a:pt x="161" y="458"/>
                  </a:lnTo>
                  <a:lnTo>
                    <a:pt x="144" y="454"/>
                  </a:lnTo>
                  <a:lnTo>
                    <a:pt x="127" y="447"/>
                  </a:lnTo>
                  <a:lnTo>
                    <a:pt x="110" y="439"/>
                  </a:lnTo>
                  <a:lnTo>
                    <a:pt x="95" y="431"/>
                  </a:lnTo>
                  <a:lnTo>
                    <a:pt x="81" y="420"/>
                  </a:lnTo>
                  <a:lnTo>
                    <a:pt x="67" y="407"/>
                  </a:lnTo>
                  <a:lnTo>
                    <a:pt x="67" y="407"/>
                  </a:lnTo>
                  <a:lnTo>
                    <a:pt x="55" y="394"/>
                  </a:lnTo>
                  <a:lnTo>
                    <a:pt x="45" y="379"/>
                  </a:lnTo>
                  <a:lnTo>
                    <a:pt x="35" y="363"/>
                  </a:lnTo>
                  <a:lnTo>
                    <a:pt x="27" y="347"/>
                  </a:lnTo>
                  <a:lnTo>
                    <a:pt x="22" y="330"/>
                  </a:lnTo>
                  <a:lnTo>
                    <a:pt x="18" y="313"/>
                  </a:lnTo>
                  <a:lnTo>
                    <a:pt x="14" y="296"/>
                  </a:lnTo>
                  <a:lnTo>
                    <a:pt x="14" y="279"/>
                  </a:lnTo>
                  <a:lnTo>
                    <a:pt x="14" y="260"/>
                  </a:lnTo>
                  <a:lnTo>
                    <a:pt x="18" y="243"/>
                  </a:lnTo>
                  <a:lnTo>
                    <a:pt x="22" y="226"/>
                  </a:lnTo>
                  <a:lnTo>
                    <a:pt x="27" y="209"/>
                  </a:lnTo>
                  <a:lnTo>
                    <a:pt x="35" y="193"/>
                  </a:lnTo>
                  <a:lnTo>
                    <a:pt x="45" y="177"/>
                  </a:lnTo>
                  <a:lnTo>
                    <a:pt x="55" y="163"/>
                  </a:lnTo>
                  <a:lnTo>
                    <a:pt x="67" y="149"/>
                  </a:lnTo>
                  <a:lnTo>
                    <a:pt x="67" y="149"/>
                  </a:lnTo>
                  <a:lnTo>
                    <a:pt x="81" y="136"/>
                  </a:lnTo>
                  <a:lnTo>
                    <a:pt x="95" y="125"/>
                  </a:lnTo>
                  <a:lnTo>
                    <a:pt x="110" y="117"/>
                  </a:lnTo>
                  <a:lnTo>
                    <a:pt x="127" y="109"/>
                  </a:lnTo>
                  <a:lnTo>
                    <a:pt x="144" y="103"/>
                  </a:lnTo>
                  <a:lnTo>
                    <a:pt x="161" y="98"/>
                  </a:lnTo>
                  <a:lnTo>
                    <a:pt x="179" y="96"/>
                  </a:lnTo>
                  <a:lnTo>
                    <a:pt x="197" y="95"/>
                  </a:lnTo>
                  <a:lnTo>
                    <a:pt x="197" y="95"/>
                  </a:lnTo>
                  <a:lnTo>
                    <a:pt x="215" y="96"/>
                  </a:lnTo>
                  <a:lnTo>
                    <a:pt x="233" y="98"/>
                  </a:lnTo>
                  <a:lnTo>
                    <a:pt x="250" y="103"/>
                  </a:lnTo>
                  <a:lnTo>
                    <a:pt x="266" y="109"/>
                  </a:lnTo>
                  <a:lnTo>
                    <a:pt x="282" y="115"/>
                  </a:lnTo>
                  <a:lnTo>
                    <a:pt x="297" y="125"/>
                  </a:lnTo>
                  <a:lnTo>
                    <a:pt x="311" y="135"/>
                  </a:lnTo>
                  <a:lnTo>
                    <a:pt x="325" y="148"/>
                  </a:lnTo>
                  <a:lnTo>
                    <a:pt x="301" y="172"/>
                  </a:lnTo>
                  <a:lnTo>
                    <a:pt x="301" y="172"/>
                  </a:lnTo>
                  <a:lnTo>
                    <a:pt x="290" y="162"/>
                  </a:lnTo>
                  <a:lnTo>
                    <a:pt x="279" y="153"/>
                  </a:lnTo>
                  <a:lnTo>
                    <a:pt x="266" y="147"/>
                  </a:lnTo>
                  <a:lnTo>
                    <a:pt x="253" y="140"/>
                  </a:lnTo>
                  <a:lnTo>
                    <a:pt x="240" y="136"/>
                  </a:lnTo>
                  <a:lnTo>
                    <a:pt x="226" y="132"/>
                  </a:lnTo>
                  <a:lnTo>
                    <a:pt x="212" y="131"/>
                  </a:lnTo>
                  <a:lnTo>
                    <a:pt x="197" y="130"/>
                  </a:lnTo>
                  <a:lnTo>
                    <a:pt x="197" y="130"/>
                  </a:lnTo>
                  <a:lnTo>
                    <a:pt x="183" y="131"/>
                  </a:lnTo>
                  <a:lnTo>
                    <a:pt x="168" y="133"/>
                  </a:lnTo>
                  <a:lnTo>
                    <a:pt x="154" y="136"/>
                  </a:lnTo>
                  <a:lnTo>
                    <a:pt x="140" y="140"/>
                  </a:lnTo>
                  <a:lnTo>
                    <a:pt x="127" y="147"/>
                  </a:lnTo>
                  <a:lnTo>
                    <a:pt x="115" y="154"/>
                  </a:lnTo>
                  <a:lnTo>
                    <a:pt x="103" y="163"/>
                  </a:lnTo>
                  <a:lnTo>
                    <a:pt x="92" y="173"/>
                  </a:lnTo>
                  <a:lnTo>
                    <a:pt x="92" y="173"/>
                  </a:lnTo>
                  <a:lnTo>
                    <a:pt x="81" y="185"/>
                  </a:lnTo>
                  <a:lnTo>
                    <a:pt x="73" y="196"/>
                  </a:lnTo>
                  <a:lnTo>
                    <a:pt x="65" y="208"/>
                  </a:lnTo>
                  <a:lnTo>
                    <a:pt x="60" y="222"/>
                  </a:lnTo>
                  <a:lnTo>
                    <a:pt x="54" y="235"/>
                  </a:lnTo>
                  <a:lnTo>
                    <a:pt x="51" y="249"/>
                  </a:lnTo>
                  <a:lnTo>
                    <a:pt x="49" y="263"/>
                  </a:lnTo>
                  <a:lnTo>
                    <a:pt x="49" y="279"/>
                  </a:lnTo>
                  <a:lnTo>
                    <a:pt x="49" y="293"/>
                  </a:lnTo>
                  <a:lnTo>
                    <a:pt x="51" y="307"/>
                  </a:lnTo>
                  <a:lnTo>
                    <a:pt x="54" y="321"/>
                  </a:lnTo>
                  <a:lnTo>
                    <a:pt x="60" y="334"/>
                  </a:lnTo>
                  <a:lnTo>
                    <a:pt x="65" y="348"/>
                  </a:lnTo>
                  <a:lnTo>
                    <a:pt x="73" y="360"/>
                  </a:lnTo>
                  <a:lnTo>
                    <a:pt x="81" y="371"/>
                  </a:lnTo>
                  <a:lnTo>
                    <a:pt x="92" y="383"/>
                  </a:lnTo>
                  <a:lnTo>
                    <a:pt x="92" y="383"/>
                  </a:lnTo>
                  <a:lnTo>
                    <a:pt x="103" y="393"/>
                  </a:lnTo>
                  <a:lnTo>
                    <a:pt x="115" y="402"/>
                  </a:lnTo>
                  <a:lnTo>
                    <a:pt x="127" y="409"/>
                  </a:lnTo>
                  <a:lnTo>
                    <a:pt x="140" y="416"/>
                  </a:lnTo>
                  <a:lnTo>
                    <a:pt x="154" y="420"/>
                  </a:lnTo>
                  <a:lnTo>
                    <a:pt x="168" y="424"/>
                  </a:lnTo>
                  <a:lnTo>
                    <a:pt x="183" y="427"/>
                  </a:lnTo>
                  <a:lnTo>
                    <a:pt x="197" y="427"/>
                  </a:lnTo>
                  <a:lnTo>
                    <a:pt x="197" y="427"/>
                  </a:lnTo>
                  <a:lnTo>
                    <a:pt x="212" y="427"/>
                  </a:lnTo>
                  <a:lnTo>
                    <a:pt x="226" y="424"/>
                  </a:lnTo>
                  <a:lnTo>
                    <a:pt x="240" y="420"/>
                  </a:lnTo>
                  <a:lnTo>
                    <a:pt x="254" y="416"/>
                  </a:lnTo>
                  <a:lnTo>
                    <a:pt x="267" y="409"/>
                  </a:lnTo>
                  <a:lnTo>
                    <a:pt x="280" y="402"/>
                  </a:lnTo>
                  <a:lnTo>
                    <a:pt x="291" y="393"/>
                  </a:lnTo>
                  <a:lnTo>
                    <a:pt x="303" y="383"/>
                  </a:lnTo>
                  <a:lnTo>
                    <a:pt x="303" y="383"/>
                  </a:lnTo>
                  <a:lnTo>
                    <a:pt x="312" y="373"/>
                  </a:lnTo>
                  <a:lnTo>
                    <a:pt x="321" y="361"/>
                  </a:lnTo>
                  <a:lnTo>
                    <a:pt x="329" y="348"/>
                  </a:lnTo>
                  <a:lnTo>
                    <a:pt x="335" y="335"/>
                  </a:lnTo>
                  <a:lnTo>
                    <a:pt x="339" y="322"/>
                  </a:lnTo>
                  <a:lnTo>
                    <a:pt x="343" y="308"/>
                  </a:lnTo>
                  <a:lnTo>
                    <a:pt x="345" y="293"/>
                  </a:lnTo>
                  <a:lnTo>
                    <a:pt x="346" y="279"/>
                  </a:lnTo>
                  <a:lnTo>
                    <a:pt x="346" y="279"/>
                  </a:lnTo>
                  <a:lnTo>
                    <a:pt x="345" y="265"/>
                  </a:lnTo>
                  <a:lnTo>
                    <a:pt x="344" y="252"/>
                  </a:lnTo>
                  <a:lnTo>
                    <a:pt x="341" y="240"/>
                  </a:lnTo>
                  <a:lnTo>
                    <a:pt x="337" y="227"/>
                  </a:lnTo>
                  <a:lnTo>
                    <a:pt x="332" y="215"/>
                  </a:lnTo>
                  <a:lnTo>
                    <a:pt x="325" y="203"/>
                  </a:lnTo>
                  <a:lnTo>
                    <a:pt x="319" y="192"/>
                  </a:lnTo>
                  <a:lnTo>
                    <a:pt x="310" y="182"/>
                  </a:lnTo>
                  <a:lnTo>
                    <a:pt x="335" y="158"/>
                  </a:lnTo>
                  <a:lnTo>
                    <a:pt x="335" y="158"/>
                  </a:lnTo>
                  <a:lnTo>
                    <a:pt x="345" y="171"/>
                  </a:lnTo>
                  <a:lnTo>
                    <a:pt x="355" y="185"/>
                  </a:lnTo>
                  <a:lnTo>
                    <a:pt x="362" y="199"/>
                  </a:lnTo>
                  <a:lnTo>
                    <a:pt x="369" y="214"/>
                  </a:lnTo>
                  <a:lnTo>
                    <a:pt x="374" y="229"/>
                  </a:lnTo>
                  <a:lnTo>
                    <a:pt x="377" y="245"/>
                  </a:lnTo>
                  <a:lnTo>
                    <a:pt x="379" y="261"/>
                  </a:lnTo>
                  <a:lnTo>
                    <a:pt x="380" y="279"/>
                  </a:lnTo>
                  <a:lnTo>
                    <a:pt x="380" y="279"/>
                  </a:lnTo>
                  <a:close/>
                  <a:moveTo>
                    <a:pt x="233" y="279"/>
                  </a:moveTo>
                  <a:lnTo>
                    <a:pt x="233" y="279"/>
                  </a:lnTo>
                  <a:lnTo>
                    <a:pt x="231" y="285"/>
                  </a:lnTo>
                  <a:lnTo>
                    <a:pt x="230" y="292"/>
                  </a:lnTo>
                  <a:lnTo>
                    <a:pt x="226" y="298"/>
                  </a:lnTo>
                  <a:lnTo>
                    <a:pt x="222" y="303"/>
                  </a:lnTo>
                  <a:lnTo>
                    <a:pt x="222" y="303"/>
                  </a:lnTo>
                  <a:lnTo>
                    <a:pt x="216" y="308"/>
                  </a:lnTo>
                  <a:lnTo>
                    <a:pt x="211" y="311"/>
                  </a:lnTo>
                  <a:lnTo>
                    <a:pt x="204" y="313"/>
                  </a:lnTo>
                  <a:lnTo>
                    <a:pt x="197" y="313"/>
                  </a:lnTo>
                  <a:lnTo>
                    <a:pt x="197" y="313"/>
                  </a:lnTo>
                  <a:lnTo>
                    <a:pt x="190" y="313"/>
                  </a:lnTo>
                  <a:lnTo>
                    <a:pt x="184" y="311"/>
                  </a:lnTo>
                  <a:lnTo>
                    <a:pt x="177" y="308"/>
                  </a:lnTo>
                  <a:lnTo>
                    <a:pt x="172" y="303"/>
                  </a:lnTo>
                  <a:lnTo>
                    <a:pt x="172" y="303"/>
                  </a:lnTo>
                  <a:lnTo>
                    <a:pt x="168" y="298"/>
                  </a:lnTo>
                  <a:lnTo>
                    <a:pt x="164" y="292"/>
                  </a:lnTo>
                  <a:lnTo>
                    <a:pt x="162" y="285"/>
                  </a:lnTo>
                  <a:lnTo>
                    <a:pt x="161" y="279"/>
                  </a:lnTo>
                  <a:lnTo>
                    <a:pt x="162" y="271"/>
                  </a:lnTo>
                  <a:lnTo>
                    <a:pt x="164" y="265"/>
                  </a:lnTo>
                  <a:lnTo>
                    <a:pt x="168" y="259"/>
                  </a:lnTo>
                  <a:lnTo>
                    <a:pt x="172" y="253"/>
                  </a:lnTo>
                  <a:lnTo>
                    <a:pt x="172" y="253"/>
                  </a:lnTo>
                  <a:lnTo>
                    <a:pt x="177" y="248"/>
                  </a:lnTo>
                  <a:lnTo>
                    <a:pt x="184" y="245"/>
                  </a:lnTo>
                  <a:lnTo>
                    <a:pt x="190" y="243"/>
                  </a:lnTo>
                  <a:lnTo>
                    <a:pt x="197" y="243"/>
                  </a:lnTo>
                  <a:lnTo>
                    <a:pt x="197" y="243"/>
                  </a:lnTo>
                  <a:lnTo>
                    <a:pt x="203" y="243"/>
                  </a:lnTo>
                  <a:lnTo>
                    <a:pt x="210" y="245"/>
                  </a:lnTo>
                  <a:lnTo>
                    <a:pt x="215" y="248"/>
                  </a:lnTo>
                  <a:lnTo>
                    <a:pt x="221" y="252"/>
                  </a:lnTo>
                  <a:lnTo>
                    <a:pt x="211" y="262"/>
                  </a:lnTo>
                  <a:lnTo>
                    <a:pt x="211" y="262"/>
                  </a:lnTo>
                  <a:lnTo>
                    <a:pt x="209" y="265"/>
                  </a:lnTo>
                  <a:lnTo>
                    <a:pt x="209" y="267"/>
                  </a:lnTo>
                  <a:lnTo>
                    <a:pt x="209" y="270"/>
                  </a:lnTo>
                  <a:lnTo>
                    <a:pt x="211" y="272"/>
                  </a:lnTo>
                  <a:lnTo>
                    <a:pt x="211" y="272"/>
                  </a:lnTo>
                  <a:lnTo>
                    <a:pt x="213" y="273"/>
                  </a:lnTo>
                  <a:lnTo>
                    <a:pt x="215" y="274"/>
                  </a:lnTo>
                  <a:lnTo>
                    <a:pt x="215" y="274"/>
                  </a:lnTo>
                  <a:lnTo>
                    <a:pt x="218" y="273"/>
                  </a:lnTo>
                  <a:lnTo>
                    <a:pt x="221" y="272"/>
                  </a:lnTo>
                  <a:lnTo>
                    <a:pt x="229" y="263"/>
                  </a:lnTo>
                  <a:lnTo>
                    <a:pt x="229" y="263"/>
                  </a:lnTo>
                  <a:lnTo>
                    <a:pt x="231" y="271"/>
                  </a:lnTo>
                  <a:lnTo>
                    <a:pt x="233" y="279"/>
                  </a:lnTo>
                  <a:lnTo>
                    <a:pt x="233" y="279"/>
                  </a:lnTo>
                  <a:close/>
                  <a:moveTo>
                    <a:pt x="230" y="242"/>
                  </a:moveTo>
                  <a:lnTo>
                    <a:pt x="230" y="242"/>
                  </a:lnTo>
                  <a:lnTo>
                    <a:pt x="224" y="236"/>
                  </a:lnTo>
                  <a:lnTo>
                    <a:pt x="215" y="232"/>
                  </a:lnTo>
                  <a:lnTo>
                    <a:pt x="207" y="230"/>
                  </a:lnTo>
                  <a:lnTo>
                    <a:pt x="197" y="229"/>
                  </a:lnTo>
                  <a:lnTo>
                    <a:pt x="197" y="229"/>
                  </a:lnTo>
                  <a:lnTo>
                    <a:pt x="187" y="230"/>
                  </a:lnTo>
                  <a:lnTo>
                    <a:pt x="179" y="232"/>
                  </a:lnTo>
                  <a:lnTo>
                    <a:pt x="170" y="236"/>
                  </a:lnTo>
                  <a:lnTo>
                    <a:pt x="162" y="243"/>
                  </a:lnTo>
                  <a:lnTo>
                    <a:pt x="162" y="243"/>
                  </a:lnTo>
                  <a:lnTo>
                    <a:pt x="156" y="250"/>
                  </a:lnTo>
                  <a:lnTo>
                    <a:pt x="152" y="259"/>
                  </a:lnTo>
                  <a:lnTo>
                    <a:pt x="148" y="269"/>
                  </a:lnTo>
                  <a:lnTo>
                    <a:pt x="147" y="279"/>
                  </a:lnTo>
                  <a:lnTo>
                    <a:pt x="148" y="287"/>
                  </a:lnTo>
                  <a:lnTo>
                    <a:pt x="152" y="297"/>
                  </a:lnTo>
                  <a:lnTo>
                    <a:pt x="156" y="306"/>
                  </a:lnTo>
                  <a:lnTo>
                    <a:pt x="162" y="313"/>
                  </a:lnTo>
                  <a:lnTo>
                    <a:pt x="162" y="313"/>
                  </a:lnTo>
                  <a:lnTo>
                    <a:pt x="170" y="320"/>
                  </a:lnTo>
                  <a:lnTo>
                    <a:pt x="179" y="324"/>
                  </a:lnTo>
                  <a:lnTo>
                    <a:pt x="187" y="327"/>
                  </a:lnTo>
                  <a:lnTo>
                    <a:pt x="197" y="327"/>
                  </a:lnTo>
                  <a:lnTo>
                    <a:pt x="197" y="327"/>
                  </a:lnTo>
                  <a:lnTo>
                    <a:pt x="207" y="327"/>
                  </a:lnTo>
                  <a:lnTo>
                    <a:pt x="216" y="324"/>
                  </a:lnTo>
                  <a:lnTo>
                    <a:pt x="225" y="320"/>
                  </a:lnTo>
                  <a:lnTo>
                    <a:pt x="233" y="313"/>
                  </a:lnTo>
                  <a:lnTo>
                    <a:pt x="233" y="313"/>
                  </a:lnTo>
                  <a:lnTo>
                    <a:pt x="238" y="306"/>
                  </a:lnTo>
                  <a:lnTo>
                    <a:pt x="243" y="297"/>
                  </a:lnTo>
                  <a:lnTo>
                    <a:pt x="245" y="288"/>
                  </a:lnTo>
                  <a:lnTo>
                    <a:pt x="247" y="279"/>
                  </a:lnTo>
                  <a:lnTo>
                    <a:pt x="247" y="279"/>
                  </a:lnTo>
                  <a:lnTo>
                    <a:pt x="247" y="271"/>
                  </a:lnTo>
                  <a:lnTo>
                    <a:pt x="244" y="265"/>
                  </a:lnTo>
                  <a:lnTo>
                    <a:pt x="242" y="259"/>
                  </a:lnTo>
                  <a:lnTo>
                    <a:pt x="240" y="253"/>
                  </a:lnTo>
                  <a:lnTo>
                    <a:pt x="268" y="223"/>
                  </a:lnTo>
                  <a:lnTo>
                    <a:pt x="268" y="223"/>
                  </a:lnTo>
                  <a:lnTo>
                    <a:pt x="277" y="236"/>
                  </a:lnTo>
                  <a:lnTo>
                    <a:pt x="282" y="249"/>
                  </a:lnTo>
                  <a:lnTo>
                    <a:pt x="285" y="263"/>
                  </a:lnTo>
                  <a:lnTo>
                    <a:pt x="287" y="279"/>
                  </a:lnTo>
                  <a:lnTo>
                    <a:pt x="287" y="279"/>
                  </a:lnTo>
                  <a:lnTo>
                    <a:pt x="287" y="287"/>
                  </a:lnTo>
                  <a:lnTo>
                    <a:pt x="285" y="296"/>
                  </a:lnTo>
                  <a:lnTo>
                    <a:pt x="283" y="304"/>
                  </a:lnTo>
                  <a:lnTo>
                    <a:pt x="280" y="312"/>
                  </a:lnTo>
                  <a:lnTo>
                    <a:pt x="277" y="321"/>
                  </a:lnTo>
                  <a:lnTo>
                    <a:pt x="271" y="328"/>
                  </a:lnTo>
                  <a:lnTo>
                    <a:pt x="267" y="335"/>
                  </a:lnTo>
                  <a:lnTo>
                    <a:pt x="261" y="341"/>
                  </a:lnTo>
                  <a:lnTo>
                    <a:pt x="261" y="341"/>
                  </a:lnTo>
                  <a:lnTo>
                    <a:pt x="254" y="348"/>
                  </a:lnTo>
                  <a:lnTo>
                    <a:pt x="247" y="353"/>
                  </a:lnTo>
                  <a:lnTo>
                    <a:pt x="239" y="357"/>
                  </a:lnTo>
                  <a:lnTo>
                    <a:pt x="231" y="361"/>
                  </a:lnTo>
                  <a:lnTo>
                    <a:pt x="223" y="364"/>
                  </a:lnTo>
                  <a:lnTo>
                    <a:pt x="215" y="366"/>
                  </a:lnTo>
                  <a:lnTo>
                    <a:pt x="206" y="367"/>
                  </a:lnTo>
                  <a:lnTo>
                    <a:pt x="197" y="368"/>
                  </a:lnTo>
                  <a:lnTo>
                    <a:pt x="197" y="368"/>
                  </a:lnTo>
                  <a:lnTo>
                    <a:pt x="197" y="368"/>
                  </a:lnTo>
                  <a:lnTo>
                    <a:pt x="197" y="368"/>
                  </a:lnTo>
                  <a:lnTo>
                    <a:pt x="188" y="367"/>
                  </a:lnTo>
                  <a:lnTo>
                    <a:pt x="180" y="366"/>
                  </a:lnTo>
                  <a:lnTo>
                    <a:pt x="171" y="364"/>
                  </a:lnTo>
                  <a:lnTo>
                    <a:pt x="162" y="361"/>
                  </a:lnTo>
                  <a:lnTo>
                    <a:pt x="155" y="357"/>
                  </a:lnTo>
                  <a:lnTo>
                    <a:pt x="147" y="353"/>
                  </a:lnTo>
                  <a:lnTo>
                    <a:pt x="140" y="348"/>
                  </a:lnTo>
                  <a:lnTo>
                    <a:pt x="133" y="341"/>
                  </a:lnTo>
                  <a:lnTo>
                    <a:pt x="133" y="341"/>
                  </a:lnTo>
                  <a:lnTo>
                    <a:pt x="128" y="335"/>
                  </a:lnTo>
                  <a:lnTo>
                    <a:pt x="122" y="327"/>
                  </a:lnTo>
                  <a:lnTo>
                    <a:pt x="118" y="320"/>
                  </a:lnTo>
                  <a:lnTo>
                    <a:pt x="114" y="312"/>
                  </a:lnTo>
                  <a:lnTo>
                    <a:pt x="110" y="303"/>
                  </a:lnTo>
                  <a:lnTo>
                    <a:pt x="109" y="295"/>
                  </a:lnTo>
                  <a:lnTo>
                    <a:pt x="107" y="287"/>
                  </a:lnTo>
                  <a:lnTo>
                    <a:pt x="107" y="279"/>
                  </a:lnTo>
                  <a:lnTo>
                    <a:pt x="107" y="270"/>
                  </a:lnTo>
                  <a:lnTo>
                    <a:pt x="109" y="261"/>
                  </a:lnTo>
                  <a:lnTo>
                    <a:pt x="110" y="253"/>
                  </a:lnTo>
                  <a:lnTo>
                    <a:pt x="114" y="244"/>
                  </a:lnTo>
                  <a:lnTo>
                    <a:pt x="118" y="236"/>
                  </a:lnTo>
                  <a:lnTo>
                    <a:pt x="122" y="229"/>
                  </a:lnTo>
                  <a:lnTo>
                    <a:pt x="128" y="221"/>
                  </a:lnTo>
                  <a:lnTo>
                    <a:pt x="133" y="215"/>
                  </a:lnTo>
                  <a:lnTo>
                    <a:pt x="133" y="215"/>
                  </a:lnTo>
                  <a:lnTo>
                    <a:pt x="141" y="208"/>
                  </a:lnTo>
                  <a:lnTo>
                    <a:pt x="147" y="203"/>
                  </a:lnTo>
                  <a:lnTo>
                    <a:pt x="155" y="199"/>
                  </a:lnTo>
                  <a:lnTo>
                    <a:pt x="162" y="195"/>
                  </a:lnTo>
                  <a:lnTo>
                    <a:pt x="171" y="192"/>
                  </a:lnTo>
                  <a:lnTo>
                    <a:pt x="180" y="190"/>
                  </a:lnTo>
                  <a:lnTo>
                    <a:pt x="188" y="189"/>
                  </a:lnTo>
                  <a:lnTo>
                    <a:pt x="197" y="188"/>
                  </a:lnTo>
                  <a:lnTo>
                    <a:pt x="197" y="188"/>
                  </a:lnTo>
                  <a:lnTo>
                    <a:pt x="206" y="189"/>
                  </a:lnTo>
                  <a:lnTo>
                    <a:pt x="214" y="190"/>
                  </a:lnTo>
                  <a:lnTo>
                    <a:pt x="223" y="192"/>
                  </a:lnTo>
                  <a:lnTo>
                    <a:pt x="230" y="194"/>
                  </a:lnTo>
                  <a:lnTo>
                    <a:pt x="238" y="199"/>
                  </a:lnTo>
                  <a:lnTo>
                    <a:pt x="245" y="203"/>
                  </a:lnTo>
                  <a:lnTo>
                    <a:pt x="253" y="207"/>
                  </a:lnTo>
                  <a:lnTo>
                    <a:pt x="260" y="214"/>
                  </a:lnTo>
                  <a:lnTo>
                    <a:pt x="230" y="242"/>
                  </a:lnTo>
                  <a:close/>
                  <a:moveTo>
                    <a:pt x="269" y="203"/>
                  </a:moveTo>
                  <a:lnTo>
                    <a:pt x="269" y="203"/>
                  </a:lnTo>
                  <a:lnTo>
                    <a:pt x="262" y="196"/>
                  </a:lnTo>
                  <a:lnTo>
                    <a:pt x="254" y="191"/>
                  </a:lnTo>
                  <a:lnTo>
                    <a:pt x="245" y="186"/>
                  </a:lnTo>
                  <a:lnTo>
                    <a:pt x="236" y="181"/>
                  </a:lnTo>
                  <a:lnTo>
                    <a:pt x="227" y="178"/>
                  </a:lnTo>
                  <a:lnTo>
                    <a:pt x="217" y="176"/>
                  </a:lnTo>
                  <a:lnTo>
                    <a:pt x="208" y="175"/>
                  </a:lnTo>
                  <a:lnTo>
                    <a:pt x="197" y="174"/>
                  </a:lnTo>
                  <a:lnTo>
                    <a:pt x="197" y="174"/>
                  </a:lnTo>
                  <a:lnTo>
                    <a:pt x="187" y="175"/>
                  </a:lnTo>
                  <a:lnTo>
                    <a:pt x="176" y="176"/>
                  </a:lnTo>
                  <a:lnTo>
                    <a:pt x="167" y="178"/>
                  </a:lnTo>
                  <a:lnTo>
                    <a:pt x="157" y="182"/>
                  </a:lnTo>
                  <a:lnTo>
                    <a:pt x="148" y="187"/>
                  </a:lnTo>
                  <a:lnTo>
                    <a:pt x="140" y="191"/>
                  </a:lnTo>
                  <a:lnTo>
                    <a:pt x="131" y="198"/>
                  </a:lnTo>
                  <a:lnTo>
                    <a:pt x="123" y="205"/>
                  </a:lnTo>
                  <a:lnTo>
                    <a:pt x="123" y="205"/>
                  </a:lnTo>
                  <a:lnTo>
                    <a:pt x="117" y="213"/>
                  </a:lnTo>
                  <a:lnTo>
                    <a:pt x="110" y="221"/>
                  </a:lnTo>
                  <a:lnTo>
                    <a:pt x="105" y="230"/>
                  </a:lnTo>
                  <a:lnTo>
                    <a:pt x="101" y="239"/>
                  </a:lnTo>
                  <a:lnTo>
                    <a:pt x="98" y="248"/>
                  </a:lnTo>
                  <a:lnTo>
                    <a:pt x="95" y="258"/>
                  </a:lnTo>
                  <a:lnTo>
                    <a:pt x="93" y="268"/>
                  </a:lnTo>
                  <a:lnTo>
                    <a:pt x="93" y="279"/>
                  </a:lnTo>
                  <a:lnTo>
                    <a:pt x="93" y="288"/>
                  </a:lnTo>
                  <a:lnTo>
                    <a:pt x="95" y="298"/>
                  </a:lnTo>
                  <a:lnTo>
                    <a:pt x="98" y="308"/>
                  </a:lnTo>
                  <a:lnTo>
                    <a:pt x="101" y="317"/>
                  </a:lnTo>
                  <a:lnTo>
                    <a:pt x="105" y="326"/>
                  </a:lnTo>
                  <a:lnTo>
                    <a:pt x="110" y="336"/>
                  </a:lnTo>
                  <a:lnTo>
                    <a:pt x="117" y="343"/>
                  </a:lnTo>
                  <a:lnTo>
                    <a:pt x="123" y="352"/>
                  </a:lnTo>
                  <a:lnTo>
                    <a:pt x="123" y="352"/>
                  </a:lnTo>
                  <a:lnTo>
                    <a:pt x="131" y="358"/>
                  </a:lnTo>
                  <a:lnTo>
                    <a:pt x="140" y="365"/>
                  </a:lnTo>
                  <a:lnTo>
                    <a:pt x="148" y="370"/>
                  </a:lnTo>
                  <a:lnTo>
                    <a:pt x="157" y="375"/>
                  </a:lnTo>
                  <a:lnTo>
                    <a:pt x="167" y="378"/>
                  </a:lnTo>
                  <a:lnTo>
                    <a:pt x="176" y="380"/>
                  </a:lnTo>
                  <a:lnTo>
                    <a:pt x="187" y="381"/>
                  </a:lnTo>
                  <a:lnTo>
                    <a:pt x="197" y="382"/>
                  </a:lnTo>
                  <a:lnTo>
                    <a:pt x="197" y="382"/>
                  </a:lnTo>
                  <a:lnTo>
                    <a:pt x="197" y="382"/>
                  </a:lnTo>
                  <a:lnTo>
                    <a:pt x="197" y="382"/>
                  </a:lnTo>
                  <a:lnTo>
                    <a:pt x="208" y="381"/>
                  </a:lnTo>
                  <a:lnTo>
                    <a:pt x="217" y="380"/>
                  </a:lnTo>
                  <a:lnTo>
                    <a:pt x="227" y="378"/>
                  </a:lnTo>
                  <a:lnTo>
                    <a:pt x="237" y="375"/>
                  </a:lnTo>
                  <a:lnTo>
                    <a:pt x="247" y="370"/>
                  </a:lnTo>
                  <a:lnTo>
                    <a:pt x="255" y="365"/>
                  </a:lnTo>
                  <a:lnTo>
                    <a:pt x="263" y="358"/>
                  </a:lnTo>
                  <a:lnTo>
                    <a:pt x="270" y="352"/>
                  </a:lnTo>
                  <a:lnTo>
                    <a:pt x="270" y="352"/>
                  </a:lnTo>
                  <a:lnTo>
                    <a:pt x="278" y="344"/>
                  </a:lnTo>
                  <a:lnTo>
                    <a:pt x="283" y="336"/>
                  </a:lnTo>
                  <a:lnTo>
                    <a:pt x="289" y="327"/>
                  </a:lnTo>
                  <a:lnTo>
                    <a:pt x="293" y="317"/>
                  </a:lnTo>
                  <a:lnTo>
                    <a:pt x="296" y="309"/>
                  </a:lnTo>
                  <a:lnTo>
                    <a:pt x="299" y="299"/>
                  </a:lnTo>
                  <a:lnTo>
                    <a:pt x="301" y="288"/>
                  </a:lnTo>
                  <a:lnTo>
                    <a:pt x="301" y="279"/>
                  </a:lnTo>
                  <a:lnTo>
                    <a:pt x="301" y="279"/>
                  </a:lnTo>
                  <a:lnTo>
                    <a:pt x="301" y="269"/>
                  </a:lnTo>
                  <a:lnTo>
                    <a:pt x="299" y="260"/>
                  </a:lnTo>
                  <a:lnTo>
                    <a:pt x="297" y="253"/>
                  </a:lnTo>
                  <a:lnTo>
                    <a:pt x="295" y="244"/>
                  </a:lnTo>
                  <a:lnTo>
                    <a:pt x="292" y="236"/>
                  </a:lnTo>
                  <a:lnTo>
                    <a:pt x="289" y="228"/>
                  </a:lnTo>
                  <a:lnTo>
                    <a:pt x="284" y="221"/>
                  </a:lnTo>
                  <a:lnTo>
                    <a:pt x="279" y="214"/>
                  </a:lnTo>
                  <a:lnTo>
                    <a:pt x="301" y="192"/>
                  </a:lnTo>
                  <a:lnTo>
                    <a:pt x="301" y="192"/>
                  </a:lnTo>
                  <a:lnTo>
                    <a:pt x="308" y="202"/>
                  </a:lnTo>
                  <a:lnTo>
                    <a:pt x="314" y="212"/>
                  </a:lnTo>
                  <a:lnTo>
                    <a:pt x="319" y="221"/>
                  </a:lnTo>
                  <a:lnTo>
                    <a:pt x="323" y="232"/>
                  </a:lnTo>
                  <a:lnTo>
                    <a:pt x="328" y="243"/>
                  </a:lnTo>
                  <a:lnTo>
                    <a:pt x="330" y="255"/>
                  </a:lnTo>
                  <a:lnTo>
                    <a:pt x="331" y="267"/>
                  </a:lnTo>
                  <a:lnTo>
                    <a:pt x="332" y="279"/>
                  </a:lnTo>
                  <a:lnTo>
                    <a:pt x="332" y="279"/>
                  </a:lnTo>
                  <a:lnTo>
                    <a:pt x="331" y="292"/>
                  </a:lnTo>
                  <a:lnTo>
                    <a:pt x="329" y="304"/>
                  </a:lnTo>
                  <a:lnTo>
                    <a:pt x="326" y="317"/>
                  </a:lnTo>
                  <a:lnTo>
                    <a:pt x="321" y="329"/>
                  </a:lnTo>
                  <a:lnTo>
                    <a:pt x="316" y="341"/>
                  </a:lnTo>
                  <a:lnTo>
                    <a:pt x="309" y="353"/>
                  </a:lnTo>
                  <a:lnTo>
                    <a:pt x="302" y="364"/>
                  </a:lnTo>
                  <a:lnTo>
                    <a:pt x="292" y="374"/>
                  </a:lnTo>
                  <a:lnTo>
                    <a:pt x="292" y="374"/>
                  </a:lnTo>
                  <a:lnTo>
                    <a:pt x="282" y="382"/>
                  </a:lnTo>
                  <a:lnTo>
                    <a:pt x="271" y="390"/>
                  </a:lnTo>
                  <a:lnTo>
                    <a:pt x="261" y="397"/>
                  </a:lnTo>
                  <a:lnTo>
                    <a:pt x="249" y="403"/>
                  </a:lnTo>
                  <a:lnTo>
                    <a:pt x="237" y="407"/>
                  </a:lnTo>
                  <a:lnTo>
                    <a:pt x="224" y="410"/>
                  </a:lnTo>
                  <a:lnTo>
                    <a:pt x="211" y="412"/>
                  </a:lnTo>
                  <a:lnTo>
                    <a:pt x="197" y="412"/>
                  </a:lnTo>
                  <a:lnTo>
                    <a:pt x="197" y="412"/>
                  </a:lnTo>
                  <a:lnTo>
                    <a:pt x="184" y="412"/>
                  </a:lnTo>
                  <a:lnTo>
                    <a:pt x="171" y="410"/>
                  </a:lnTo>
                  <a:lnTo>
                    <a:pt x="158" y="407"/>
                  </a:lnTo>
                  <a:lnTo>
                    <a:pt x="146" y="403"/>
                  </a:lnTo>
                  <a:lnTo>
                    <a:pt x="134" y="397"/>
                  </a:lnTo>
                  <a:lnTo>
                    <a:pt x="122" y="390"/>
                  </a:lnTo>
                  <a:lnTo>
                    <a:pt x="112" y="382"/>
                  </a:lnTo>
                  <a:lnTo>
                    <a:pt x="102" y="374"/>
                  </a:lnTo>
                  <a:lnTo>
                    <a:pt x="102" y="374"/>
                  </a:lnTo>
                  <a:lnTo>
                    <a:pt x="93" y="363"/>
                  </a:lnTo>
                  <a:lnTo>
                    <a:pt x="85" y="352"/>
                  </a:lnTo>
                  <a:lnTo>
                    <a:pt x="78" y="341"/>
                  </a:lnTo>
                  <a:lnTo>
                    <a:pt x="73" y="328"/>
                  </a:lnTo>
                  <a:lnTo>
                    <a:pt x="68" y="316"/>
                  </a:lnTo>
                  <a:lnTo>
                    <a:pt x="65" y="303"/>
                  </a:lnTo>
                  <a:lnTo>
                    <a:pt x="63" y="290"/>
                  </a:lnTo>
                  <a:lnTo>
                    <a:pt x="63" y="279"/>
                  </a:lnTo>
                  <a:lnTo>
                    <a:pt x="63" y="266"/>
                  </a:lnTo>
                  <a:lnTo>
                    <a:pt x="65" y="253"/>
                  </a:lnTo>
                  <a:lnTo>
                    <a:pt x="68" y="240"/>
                  </a:lnTo>
                  <a:lnTo>
                    <a:pt x="73" y="228"/>
                  </a:lnTo>
                  <a:lnTo>
                    <a:pt x="78" y="216"/>
                  </a:lnTo>
                  <a:lnTo>
                    <a:pt x="85" y="204"/>
                  </a:lnTo>
                  <a:lnTo>
                    <a:pt x="93" y="193"/>
                  </a:lnTo>
                  <a:lnTo>
                    <a:pt x="102" y="182"/>
                  </a:lnTo>
                  <a:lnTo>
                    <a:pt x="102" y="182"/>
                  </a:lnTo>
                  <a:lnTo>
                    <a:pt x="112" y="174"/>
                  </a:lnTo>
                  <a:lnTo>
                    <a:pt x="122" y="166"/>
                  </a:lnTo>
                  <a:lnTo>
                    <a:pt x="134" y="160"/>
                  </a:lnTo>
                  <a:lnTo>
                    <a:pt x="145" y="153"/>
                  </a:lnTo>
                  <a:lnTo>
                    <a:pt x="158" y="149"/>
                  </a:lnTo>
                  <a:lnTo>
                    <a:pt x="171" y="146"/>
                  </a:lnTo>
                  <a:lnTo>
                    <a:pt x="184" y="145"/>
                  </a:lnTo>
                  <a:lnTo>
                    <a:pt x="197" y="144"/>
                  </a:lnTo>
                  <a:lnTo>
                    <a:pt x="197" y="144"/>
                  </a:lnTo>
                  <a:lnTo>
                    <a:pt x="210" y="145"/>
                  </a:lnTo>
                  <a:lnTo>
                    <a:pt x="223" y="146"/>
                  </a:lnTo>
                  <a:lnTo>
                    <a:pt x="236" y="149"/>
                  </a:lnTo>
                  <a:lnTo>
                    <a:pt x="248" y="153"/>
                  </a:lnTo>
                  <a:lnTo>
                    <a:pt x="260" y="159"/>
                  </a:lnTo>
                  <a:lnTo>
                    <a:pt x="270" y="165"/>
                  </a:lnTo>
                  <a:lnTo>
                    <a:pt x="281" y="173"/>
                  </a:lnTo>
                  <a:lnTo>
                    <a:pt x="291" y="181"/>
                  </a:lnTo>
                  <a:lnTo>
                    <a:pt x="269" y="203"/>
                  </a:lnTo>
                  <a:close/>
                </a:path>
              </a:pathLst>
            </a:custGeom>
            <a:solidFill>
              <a:schemeClr val="bg1"/>
            </a:solidFill>
            <a:ln>
              <a:noFill/>
            </a:ln>
          </p:spPr>
          <p:txBody>
            <a:bodyPr vert="horz" wrap="square" lIns="91440" tIns="45720" rIns="91440" bIns="45720" numCol="1" anchor="t" anchorCtr="0" compatLnSpc="1"/>
            <a:lstStyle/>
            <a:p>
              <a:endParaRPr lang="ko-KR" altLang="en-US"/>
            </a:p>
          </p:txBody>
        </p:sp>
      </p:grpSp>
      <p:grpSp>
        <p:nvGrpSpPr>
          <p:cNvPr id="25" name="组合 24"/>
          <p:cNvGrpSpPr/>
          <p:nvPr>
            <p:custDataLst>
              <p:tags r:id="rId23"/>
            </p:custDataLst>
          </p:nvPr>
        </p:nvGrpSpPr>
        <p:grpSpPr>
          <a:xfrm>
            <a:off x="6375542" y="2372274"/>
            <a:ext cx="769168" cy="769168"/>
            <a:chOff x="6375542" y="2372274"/>
            <a:chExt cx="769168" cy="769168"/>
          </a:xfrm>
        </p:grpSpPr>
        <p:sp>
          <p:nvSpPr>
            <p:cNvPr id="26" name="타원 33"/>
            <p:cNvSpPr/>
            <p:nvPr>
              <p:custDataLst>
                <p:tags r:id="rId24"/>
              </p:custDataLst>
            </p:nvPr>
          </p:nvSpPr>
          <p:spPr>
            <a:xfrm>
              <a:off x="6375542" y="2372274"/>
              <a:ext cx="769168" cy="769168"/>
            </a:xfrm>
            <a:prstGeom prst="ellipse">
              <a:avLst/>
            </a:pr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nvGrpSpPr>
            <p:cNvPr id="27" name="Group 52"/>
            <p:cNvGrpSpPr/>
            <p:nvPr/>
          </p:nvGrpSpPr>
          <p:grpSpPr>
            <a:xfrm>
              <a:off x="6578277" y="2538731"/>
              <a:ext cx="363699" cy="436255"/>
              <a:chOff x="4051300" y="3109913"/>
              <a:chExt cx="628650" cy="754063"/>
            </a:xfrm>
            <a:solidFill>
              <a:schemeClr val="bg1"/>
            </a:solidFill>
          </p:grpSpPr>
          <p:sp>
            <p:nvSpPr>
              <p:cNvPr id="28" name="Freeform 53"/>
              <p:cNvSpPr>
                <a:spLocks noEditPoints="1"/>
              </p:cNvSpPr>
              <p:nvPr>
                <p:custDataLst>
                  <p:tags r:id="rId25"/>
                </p:custDataLst>
              </p:nvPr>
            </p:nvSpPr>
            <p:spPr bwMode="auto">
              <a:xfrm>
                <a:off x="4051300" y="3109913"/>
                <a:ext cx="628650" cy="754063"/>
              </a:xfrm>
              <a:custGeom>
                <a:avLst/>
                <a:gdLst>
                  <a:gd name="T0" fmla="*/ 376 w 396"/>
                  <a:gd name="T1" fmla="*/ 361 h 475"/>
                  <a:gd name="T2" fmla="*/ 287 w 396"/>
                  <a:gd name="T3" fmla="*/ 265 h 475"/>
                  <a:gd name="T4" fmla="*/ 258 w 396"/>
                  <a:gd name="T5" fmla="*/ 133 h 475"/>
                  <a:gd name="T6" fmla="*/ 244 w 396"/>
                  <a:gd name="T7" fmla="*/ 70 h 475"/>
                  <a:gd name="T8" fmla="*/ 237 w 396"/>
                  <a:gd name="T9" fmla="*/ 52 h 475"/>
                  <a:gd name="T10" fmla="*/ 233 w 396"/>
                  <a:gd name="T11" fmla="*/ 39 h 475"/>
                  <a:gd name="T12" fmla="*/ 226 w 396"/>
                  <a:gd name="T13" fmla="*/ 27 h 475"/>
                  <a:gd name="T14" fmla="*/ 220 w 396"/>
                  <a:gd name="T15" fmla="*/ 17 h 475"/>
                  <a:gd name="T16" fmla="*/ 213 w 396"/>
                  <a:gd name="T17" fmla="*/ 10 h 475"/>
                  <a:gd name="T18" fmla="*/ 189 w 396"/>
                  <a:gd name="T19" fmla="*/ 6 h 475"/>
                  <a:gd name="T20" fmla="*/ 182 w 396"/>
                  <a:gd name="T21" fmla="*/ 11 h 475"/>
                  <a:gd name="T22" fmla="*/ 176 w 396"/>
                  <a:gd name="T23" fmla="*/ 18 h 475"/>
                  <a:gd name="T24" fmla="*/ 169 w 396"/>
                  <a:gd name="T25" fmla="*/ 28 h 475"/>
                  <a:gd name="T26" fmla="*/ 164 w 396"/>
                  <a:gd name="T27" fmla="*/ 41 h 475"/>
                  <a:gd name="T28" fmla="*/ 157 w 396"/>
                  <a:gd name="T29" fmla="*/ 55 h 475"/>
                  <a:gd name="T30" fmla="*/ 152 w 396"/>
                  <a:gd name="T31" fmla="*/ 70 h 475"/>
                  <a:gd name="T32" fmla="*/ 139 w 396"/>
                  <a:gd name="T33" fmla="*/ 144 h 475"/>
                  <a:gd name="T34" fmla="*/ 102 w 396"/>
                  <a:gd name="T35" fmla="*/ 278 h 475"/>
                  <a:gd name="T36" fmla="*/ 19 w 396"/>
                  <a:gd name="T37" fmla="*/ 362 h 475"/>
                  <a:gd name="T38" fmla="*/ 1 w 396"/>
                  <a:gd name="T39" fmla="*/ 438 h 475"/>
                  <a:gd name="T40" fmla="*/ 124 w 396"/>
                  <a:gd name="T41" fmla="*/ 474 h 475"/>
                  <a:gd name="T42" fmla="*/ 258 w 396"/>
                  <a:gd name="T43" fmla="*/ 469 h 475"/>
                  <a:gd name="T44" fmla="*/ 339 w 396"/>
                  <a:gd name="T45" fmla="*/ 461 h 475"/>
                  <a:gd name="T46" fmla="*/ 374 w 396"/>
                  <a:gd name="T47" fmla="*/ 378 h 475"/>
                  <a:gd name="T48" fmla="*/ 328 w 396"/>
                  <a:gd name="T49" fmla="*/ 355 h 475"/>
                  <a:gd name="T50" fmla="*/ 262 w 396"/>
                  <a:gd name="T51" fmla="*/ 259 h 475"/>
                  <a:gd name="T52" fmla="*/ 351 w 396"/>
                  <a:gd name="T53" fmla="*/ 360 h 475"/>
                  <a:gd name="T54" fmla="*/ 168 w 396"/>
                  <a:gd name="T55" fmla="*/ 68 h 475"/>
                  <a:gd name="T56" fmla="*/ 172 w 396"/>
                  <a:gd name="T57" fmla="*/ 55 h 475"/>
                  <a:gd name="T58" fmla="*/ 178 w 396"/>
                  <a:gd name="T59" fmla="*/ 43 h 475"/>
                  <a:gd name="T60" fmla="*/ 182 w 396"/>
                  <a:gd name="T61" fmla="*/ 35 h 475"/>
                  <a:gd name="T62" fmla="*/ 187 w 396"/>
                  <a:gd name="T63" fmla="*/ 26 h 475"/>
                  <a:gd name="T64" fmla="*/ 194 w 396"/>
                  <a:gd name="T65" fmla="*/ 20 h 475"/>
                  <a:gd name="T66" fmla="*/ 203 w 396"/>
                  <a:gd name="T67" fmla="*/ 20 h 475"/>
                  <a:gd name="T68" fmla="*/ 208 w 396"/>
                  <a:gd name="T69" fmla="*/ 25 h 475"/>
                  <a:gd name="T70" fmla="*/ 213 w 396"/>
                  <a:gd name="T71" fmla="*/ 34 h 475"/>
                  <a:gd name="T72" fmla="*/ 218 w 396"/>
                  <a:gd name="T73" fmla="*/ 42 h 475"/>
                  <a:gd name="T74" fmla="*/ 223 w 396"/>
                  <a:gd name="T75" fmla="*/ 55 h 475"/>
                  <a:gd name="T76" fmla="*/ 166 w 396"/>
                  <a:gd name="T77" fmla="*/ 75 h 475"/>
                  <a:gd name="T78" fmla="*/ 243 w 396"/>
                  <a:gd name="T79" fmla="*/ 142 h 475"/>
                  <a:gd name="T80" fmla="*/ 154 w 396"/>
                  <a:gd name="T81" fmla="*/ 132 h 475"/>
                  <a:gd name="T82" fmla="*/ 62 w 396"/>
                  <a:gd name="T83" fmla="*/ 347 h 475"/>
                  <a:gd name="T84" fmla="*/ 129 w 396"/>
                  <a:gd name="T85" fmla="*/ 273 h 475"/>
                  <a:gd name="T86" fmla="*/ 56 w 396"/>
                  <a:gd name="T87" fmla="*/ 364 h 475"/>
                  <a:gd name="T88" fmla="*/ 22 w 396"/>
                  <a:gd name="T89" fmla="*/ 378 h 475"/>
                  <a:gd name="T90" fmla="*/ 27 w 396"/>
                  <a:gd name="T91" fmla="*/ 395 h 475"/>
                  <a:gd name="T92" fmla="*/ 139 w 396"/>
                  <a:gd name="T93" fmla="*/ 436 h 475"/>
                  <a:gd name="T94" fmla="*/ 99 w 396"/>
                  <a:gd name="T95" fmla="*/ 371 h 475"/>
                  <a:gd name="T96" fmla="*/ 62 w 396"/>
                  <a:gd name="T97" fmla="*/ 401 h 475"/>
                  <a:gd name="T98" fmla="*/ 72 w 396"/>
                  <a:gd name="T99" fmla="*/ 436 h 475"/>
                  <a:gd name="T100" fmla="*/ 95 w 396"/>
                  <a:gd name="T101" fmla="*/ 385 h 475"/>
                  <a:gd name="T102" fmla="*/ 72 w 396"/>
                  <a:gd name="T103" fmla="*/ 460 h 475"/>
                  <a:gd name="T104" fmla="*/ 153 w 396"/>
                  <a:gd name="T105" fmla="*/ 448 h 475"/>
                  <a:gd name="T106" fmla="*/ 325 w 396"/>
                  <a:gd name="T107" fmla="*/ 450 h 475"/>
                  <a:gd name="T108" fmla="*/ 294 w 396"/>
                  <a:gd name="T109" fmla="*/ 392 h 475"/>
                  <a:gd name="T110" fmla="*/ 322 w 396"/>
                  <a:gd name="T111" fmla="*/ 416 h 475"/>
                  <a:gd name="T112" fmla="*/ 326 w 396"/>
                  <a:gd name="T113" fmla="*/ 382 h 475"/>
                  <a:gd name="T114" fmla="*/ 290 w 396"/>
                  <a:gd name="T115" fmla="*/ 375 h 475"/>
                  <a:gd name="T116" fmla="*/ 258 w 396"/>
                  <a:gd name="T117" fmla="*/ 292 h 475"/>
                  <a:gd name="T118" fmla="*/ 375 w 396"/>
                  <a:gd name="T119" fmla="*/ 40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475">
                    <a:moveTo>
                      <a:pt x="396" y="427"/>
                    </a:moveTo>
                    <a:lnTo>
                      <a:pt x="396" y="427"/>
                    </a:lnTo>
                    <a:lnTo>
                      <a:pt x="396" y="411"/>
                    </a:lnTo>
                    <a:lnTo>
                      <a:pt x="395" y="393"/>
                    </a:lnTo>
                    <a:lnTo>
                      <a:pt x="393" y="386"/>
                    </a:lnTo>
                    <a:lnTo>
                      <a:pt x="391" y="378"/>
                    </a:lnTo>
                    <a:lnTo>
                      <a:pt x="387" y="373"/>
                    </a:lnTo>
                    <a:lnTo>
                      <a:pt x="384" y="367"/>
                    </a:lnTo>
                    <a:lnTo>
                      <a:pt x="378" y="362"/>
                    </a:lnTo>
                    <a:lnTo>
                      <a:pt x="376" y="361"/>
                    </a:lnTo>
                    <a:lnTo>
                      <a:pt x="376" y="361"/>
                    </a:lnTo>
                    <a:lnTo>
                      <a:pt x="364" y="353"/>
                    </a:lnTo>
                    <a:lnTo>
                      <a:pt x="352" y="344"/>
                    </a:lnTo>
                    <a:lnTo>
                      <a:pt x="341" y="335"/>
                    </a:lnTo>
                    <a:lnTo>
                      <a:pt x="330" y="324"/>
                    </a:lnTo>
                    <a:lnTo>
                      <a:pt x="320" y="313"/>
                    </a:lnTo>
                    <a:lnTo>
                      <a:pt x="311" y="303"/>
                    </a:lnTo>
                    <a:lnTo>
                      <a:pt x="302" y="290"/>
                    </a:lnTo>
                    <a:lnTo>
                      <a:pt x="294" y="278"/>
                    </a:lnTo>
                    <a:lnTo>
                      <a:pt x="287" y="265"/>
                    </a:lnTo>
                    <a:lnTo>
                      <a:pt x="280" y="251"/>
                    </a:lnTo>
                    <a:lnTo>
                      <a:pt x="274" y="237"/>
                    </a:lnTo>
                    <a:lnTo>
                      <a:pt x="270" y="223"/>
                    </a:lnTo>
                    <a:lnTo>
                      <a:pt x="265" y="207"/>
                    </a:lnTo>
                    <a:lnTo>
                      <a:pt x="262" y="193"/>
                    </a:lnTo>
                    <a:lnTo>
                      <a:pt x="260" y="178"/>
                    </a:lnTo>
                    <a:lnTo>
                      <a:pt x="258" y="162"/>
                    </a:lnTo>
                    <a:lnTo>
                      <a:pt x="258" y="144"/>
                    </a:lnTo>
                    <a:lnTo>
                      <a:pt x="258" y="144"/>
                    </a:lnTo>
                    <a:lnTo>
                      <a:pt x="258" y="133"/>
                    </a:lnTo>
                    <a:lnTo>
                      <a:pt x="256" y="120"/>
                    </a:lnTo>
                    <a:lnTo>
                      <a:pt x="249" y="90"/>
                    </a:lnTo>
                    <a:lnTo>
                      <a:pt x="250" y="90"/>
                    </a:lnTo>
                    <a:lnTo>
                      <a:pt x="245" y="71"/>
                    </a:lnTo>
                    <a:lnTo>
                      <a:pt x="245" y="71"/>
                    </a:lnTo>
                    <a:lnTo>
                      <a:pt x="244" y="70"/>
                    </a:lnTo>
                    <a:lnTo>
                      <a:pt x="244" y="70"/>
                    </a:lnTo>
                    <a:lnTo>
                      <a:pt x="244" y="70"/>
                    </a:lnTo>
                    <a:lnTo>
                      <a:pt x="244" y="70"/>
                    </a:lnTo>
                    <a:lnTo>
                      <a:pt x="244" y="70"/>
                    </a:lnTo>
                    <a:lnTo>
                      <a:pt x="244" y="70"/>
                    </a:lnTo>
                    <a:lnTo>
                      <a:pt x="241" y="64"/>
                    </a:lnTo>
                    <a:lnTo>
                      <a:pt x="241" y="64"/>
                    </a:lnTo>
                    <a:lnTo>
                      <a:pt x="241" y="64"/>
                    </a:lnTo>
                    <a:lnTo>
                      <a:pt x="241" y="64"/>
                    </a:lnTo>
                    <a:lnTo>
                      <a:pt x="239" y="57"/>
                    </a:lnTo>
                    <a:lnTo>
                      <a:pt x="239" y="57"/>
                    </a:lnTo>
                    <a:lnTo>
                      <a:pt x="239" y="57"/>
                    </a:lnTo>
                    <a:lnTo>
                      <a:pt x="239" y="57"/>
                    </a:lnTo>
                    <a:lnTo>
                      <a:pt x="237" y="52"/>
                    </a:lnTo>
                    <a:lnTo>
                      <a:pt x="237" y="52"/>
                    </a:lnTo>
                    <a:lnTo>
                      <a:pt x="237" y="51"/>
                    </a:lnTo>
                    <a:lnTo>
                      <a:pt x="237" y="51"/>
                    </a:lnTo>
                    <a:lnTo>
                      <a:pt x="235" y="47"/>
                    </a:lnTo>
                    <a:lnTo>
                      <a:pt x="235" y="47"/>
                    </a:lnTo>
                    <a:lnTo>
                      <a:pt x="235" y="44"/>
                    </a:lnTo>
                    <a:lnTo>
                      <a:pt x="235" y="44"/>
                    </a:lnTo>
                    <a:lnTo>
                      <a:pt x="233" y="41"/>
                    </a:lnTo>
                    <a:lnTo>
                      <a:pt x="233" y="41"/>
                    </a:lnTo>
                    <a:lnTo>
                      <a:pt x="233" y="39"/>
                    </a:lnTo>
                    <a:lnTo>
                      <a:pt x="233" y="39"/>
                    </a:lnTo>
                    <a:lnTo>
                      <a:pt x="231" y="36"/>
                    </a:lnTo>
                    <a:lnTo>
                      <a:pt x="231" y="36"/>
                    </a:lnTo>
                    <a:lnTo>
                      <a:pt x="230" y="34"/>
                    </a:lnTo>
                    <a:lnTo>
                      <a:pt x="230" y="34"/>
                    </a:lnTo>
                    <a:lnTo>
                      <a:pt x="229" y="31"/>
                    </a:lnTo>
                    <a:lnTo>
                      <a:pt x="229" y="31"/>
                    </a:lnTo>
                    <a:lnTo>
                      <a:pt x="227" y="29"/>
                    </a:lnTo>
                    <a:lnTo>
                      <a:pt x="227" y="29"/>
                    </a:lnTo>
                    <a:lnTo>
                      <a:pt x="226" y="27"/>
                    </a:lnTo>
                    <a:lnTo>
                      <a:pt x="226" y="27"/>
                    </a:lnTo>
                    <a:lnTo>
                      <a:pt x="225" y="25"/>
                    </a:lnTo>
                    <a:lnTo>
                      <a:pt x="225" y="25"/>
                    </a:lnTo>
                    <a:lnTo>
                      <a:pt x="223" y="23"/>
                    </a:lnTo>
                    <a:lnTo>
                      <a:pt x="223" y="23"/>
                    </a:lnTo>
                    <a:lnTo>
                      <a:pt x="222" y="21"/>
                    </a:lnTo>
                    <a:lnTo>
                      <a:pt x="222" y="21"/>
                    </a:lnTo>
                    <a:lnTo>
                      <a:pt x="221" y="18"/>
                    </a:lnTo>
                    <a:lnTo>
                      <a:pt x="221" y="18"/>
                    </a:lnTo>
                    <a:lnTo>
                      <a:pt x="220" y="17"/>
                    </a:lnTo>
                    <a:lnTo>
                      <a:pt x="220" y="17"/>
                    </a:lnTo>
                    <a:lnTo>
                      <a:pt x="219" y="15"/>
                    </a:lnTo>
                    <a:lnTo>
                      <a:pt x="219" y="15"/>
                    </a:lnTo>
                    <a:lnTo>
                      <a:pt x="217" y="14"/>
                    </a:lnTo>
                    <a:lnTo>
                      <a:pt x="217" y="14"/>
                    </a:lnTo>
                    <a:lnTo>
                      <a:pt x="216" y="12"/>
                    </a:lnTo>
                    <a:lnTo>
                      <a:pt x="216" y="12"/>
                    </a:lnTo>
                    <a:lnTo>
                      <a:pt x="214" y="11"/>
                    </a:lnTo>
                    <a:lnTo>
                      <a:pt x="214" y="11"/>
                    </a:lnTo>
                    <a:lnTo>
                      <a:pt x="213" y="10"/>
                    </a:lnTo>
                    <a:lnTo>
                      <a:pt x="213" y="10"/>
                    </a:lnTo>
                    <a:lnTo>
                      <a:pt x="211" y="8"/>
                    </a:lnTo>
                    <a:lnTo>
                      <a:pt x="211" y="8"/>
                    </a:lnTo>
                    <a:lnTo>
                      <a:pt x="210" y="8"/>
                    </a:lnTo>
                    <a:lnTo>
                      <a:pt x="210" y="8"/>
                    </a:lnTo>
                    <a:lnTo>
                      <a:pt x="205" y="3"/>
                    </a:lnTo>
                    <a:lnTo>
                      <a:pt x="198" y="0"/>
                    </a:lnTo>
                    <a:lnTo>
                      <a:pt x="192" y="3"/>
                    </a:lnTo>
                    <a:lnTo>
                      <a:pt x="192" y="3"/>
                    </a:lnTo>
                    <a:lnTo>
                      <a:pt x="189" y="6"/>
                    </a:lnTo>
                    <a:lnTo>
                      <a:pt x="189" y="6"/>
                    </a:lnTo>
                    <a:lnTo>
                      <a:pt x="187" y="7"/>
                    </a:lnTo>
                    <a:lnTo>
                      <a:pt x="187" y="7"/>
                    </a:lnTo>
                    <a:lnTo>
                      <a:pt x="185" y="8"/>
                    </a:lnTo>
                    <a:lnTo>
                      <a:pt x="185" y="8"/>
                    </a:lnTo>
                    <a:lnTo>
                      <a:pt x="184" y="9"/>
                    </a:lnTo>
                    <a:lnTo>
                      <a:pt x="184" y="9"/>
                    </a:lnTo>
                    <a:lnTo>
                      <a:pt x="183" y="10"/>
                    </a:lnTo>
                    <a:lnTo>
                      <a:pt x="183" y="10"/>
                    </a:lnTo>
                    <a:lnTo>
                      <a:pt x="182" y="11"/>
                    </a:lnTo>
                    <a:lnTo>
                      <a:pt x="182" y="11"/>
                    </a:lnTo>
                    <a:lnTo>
                      <a:pt x="181" y="12"/>
                    </a:lnTo>
                    <a:lnTo>
                      <a:pt x="181" y="12"/>
                    </a:lnTo>
                    <a:lnTo>
                      <a:pt x="179" y="14"/>
                    </a:lnTo>
                    <a:lnTo>
                      <a:pt x="179" y="14"/>
                    </a:lnTo>
                    <a:lnTo>
                      <a:pt x="178" y="15"/>
                    </a:lnTo>
                    <a:lnTo>
                      <a:pt x="178" y="15"/>
                    </a:lnTo>
                    <a:lnTo>
                      <a:pt x="177" y="17"/>
                    </a:lnTo>
                    <a:lnTo>
                      <a:pt x="177" y="17"/>
                    </a:lnTo>
                    <a:lnTo>
                      <a:pt x="176" y="18"/>
                    </a:lnTo>
                    <a:lnTo>
                      <a:pt x="176" y="18"/>
                    </a:lnTo>
                    <a:lnTo>
                      <a:pt x="175" y="21"/>
                    </a:lnTo>
                    <a:lnTo>
                      <a:pt x="175" y="21"/>
                    </a:lnTo>
                    <a:lnTo>
                      <a:pt x="172" y="23"/>
                    </a:lnTo>
                    <a:lnTo>
                      <a:pt x="172" y="23"/>
                    </a:lnTo>
                    <a:lnTo>
                      <a:pt x="171" y="25"/>
                    </a:lnTo>
                    <a:lnTo>
                      <a:pt x="171" y="25"/>
                    </a:lnTo>
                    <a:lnTo>
                      <a:pt x="170" y="27"/>
                    </a:lnTo>
                    <a:lnTo>
                      <a:pt x="170" y="27"/>
                    </a:lnTo>
                    <a:lnTo>
                      <a:pt x="169" y="28"/>
                    </a:lnTo>
                    <a:lnTo>
                      <a:pt x="169" y="28"/>
                    </a:lnTo>
                    <a:lnTo>
                      <a:pt x="168" y="31"/>
                    </a:lnTo>
                    <a:lnTo>
                      <a:pt x="168" y="31"/>
                    </a:lnTo>
                    <a:lnTo>
                      <a:pt x="167" y="34"/>
                    </a:lnTo>
                    <a:lnTo>
                      <a:pt x="167" y="34"/>
                    </a:lnTo>
                    <a:lnTo>
                      <a:pt x="166" y="36"/>
                    </a:lnTo>
                    <a:lnTo>
                      <a:pt x="166" y="36"/>
                    </a:lnTo>
                    <a:lnTo>
                      <a:pt x="165" y="38"/>
                    </a:lnTo>
                    <a:lnTo>
                      <a:pt x="165" y="38"/>
                    </a:lnTo>
                    <a:lnTo>
                      <a:pt x="164" y="41"/>
                    </a:lnTo>
                    <a:lnTo>
                      <a:pt x="164" y="41"/>
                    </a:lnTo>
                    <a:lnTo>
                      <a:pt x="163" y="43"/>
                    </a:lnTo>
                    <a:lnTo>
                      <a:pt x="163" y="43"/>
                    </a:lnTo>
                    <a:lnTo>
                      <a:pt x="160" y="47"/>
                    </a:lnTo>
                    <a:lnTo>
                      <a:pt x="160" y="47"/>
                    </a:lnTo>
                    <a:lnTo>
                      <a:pt x="159" y="49"/>
                    </a:lnTo>
                    <a:lnTo>
                      <a:pt x="159" y="49"/>
                    </a:lnTo>
                    <a:lnTo>
                      <a:pt x="158" y="52"/>
                    </a:lnTo>
                    <a:lnTo>
                      <a:pt x="158" y="52"/>
                    </a:lnTo>
                    <a:lnTo>
                      <a:pt x="157" y="55"/>
                    </a:lnTo>
                    <a:lnTo>
                      <a:pt x="157" y="55"/>
                    </a:lnTo>
                    <a:lnTo>
                      <a:pt x="156" y="58"/>
                    </a:lnTo>
                    <a:lnTo>
                      <a:pt x="156" y="58"/>
                    </a:lnTo>
                    <a:lnTo>
                      <a:pt x="155" y="62"/>
                    </a:lnTo>
                    <a:lnTo>
                      <a:pt x="155" y="62"/>
                    </a:lnTo>
                    <a:lnTo>
                      <a:pt x="154" y="64"/>
                    </a:lnTo>
                    <a:lnTo>
                      <a:pt x="154" y="64"/>
                    </a:lnTo>
                    <a:lnTo>
                      <a:pt x="153" y="69"/>
                    </a:lnTo>
                    <a:lnTo>
                      <a:pt x="153" y="69"/>
                    </a:lnTo>
                    <a:lnTo>
                      <a:pt x="152" y="70"/>
                    </a:lnTo>
                    <a:lnTo>
                      <a:pt x="152" y="70"/>
                    </a:lnTo>
                    <a:lnTo>
                      <a:pt x="152" y="71"/>
                    </a:lnTo>
                    <a:lnTo>
                      <a:pt x="152" y="71"/>
                    </a:lnTo>
                    <a:lnTo>
                      <a:pt x="152" y="71"/>
                    </a:lnTo>
                    <a:lnTo>
                      <a:pt x="146" y="90"/>
                    </a:lnTo>
                    <a:lnTo>
                      <a:pt x="148" y="90"/>
                    </a:lnTo>
                    <a:lnTo>
                      <a:pt x="148" y="90"/>
                    </a:lnTo>
                    <a:lnTo>
                      <a:pt x="141" y="120"/>
                    </a:lnTo>
                    <a:lnTo>
                      <a:pt x="139" y="133"/>
                    </a:lnTo>
                    <a:lnTo>
                      <a:pt x="139" y="144"/>
                    </a:lnTo>
                    <a:lnTo>
                      <a:pt x="139" y="162"/>
                    </a:lnTo>
                    <a:lnTo>
                      <a:pt x="139" y="162"/>
                    </a:lnTo>
                    <a:lnTo>
                      <a:pt x="137" y="178"/>
                    </a:lnTo>
                    <a:lnTo>
                      <a:pt x="135" y="193"/>
                    </a:lnTo>
                    <a:lnTo>
                      <a:pt x="131" y="209"/>
                    </a:lnTo>
                    <a:lnTo>
                      <a:pt x="127" y="223"/>
                    </a:lnTo>
                    <a:lnTo>
                      <a:pt x="122" y="237"/>
                    </a:lnTo>
                    <a:lnTo>
                      <a:pt x="116" y="251"/>
                    </a:lnTo>
                    <a:lnTo>
                      <a:pt x="110" y="265"/>
                    </a:lnTo>
                    <a:lnTo>
                      <a:pt x="102" y="278"/>
                    </a:lnTo>
                    <a:lnTo>
                      <a:pt x="95" y="290"/>
                    </a:lnTo>
                    <a:lnTo>
                      <a:pt x="86" y="303"/>
                    </a:lnTo>
                    <a:lnTo>
                      <a:pt x="76" y="313"/>
                    </a:lnTo>
                    <a:lnTo>
                      <a:pt x="67" y="324"/>
                    </a:lnTo>
                    <a:lnTo>
                      <a:pt x="56" y="335"/>
                    </a:lnTo>
                    <a:lnTo>
                      <a:pt x="44" y="344"/>
                    </a:lnTo>
                    <a:lnTo>
                      <a:pt x="32" y="353"/>
                    </a:lnTo>
                    <a:lnTo>
                      <a:pt x="20" y="361"/>
                    </a:lnTo>
                    <a:lnTo>
                      <a:pt x="19" y="362"/>
                    </a:lnTo>
                    <a:lnTo>
                      <a:pt x="19" y="362"/>
                    </a:lnTo>
                    <a:lnTo>
                      <a:pt x="13" y="367"/>
                    </a:lnTo>
                    <a:lnTo>
                      <a:pt x="13" y="367"/>
                    </a:lnTo>
                    <a:lnTo>
                      <a:pt x="8" y="372"/>
                    </a:lnTo>
                    <a:lnTo>
                      <a:pt x="6" y="378"/>
                    </a:lnTo>
                    <a:lnTo>
                      <a:pt x="4" y="386"/>
                    </a:lnTo>
                    <a:lnTo>
                      <a:pt x="2" y="393"/>
                    </a:lnTo>
                    <a:lnTo>
                      <a:pt x="1" y="411"/>
                    </a:lnTo>
                    <a:lnTo>
                      <a:pt x="0" y="426"/>
                    </a:lnTo>
                    <a:lnTo>
                      <a:pt x="0" y="426"/>
                    </a:lnTo>
                    <a:lnTo>
                      <a:pt x="1" y="438"/>
                    </a:lnTo>
                    <a:lnTo>
                      <a:pt x="1" y="444"/>
                    </a:lnTo>
                    <a:lnTo>
                      <a:pt x="2" y="450"/>
                    </a:lnTo>
                    <a:lnTo>
                      <a:pt x="2" y="450"/>
                    </a:lnTo>
                    <a:lnTo>
                      <a:pt x="57" y="450"/>
                    </a:lnTo>
                    <a:lnTo>
                      <a:pt x="57" y="450"/>
                    </a:lnTo>
                    <a:lnTo>
                      <a:pt x="58" y="461"/>
                    </a:lnTo>
                    <a:lnTo>
                      <a:pt x="59" y="474"/>
                    </a:lnTo>
                    <a:lnTo>
                      <a:pt x="72" y="474"/>
                    </a:lnTo>
                    <a:lnTo>
                      <a:pt x="111" y="474"/>
                    </a:lnTo>
                    <a:lnTo>
                      <a:pt x="124" y="474"/>
                    </a:lnTo>
                    <a:lnTo>
                      <a:pt x="125" y="461"/>
                    </a:lnTo>
                    <a:lnTo>
                      <a:pt x="125" y="461"/>
                    </a:lnTo>
                    <a:lnTo>
                      <a:pt x="125" y="450"/>
                    </a:lnTo>
                    <a:lnTo>
                      <a:pt x="138" y="450"/>
                    </a:lnTo>
                    <a:lnTo>
                      <a:pt x="138" y="450"/>
                    </a:lnTo>
                    <a:lnTo>
                      <a:pt x="139" y="469"/>
                    </a:lnTo>
                    <a:lnTo>
                      <a:pt x="140" y="475"/>
                    </a:lnTo>
                    <a:lnTo>
                      <a:pt x="257" y="475"/>
                    </a:lnTo>
                    <a:lnTo>
                      <a:pt x="258" y="469"/>
                    </a:lnTo>
                    <a:lnTo>
                      <a:pt x="258" y="469"/>
                    </a:lnTo>
                    <a:lnTo>
                      <a:pt x="259" y="450"/>
                    </a:lnTo>
                    <a:lnTo>
                      <a:pt x="271" y="450"/>
                    </a:lnTo>
                    <a:lnTo>
                      <a:pt x="271" y="450"/>
                    </a:lnTo>
                    <a:lnTo>
                      <a:pt x="272" y="461"/>
                    </a:lnTo>
                    <a:lnTo>
                      <a:pt x="273" y="474"/>
                    </a:lnTo>
                    <a:lnTo>
                      <a:pt x="286" y="474"/>
                    </a:lnTo>
                    <a:lnTo>
                      <a:pt x="325" y="474"/>
                    </a:lnTo>
                    <a:lnTo>
                      <a:pt x="338" y="474"/>
                    </a:lnTo>
                    <a:lnTo>
                      <a:pt x="339" y="461"/>
                    </a:lnTo>
                    <a:lnTo>
                      <a:pt x="339" y="461"/>
                    </a:lnTo>
                    <a:lnTo>
                      <a:pt x="339" y="450"/>
                    </a:lnTo>
                    <a:lnTo>
                      <a:pt x="395" y="450"/>
                    </a:lnTo>
                    <a:lnTo>
                      <a:pt x="395" y="450"/>
                    </a:lnTo>
                    <a:lnTo>
                      <a:pt x="396" y="444"/>
                    </a:lnTo>
                    <a:lnTo>
                      <a:pt x="396" y="444"/>
                    </a:lnTo>
                    <a:lnTo>
                      <a:pt x="396" y="438"/>
                    </a:lnTo>
                    <a:lnTo>
                      <a:pt x="396" y="427"/>
                    </a:lnTo>
                    <a:lnTo>
                      <a:pt x="396" y="427"/>
                    </a:lnTo>
                    <a:close/>
                    <a:moveTo>
                      <a:pt x="369" y="373"/>
                    </a:moveTo>
                    <a:lnTo>
                      <a:pt x="374" y="378"/>
                    </a:lnTo>
                    <a:lnTo>
                      <a:pt x="374" y="378"/>
                    </a:lnTo>
                    <a:lnTo>
                      <a:pt x="376" y="380"/>
                    </a:lnTo>
                    <a:lnTo>
                      <a:pt x="378" y="384"/>
                    </a:lnTo>
                    <a:lnTo>
                      <a:pt x="376" y="384"/>
                    </a:lnTo>
                    <a:lnTo>
                      <a:pt x="375" y="382"/>
                    </a:lnTo>
                    <a:lnTo>
                      <a:pt x="375" y="382"/>
                    </a:lnTo>
                    <a:lnTo>
                      <a:pt x="362" y="377"/>
                    </a:lnTo>
                    <a:lnTo>
                      <a:pt x="351" y="371"/>
                    </a:lnTo>
                    <a:lnTo>
                      <a:pt x="339" y="363"/>
                    </a:lnTo>
                    <a:lnTo>
                      <a:pt x="328" y="355"/>
                    </a:lnTo>
                    <a:lnTo>
                      <a:pt x="318" y="348"/>
                    </a:lnTo>
                    <a:lnTo>
                      <a:pt x="308" y="339"/>
                    </a:lnTo>
                    <a:lnTo>
                      <a:pt x="300" y="331"/>
                    </a:lnTo>
                    <a:lnTo>
                      <a:pt x="292" y="322"/>
                    </a:lnTo>
                    <a:lnTo>
                      <a:pt x="285" y="312"/>
                    </a:lnTo>
                    <a:lnTo>
                      <a:pt x="279" y="303"/>
                    </a:lnTo>
                    <a:lnTo>
                      <a:pt x="274" y="292"/>
                    </a:lnTo>
                    <a:lnTo>
                      <a:pt x="268" y="281"/>
                    </a:lnTo>
                    <a:lnTo>
                      <a:pt x="265" y="270"/>
                    </a:lnTo>
                    <a:lnTo>
                      <a:pt x="262" y="259"/>
                    </a:lnTo>
                    <a:lnTo>
                      <a:pt x="260" y="249"/>
                    </a:lnTo>
                    <a:lnTo>
                      <a:pt x="259" y="237"/>
                    </a:lnTo>
                    <a:lnTo>
                      <a:pt x="259" y="237"/>
                    </a:lnTo>
                    <a:lnTo>
                      <a:pt x="267" y="257"/>
                    </a:lnTo>
                    <a:lnTo>
                      <a:pt x="278" y="278"/>
                    </a:lnTo>
                    <a:lnTo>
                      <a:pt x="289" y="296"/>
                    </a:lnTo>
                    <a:lnTo>
                      <a:pt x="302" y="314"/>
                    </a:lnTo>
                    <a:lnTo>
                      <a:pt x="317" y="331"/>
                    </a:lnTo>
                    <a:lnTo>
                      <a:pt x="333" y="347"/>
                    </a:lnTo>
                    <a:lnTo>
                      <a:pt x="351" y="360"/>
                    </a:lnTo>
                    <a:lnTo>
                      <a:pt x="369" y="373"/>
                    </a:lnTo>
                    <a:lnTo>
                      <a:pt x="369" y="373"/>
                    </a:lnTo>
                    <a:close/>
                    <a:moveTo>
                      <a:pt x="166" y="75"/>
                    </a:moveTo>
                    <a:lnTo>
                      <a:pt x="166" y="75"/>
                    </a:lnTo>
                    <a:lnTo>
                      <a:pt x="166" y="74"/>
                    </a:lnTo>
                    <a:lnTo>
                      <a:pt x="166" y="74"/>
                    </a:lnTo>
                    <a:lnTo>
                      <a:pt x="167" y="70"/>
                    </a:lnTo>
                    <a:lnTo>
                      <a:pt x="167" y="70"/>
                    </a:lnTo>
                    <a:lnTo>
                      <a:pt x="168" y="68"/>
                    </a:lnTo>
                    <a:lnTo>
                      <a:pt x="168" y="68"/>
                    </a:lnTo>
                    <a:lnTo>
                      <a:pt x="169" y="65"/>
                    </a:lnTo>
                    <a:lnTo>
                      <a:pt x="169" y="65"/>
                    </a:lnTo>
                    <a:lnTo>
                      <a:pt x="170" y="63"/>
                    </a:lnTo>
                    <a:lnTo>
                      <a:pt x="170" y="63"/>
                    </a:lnTo>
                    <a:lnTo>
                      <a:pt x="170" y="61"/>
                    </a:lnTo>
                    <a:lnTo>
                      <a:pt x="170" y="61"/>
                    </a:lnTo>
                    <a:lnTo>
                      <a:pt x="171" y="57"/>
                    </a:lnTo>
                    <a:lnTo>
                      <a:pt x="171" y="57"/>
                    </a:lnTo>
                    <a:lnTo>
                      <a:pt x="172" y="55"/>
                    </a:lnTo>
                    <a:lnTo>
                      <a:pt x="172" y="55"/>
                    </a:lnTo>
                    <a:lnTo>
                      <a:pt x="173" y="53"/>
                    </a:lnTo>
                    <a:lnTo>
                      <a:pt x="173" y="53"/>
                    </a:lnTo>
                    <a:lnTo>
                      <a:pt x="175" y="51"/>
                    </a:lnTo>
                    <a:lnTo>
                      <a:pt x="175" y="51"/>
                    </a:lnTo>
                    <a:lnTo>
                      <a:pt x="176" y="48"/>
                    </a:lnTo>
                    <a:lnTo>
                      <a:pt x="176" y="48"/>
                    </a:lnTo>
                    <a:lnTo>
                      <a:pt x="177" y="47"/>
                    </a:lnTo>
                    <a:lnTo>
                      <a:pt x="177" y="47"/>
                    </a:lnTo>
                    <a:lnTo>
                      <a:pt x="178" y="43"/>
                    </a:lnTo>
                    <a:lnTo>
                      <a:pt x="178" y="43"/>
                    </a:lnTo>
                    <a:lnTo>
                      <a:pt x="178" y="42"/>
                    </a:lnTo>
                    <a:lnTo>
                      <a:pt x="178" y="42"/>
                    </a:lnTo>
                    <a:lnTo>
                      <a:pt x="180" y="39"/>
                    </a:lnTo>
                    <a:lnTo>
                      <a:pt x="180" y="39"/>
                    </a:lnTo>
                    <a:lnTo>
                      <a:pt x="180" y="38"/>
                    </a:lnTo>
                    <a:lnTo>
                      <a:pt x="180" y="38"/>
                    </a:lnTo>
                    <a:lnTo>
                      <a:pt x="182" y="36"/>
                    </a:lnTo>
                    <a:lnTo>
                      <a:pt x="182" y="36"/>
                    </a:lnTo>
                    <a:lnTo>
                      <a:pt x="182" y="35"/>
                    </a:lnTo>
                    <a:lnTo>
                      <a:pt x="182" y="35"/>
                    </a:lnTo>
                    <a:lnTo>
                      <a:pt x="183" y="31"/>
                    </a:lnTo>
                    <a:lnTo>
                      <a:pt x="183" y="31"/>
                    </a:lnTo>
                    <a:lnTo>
                      <a:pt x="184" y="30"/>
                    </a:lnTo>
                    <a:lnTo>
                      <a:pt x="184" y="30"/>
                    </a:lnTo>
                    <a:lnTo>
                      <a:pt x="185" y="28"/>
                    </a:lnTo>
                    <a:lnTo>
                      <a:pt x="185" y="28"/>
                    </a:lnTo>
                    <a:lnTo>
                      <a:pt x="186" y="27"/>
                    </a:lnTo>
                    <a:lnTo>
                      <a:pt x="186" y="27"/>
                    </a:lnTo>
                    <a:lnTo>
                      <a:pt x="187" y="26"/>
                    </a:lnTo>
                    <a:lnTo>
                      <a:pt x="187" y="26"/>
                    </a:lnTo>
                    <a:lnTo>
                      <a:pt x="189" y="25"/>
                    </a:lnTo>
                    <a:lnTo>
                      <a:pt x="189" y="25"/>
                    </a:lnTo>
                    <a:lnTo>
                      <a:pt x="191" y="23"/>
                    </a:lnTo>
                    <a:lnTo>
                      <a:pt x="191" y="23"/>
                    </a:lnTo>
                    <a:lnTo>
                      <a:pt x="191" y="22"/>
                    </a:lnTo>
                    <a:lnTo>
                      <a:pt x="191" y="22"/>
                    </a:lnTo>
                    <a:lnTo>
                      <a:pt x="193" y="21"/>
                    </a:lnTo>
                    <a:lnTo>
                      <a:pt x="193" y="21"/>
                    </a:lnTo>
                    <a:lnTo>
                      <a:pt x="194" y="20"/>
                    </a:lnTo>
                    <a:lnTo>
                      <a:pt x="194" y="20"/>
                    </a:lnTo>
                    <a:lnTo>
                      <a:pt x="195" y="18"/>
                    </a:lnTo>
                    <a:lnTo>
                      <a:pt x="195" y="18"/>
                    </a:lnTo>
                    <a:lnTo>
                      <a:pt x="196" y="17"/>
                    </a:lnTo>
                    <a:lnTo>
                      <a:pt x="196" y="17"/>
                    </a:lnTo>
                    <a:lnTo>
                      <a:pt x="198" y="16"/>
                    </a:lnTo>
                    <a:lnTo>
                      <a:pt x="198" y="16"/>
                    </a:lnTo>
                    <a:lnTo>
                      <a:pt x="200" y="17"/>
                    </a:lnTo>
                    <a:lnTo>
                      <a:pt x="200" y="17"/>
                    </a:lnTo>
                    <a:lnTo>
                      <a:pt x="203" y="20"/>
                    </a:lnTo>
                    <a:lnTo>
                      <a:pt x="203" y="20"/>
                    </a:lnTo>
                    <a:lnTo>
                      <a:pt x="203" y="20"/>
                    </a:lnTo>
                    <a:lnTo>
                      <a:pt x="203" y="20"/>
                    </a:lnTo>
                    <a:lnTo>
                      <a:pt x="205" y="22"/>
                    </a:lnTo>
                    <a:lnTo>
                      <a:pt x="205" y="22"/>
                    </a:lnTo>
                    <a:lnTo>
                      <a:pt x="205" y="22"/>
                    </a:lnTo>
                    <a:lnTo>
                      <a:pt x="205" y="22"/>
                    </a:lnTo>
                    <a:lnTo>
                      <a:pt x="207" y="24"/>
                    </a:lnTo>
                    <a:lnTo>
                      <a:pt x="207" y="24"/>
                    </a:lnTo>
                    <a:lnTo>
                      <a:pt x="208" y="25"/>
                    </a:lnTo>
                    <a:lnTo>
                      <a:pt x="208" y="25"/>
                    </a:lnTo>
                    <a:lnTo>
                      <a:pt x="209" y="27"/>
                    </a:lnTo>
                    <a:lnTo>
                      <a:pt x="209" y="27"/>
                    </a:lnTo>
                    <a:lnTo>
                      <a:pt x="210" y="27"/>
                    </a:lnTo>
                    <a:lnTo>
                      <a:pt x="210" y="27"/>
                    </a:lnTo>
                    <a:lnTo>
                      <a:pt x="211" y="30"/>
                    </a:lnTo>
                    <a:lnTo>
                      <a:pt x="211" y="30"/>
                    </a:lnTo>
                    <a:lnTo>
                      <a:pt x="212" y="30"/>
                    </a:lnTo>
                    <a:lnTo>
                      <a:pt x="212" y="30"/>
                    </a:lnTo>
                    <a:lnTo>
                      <a:pt x="213" y="34"/>
                    </a:lnTo>
                    <a:lnTo>
                      <a:pt x="213" y="34"/>
                    </a:lnTo>
                    <a:lnTo>
                      <a:pt x="214" y="35"/>
                    </a:lnTo>
                    <a:lnTo>
                      <a:pt x="214" y="35"/>
                    </a:lnTo>
                    <a:lnTo>
                      <a:pt x="216" y="37"/>
                    </a:lnTo>
                    <a:lnTo>
                      <a:pt x="216" y="37"/>
                    </a:lnTo>
                    <a:lnTo>
                      <a:pt x="217" y="38"/>
                    </a:lnTo>
                    <a:lnTo>
                      <a:pt x="217" y="38"/>
                    </a:lnTo>
                    <a:lnTo>
                      <a:pt x="218" y="41"/>
                    </a:lnTo>
                    <a:lnTo>
                      <a:pt x="218" y="41"/>
                    </a:lnTo>
                    <a:lnTo>
                      <a:pt x="218" y="42"/>
                    </a:lnTo>
                    <a:lnTo>
                      <a:pt x="218" y="42"/>
                    </a:lnTo>
                    <a:lnTo>
                      <a:pt x="220" y="45"/>
                    </a:lnTo>
                    <a:lnTo>
                      <a:pt x="220" y="45"/>
                    </a:lnTo>
                    <a:lnTo>
                      <a:pt x="220" y="47"/>
                    </a:lnTo>
                    <a:lnTo>
                      <a:pt x="220" y="47"/>
                    </a:lnTo>
                    <a:lnTo>
                      <a:pt x="222" y="50"/>
                    </a:lnTo>
                    <a:lnTo>
                      <a:pt x="222" y="50"/>
                    </a:lnTo>
                    <a:lnTo>
                      <a:pt x="222" y="51"/>
                    </a:lnTo>
                    <a:lnTo>
                      <a:pt x="222" y="51"/>
                    </a:lnTo>
                    <a:lnTo>
                      <a:pt x="223" y="55"/>
                    </a:lnTo>
                    <a:lnTo>
                      <a:pt x="223" y="55"/>
                    </a:lnTo>
                    <a:lnTo>
                      <a:pt x="224" y="55"/>
                    </a:lnTo>
                    <a:lnTo>
                      <a:pt x="224" y="55"/>
                    </a:lnTo>
                    <a:lnTo>
                      <a:pt x="225" y="60"/>
                    </a:lnTo>
                    <a:lnTo>
                      <a:pt x="225" y="60"/>
                    </a:lnTo>
                    <a:lnTo>
                      <a:pt x="225" y="61"/>
                    </a:lnTo>
                    <a:lnTo>
                      <a:pt x="225" y="61"/>
                    </a:lnTo>
                    <a:lnTo>
                      <a:pt x="231" y="76"/>
                    </a:lnTo>
                    <a:lnTo>
                      <a:pt x="166" y="76"/>
                    </a:lnTo>
                    <a:lnTo>
                      <a:pt x="166" y="76"/>
                    </a:lnTo>
                    <a:lnTo>
                      <a:pt x="166" y="75"/>
                    </a:lnTo>
                    <a:lnTo>
                      <a:pt x="166" y="75"/>
                    </a:lnTo>
                    <a:close/>
                    <a:moveTo>
                      <a:pt x="166" y="90"/>
                    </a:moveTo>
                    <a:lnTo>
                      <a:pt x="231" y="90"/>
                    </a:lnTo>
                    <a:lnTo>
                      <a:pt x="235" y="90"/>
                    </a:lnTo>
                    <a:lnTo>
                      <a:pt x="235" y="90"/>
                    </a:lnTo>
                    <a:lnTo>
                      <a:pt x="238" y="105"/>
                    </a:lnTo>
                    <a:lnTo>
                      <a:pt x="241" y="119"/>
                    </a:lnTo>
                    <a:lnTo>
                      <a:pt x="243" y="132"/>
                    </a:lnTo>
                    <a:lnTo>
                      <a:pt x="244" y="142"/>
                    </a:lnTo>
                    <a:lnTo>
                      <a:pt x="243" y="142"/>
                    </a:lnTo>
                    <a:lnTo>
                      <a:pt x="243" y="142"/>
                    </a:lnTo>
                    <a:lnTo>
                      <a:pt x="244" y="163"/>
                    </a:lnTo>
                    <a:lnTo>
                      <a:pt x="244" y="434"/>
                    </a:lnTo>
                    <a:lnTo>
                      <a:pt x="153" y="434"/>
                    </a:lnTo>
                    <a:lnTo>
                      <a:pt x="153" y="163"/>
                    </a:lnTo>
                    <a:lnTo>
                      <a:pt x="153" y="163"/>
                    </a:lnTo>
                    <a:lnTo>
                      <a:pt x="154" y="142"/>
                    </a:lnTo>
                    <a:lnTo>
                      <a:pt x="153" y="142"/>
                    </a:lnTo>
                    <a:lnTo>
                      <a:pt x="153" y="142"/>
                    </a:lnTo>
                    <a:lnTo>
                      <a:pt x="154" y="132"/>
                    </a:lnTo>
                    <a:lnTo>
                      <a:pt x="155" y="119"/>
                    </a:lnTo>
                    <a:lnTo>
                      <a:pt x="158" y="105"/>
                    </a:lnTo>
                    <a:lnTo>
                      <a:pt x="162" y="90"/>
                    </a:lnTo>
                    <a:lnTo>
                      <a:pt x="166" y="90"/>
                    </a:lnTo>
                    <a:close/>
                    <a:moveTo>
                      <a:pt x="22" y="378"/>
                    </a:moveTo>
                    <a:lnTo>
                      <a:pt x="22" y="378"/>
                    </a:lnTo>
                    <a:lnTo>
                      <a:pt x="28" y="373"/>
                    </a:lnTo>
                    <a:lnTo>
                      <a:pt x="28" y="373"/>
                    </a:lnTo>
                    <a:lnTo>
                      <a:pt x="46" y="361"/>
                    </a:lnTo>
                    <a:lnTo>
                      <a:pt x="62" y="347"/>
                    </a:lnTo>
                    <a:lnTo>
                      <a:pt x="78" y="333"/>
                    </a:lnTo>
                    <a:lnTo>
                      <a:pt x="92" y="317"/>
                    </a:lnTo>
                    <a:lnTo>
                      <a:pt x="105" y="298"/>
                    </a:lnTo>
                    <a:lnTo>
                      <a:pt x="117" y="280"/>
                    </a:lnTo>
                    <a:lnTo>
                      <a:pt x="127" y="260"/>
                    </a:lnTo>
                    <a:lnTo>
                      <a:pt x="136" y="241"/>
                    </a:lnTo>
                    <a:lnTo>
                      <a:pt x="136" y="241"/>
                    </a:lnTo>
                    <a:lnTo>
                      <a:pt x="135" y="252"/>
                    </a:lnTo>
                    <a:lnTo>
                      <a:pt x="132" y="263"/>
                    </a:lnTo>
                    <a:lnTo>
                      <a:pt x="129" y="273"/>
                    </a:lnTo>
                    <a:lnTo>
                      <a:pt x="125" y="284"/>
                    </a:lnTo>
                    <a:lnTo>
                      <a:pt x="121" y="295"/>
                    </a:lnTo>
                    <a:lnTo>
                      <a:pt x="115" y="305"/>
                    </a:lnTo>
                    <a:lnTo>
                      <a:pt x="109" y="314"/>
                    </a:lnTo>
                    <a:lnTo>
                      <a:pt x="102" y="323"/>
                    </a:lnTo>
                    <a:lnTo>
                      <a:pt x="95" y="333"/>
                    </a:lnTo>
                    <a:lnTo>
                      <a:pt x="86" y="341"/>
                    </a:lnTo>
                    <a:lnTo>
                      <a:pt x="76" y="349"/>
                    </a:lnTo>
                    <a:lnTo>
                      <a:pt x="67" y="357"/>
                    </a:lnTo>
                    <a:lnTo>
                      <a:pt x="56" y="364"/>
                    </a:lnTo>
                    <a:lnTo>
                      <a:pt x="45" y="371"/>
                    </a:lnTo>
                    <a:lnTo>
                      <a:pt x="33" y="377"/>
                    </a:lnTo>
                    <a:lnTo>
                      <a:pt x="21" y="382"/>
                    </a:lnTo>
                    <a:lnTo>
                      <a:pt x="20" y="384"/>
                    </a:lnTo>
                    <a:lnTo>
                      <a:pt x="20" y="384"/>
                    </a:lnTo>
                    <a:lnTo>
                      <a:pt x="19" y="384"/>
                    </a:lnTo>
                    <a:lnTo>
                      <a:pt x="19" y="384"/>
                    </a:lnTo>
                    <a:lnTo>
                      <a:pt x="20" y="380"/>
                    </a:lnTo>
                    <a:lnTo>
                      <a:pt x="22" y="378"/>
                    </a:lnTo>
                    <a:lnTo>
                      <a:pt x="22" y="378"/>
                    </a:lnTo>
                    <a:close/>
                    <a:moveTo>
                      <a:pt x="15" y="428"/>
                    </a:moveTo>
                    <a:lnTo>
                      <a:pt x="15" y="428"/>
                    </a:lnTo>
                    <a:lnTo>
                      <a:pt x="15" y="418"/>
                    </a:lnTo>
                    <a:lnTo>
                      <a:pt x="16" y="409"/>
                    </a:lnTo>
                    <a:lnTo>
                      <a:pt x="18" y="403"/>
                    </a:lnTo>
                    <a:lnTo>
                      <a:pt x="19" y="401"/>
                    </a:lnTo>
                    <a:lnTo>
                      <a:pt x="21" y="400"/>
                    </a:lnTo>
                    <a:lnTo>
                      <a:pt x="21" y="400"/>
                    </a:lnTo>
                    <a:lnTo>
                      <a:pt x="27" y="395"/>
                    </a:lnTo>
                    <a:lnTo>
                      <a:pt x="27" y="395"/>
                    </a:lnTo>
                    <a:lnTo>
                      <a:pt x="46" y="386"/>
                    </a:lnTo>
                    <a:lnTo>
                      <a:pt x="64" y="375"/>
                    </a:lnTo>
                    <a:lnTo>
                      <a:pt x="82" y="364"/>
                    </a:lnTo>
                    <a:lnTo>
                      <a:pt x="97" y="351"/>
                    </a:lnTo>
                    <a:lnTo>
                      <a:pt x="110" y="337"/>
                    </a:lnTo>
                    <a:lnTo>
                      <a:pt x="121" y="322"/>
                    </a:lnTo>
                    <a:lnTo>
                      <a:pt x="130" y="306"/>
                    </a:lnTo>
                    <a:lnTo>
                      <a:pt x="139" y="290"/>
                    </a:lnTo>
                    <a:lnTo>
                      <a:pt x="139" y="434"/>
                    </a:lnTo>
                    <a:lnTo>
                      <a:pt x="139" y="436"/>
                    </a:lnTo>
                    <a:lnTo>
                      <a:pt x="125" y="436"/>
                    </a:lnTo>
                    <a:lnTo>
                      <a:pt x="125" y="436"/>
                    </a:lnTo>
                    <a:lnTo>
                      <a:pt x="125" y="425"/>
                    </a:lnTo>
                    <a:lnTo>
                      <a:pt x="123" y="413"/>
                    </a:lnTo>
                    <a:lnTo>
                      <a:pt x="121" y="401"/>
                    </a:lnTo>
                    <a:lnTo>
                      <a:pt x="116" y="391"/>
                    </a:lnTo>
                    <a:lnTo>
                      <a:pt x="112" y="382"/>
                    </a:lnTo>
                    <a:lnTo>
                      <a:pt x="106" y="375"/>
                    </a:lnTo>
                    <a:lnTo>
                      <a:pt x="103" y="373"/>
                    </a:lnTo>
                    <a:lnTo>
                      <a:pt x="99" y="371"/>
                    </a:lnTo>
                    <a:lnTo>
                      <a:pt x="96" y="369"/>
                    </a:lnTo>
                    <a:lnTo>
                      <a:pt x="91" y="369"/>
                    </a:lnTo>
                    <a:lnTo>
                      <a:pt x="91" y="369"/>
                    </a:lnTo>
                    <a:lnTo>
                      <a:pt x="87" y="369"/>
                    </a:lnTo>
                    <a:lnTo>
                      <a:pt x="83" y="371"/>
                    </a:lnTo>
                    <a:lnTo>
                      <a:pt x="79" y="373"/>
                    </a:lnTo>
                    <a:lnTo>
                      <a:pt x="76" y="375"/>
                    </a:lnTo>
                    <a:lnTo>
                      <a:pt x="71" y="382"/>
                    </a:lnTo>
                    <a:lnTo>
                      <a:pt x="65" y="391"/>
                    </a:lnTo>
                    <a:lnTo>
                      <a:pt x="62" y="401"/>
                    </a:lnTo>
                    <a:lnTo>
                      <a:pt x="60" y="413"/>
                    </a:lnTo>
                    <a:lnTo>
                      <a:pt x="58" y="425"/>
                    </a:lnTo>
                    <a:lnTo>
                      <a:pt x="57" y="436"/>
                    </a:lnTo>
                    <a:lnTo>
                      <a:pt x="15" y="436"/>
                    </a:lnTo>
                    <a:lnTo>
                      <a:pt x="15" y="436"/>
                    </a:lnTo>
                    <a:lnTo>
                      <a:pt x="15" y="428"/>
                    </a:lnTo>
                    <a:lnTo>
                      <a:pt x="15" y="428"/>
                    </a:lnTo>
                    <a:close/>
                    <a:moveTo>
                      <a:pt x="111" y="436"/>
                    </a:moveTo>
                    <a:lnTo>
                      <a:pt x="72" y="436"/>
                    </a:lnTo>
                    <a:lnTo>
                      <a:pt x="72" y="436"/>
                    </a:lnTo>
                    <a:lnTo>
                      <a:pt x="72" y="426"/>
                    </a:lnTo>
                    <a:lnTo>
                      <a:pt x="74" y="416"/>
                    </a:lnTo>
                    <a:lnTo>
                      <a:pt x="75" y="406"/>
                    </a:lnTo>
                    <a:lnTo>
                      <a:pt x="78" y="399"/>
                    </a:lnTo>
                    <a:lnTo>
                      <a:pt x="81" y="392"/>
                    </a:lnTo>
                    <a:lnTo>
                      <a:pt x="84" y="388"/>
                    </a:lnTo>
                    <a:lnTo>
                      <a:pt x="87" y="385"/>
                    </a:lnTo>
                    <a:lnTo>
                      <a:pt x="91" y="384"/>
                    </a:lnTo>
                    <a:lnTo>
                      <a:pt x="91" y="384"/>
                    </a:lnTo>
                    <a:lnTo>
                      <a:pt x="95" y="385"/>
                    </a:lnTo>
                    <a:lnTo>
                      <a:pt x="99" y="388"/>
                    </a:lnTo>
                    <a:lnTo>
                      <a:pt x="102" y="392"/>
                    </a:lnTo>
                    <a:lnTo>
                      <a:pt x="104" y="399"/>
                    </a:lnTo>
                    <a:lnTo>
                      <a:pt x="108" y="406"/>
                    </a:lnTo>
                    <a:lnTo>
                      <a:pt x="109" y="416"/>
                    </a:lnTo>
                    <a:lnTo>
                      <a:pt x="111" y="426"/>
                    </a:lnTo>
                    <a:lnTo>
                      <a:pt x="111" y="436"/>
                    </a:lnTo>
                    <a:lnTo>
                      <a:pt x="111" y="436"/>
                    </a:lnTo>
                    <a:close/>
                    <a:moveTo>
                      <a:pt x="111" y="460"/>
                    </a:moveTo>
                    <a:lnTo>
                      <a:pt x="72" y="460"/>
                    </a:lnTo>
                    <a:lnTo>
                      <a:pt x="72" y="460"/>
                    </a:lnTo>
                    <a:lnTo>
                      <a:pt x="72" y="450"/>
                    </a:lnTo>
                    <a:lnTo>
                      <a:pt x="111" y="450"/>
                    </a:lnTo>
                    <a:lnTo>
                      <a:pt x="111" y="450"/>
                    </a:lnTo>
                    <a:lnTo>
                      <a:pt x="111" y="460"/>
                    </a:lnTo>
                    <a:lnTo>
                      <a:pt x="111" y="460"/>
                    </a:lnTo>
                    <a:close/>
                    <a:moveTo>
                      <a:pt x="153" y="461"/>
                    </a:moveTo>
                    <a:lnTo>
                      <a:pt x="153" y="461"/>
                    </a:lnTo>
                    <a:lnTo>
                      <a:pt x="152" y="448"/>
                    </a:lnTo>
                    <a:lnTo>
                      <a:pt x="153" y="448"/>
                    </a:lnTo>
                    <a:lnTo>
                      <a:pt x="244" y="448"/>
                    </a:lnTo>
                    <a:lnTo>
                      <a:pt x="245" y="448"/>
                    </a:lnTo>
                    <a:lnTo>
                      <a:pt x="245" y="448"/>
                    </a:lnTo>
                    <a:lnTo>
                      <a:pt x="244" y="461"/>
                    </a:lnTo>
                    <a:lnTo>
                      <a:pt x="153" y="461"/>
                    </a:lnTo>
                    <a:close/>
                    <a:moveTo>
                      <a:pt x="325" y="460"/>
                    </a:moveTo>
                    <a:lnTo>
                      <a:pt x="286" y="460"/>
                    </a:lnTo>
                    <a:lnTo>
                      <a:pt x="286" y="460"/>
                    </a:lnTo>
                    <a:lnTo>
                      <a:pt x="285" y="450"/>
                    </a:lnTo>
                    <a:lnTo>
                      <a:pt x="325" y="450"/>
                    </a:lnTo>
                    <a:lnTo>
                      <a:pt x="325" y="450"/>
                    </a:lnTo>
                    <a:lnTo>
                      <a:pt x="325" y="460"/>
                    </a:lnTo>
                    <a:lnTo>
                      <a:pt x="325" y="460"/>
                    </a:lnTo>
                    <a:close/>
                    <a:moveTo>
                      <a:pt x="286" y="436"/>
                    </a:moveTo>
                    <a:lnTo>
                      <a:pt x="286" y="436"/>
                    </a:lnTo>
                    <a:lnTo>
                      <a:pt x="286" y="426"/>
                    </a:lnTo>
                    <a:lnTo>
                      <a:pt x="288" y="416"/>
                    </a:lnTo>
                    <a:lnTo>
                      <a:pt x="289" y="406"/>
                    </a:lnTo>
                    <a:lnTo>
                      <a:pt x="292" y="399"/>
                    </a:lnTo>
                    <a:lnTo>
                      <a:pt x="294" y="392"/>
                    </a:lnTo>
                    <a:lnTo>
                      <a:pt x="298" y="388"/>
                    </a:lnTo>
                    <a:lnTo>
                      <a:pt x="301" y="385"/>
                    </a:lnTo>
                    <a:lnTo>
                      <a:pt x="305" y="384"/>
                    </a:lnTo>
                    <a:lnTo>
                      <a:pt x="305" y="384"/>
                    </a:lnTo>
                    <a:lnTo>
                      <a:pt x="308" y="385"/>
                    </a:lnTo>
                    <a:lnTo>
                      <a:pt x="313" y="388"/>
                    </a:lnTo>
                    <a:lnTo>
                      <a:pt x="316" y="392"/>
                    </a:lnTo>
                    <a:lnTo>
                      <a:pt x="318" y="399"/>
                    </a:lnTo>
                    <a:lnTo>
                      <a:pt x="320" y="406"/>
                    </a:lnTo>
                    <a:lnTo>
                      <a:pt x="322" y="416"/>
                    </a:lnTo>
                    <a:lnTo>
                      <a:pt x="325" y="426"/>
                    </a:lnTo>
                    <a:lnTo>
                      <a:pt x="325" y="436"/>
                    </a:lnTo>
                    <a:lnTo>
                      <a:pt x="286" y="436"/>
                    </a:lnTo>
                    <a:close/>
                    <a:moveTo>
                      <a:pt x="339" y="436"/>
                    </a:moveTo>
                    <a:lnTo>
                      <a:pt x="339" y="436"/>
                    </a:lnTo>
                    <a:lnTo>
                      <a:pt x="339" y="425"/>
                    </a:lnTo>
                    <a:lnTo>
                      <a:pt x="337" y="413"/>
                    </a:lnTo>
                    <a:lnTo>
                      <a:pt x="334" y="401"/>
                    </a:lnTo>
                    <a:lnTo>
                      <a:pt x="330" y="391"/>
                    </a:lnTo>
                    <a:lnTo>
                      <a:pt x="326" y="382"/>
                    </a:lnTo>
                    <a:lnTo>
                      <a:pt x="320" y="375"/>
                    </a:lnTo>
                    <a:lnTo>
                      <a:pt x="317" y="373"/>
                    </a:lnTo>
                    <a:lnTo>
                      <a:pt x="313" y="371"/>
                    </a:lnTo>
                    <a:lnTo>
                      <a:pt x="310" y="369"/>
                    </a:lnTo>
                    <a:lnTo>
                      <a:pt x="305" y="369"/>
                    </a:lnTo>
                    <a:lnTo>
                      <a:pt x="305" y="369"/>
                    </a:lnTo>
                    <a:lnTo>
                      <a:pt x="301" y="369"/>
                    </a:lnTo>
                    <a:lnTo>
                      <a:pt x="297" y="371"/>
                    </a:lnTo>
                    <a:lnTo>
                      <a:pt x="293" y="373"/>
                    </a:lnTo>
                    <a:lnTo>
                      <a:pt x="290" y="375"/>
                    </a:lnTo>
                    <a:lnTo>
                      <a:pt x="285" y="382"/>
                    </a:lnTo>
                    <a:lnTo>
                      <a:pt x="279" y="391"/>
                    </a:lnTo>
                    <a:lnTo>
                      <a:pt x="276" y="401"/>
                    </a:lnTo>
                    <a:lnTo>
                      <a:pt x="274" y="413"/>
                    </a:lnTo>
                    <a:lnTo>
                      <a:pt x="272" y="425"/>
                    </a:lnTo>
                    <a:lnTo>
                      <a:pt x="271" y="436"/>
                    </a:lnTo>
                    <a:lnTo>
                      <a:pt x="258" y="436"/>
                    </a:lnTo>
                    <a:lnTo>
                      <a:pt x="258" y="434"/>
                    </a:lnTo>
                    <a:lnTo>
                      <a:pt x="258" y="292"/>
                    </a:lnTo>
                    <a:lnTo>
                      <a:pt x="258" y="292"/>
                    </a:lnTo>
                    <a:lnTo>
                      <a:pt x="266" y="308"/>
                    </a:lnTo>
                    <a:lnTo>
                      <a:pt x="276" y="323"/>
                    </a:lnTo>
                    <a:lnTo>
                      <a:pt x="288" y="337"/>
                    </a:lnTo>
                    <a:lnTo>
                      <a:pt x="301" y="351"/>
                    </a:lnTo>
                    <a:lnTo>
                      <a:pt x="316" y="364"/>
                    </a:lnTo>
                    <a:lnTo>
                      <a:pt x="332" y="376"/>
                    </a:lnTo>
                    <a:lnTo>
                      <a:pt x="351" y="386"/>
                    </a:lnTo>
                    <a:lnTo>
                      <a:pt x="370" y="395"/>
                    </a:lnTo>
                    <a:lnTo>
                      <a:pt x="375" y="400"/>
                    </a:lnTo>
                    <a:lnTo>
                      <a:pt x="375" y="400"/>
                    </a:lnTo>
                    <a:lnTo>
                      <a:pt x="379" y="403"/>
                    </a:lnTo>
                    <a:lnTo>
                      <a:pt x="381" y="409"/>
                    </a:lnTo>
                    <a:lnTo>
                      <a:pt x="382" y="418"/>
                    </a:lnTo>
                    <a:lnTo>
                      <a:pt x="382" y="427"/>
                    </a:lnTo>
                    <a:lnTo>
                      <a:pt x="382" y="427"/>
                    </a:lnTo>
                    <a:lnTo>
                      <a:pt x="382" y="436"/>
                    </a:lnTo>
                    <a:lnTo>
                      <a:pt x="339" y="4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29" name="Freeform 54"/>
              <p:cNvSpPr/>
              <p:nvPr>
                <p:custDataLst>
                  <p:tags r:id="rId26"/>
                </p:custDataLst>
              </p:nvPr>
            </p:nvSpPr>
            <p:spPr bwMode="auto">
              <a:xfrm>
                <a:off x="4313238" y="3270250"/>
                <a:ext cx="106363" cy="34925"/>
              </a:xfrm>
              <a:custGeom>
                <a:avLst/>
                <a:gdLst>
                  <a:gd name="T0" fmla="*/ 13 w 67"/>
                  <a:gd name="T1" fmla="*/ 20 h 22"/>
                  <a:gd name="T2" fmla="*/ 13 w 67"/>
                  <a:gd name="T3" fmla="*/ 20 h 22"/>
                  <a:gd name="T4" fmla="*/ 15 w 67"/>
                  <a:gd name="T5" fmla="*/ 18 h 22"/>
                  <a:gd name="T6" fmla="*/ 20 w 67"/>
                  <a:gd name="T7" fmla="*/ 16 h 22"/>
                  <a:gd name="T8" fmla="*/ 26 w 67"/>
                  <a:gd name="T9" fmla="*/ 15 h 22"/>
                  <a:gd name="T10" fmla="*/ 33 w 67"/>
                  <a:gd name="T11" fmla="*/ 14 h 22"/>
                  <a:gd name="T12" fmla="*/ 33 w 67"/>
                  <a:gd name="T13" fmla="*/ 14 h 22"/>
                  <a:gd name="T14" fmla="*/ 41 w 67"/>
                  <a:gd name="T15" fmla="*/ 15 h 22"/>
                  <a:gd name="T16" fmla="*/ 46 w 67"/>
                  <a:gd name="T17" fmla="*/ 16 h 22"/>
                  <a:gd name="T18" fmla="*/ 52 w 67"/>
                  <a:gd name="T19" fmla="*/ 18 h 22"/>
                  <a:gd name="T20" fmla="*/ 54 w 67"/>
                  <a:gd name="T21" fmla="*/ 20 h 22"/>
                  <a:gd name="T22" fmla="*/ 54 w 67"/>
                  <a:gd name="T23" fmla="*/ 20 h 22"/>
                  <a:gd name="T24" fmla="*/ 57 w 67"/>
                  <a:gd name="T25" fmla="*/ 22 h 22"/>
                  <a:gd name="T26" fmla="*/ 59 w 67"/>
                  <a:gd name="T27" fmla="*/ 22 h 22"/>
                  <a:gd name="T28" fmla="*/ 59 w 67"/>
                  <a:gd name="T29" fmla="*/ 22 h 22"/>
                  <a:gd name="T30" fmla="*/ 62 w 67"/>
                  <a:gd name="T31" fmla="*/ 22 h 22"/>
                  <a:gd name="T32" fmla="*/ 65 w 67"/>
                  <a:gd name="T33" fmla="*/ 20 h 22"/>
                  <a:gd name="T34" fmla="*/ 65 w 67"/>
                  <a:gd name="T35" fmla="*/ 20 h 22"/>
                  <a:gd name="T36" fmla="*/ 66 w 67"/>
                  <a:gd name="T37" fmla="*/ 18 h 22"/>
                  <a:gd name="T38" fmla="*/ 67 w 67"/>
                  <a:gd name="T39" fmla="*/ 16 h 22"/>
                  <a:gd name="T40" fmla="*/ 66 w 67"/>
                  <a:gd name="T41" fmla="*/ 13 h 22"/>
                  <a:gd name="T42" fmla="*/ 65 w 67"/>
                  <a:gd name="T43" fmla="*/ 10 h 22"/>
                  <a:gd name="T44" fmla="*/ 65 w 67"/>
                  <a:gd name="T45" fmla="*/ 10 h 22"/>
                  <a:gd name="T46" fmla="*/ 59 w 67"/>
                  <a:gd name="T47" fmla="*/ 6 h 22"/>
                  <a:gd name="T48" fmla="*/ 52 w 67"/>
                  <a:gd name="T49" fmla="*/ 3 h 22"/>
                  <a:gd name="T50" fmla="*/ 43 w 67"/>
                  <a:gd name="T51" fmla="*/ 1 h 22"/>
                  <a:gd name="T52" fmla="*/ 33 w 67"/>
                  <a:gd name="T53" fmla="*/ 0 h 22"/>
                  <a:gd name="T54" fmla="*/ 33 w 67"/>
                  <a:gd name="T55" fmla="*/ 0 h 22"/>
                  <a:gd name="T56" fmla="*/ 24 w 67"/>
                  <a:gd name="T57" fmla="*/ 1 h 22"/>
                  <a:gd name="T58" fmla="*/ 15 w 67"/>
                  <a:gd name="T59" fmla="*/ 3 h 22"/>
                  <a:gd name="T60" fmla="*/ 7 w 67"/>
                  <a:gd name="T61" fmla="*/ 6 h 22"/>
                  <a:gd name="T62" fmla="*/ 2 w 67"/>
                  <a:gd name="T63" fmla="*/ 10 h 22"/>
                  <a:gd name="T64" fmla="*/ 2 w 67"/>
                  <a:gd name="T65" fmla="*/ 10 h 22"/>
                  <a:gd name="T66" fmla="*/ 1 w 67"/>
                  <a:gd name="T67" fmla="*/ 13 h 22"/>
                  <a:gd name="T68" fmla="*/ 0 w 67"/>
                  <a:gd name="T69" fmla="*/ 16 h 22"/>
                  <a:gd name="T70" fmla="*/ 1 w 67"/>
                  <a:gd name="T71" fmla="*/ 18 h 22"/>
                  <a:gd name="T72" fmla="*/ 2 w 67"/>
                  <a:gd name="T73" fmla="*/ 20 h 22"/>
                  <a:gd name="T74" fmla="*/ 2 w 67"/>
                  <a:gd name="T75" fmla="*/ 20 h 22"/>
                  <a:gd name="T76" fmla="*/ 5 w 67"/>
                  <a:gd name="T77" fmla="*/ 22 h 22"/>
                  <a:gd name="T78" fmla="*/ 7 w 67"/>
                  <a:gd name="T79" fmla="*/ 22 h 22"/>
                  <a:gd name="T80" fmla="*/ 10 w 67"/>
                  <a:gd name="T81" fmla="*/ 21 h 22"/>
                  <a:gd name="T82" fmla="*/ 13 w 67"/>
                  <a:gd name="T83" fmla="*/ 20 h 22"/>
                  <a:gd name="T84" fmla="*/ 13 w 67"/>
                  <a:gd name="T8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22">
                    <a:moveTo>
                      <a:pt x="13" y="20"/>
                    </a:moveTo>
                    <a:lnTo>
                      <a:pt x="13" y="20"/>
                    </a:lnTo>
                    <a:lnTo>
                      <a:pt x="15" y="18"/>
                    </a:lnTo>
                    <a:lnTo>
                      <a:pt x="20" y="16"/>
                    </a:lnTo>
                    <a:lnTo>
                      <a:pt x="26" y="15"/>
                    </a:lnTo>
                    <a:lnTo>
                      <a:pt x="33" y="14"/>
                    </a:lnTo>
                    <a:lnTo>
                      <a:pt x="33" y="14"/>
                    </a:lnTo>
                    <a:lnTo>
                      <a:pt x="41" y="15"/>
                    </a:lnTo>
                    <a:lnTo>
                      <a:pt x="46" y="16"/>
                    </a:lnTo>
                    <a:lnTo>
                      <a:pt x="52" y="18"/>
                    </a:lnTo>
                    <a:lnTo>
                      <a:pt x="54" y="20"/>
                    </a:lnTo>
                    <a:lnTo>
                      <a:pt x="54" y="20"/>
                    </a:lnTo>
                    <a:lnTo>
                      <a:pt x="57" y="22"/>
                    </a:lnTo>
                    <a:lnTo>
                      <a:pt x="59" y="22"/>
                    </a:lnTo>
                    <a:lnTo>
                      <a:pt x="59" y="22"/>
                    </a:lnTo>
                    <a:lnTo>
                      <a:pt x="62" y="22"/>
                    </a:lnTo>
                    <a:lnTo>
                      <a:pt x="65" y="20"/>
                    </a:lnTo>
                    <a:lnTo>
                      <a:pt x="65" y="20"/>
                    </a:lnTo>
                    <a:lnTo>
                      <a:pt x="66" y="18"/>
                    </a:lnTo>
                    <a:lnTo>
                      <a:pt x="67" y="16"/>
                    </a:lnTo>
                    <a:lnTo>
                      <a:pt x="66" y="13"/>
                    </a:lnTo>
                    <a:lnTo>
                      <a:pt x="65" y="10"/>
                    </a:lnTo>
                    <a:lnTo>
                      <a:pt x="65" y="10"/>
                    </a:lnTo>
                    <a:lnTo>
                      <a:pt x="59" y="6"/>
                    </a:lnTo>
                    <a:lnTo>
                      <a:pt x="52" y="3"/>
                    </a:lnTo>
                    <a:lnTo>
                      <a:pt x="43" y="1"/>
                    </a:lnTo>
                    <a:lnTo>
                      <a:pt x="33" y="0"/>
                    </a:lnTo>
                    <a:lnTo>
                      <a:pt x="33" y="0"/>
                    </a:lnTo>
                    <a:lnTo>
                      <a:pt x="24" y="1"/>
                    </a:lnTo>
                    <a:lnTo>
                      <a:pt x="15" y="3"/>
                    </a:lnTo>
                    <a:lnTo>
                      <a:pt x="7" y="6"/>
                    </a:lnTo>
                    <a:lnTo>
                      <a:pt x="2" y="10"/>
                    </a:lnTo>
                    <a:lnTo>
                      <a:pt x="2" y="10"/>
                    </a:lnTo>
                    <a:lnTo>
                      <a:pt x="1" y="13"/>
                    </a:lnTo>
                    <a:lnTo>
                      <a:pt x="0" y="16"/>
                    </a:lnTo>
                    <a:lnTo>
                      <a:pt x="1" y="18"/>
                    </a:lnTo>
                    <a:lnTo>
                      <a:pt x="2" y="20"/>
                    </a:lnTo>
                    <a:lnTo>
                      <a:pt x="2" y="20"/>
                    </a:lnTo>
                    <a:lnTo>
                      <a:pt x="5" y="22"/>
                    </a:lnTo>
                    <a:lnTo>
                      <a:pt x="7" y="22"/>
                    </a:lnTo>
                    <a:lnTo>
                      <a:pt x="10" y="21"/>
                    </a:lnTo>
                    <a:lnTo>
                      <a:pt x="13" y="20"/>
                    </a:lnTo>
                    <a:lnTo>
                      <a:pt x="13"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grpSp>
      <p:grpSp>
        <p:nvGrpSpPr>
          <p:cNvPr id="9" name="组合 8"/>
          <p:cNvGrpSpPr/>
          <p:nvPr>
            <p:custDataLst>
              <p:tags r:id="rId27"/>
            </p:custDataLst>
          </p:nvPr>
        </p:nvGrpSpPr>
        <p:grpSpPr>
          <a:xfrm>
            <a:off x="4202042" y="4843259"/>
            <a:ext cx="769168" cy="769168"/>
            <a:chOff x="4202042" y="4843259"/>
            <a:chExt cx="769168" cy="769168"/>
          </a:xfrm>
        </p:grpSpPr>
        <p:sp>
          <p:nvSpPr>
            <p:cNvPr id="31" name="타원 5"/>
            <p:cNvSpPr/>
            <p:nvPr>
              <p:custDataLst>
                <p:tags r:id="rId28"/>
              </p:custDataLst>
            </p:nvPr>
          </p:nvSpPr>
          <p:spPr>
            <a:xfrm>
              <a:off x="4202042" y="4843259"/>
              <a:ext cx="769168" cy="769168"/>
            </a:xfrm>
            <a:prstGeom prst="ellipse">
              <a:avLst/>
            </a:prstGeom>
            <a:noFill/>
            <a:ln w="25400">
              <a:gradFill>
                <a:gsLst>
                  <a:gs pos="0">
                    <a:srgbClr val="54D0CA"/>
                  </a:gs>
                  <a:gs pos="100000">
                    <a:srgbClr val="2A9995"/>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32" name="Freeform 62"/>
            <p:cNvSpPr>
              <a:spLocks noEditPoints="1"/>
            </p:cNvSpPr>
            <p:nvPr>
              <p:custDataLst>
                <p:tags r:id="rId29"/>
              </p:custDataLst>
            </p:nvPr>
          </p:nvSpPr>
          <p:spPr bwMode="auto">
            <a:xfrm>
              <a:off x="4342783" y="5013390"/>
              <a:ext cx="487687" cy="428907"/>
            </a:xfrm>
            <a:custGeom>
              <a:avLst/>
              <a:gdLst>
                <a:gd name="T0" fmla="*/ 448 w 531"/>
                <a:gd name="T1" fmla="*/ 98 h 467"/>
                <a:gd name="T2" fmla="*/ 461 w 531"/>
                <a:gd name="T3" fmla="*/ 75 h 467"/>
                <a:gd name="T4" fmla="*/ 449 w 531"/>
                <a:gd name="T5" fmla="*/ 72 h 467"/>
                <a:gd name="T6" fmla="*/ 442 w 531"/>
                <a:gd name="T7" fmla="*/ 85 h 467"/>
                <a:gd name="T8" fmla="*/ 430 w 531"/>
                <a:gd name="T9" fmla="*/ 78 h 467"/>
                <a:gd name="T10" fmla="*/ 435 w 531"/>
                <a:gd name="T11" fmla="*/ 67 h 467"/>
                <a:gd name="T12" fmla="*/ 429 w 531"/>
                <a:gd name="T13" fmla="*/ 60 h 467"/>
                <a:gd name="T14" fmla="*/ 286 w 531"/>
                <a:gd name="T15" fmla="*/ 36 h 467"/>
                <a:gd name="T16" fmla="*/ 288 w 531"/>
                <a:gd name="T17" fmla="*/ 15 h 467"/>
                <a:gd name="T18" fmla="*/ 266 w 531"/>
                <a:gd name="T19" fmla="*/ 0 h 467"/>
                <a:gd name="T20" fmla="*/ 247 w 531"/>
                <a:gd name="T21" fmla="*/ 11 h 467"/>
                <a:gd name="T22" fmla="*/ 243 w 531"/>
                <a:gd name="T23" fmla="*/ 31 h 467"/>
                <a:gd name="T24" fmla="*/ 135 w 531"/>
                <a:gd name="T25" fmla="*/ 51 h 467"/>
                <a:gd name="T26" fmla="*/ 97 w 531"/>
                <a:gd name="T27" fmla="*/ 65 h 467"/>
                <a:gd name="T28" fmla="*/ 101 w 531"/>
                <a:gd name="T29" fmla="*/ 78 h 467"/>
                <a:gd name="T30" fmla="*/ 92 w 531"/>
                <a:gd name="T31" fmla="*/ 87 h 467"/>
                <a:gd name="T32" fmla="*/ 84 w 531"/>
                <a:gd name="T33" fmla="*/ 75 h 467"/>
                <a:gd name="T34" fmla="*/ 72 w 531"/>
                <a:gd name="T35" fmla="*/ 72 h 467"/>
                <a:gd name="T36" fmla="*/ 78 w 531"/>
                <a:gd name="T37" fmla="*/ 95 h 467"/>
                <a:gd name="T38" fmla="*/ 0 w 531"/>
                <a:gd name="T39" fmla="*/ 304 h 467"/>
                <a:gd name="T40" fmla="*/ 24 w 531"/>
                <a:gd name="T41" fmla="*/ 328 h 467"/>
                <a:gd name="T42" fmla="*/ 138 w 531"/>
                <a:gd name="T43" fmla="*/ 339 h 467"/>
                <a:gd name="T44" fmla="*/ 173 w 531"/>
                <a:gd name="T45" fmla="*/ 320 h 467"/>
                <a:gd name="T46" fmla="*/ 185 w 531"/>
                <a:gd name="T47" fmla="*/ 300 h 467"/>
                <a:gd name="T48" fmla="*/ 114 w 531"/>
                <a:gd name="T49" fmla="*/ 84 h 467"/>
                <a:gd name="T50" fmla="*/ 178 w 531"/>
                <a:gd name="T51" fmla="*/ 58 h 467"/>
                <a:gd name="T52" fmla="*/ 243 w 531"/>
                <a:gd name="T53" fmla="*/ 233 h 467"/>
                <a:gd name="T54" fmla="*/ 249 w 531"/>
                <a:gd name="T55" fmla="*/ 299 h 467"/>
                <a:gd name="T56" fmla="*/ 248 w 531"/>
                <a:gd name="T57" fmla="*/ 352 h 467"/>
                <a:gd name="T58" fmla="*/ 210 w 531"/>
                <a:gd name="T59" fmla="*/ 385 h 467"/>
                <a:gd name="T60" fmla="*/ 186 w 531"/>
                <a:gd name="T61" fmla="*/ 467 h 467"/>
                <a:gd name="T62" fmla="*/ 327 w 531"/>
                <a:gd name="T63" fmla="*/ 386 h 467"/>
                <a:gd name="T64" fmla="*/ 292 w 531"/>
                <a:gd name="T65" fmla="*/ 371 h 467"/>
                <a:gd name="T66" fmla="*/ 282 w 531"/>
                <a:gd name="T67" fmla="*/ 299 h 467"/>
                <a:gd name="T68" fmla="*/ 289 w 531"/>
                <a:gd name="T69" fmla="*/ 233 h 467"/>
                <a:gd name="T70" fmla="*/ 354 w 531"/>
                <a:gd name="T71" fmla="*/ 58 h 467"/>
                <a:gd name="T72" fmla="*/ 417 w 531"/>
                <a:gd name="T73" fmla="*/ 84 h 467"/>
                <a:gd name="T74" fmla="*/ 346 w 531"/>
                <a:gd name="T75" fmla="*/ 300 h 467"/>
                <a:gd name="T76" fmla="*/ 358 w 531"/>
                <a:gd name="T77" fmla="*/ 320 h 467"/>
                <a:gd name="T78" fmla="*/ 396 w 531"/>
                <a:gd name="T79" fmla="*/ 339 h 467"/>
                <a:gd name="T80" fmla="*/ 507 w 531"/>
                <a:gd name="T81" fmla="*/ 328 h 467"/>
                <a:gd name="T82" fmla="*/ 531 w 531"/>
                <a:gd name="T83" fmla="*/ 303 h 467"/>
                <a:gd name="T84" fmla="*/ 275 w 531"/>
                <a:gd name="T85" fmla="*/ 24 h 467"/>
                <a:gd name="T86" fmla="*/ 266 w 531"/>
                <a:gd name="T87" fmla="*/ 34 h 467"/>
                <a:gd name="T88" fmla="*/ 257 w 531"/>
                <a:gd name="T89" fmla="*/ 21 h 467"/>
                <a:gd name="T90" fmla="*/ 51 w 531"/>
                <a:gd name="T91" fmla="*/ 325 h 467"/>
                <a:gd name="T92" fmla="*/ 166 w 531"/>
                <a:gd name="T93" fmla="*/ 308 h 467"/>
                <a:gd name="T94" fmla="*/ 134 w 531"/>
                <a:gd name="T95" fmla="*/ 325 h 467"/>
                <a:gd name="T96" fmla="*/ 270 w 531"/>
                <a:gd name="T97" fmla="*/ 217 h 467"/>
                <a:gd name="T98" fmla="*/ 275 w 531"/>
                <a:gd name="T99" fmla="*/ 274 h 467"/>
                <a:gd name="T100" fmla="*/ 256 w 531"/>
                <a:gd name="T101" fmla="*/ 274 h 467"/>
                <a:gd name="T102" fmla="*/ 262 w 531"/>
                <a:gd name="T103" fmla="*/ 217 h 467"/>
                <a:gd name="T104" fmla="*/ 331 w 531"/>
                <a:gd name="T105" fmla="*/ 453 h 467"/>
                <a:gd name="T106" fmla="*/ 296 w 531"/>
                <a:gd name="T107" fmla="*/ 391 h 467"/>
                <a:gd name="T108" fmla="*/ 256 w 531"/>
                <a:gd name="T109" fmla="*/ 368 h 467"/>
                <a:gd name="T110" fmla="*/ 268 w 531"/>
                <a:gd name="T111" fmla="*/ 307 h 467"/>
                <a:gd name="T112" fmla="*/ 274 w 531"/>
                <a:gd name="T113" fmla="*/ 368 h 467"/>
                <a:gd name="T114" fmla="*/ 268 w 531"/>
                <a:gd name="T115" fmla="*/ 203 h 467"/>
                <a:gd name="T116" fmla="*/ 268 w 531"/>
                <a:gd name="T117" fmla="*/ 53 h 467"/>
                <a:gd name="T118" fmla="*/ 480 w 531"/>
                <a:gd name="T119" fmla="*/ 325 h 467"/>
                <a:gd name="T120" fmla="*/ 367 w 531"/>
                <a:gd name="T121" fmla="*/ 308 h 467"/>
                <a:gd name="T122" fmla="*/ 480 w 531"/>
                <a:gd name="T123" fmla="*/ 32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1" h="467">
                  <a:moveTo>
                    <a:pt x="531" y="303"/>
                  </a:moveTo>
                  <a:lnTo>
                    <a:pt x="531" y="303"/>
                  </a:lnTo>
                  <a:lnTo>
                    <a:pt x="531" y="300"/>
                  </a:lnTo>
                  <a:lnTo>
                    <a:pt x="530" y="298"/>
                  </a:lnTo>
                  <a:lnTo>
                    <a:pt x="448" y="98"/>
                  </a:lnTo>
                  <a:lnTo>
                    <a:pt x="448" y="98"/>
                  </a:lnTo>
                  <a:lnTo>
                    <a:pt x="453" y="95"/>
                  </a:lnTo>
                  <a:lnTo>
                    <a:pt x="457" y="91"/>
                  </a:lnTo>
                  <a:lnTo>
                    <a:pt x="461" y="84"/>
                  </a:lnTo>
                  <a:lnTo>
                    <a:pt x="462" y="78"/>
                  </a:lnTo>
                  <a:lnTo>
                    <a:pt x="462" y="78"/>
                  </a:lnTo>
                  <a:lnTo>
                    <a:pt x="461" y="75"/>
                  </a:lnTo>
                  <a:lnTo>
                    <a:pt x="459" y="72"/>
                  </a:lnTo>
                  <a:lnTo>
                    <a:pt x="457" y="71"/>
                  </a:lnTo>
                  <a:lnTo>
                    <a:pt x="454" y="70"/>
                  </a:lnTo>
                  <a:lnTo>
                    <a:pt x="454" y="70"/>
                  </a:lnTo>
                  <a:lnTo>
                    <a:pt x="452" y="71"/>
                  </a:lnTo>
                  <a:lnTo>
                    <a:pt x="449" y="72"/>
                  </a:lnTo>
                  <a:lnTo>
                    <a:pt x="448" y="75"/>
                  </a:lnTo>
                  <a:lnTo>
                    <a:pt x="448" y="78"/>
                  </a:lnTo>
                  <a:lnTo>
                    <a:pt x="448" y="78"/>
                  </a:lnTo>
                  <a:lnTo>
                    <a:pt x="446" y="81"/>
                  </a:lnTo>
                  <a:lnTo>
                    <a:pt x="444" y="83"/>
                  </a:lnTo>
                  <a:lnTo>
                    <a:pt x="442" y="85"/>
                  </a:lnTo>
                  <a:lnTo>
                    <a:pt x="439" y="87"/>
                  </a:lnTo>
                  <a:lnTo>
                    <a:pt x="439" y="87"/>
                  </a:lnTo>
                  <a:lnTo>
                    <a:pt x="436" y="85"/>
                  </a:lnTo>
                  <a:lnTo>
                    <a:pt x="434" y="83"/>
                  </a:lnTo>
                  <a:lnTo>
                    <a:pt x="431" y="81"/>
                  </a:lnTo>
                  <a:lnTo>
                    <a:pt x="430" y="78"/>
                  </a:lnTo>
                  <a:lnTo>
                    <a:pt x="430" y="78"/>
                  </a:lnTo>
                  <a:lnTo>
                    <a:pt x="431" y="75"/>
                  </a:lnTo>
                  <a:lnTo>
                    <a:pt x="434" y="72"/>
                  </a:lnTo>
                  <a:lnTo>
                    <a:pt x="434" y="72"/>
                  </a:lnTo>
                  <a:lnTo>
                    <a:pt x="435" y="70"/>
                  </a:lnTo>
                  <a:lnTo>
                    <a:pt x="435" y="67"/>
                  </a:lnTo>
                  <a:lnTo>
                    <a:pt x="435" y="65"/>
                  </a:lnTo>
                  <a:lnTo>
                    <a:pt x="434" y="63"/>
                  </a:lnTo>
                  <a:lnTo>
                    <a:pt x="434" y="63"/>
                  </a:lnTo>
                  <a:lnTo>
                    <a:pt x="431" y="61"/>
                  </a:lnTo>
                  <a:lnTo>
                    <a:pt x="429" y="60"/>
                  </a:lnTo>
                  <a:lnTo>
                    <a:pt x="429" y="60"/>
                  </a:lnTo>
                  <a:lnTo>
                    <a:pt x="396" y="51"/>
                  </a:lnTo>
                  <a:lnTo>
                    <a:pt x="360" y="44"/>
                  </a:lnTo>
                  <a:lnTo>
                    <a:pt x="323" y="41"/>
                  </a:lnTo>
                  <a:lnTo>
                    <a:pt x="283" y="39"/>
                  </a:lnTo>
                  <a:lnTo>
                    <a:pt x="283" y="39"/>
                  </a:lnTo>
                  <a:lnTo>
                    <a:pt x="286" y="36"/>
                  </a:lnTo>
                  <a:lnTo>
                    <a:pt x="288" y="31"/>
                  </a:lnTo>
                  <a:lnTo>
                    <a:pt x="289" y="28"/>
                  </a:lnTo>
                  <a:lnTo>
                    <a:pt x="289" y="24"/>
                  </a:lnTo>
                  <a:lnTo>
                    <a:pt x="289" y="24"/>
                  </a:lnTo>
                  <a:lnTo>
                    <a:pt x="289" y="20"/>
                  </a:lnTo>
                  <a:lnTo>
                    <a:pt x="288" y="15"/>
                  </a:lnTo>
                  <a:lnTo>
                    <a:pt x="286" y="11"/>
                  </a:lnTo>
                  <a:lnTo>
                    <a:pt x="282" y="8"/>
                  </a:lnTo>
                  <a:lnTo>
                    <a:pt x="279" y="4"/>
                  </a:lnTo>
                  <a:lnTo>
                    <a:pt x="275" y="2"/>
                  </a:lnTo>
                  <a:lnTo>
                    <a:pt x="270" y="1"/>
                  </a:lnTo>
                  <a:lnTo>
                    <a:pt x="266" y="0"/>
                  </a:lnTo>
                  <a:lnTo>
                    <a:pt x="266" y="0"/>
                  </a:lnTo>
                  <a:lnTo>
                    <a:pt x="261" y="1"/>
                  </a:lnTo>
                  <a:lnTo>
                    <a:pt x="256" y="2"/>
                  </a:lnTo>
                  <a:lnTo>
                    <a:pt x="253" y="4"/>
                  </a:lnTo>
                  <a:lnTo>
                    <a:pt x="249" y="8"/>
                  </a:lnTo>
                  <a:lnTo>
                    <a:pt x="247" y="11"/>
                  </a:lnTo>
                  <a:lnTo>
                    <a:pt x="245" y="15"/>
                  </a:lnTo>
                  <a:lnTo>
                    <a:pt x="242" y="20"/>
                  </a:lnTo>
                  <a:lnTo>
                    <a:pt x="242" y="24"/>
                  </a:lnTo>
                  <a:lnTo>
                    <a:pt x="242" y="24"/>
                  </a:lnTo>
                  <a:lnTo>
                    <a:pt x="242" y="28"/>
                  </a:lnTo>
                  <a:lnTo>
                    <a:pt x="243" y="31"/>
                  </a:lnTo>
                  <a:lnTo>
                    <a:pt x="246" y="36"/>
                  </a:lnTo>
                  <a:lnTo>
                    <a:pt x="248" y="39"/>
                  </a:lnTo>
                  <a:lnTo>
                    <a:pt x="248" y="39"/>
                  </a:lnTo>
                  <a:lnTo>
                    <a:pt x="209" y="41"/>
                  </a:lnTo>
                  <a:lnTo>
                    <a:pt x="171" y="44"/>
                  </a:lnTo>
                  <a:lnTo>
                    <a:pt x="135" y="51"/>
                  </a:lnTo>
                  <a:lnTo>
                    <a:pt x="102" y="60"/>
                  </a:lnTo>
                  <a:lnTo>
                    <a:pt x="102" y="60"/>
                  </a:lnTo>
                  <a:lnTo>
                    <a:pt x="100" y="61"/>
                  </a:lnTo>
                  <a:lnTo>
                    <a:pt x="98" y="63"/>
                  </a:lnTo>
                  <a:lnTo>
                    <a:pt x="98" y="63"/>
                  </a:lnTo>
                  <a:lnTo>
                    <a:pt x="97" y="65"/>
                  </a:lnTo>
                  <a:lnTo>
                    <a:pt x="97" y="67"/>
                  </a:lnTo>
                  <a:lnTo>
                    <a:pt x="97" y="70"/>
                  </a:lnTo>
                  <a:lnTo>
                    <a:pt x="99" y="72"/>
                  </a:lnTo>
                  <a:lnTo>
                    <a:pt x="99" y="72"/>
                  </a:lnTo>
                  <a:lnTo>
                    <a:pt x="100" y="75"/>
                  </a:lnTo>
                  <a:lnTo>
                    <a:pt x="101" y="78"/>
                  </a:lnTo>
                  <a:lnTo>
                    <a:pt x="101" y="78"/>
                  </a:lnTo>
                  <a:lnTo>
                    <a:pt x="100" y="81"/>
                  </a:lnTo>
                  <a:lnTo>
                    <a:pt x="99" y="83"/>
                  </a:lnTo>
                  <a:lnTo>
                    <a:pt x="95" y="85"/>
                  </a:lnTo>
                  <a:lnTo>
                    <a:pt x="92" y="87"/>
                  </a:lnTo>
                  <a:lnTo>
                    <a:pt x="92" y="87"/>
                  </a:lnTo>
                  <a:lnTo>
                    <a:pt x="89" y="85"/>
                  </a:lnTo>
                  <a:lnTo>
                    <a:pt x="87" y="83"/>
                  </a:lnTo>
                  <a:lnTo>
                    <a:pt x="85" y="81"/>
                  </a:lnTo>
                  <a:lnTo>
                    <a:pt x="85" y="78"/>
                  </a:lnTo>
                  <a:lnTo>
                    <a:pt x="85" y="78"/>
                  </a:lnTo>
                  <a:lnTo>
                    <a:pt x="84" y="75"/>
                  </a:lnTo>
                  <a:lnTo>
                    <a:pt x="83" y="72"/>
                  </a:lnTo>
                  <a:lnTo>
                    <a:pt x="80" y="71"/>
                  </a:lnTo>
                  <a:lnTo>
                    <a:pt x="77" y="70"/>
                  </a:lnTo>
                  <a:lnTo>
                    <a:pt x="77" y="70"/>
                  </a:lnTo>
                  <a:lnTo>
                    <a:pt x="75" y="71"/>
                  </a:lnTo>
                  <a:lnTo>
                    <a:pt x="72" y="72"/>
                  </a:lnTo>
                  <a:lnTo>
                    <a:pt x="71" y="75"/>
                  </a:lnTo>
                  <a:lnTo>
                    <a:pt x="71" y="78"/>
                  </a:lnTo>
                  <a:lnTo>
                    <a:pt x="71" y="78"/>
                  </a:lnTo>
                  <a:lnTo>
                    <a:pt x="71" y="84"/>
                  </a:lnTo>
                  <a:lnTo>
                    <a:pt x="74" y="91"/>
                  </a:lnTo>
                  <a:lnTo>
                    <a:pt x="78" y="95"/>
                  </a:lnTo>
                  <a:lnTo>
                    <a:pt x="84" y="98"/>
                  </a:lnTo>
                  <a:lnTo>
                    <a:pt x="2" y="298"/>
                  </a:lnTo>
                  <a:lnTo>
                    <a:pt x="2" y="298"/>
                  </a:lnTo>
                  <a:lnTo>
                    <a:pt x="2" y="300"/>
                  </a:lnTo>
                  <a:lnTo>
                    <a:pt x="2" y="303"/>
                  </a:lnTo>
                  <a:lnTo>
                    <a:pt x="0" y="304"/>
                  </a:lnTo>
                  <a:lnTo>
                    <a:pt x="0" y="304"/>
                  </a:lnTo>
                  <a:lnTo>
                    <a:pt x="4" y="310"/>
                  </a:lnTo>
                  <a:lnTo>
                    <a:pt x="8" y="314"/>
                  </a:lnTo>
                  <a:lnTo>
                    <a:pt x="12" y="320"/>
                  </a:lnTo>
                  <a:lnTo>
                    <a:pt x="18" y="324"/>
                  </a:lnTo>
                  <a:lnTo>
                    <a:pt x="24" y="328"/>
                  </a:lnTo>
                  <a:lnTo>
                    <a:pt x="32" y="333"/>
                  </a:lnTo>
                  <a:lnTo>
                    <a:pt x="39" y="336"/>
                  </a:lnTo>
                  <a:lnTo>
                    <a:pt x="48" y="339"/>
                  </a:lnTo>
                  <a:lnTo>
                    <a:pt x="50" y="339"/>
                  </a:lnTo>
                  <a:lnTo>
                    <a:pt x="135" y="339"/>
                  </a:lnTo>
                  <a:lnTo>
                    <a:pt x="138" y="339"/>
                  </a:lnTo>
                  <a:lnTo>
                    <a:pt x="138" y="339"/>
                  </a:lnTo>
                  <a:lnTo>
                    <a:pt x="146" y="336"/>
                  </a:lnTo>
                  <a:lnTo>
                    <a:pt x="154" y="333"/>
                  </a:lnTo>
                  <a:lnTo>
                    <a:pt x="161" y="328"/>
                  </a:lnTo>
                  <a:lnTo>
                    <a:pt x="168" y="324"/>
                  </a:lnTo>
                  <a:lnTo>
                    <a:pt x="173" y="320"/>
                  </a:lnTo>
                  <a:lnTo>
                    <a:pt x="179" y="314"/>
                  </a:lnTo>
                  <a:lnTo>
                    <a:pt x="183" y="310"/>
                  </a:lnTo>
                  <a:lnTo>
                    <a:pt x="186" y="304"/>
                  </a:lnTo>
                  <a:lnTo>
                    <a:pt x="185" y="303"/>
                  </a:lnTo>
                  <a:lnTo>
                    <a:pt x="185" y="303"/>
                  </a:lnTo>
                  <a:lnTo>
                    <a:pt x="185" y="300"/>
                  </a:lnTo>
                  <a:lnTo>
                    <a:pt x="184" y="298"/>
                  </a:lnTo>
                  <a:lnTo>
                    <a:pt x="102" y="98"/>
                  </a:lnTo>
                  <a:lnTo>
                    <a:pt x="102" y="98"/>
                  </a:lnTo>
                  <a:lnTo>
                    <a:pt x="107" y="95"/>
                  </a:lnTo>
                  <a:lnTo>
                    <a:pt x="112" y="90"/>
                  </a:lnTo>
                  <a:lnTo>
                    <a:pt x="114" y="84"/>
                  </a:lnTo>
                  <a:lnTo>
                    <a:pt x="115" y="78"/>
                  </a:lnTo>
                  <a:lnTo>
                    <a:pt x="115" y="78"/>
                  </a:lnTo>
                  <a:lnTo>
                    <a:pt x="114" y="70"/>
                  </a:lnTo>
                  <a:lnTo>
                    <a:pt x="114" y="70"/>
                  </a:lnTo>
                  <a:lnTo>
                    <a:pt x="145" y="64"/>
                  </a:lnTo>
                  <a:lnTo>
                    <a:pt x="178" y="58"/>
                  </a:lnTo>
                  <a:lnTo>
                    <a:pt x="212" y="54"/>
                  </a:lnTo>
                  <a:lnTo>
                    <a:pt x="249" y="53"/>
                  </a:lnTo>
                  <a:lnTo>
                    <a:pt x="249" y="211"/>
                  </a:lnTo>
                  <a:lnTo>
                    <a:pt x="249" y="211"/>
                  </a:lnTo>
                  <a:lnTo>
                    <a:pt x="246" y="222"/>
                  </a:lnTo>
                  <a:lnTo>
                    <a:pt x="243" y="233"/>
                  </a:lnTo>
                  <a:lnTo>
                    <a:pt x="241" y="244"/>
                  </a:lnTo>
                  <a:lnTo>
                    <a:pt x="241" y="255"/>
                  </a:lnTo>
                  <a:lnTo>
                    <a:pt x="241" y="267"/>
                  </a:lnTo>
                  <a:lnTo>
                    <a:pt x="243" y="278"/>
                  </a:lnTo>
                  <a:lnTo>
                    <a:pt x="246" y="288"/>
                  </a:lnTo>
                  <a:lnTo>
                    <a:pt x="249" y="299"/>
                  </a:lnTo>
                  <a:lnTo>
                    <a:pt x="249" y="299"/>
                  </a:lnTo>
                  <a:lnTo>
                    <a:pt x="249" y="300"/>
                  </a:lnTo>
                  <a:lnTo>
                    <a:pt x="249" y="341"/>
                  </a:lnTo>
                  <a:lnTo>
                    <a:pt x="249" y="341"/>
                  </a:lnTo>
                  <a:lnTo>
                    <a:pt x="249" y="346"/>
                  </a:lnTo>
                  <a:lnTo>
                    <a:pt x="248" y="352"/>
                  </a:lnTo>
                  <a:lnTo>
                    <a:pt x="246" y="358"/>
                  </a:lnTo>
                  <a:lnTo>
                    <a:pt x="242" y="364"/>
                  </a:lnTo>
                  <a:lnTo>
                    <a:pt x="238" y="371"/>
                  </a:lnTo>
                  <a:lnTo>
                    <a:pt x="230" y="376"/>
                  </a:lnTo>
                  <a:lnTo>
                    <a:pt x="222" y="381"/>
                  </a:lnTo>
                  <a:lnTo>
                    <a:pt x="210" y="385"/>
                  </a:lnTo>
                  <a:lnTo>
                    <a:pt x="206" y="386"/>
                  </a:lnTo>
                  <a:lnTo>
                    <a:pt x="205" y="391"/>
                  </a:lnTo>
                  <a:lnTo>
                    <a:pt x="192" y="391"/>
                  </a:lnTo>
                  <a:lnTo>
                    <a:pt x="192" y="429"/>
                  </a:lnTo>
                  <a:lnTo>
                    <a:pt x="186" y="429"/>
                  </a:lnTo>
                  <a:lnTo>
                    <a:pt x="186" y="467"/>
                  </a:lnTo>
                  <a:lnTo>
                    <a:pt x="345" y="467"/>
                  </a:lnTo>
                  <a:lnTo>
                    <a:pt x="345" y="429"/>
                  </a:lnTo>
                  <a:lnTo>
                    <a:pt x="340" y="429"/>
                  </a:lnTo>
                  <a:lnTo>
                    <a:pt x="340" y="391"/>
                  </a:lnTo>
                  <a:lnTo>
                    <a:pt x="327" y="391"/>
                  </a:lnTo>
                  <a:lnTo>
                    <a:pt x="327" y="386"/>
                  </a:lnTo>
                  <a:lnTo>
                    <a:pt x="321" y="385"/>
                  </a:lnTo>
                  <a:lnTo>
                    <a:pt x="321" y="385"/>
                  </a:lnTo>
                  <a:lnTo>
                    <a:pt x="311" y="382"/>
                  </a:lnTo>
                  <a:lnTo>
                    <a:pt x="304" y="379"/>
                  </a:lnTo>
                  <a:lnTo>
                    <a:pt x="297" y="375"/>
                  </a:lnTo>
                  <a:lnTo>
                    <a:pt x="292" y="371"/>
                  </a:lnTo>
                  <a:lnTo>
                    <a:pt x="288" y="364"/>
                  </a:lnTo>
                  <a:lnTo>
                    <a:pt x="286" y="358"/>
                  </a:lnTo>
                  <a:lnTo>
                    <a:pt x="283" y="350"/>
                  </a:lnTo>
                  <a:lnTo>
                    <a:pt x="282" y="341"/>
                  </a:lnTo>
                  <a:lnTo>
                    <a:pt x="282" y="299"/>
                  </a:lnTo>
                  <a:lnTo>
                    <a:pt x="282" y="299"/>
                  </a:lnTo>
                  <a:lnTo>
                    <a:pt x="286" y="288"/>
                  </a:lnTo>
                  <a:lnTo>
                    <a:pt x="289" y="278"/>
                  </a:lnTo>
                  <a:lnTo>
                    <a:pt x="290" y="266"/>
                  </a:lnTo>
                  <a:lnTo>
                    <a:pt x="290" y="255"/>
                  </a:lnTo>
                  <a:lnTo>
                    <a:pt x="290" y="244"/>
                  </a:lnTo>
                  <a:lnTo>
                    <a:pt x="289" y="233"/>
                  </a:lnTo>
                  <a:lnTo>
                    <a:pt x="286" y="222"/>
                  </a:lnTo>
                  <a:lnTo>
                    <a:pt x="282" y="211"/>
                  </a:lnTo>
                  <a:lnTo>
                    <a:pt x="282" y="53"/>
                  </a:lnTo>
                  <a:lnTo>
                    <a:pt x="282" y="53"/>
                  </a:lnTo>
                  <a:lnTo>
                    <a:pt x="319" y="54"/>
                  </a:lnTo>
                  <a:lnTo>
                    <a:pt x="354" y="58"/>
                  </a:lnTo>
                  <a:lnTo>
                    <a:pt x="387" y="64"/>
                  </a:lnTo>
                  <a:lnTo>
                    <a:pt x="417" y="70"/>
                  </a:lnTo>
                  <a:lnTo>
                    <a:pt x="417" y="70"/>
                  </a:lnTo>
                  <a:lnTo>
                    <a:pt x="416" y="78"/>
                  </a:lnTo>
                  <a:lnTo>
                    <a:pt x="416" y="78"/>
                  </a:lnTo>
                  <a:lnTo>
                    <a:pt x="417" y="84"/>
                  </a:lnTo>
                  <a:lnTo>
                    <a:pt x="421" y="90"/>
                  </a:lnTo>
                  <a:lnTo>
                    <a:pt x="424" y="95"/>
                  </a:lnTo>
                  <a:lnTo>
                    <a:pt x="429" y="98"/>
                  </a:lnTo>
                  <a:lnTo>
                    <a:pt x="347" y="298"/>
                  </a:lnTo>
                  <a:lnTo>
                    <a:pt x="347" y="298"/>
                  </a:lnTo>
                  <a:lnTo>
                    <a:pt x="346" y="300"/>
                  </a:lnTo>
                  <a:lnTo>
                    <a:pt x="347" y="303"/>
                  </a:lnTo>
                  <a:lnTo>
                    <a:pt x="346" y="304"/>
                  </a:lnTo>
                  <a:lnTo>
                    <a:pt x="346" y="304"/>
                  </a:lnTo>
                  <a:lnTo>
                    <a:pt x="349" y="310"/>
                  </a:lnTo>
                  <a:lnTo>
                    <a:pt x="354" y="314"/>
                  </a:lnTo>
                  <a:lnTo>
                    <a:pt x="358" y="320"/>
                  </a:lnTo>
                  <a:lnTo>
                    <a:pt x="363" y="324"/>
                  </a:lnTo>
                  <a:lnTo>
                    <a:pt x="370" y="328"/>
                  </a:lnTo>
                  <a:lnTo>
                    <a:pt x="377" y="333"/>
                  </a:lnTo>
                  <a:lnTo>
                    <a:pt x="385" y="336"/>
                  </a:lnTo>
                  <a:lnTo>
                    <a:pt x="394" y="339"/>
                  </a:lnTo>
                  <a:lnTo>
                    <a:pt x="396" y="339"/>
                  </a:lnTo>
                  <a:lnTo>
                    <a:pt x="481" y="339"/>
                  </a:lnTo>
                  <a:lnTo>
                    <a:pt x="483" y="339"/>
                  </a:lnTo>
                  <a:lnTo>
                    <a:pt x="483" y="339"/>
                  </a:lnTo>
                  <a:lnTo>
                    <a:pt x="492" y="336"/>
                  </a:lnTo>
                  <a:lnTo>
                    <a:pt x="499" y="333"/>
                  </a:lnTo>
                  <a:lnTo>
                    <a:pt x="507" y="328"/>
                  </a:lnTo>
                  <a:lnTo>
                    <a:pt x="513" y="324"/>
                  </a:lnTo>
                  <a:lnTo>
                    <a:pt x="519" y="320"/>
                  </a:lnTo>
                  <a:lnTo>
                    <a:pt x="524" y="314"/>
                  </a:lnTo>
                  <a:lnTo>
                    <a:pt x="527" y="310"/>
                  </a:lnTo>
                  <a:lnTo>
                    <a:pt x="531" y="304"/>
                  </a:lnTo>
                  <a:lnTo>
                    <a:pt x="531" y="303"/>
                  </a:lnTo>
                  <a:close/>
                  <a:moveTo>
                    <a:pt x="266" y="15"/>
                  </a:moveTo>
                  <a:lnTo>
                    <a:pt x="266" y="15"/>
                  </a:lnTo>
                  <a:lnTo>
                    <a:pt x="269" y="15"/>
                  </a:lnTo>
                  <a:lnTo>
                    <a:pt x="273" y="17"/>
                  </a:lnTo>
                  <a:lnTo>
                    <a:pt x="275" y="21"/>
                  </a:lnTo>
                  <a:lnTo>
                    <a:pt x="275" y="24"/>
                  </a:lnTo>
                  <a:lnTo>
                    <a:pt x="275" y="24"/>
                  </a:lnTo>
                  <a:lnTo>
                    <a:pt x="275" y="27"/>
                  </a:lnTo>
                  <a:lnTo>
                    <a:pt x="273" y="30"/>
                  </a:lnTo>
                  <a:lnTo>
                    <a:pt x="269" y="33"/>
                  </a:lnTo>
                  <a:lnTo>
                    <a:pt x="266" y="34"/>
                  </a:lnTo>
                  <a:lnTo>
                    <a:pt x="266" y="34"/>
                  </a:lnTo>
                  <a:lnTo>
                    <a:pt x="262" y="33"/>
                  </a:lnTo>
                  <a:lnTo>
                    <a:pt x="260" y="30"/>
                  </a:lnTo>
                  <a:lnTo>
                    <a:pt x="257" y="27"/>
                  </a:lnTo>
                  <a:lnTo>
                    <a:pt x="256" y="24"/>
                  </a:lnTo>
                  <a:lnTo>
                    <a:pt x="256" y="24"/>
                  </a:lnTo>
                  <a:lnTo>
                    <a:pt x="257" y="21"/>
                  </a:lnTo>
                  <a:lnTo>
                    <a:pt x="260" y="17"/>
                  </a:lnTo>
                  <a:lnTo>
                    <a:pt x="262" y="15"/>
                  </a:lnTo>
                  <a:lnTo>
                    <a:pt x="266" y="15"/>
                  </a:lnTo>
                  <a:lnTo>
                    <a:pt x="266" y="15"/>
                  </a:lnTo>
                  <a:close/>
                  <a:moveTo>
                    <a:pt x="134" y="325"/>
                  </a:moveTo>
                  <a:lnTo>
                    <a:pt x="51" y="325"/>
                  </a:lnTo>
                  <a:lnTo>
                    <a:pt x="51" y="325"/>
                  </a:lnTo>
                  <a:lnTo>
                    <a:pt x="41" y="322"/>
                  </a:lnTo>
                  <a:lnTo>
                    <a:pt x="34" y="318"/>
                  </a:lnTo>
                  <a:lnTo>
                    <a:pt x="26" y="313"/>
                  </a:lnTo>
                  <a:lnTo>
                    <a:pt x="21" y="308"/>
                  </a:lnTo>
                  <a:lnTo>
                    <a:pt x="166" y="308"/>
                  </a:lnTo>
                  <a:lnTo>
                    <a:pt x="166" y="308"/>
                  </a:lnTo>
                  <a:lnTo>
                    <a:pt x="159" y="313"/>
                  </a:lnTo>
                  <a:lnTo>
                    <a:pt x="152" y="318"/>
                  </a:lnTo>
                  <a:lnTo>
                    <a:pt x="144" y="322"/>
                  </a:lnTo>
                  <a:lnTo>
                    <a:pt x="134" y="325"/>
                  </a:lnTo>
                  <a:lnTo>
                    <a:pt x="134" y="325"/>
                  </a:lnTo>
                  <a:close/>
                  <a:moveTo>
                    <a:pt x="19" y="294"/>
                  </a:moveTo>
                  <a:lnTo>
                    <a:pt x="93" y="114"/>
                  </a:lnTo>
                  <a:lnTo>
                    <a:pt x="167" y="294"/>
                  </a:lnTo>
                  <a:lnTo>
                    <a:pt x="19" y="294"/>
                  </a:lnTo>
                  <a:close/>
                  <a:moveTo>
                    <a:pt x="270" y="217"/>
                  </a:moveTo>
                  <a:lnTo>
                    <a:pt x="270" y="217"/>
                  </a:lnTo>
                  <a:lnTo>
                    <a:pt x="273" y="227"/>
                  </a:lnTo>
                  <a:lnTo>
                    <a:pt x="275" y="237"/>
                  </a:lnTo>
                  <a:lnTo>
                    <a:pt x="276" y="245"/>
                  </a:lnTo>
                  <a:lnTo>
                    <a:pt x="276" y="255"/>
                  </a:lnTo>
                  <a:lnTo>
                    <a:pt x="276" y="265"/>
                  </a:lnTo>
                  <a:lnTo>
                    <a:pt x="275" y="274"/>
                  </a:lnTo>
                  <a:lnTo>
                    <a:pt x="273" y="283"/>
                  </a:lnTo>
                  <a:lnTo>
                    <a:pt x="270" y="293"/>
                  </a:lnTo>
                  <a:lnTo>
                    <a:pt x="262" y="293"/>
                  </a:lnTo>
                  <a:lnTo>
                    <a:pt x="262" y="293"/>
                  </a:lnTo>
                  <a:lnTo>
                    <a:pt x="259" y="283"/>
                  </a:lnTo>
                  <a:lnTo>
                    <a:pt x="256" y="274"/>
                  </a:lnTo>
                  <a:lnTo>
                    <a:pt x="255" y="265"/>
                  </a:lnTo>
                  <a:lnTo>
                    <a:pt x="255" y="255"/>
                  </a:lnTo>
                  <a:lnTo>
                    <a:pt x="255" y="245"/>
                  </a:lnTo>
                  <a:lnTo>
                    <a:pt x="256" y="237"/>
                  </a:lnTo>
                  <a:lnTo>
                    <a:pt x="259" y="227"/>
                  </a:lnTo>
                  <a:lnTo>
                    <a:pt x="262" y="217"/>
                  </a:lnTo>
                  <a:lnTo>
                    <a:pt x="270" y="217"/>
                  </a:lnTo>
                  <a:close/>
                  <a:moveTo>
                    <a:pt x="331" y="453"/>
                  </a:moveTo>
                  <a:lnTo>
                    <a:pt x="200" y="453"/>
                  </a:lnTo>
                  <a:lnTo>
                    <a:pt x="200" y="443"/>
                  </a:lnTo>
                  <a:lnTo>
                    <a:pt x="331" y="443"/>
                  </a:lnTo>
                  <a:lnTo>
                    <a:pt x="331" y="453"/>
                  </a:lnTo>
                  <a:close/>
                  <a:moveTo>
                    <a:pt x="207" y="429"/>
                  </a:moveTo>
                  <a:lnTo>
                    <a:pt x="207" y="406"/>
                  </a:lnTo>
                  <a:lnTo>
                    <a:pt x="326" y="406"/>
                  </a:lnTo>
                  <a:lnTo>
                    <a:pt x="326" y="429"/>
                  </a:lnTo>
                  <a:lnTo>
                    <a:pt x="207" y="429"/>
                  </a:lnTo>
                  <a:close/>
                  <a:moveTo>
                    <a:pt x="296" y="391"/>
                  </a:moveTo>
                  <a:lnTo>
                    <a:pt x="235" y="391"/>
                  </a:lnTo>
                  <a:lnTo>
                    <a:pt x="235" y="391"/>
                  </a:lnTo>
                  <a:lnTo>
                    <a:pt x="241" y="386"/>
                  </a:lnTo>
                  <a:lnTo>
                    <a:pt x="248" y="380"/>
                  </a:lnTo>
                  <a:lnTo>
                    <a:pt x="252" y="375"/>
                  </a:lnTo>
                  <a:lnTo>
                    <a:pt x="256" y="368"/>
                  </a:lnTo>
                  <a:lnTo>
                    <a:pt x="260" y="362"/>
                  </a:lnTo>
                  <a:lnTo>
                    <a:pt x="262" y="355"/>
                  </a:lnTo>
                  <a:lnTo>
                    <a:pt x="263" y="348"/>
                  </a:lnTo>
                  <a:lnTo>
                    <a:pt x="263" y="341"/>
                  </a:lnTo>
                  <a:lnTo>
                    <a:pt x="263" y="307"/>
                  </a:lnTo>
                  <a:lnTo>
                    <a:pt x="268" y="307"/>
                  </a:lnTo>
                  <a:lnTo>
                    <a:pt x="268" y="341"/>
                  </a:lnTo>
                  <a:lnTo>
                    <a:pt x="268" y="341"/>
                  </a:lnTo>
                  <a:lnTo>
                    <a:pt x="269" y="348"/>
                  </a:lnTo>
                  <a:lnTo>
                    <a:pt x="269" y="354"/>
                  </a:lnTo>
                  <a:lnTo>
                    <a:pt x="272" y="362"/>
                  </a:lnTo>
                  <a:lnTo>
                    <a:pt x="274" y="368"/>
                  </a:lnTo>
                  <a:lnTo>
                    <a:pt x="278" y="375"/>
                  </a:lnTo>
                  <a:lnTo>
                    <a:pt x="282" y="380"/>
                  </a:lnTo>
                  <a:lnTo>
                    <a:pt x="289" y="386"/>
                  </a:lnTo>
                  <a:lnTo>
                    <a:pt x="296" y="391"/>
                  </a:lnTo>
                  <a:lnTo>
                    <a:pt x="296" y="391"/>
                  </a:lnTo>
                  <a:close/>
                  <a:moveTo>
                    <a:pt x="268" y="203"/>
                  </a:moveTo>
                  <a:lnTo>
                    <a:pt x="263" y="203"/>
                  </a:lnTo>
                  <a:lnTo>
                    <a:pt x="263" y="53"/>
                  </a:lnTo>
                  <a:lnTo>
                    <a:pt x="263" y="53"/>
                  </a:lnTo>
                  <a:lnTo>
                    <a:pt x="266" y="53"/>
                  </a:lnTo>
                  <a:lnTo>
                    <a:pt x="266" y="53"/>
                  </a:lnTo>
                  <a:lnTo>
                    <a:pt x="268" y="53"/>
                  </a:lnTo>
                  <a:lnTo>
                    <a:pt x="268" y="203"/>
                  </a:lnTo>
                  <a:close/>
                  <a:moveTo>
                    <a:pt x="512" y="294"/>
                  </a:moveTo>
                  <a:lnTo>
                    <a:pt x="364" y="294"/>
                  </a:lnTo>
                  <a:lnTo>
                    <a:pt x="439" y="114"/>
                  </a:lnTo>
                  <a:lnTo>
                    <a:pt x="512" y="294"/>
                  </a:lnTo>
                  <a:close/>
                  <a:moveTo>
                    <a:pt x="480" y="325"/>
                  </a:moveTo>
                  <a:lnTo>
                    <a:pt x="397" y="325"/>
                  </a:lnTo>
                  <a:lnTo>
                    <a:pt x="397" y="325"/>
                  </a:lnTo>
                  <a:lnTo>
                    <a:pt x="387" y="322"/>
                  </a:lnTo>
                  <a:lnTo>
                    <a:pt x="380" y="318"/>
                  </a:lnTo>
                  <a:lnTo>
                    <a:pt x="372" y="313"/>
                  </a:lnTo>
                  <a:lnTo>
                    <a:pt x="367" y="308"/>
                  </a:lnTo>
                  <a:lnTo>
                    <a:pt x="511" y="308"/>
                  </a:lnTo>
                  <a:lnTo>
                    <a:pt x="511" y="308"/>
                  </a:lnTo>
                  <a:lnTo>
                    <a:pt x="505" y="313"/>
                  </a:lnTo>
                  <a:lnTo>
                    <a:pt x="497" y="318"/>
                  </a:lnTo>
                  <a:lnTo>
                    <a:pt x="490" y="322"/>
                  </a:lnTo>
                  <a:lnTo>
                    <a:pt x="480" y="325"/>
                  </a:lnTo>
                  <a:lnTo>
                    <a:pt x="480" y="325"/>
                  </a:lnTo>
                  <a:close/>
                </a:path>
              </a:pathLst>
            </a:custGeom>
            <a:solidFill>
              <a:schemeClr val="bg1"/>
            </a:solidFill>
            <a:ln>
              <a:noFill/>
            </a:ln>
          </p:spPr>
          <p:txBody>
            <a:bodyPr vert="horz" wrap="square" lIns="91440" tIns="45720" rIns="91440" bIns="45720" numCol="1" anchor="t" anchorCtr="0" compatLnSpc="1"/>
            <a:lstStyle/>
            <a:p>
              <a:endParaRPr lang="ko-KR" altLang="en-US"/>
            </a:p>
          </p:txBody>
        </p:sp>
      </p:grpSp>
      <p:grpSp>
        <p:nvGrpSpPr>
          <p:cNvPr id="22" name="组合 21"/>
          <p:cNvGrpSpPr/>
          <p:nvPr>
            <p:custDataLst>
              <p:tags r:id="rId30"/>
            </p:custDataLst>
          </p:nvPr>
        </p:nvGrpSpPr>
        <p:grpSpPr>
          <a:xfrm>
            <a:off x="5821860" y="4080912"/>
            <a:ext cx="769168" cy="769168"/>
            <a:chOff x="5821860" y="4080912"/>
            <a:chExt cx="769168" cy="769168"/>
          </a:xfrm>
        </p:grpSpPr>
        <p:sp>
          <p:nvSpPr>
            <p:cNvPr id="34" name="타원 7"/>
            <p:cNvSpPr/>
            <p:nvPr>
              <p:custDataLst>
                <p:tags r:id="rId31"/>
              </p:custDataLst>
            </p:nvPr>
          </p:nvSpPr>
          <p:spPr>
            <a:xfrm>
              <a:off x="5821860" y="4080912"/>
              <a:ext cx="769168" cy="769168"/>
            </a:xfrm>
            <a:prstGeom prst="ellipse">
              <a:avLst/>
            </a:prstGeom>
            <a:noFill/>
            <a:ln w="25400">
              <a:gradFill>
                <a:gsLst>
                  <a:gs pos="0">
                    <a:srgbClr val="54D0CA"/>
                  </a:gs>
                  <a:gs pos="100000">
                    <a:srgbClr val="2A9995"/>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nvGrpSpPr>
            <p:cNvPr id="35" name="Group 79"/>
            <p:cNvGrpSpPr/>
            <p:nvPr/>
          </p:nvGrpSpPr>
          <p:grpSpPr>
            <a:xfrm>
              <a:off x="5991072" y="4261605"/>
              <a:ext cx="430744" cy="407783"/>
              <a:chOff x="2835275" y="3127375"/>
              <a:chExt cx="744538" cy="704850"/>
            </a:xfrm>
            <a:solidFill>
              <a:schemeClr val="bg1"/>
            </a:solidFill>
          </p:grpSpPr>
          <p:sp>
            <p:nvSpPr>
              <p:cNvPr id="36" name="Freeform 80"/>
              <p:cNvSpPr>
                <a:spLocks noEditPoints="1"/>
              </p:cNvSpPr>
              <p:nvPr>
                <p:custDataLst>
                  <p:tags r:id="rId32"/>
                </p:custDataLst>
              </p:nvPr>
            </p:nvSpPr>
            <p:spPr bwMode="auto">
              <a:xfrm>
                <a:off x="2835275" y="3324225"/>
                <a:ext cx="504825" cy="508000"/>
              </a:xfrm>
              <a:custGeom>
                <a:avLst/>
                <a:gdLst>
                  <a:gd name="T0" fmla="*/ 284 w 318"/>
                  <a:gd name="T1" fmla="*/ 55 h 320"/>
                  <a:gd name="T2" fmla="*/ 253 w 318"/>
                  <a:gd name="T3" fmla="*/ 61 h 320"/>
                  <a:gd name="T4" fmla="*/ 195 w 318"/>
                  <a:gd name="T5" fmla="*/ 28 h 320"/>
                  <a:gd name="T6" fmla="*/ 185 w 318"/>
                  <a:gd name="T7" fmla="*/ 0 h 320"/>
                  <a:gd name="T8" fmla="*/ 125 w 318"/>
                  <a:gd name="T9" fmla="*/ 27 h 320"/>
                  <a:gd name="T10" fmla="*/ 55 w 318"/>
                  <a:gd name="T11" fmla="*/ 36 h 320"/>
                  <a:gd name="T12" fmla="*/ 57 w 318"/>
                  <a:gd name="T13" fmla="*/ 66 h 320"/>
                  <a:gd name="T14" fmla="*/ 25 w 318"/>
                  <a:gd name="T15" fmla="*/ 120 h 320"/>
                  <a:gd name="T16" fmla="*/ 0 w 318"/>
                  <a:gd name="T17" fmla="*/ 135 h 320"/>
                  <a:gd name="T18" fmla="*/ 20 w 318"/>
                  <a:gd name="T19" fmla="*/ 192 h 320"/>
                  <a:gd name="T20" fmla="*/ 35 w 318"/>
                  <a:gd name="T21" fmla="*/ 264 h 320"/>
                  <a:gd name="T22" fmla="*/ 64 w 318"/>
                  <a:gd name="T23" fmla="*/ 268 h 320"/>
                  <a:gd name="T24" fmla="*/ 116 w 318"/>
                  <a:gd name="T25" fmla="*/ 298 h 320"/>
                  <a:gd name="T26" fmla="*/ 135 w 318"/>
                  <a:gd name="T27" fmla="*/ 320 h 320"/>
                  <a:gd name="T28" fmla="*/ 192 w 318"/>
                  <a:gd name="T29" fmla="*/ 300 h 320"/>
                  <a:gd name="T30" fmla="*/ 263 w 318"/>
                  <a:gd name="T31" fmla="*/ 284 h 320"/>
                  <a:gd name="T32" fmla="*/ 264 w 318"/>
                  <a:gd name="T33" fmla="*/ 255 h 320"/>
                  <a:gd name="T34" fmla="*/ 294 w 318"/>
                  <a:gd name="T35" fmla="*/ 199 h 320"/>
                  <a:gd name="T36" fmla="*/ 318 w 318"/>
                  <a:gd name="T37" fmla="*/ 185 h 320"/>
                  <a:gd name="T38" fmla="*/ 293 w 318"/>
                  <a:gd name="T39" fmla="*/ 126 h 320"/>
                  <a:gd name="T40" fmla="*/ 304 w 318"/>
                  <a:gd name="T41" fmla="*/ 173 h 320"/>
                  <a:gd name="T42" fmla="*/ 283 w 318"/>
                  <a:gd name="T43" fmla="*/ 183 h 320"/>
                  <a:gd name="T44" fmla="*/ 294 w 318"/>
                  <a:gd name="T45" fmla="*/ 218 h 320"/>
                  <a:gd name="T46" fmla="*/ 257 w 318"/>
                  <a:gd name="T47" fmla="*/ 242 h 320"/>
                  <a:gd name="T48" fmla="*/ 244 w 318"/>
                  <a:gd name="T49" fmla="*/ 256 h 320"/>
                  <a:gd name="T50" fmla="*/ 220 w 318"/>
                  <a:gd name="T51" fmla="*/ 293 h 320"/>
                  <a:gd name="T52" fmla="*/ 204 w 318"/>
                  <a:gd name="T53" fmla="*/ 281 h 320"/>
                  <a:gd name="T54" fmla="*/ 180 w 318"/>
                  <a:gd name="T55" fmla="*/ 288 h 320"/>
                  <a:gd name="T56" fmla="*/ 142 w 318"/>
                  <a:gd name="T57" fmla="*/ 290 h 320"/>
                  <a:gd name="T58" fmla="*/ 127 w 318"/>
                  <a:gd name="T59" fmla="*/ 286 h 320"/>
                  <a:gd name="T60" fmla="*/ 101 w 318"/>
                  <a:gd name="T61" fmla="*/ 294 h 320"/>
                  <a:gd name="T62" fmla="*/ 77 w 318"/>
                  <a:gd name="T63" fmla="*/ 260 h 320"/>
                  <a:gd name="T64" fmla="*/ 61 w 318"/>
                  <a:gd name="T65" fmla="*/ 245 h 320"/>
                  <a:gd name="T66" fmla="*/ 27 w 318"/>
                  <a:gd name="T67" fmla="*/ 220 h 320"/>
                  <a:gd name="T68" fmla="*/ 38 w 318"/>
                  <a:gd name="T69" fmla="*/ 204 h 320"/>
                  <a:gd name="T70" fmla="*/ 32 w 318"/>
                  <a:gd name="T71" fmla="*/ 180 h 320"/>
                  <a:gd name="T72" fmla="*/ 33 w 318"/>
                  <a:gd name="T73" fmla="*/ 143 h 320"/>
                  <a:gd name="T74" fmla="*/ 37 w 318"/>
                  <a:gd name="T75" fmla="*/ 129 h 320"/>
                  <a:gd name="T76" fmla="*/ 25 w 318"/>
                  <a:gd name="T77" fmla="*/ 102 h 320"/>
                  <a:gd name="T78" fmla="*/ 65 w 318"/>
                  <a:gd name="T79" fmla="*/ 79 h 320"/>
                  <a:gd name="T80" fmla="*/ 80 w 318"/>
                  <a:gd name="T81" fmla="*/ 65 h 320"/>
                  <a:gd name="T82" fmla="*/ 114 w 318"/>
                  <a:gd name="T83" fmla="*/ 45 h 320"/>
                  <a:gd name="T84" fmla="*/ 133 w 318"/>
                  <a:gd name="T85" fmla="*/ 40 h 320"/>
                  <a:gd name="T86" fmla="*/ 173 w 318"/>
                  <a:gd name="T87" fmla="*/ 14 h 320"/>
                  <a:gd name="T88" fmla="*/ 182 w 318"/>
                  <a:gd name="T89" fmla="*/ 40 h 320"/>
                  <a:gd name="T90" fmla="*/ 218 w 318"/>
                  <a:gd name="T91" fmla="*/ 25 h 320"/>
                  <a:gd name="T92" fmla="*/ 240 w 318"/>
                  <a:gd name="T93" fmla="*/ 68 h 320"/>
                  <a:gd name="T94" fmla="*/ 253 w 318"/>
                  <a:gd name="T95" fmla="*/ 80 h 320"/>
                  <a:gd name="T96" fmla="*/ 274 w 318"/>
                  <a:gd name="T97" fmla="*/ 115 h 320"/>
                  <a:gd name="T98" fmla="*/ 281 w 318"/>
                  <a:gd name="T99" fmla="*/ 134 h 320"/>
                  <a:gd name="T100" fmla="*/ 304 w 318"/>
                  <a:gd name="T101" fmla="*/ 17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8" h="320">
                    <a:moveTo>
                      <a:pt x="290" y="119"/>
                    </a:moveTo>
                    <a:lnTo>
                      <a:pt x="310" y="102"/>
                    </a:lnTo>
                    <a:lnTo>
                      <a:pt x="284" y="55"/>
                    </a:lnTo>
                    <a:lnTo>
                      <a:pt x="257" y="64"/>
                    </a:lnTo>
                    <a:lnTo>
                      <a:pt x="257" y="64"/>
                    </a:lnTo>
                    <a:lnTo>
                      <a:pt x="253" y="61"/>
                    </a:lnTo>
                    <a:lnTo>
                      <a:pt x="260" y="34"/>
                    </a:lnTo>
                    <a:lnTo>
                      <a:pt x="215" y="8"/>
                    </a:lnTo>
                    <a:lnTo>
                      <a:pt x="195" y="28"/>
                    </a:lnTo>
                    <a:lnTo>
                      <a:pt x="195" y="28"/>
                    </a:lnTo>
                    <a:lnTo>
                      <a:pt x="190" y="27"/>
                    </a:lnTo>
                    <a:lnTo>
                      <a:pt x="185" y="0"/>
                    </a:lnTo>
                    <a:lnTo>
                      <a:pt x="131" y="0"/>
                    </a:lnTo>
                    <a:lnTo>
                      <a:pt x="125" y="27"/>
                    </a:lnTo>
                    <a:lnTo>
                      <a:pt x="125" y="27"/>
                    </a:lnTo>
                    <a:lnTo>
                      <a:pt x="119" y="29"/>
                    </a:lnTo>
                    <a:lnTo>
                      <a:pt x="101" y="9"/>
                    </a:lnTo>
                    <a:lnTo>
                      <a:pt x="55" y="36"/>
                    </a:lnTo>
                    <a:lnTo>
                      <a:pt x="62" y="61"/>
                    </a:lnTo>
                    <a:lnTo>
                      <a:pt x="62" y="61"/>
                    </a:lnTo>
                    <a:lnTo>
                      <a:pt x="57" y="66"/>
                    </a:lnTo>
                    <a:lnTo>
                      <a:pt x="33" y="58"/>
                    </a:lnTo>
                    <a:lnTo>
                      <a:pt x="7" y="105"/>
                    </a:lnTo>
                    <a:lnTo>
                      <a:pt x="25" y="120"/>
                    </a:lnTo>
                    <a:lnTo>
                      <a:pt x="25" y="120"/>
                    </a:lnTo>
                    <a:lnTo>
                      <a:pt x="21" y="131"/>
                    </a:lnTo>
                    <a:lnTo>
                      <a:pt x="0" y="135"/>
                    </a:lnTo>
                    <a:lnTo>
                      <a:pt x="0" y="188"/>
                    </a:lnTo>
                    <a:lnTo>
                      <a:pt x="20" y="192"/>
                    </a:lnTo>
                    <a:lnTo>
                      <a:pt x="20" y="192"/>
                    </a:lnTo>
                    <a:lnTo>
                      <a:pt x="24" y="205"/>
                    </a:lnTo>
                    <a:lnTo>
                      <a:pt x="8" y="218"/>
                    </a:lnTo>
                    <a:lnTo>
                      <a:pt x="35" y="264"/>
                    </a:lnTo>
                    <a:lnTo>
                      <a:pt x="54" y="258"/>
                    </a:lnTo>
                    <a:lnTo>
                      <a:pt x="54" y="258"/>
                    </a:lnTo>
                    <a:lnTo>
                      <a:pt x="64" y="268"/>
                    </a:lnTo>
                    <a:lnTo>
                      <a:pt x="58" y="285"/>
                    </a:lnTo>
                    <a:lnTo>
                      <a:pt x="104" y="312"/>
                    </a:lnTo>
                    <a:lnTo>
                      <a:pt x="116" y="298"/>
                    </a:lnTo>
                    <a:lnTo>
                      <a:pt x="116" y="298"/>
                    </a:lnTo>
                    <a:lnTo>
                      <a:pt x="131" y="301"/>
                    </a:lnTo>
                    <a:lnTo>
                      <a:pt x="135" y="320"/>
                    </a:lnTo>
                    <a:lnTo>
                      <a:pt x="188" y="320"/>
                    </a:lnTo>
                    <a:lnTo>
                      <a:pt x="192" y="300"/>
                    </a:lnTo>
                    <a:lnTo>
                      <a:pt x="192" y="300"/>
                    </a:lnTo>
                    <a:lnTo>
                      <a:pt x="205" y="296"/>
                    </a:lnTo>
                    <a:lnTo>
                      <a:pt x="218" y="310"/>
                    </a:lnTo>
                    <a:lnTo>
                      <a:pt x="263" y="284"/>
                    </a:lnTo>
                    <a:lnTo>
                      <a:pt x="257" y="264"/>
                    </a:lnTo>
                    <a:lnTo>
                      <a:pt x="257" y="264"/>
                    </a:lnTo>
                    <a:lnTo>
                      <a:pt x="264" y="255"/>
                    </a:lnTo>
                    <a:lnTo>
                      <a:pt x="285" y="261"/>
                    </a:lnTo>
                    <a:lnTo>
                      <a:pt x="312" y="215"/>
                    </a:lnTo>
                    <a:lnTo>
                      <a:pt x="294" y="199"/>
                    </a:lnTo>
                    <a:lnTo>
                      <a:pt x="294" y="199"/>
                    </a:lnTo>
                    <a:lnTo>
                      <a:pt x="296" y="190"/>
                    </a:lnTo>
                    <a:lnTo>
                      <a:pt x="318" y="185"/>
                    </a:lnTo>
                    <a:lnTo>
                      <a:pt x="318" y="132"/>
                    </a:lnTo>
                    <a:lnTo>
                      <a:pt x="293" y="126"/>
                    </a:lnTo>
                    <a:lnTo>
                      <a:pt x="293" y="126"/>
                    </a:lnTo>
                    <a:lnTo>
                      <a:pt x="290" y="119"/>
                    </a:lnTo>
                    <a:lnTo>
                      <a:pt x="290" y="119"/>
                    </a:lnTo>
                    <a:close/>
                    <a:moveTo>
                      <a:pt x="304" y="173"/>
                    </a:moveTo>
                    <a:lnTo>
                      <a:pt x="283" y="178"/>
                    </a:lnTo>
                    <a:lnTo>
                      <a:pt x="283" y="183"/>
                    </a:lnTo>
                    <a:lnTo>
                      <a:pt x="283" y="183"/>
                    </a:lnTo>
                    <a:lnTo>
                      <a:pt x="278" y="199"/>
                    </a:lnTo>
                    <a:lnTo>
                      <a:pt x="277" y="203"/>
                    </a:lnTo>
                    <a:lnTo>
                      <a:pt x="294" y="218"/>
                    </a:lnTo>
                    <a:lnTo>
                      <a:pt x="278" y="244"/>
                    </a:lnTo>
                    <a:lnTo>
                      <a:pt x="260" y="238"/>
                    </a:lnTo>
                    <a:lnTo>
                      <a:pt x="257" y="242"/>
                    </a:lnTo>
                    <a:lnTo>
                      <a:pt x="257" y="242"/>
                    </a:lnTo>
                    <a:lnTo>
                      <a:pt x="250" y="250"/>
                    </a:lnTo>
                    <a:lnTo>
                      <a:pt x="244" y="256"/>
                    </a:lnTo>
                    <a:lnTo>
                      <a:pt x="241" y="259"/>
                    </a:lnTo>
                    <a:lnTo>
                      <a:pt x="246" y="278"/>
                    </a:lnTo>
                    <a:lnTo>
                      <a:pt x="220" y="293"/>
                    </a:lnTo>
                    <a:lnTo>
                      <a:pt x="208" y="280"/>
                    </a:lnTo>
                    <a:lnTo>
                      <a:pt x="204" y="281"/>
                    </a:lnTo>
                    <a:lnTo>
                      <a:pt x="204" y="281"/>
                    </a:lnTo>
                    <a:lnTo>
                      <a:pt x="194" y="285"/>
                    </a:lnTo>
                    <a:lnTo>
                      <a:pt x="185" y="287"/>
                    </a:lnTo>
                    <a:lnTo>
                      <a:pt x="180" y="288"/>
                    </a:lnTo>
                    <a:lnTo>
                      <a:pt x="176" y="306"/>
                    </a:lnTo>
                    <a:lnTo>
                      <a:pt x="146" y="306"/>
                    </a:lnTo>
                    <a:lnTo>
                      <a:pt x="142" y="290"/>
                    </a:lnTo>
                    <a:lnTo>
                      <a:pt x="138" y="288"/>
                    </a:lnTo>
                    <a:lnTo>
                      <a:pt x="138" y="288"/>
                    </a:lnTo>
                    <a:lnTo>
                      <a:pt x="127" y="286"/>
                    </a:lnTo>
                    <a:lnTo>
                      <a:pt x="116" y="283"/>
                    </a:lnTo>
                    <a:lnTo>
                      <a:pt x="112" y="282"/>
                    </a:lnTo>
                    <a:lnTo>
                      <a:pt x="101" y="294"/>
                    </a:lnTo>
                    <a:lnTo>
                      <a:pt x="74" y="279"/>
                    </a:lnTo>
                    <a:lnTo>
                      <a:pt x="80" y="264"/>
                    </a:lnTo>
                    <a:lnTo>
                      <a:pt x="77" y="260"/>
                    </a:lnTo>
                    <a:lnTo>
                      <a:pt x="77" y="260"/>
                    </a:lnTo>
                    <a:lnTo>
                      <a:pt x="68" y="253"/>
                    </a:lnTo>
                    <a:lnTo>
                      <a:pt x="61" y="245"/>
                    </a:lnTo>
                    <a:lnTo>
                      <a:pt x="58" y="242"/>
                    </a:lnTo>
                    <a:lnTo>
                      <a:pt x="42" y="247"/>
                    </a:lnTo>
                    <a:lnTo>
                      <a:pt x="27" y="220"/>
                    </a:lnTo>
                    <a:lnTo>
                      <a:pt x="40" y="210"/>
                    </a:lnTo>
                    <a:lnTo>
                      <a:pt x="38" y="204"/>
                    </a:lnTo>
                    <a:lnTo>
                      <a:pt x="38" y="204"/>
                    </a:lnTo>
                    <a:lnTo>
                      <a:pt x="35" y="196"/>
                    </a:lnTo>
                    <a:lnTo>
                      <a:pt x="33" y="185"/>
                    </a:lnTo>
                    <a:lnTo>
                      <a:pt x="32" y="180"/>
                    </a:lnTo>
                    <a:lnTo>
                      <a:pt x="14" y="176"/>
                    </a:lnTo>
                    <a:lnTo>
                      <a:pt x="14" y="146"/>
                    </a:lnTo>
                    <a:lnTo>
                      <a:pt x="33" y="143"/>
                    </a:lnTo>
                    <a:lnTo>
                      <a:pt x="34" y="137"/>
                    </a:lnTo>
                    <a:lnTo>
                      <a:pt x="34" y="137"/>
                    </a:lnTo>
                    <a:lnTo>
                      <a:pt x="37" y="129"/>
                    </a:lnTo>
                    <a:lnTo>
                      <a:pt x="39" y="120"/>
                    </a:lnTo>
                    <a:lnTo>
                      <a:pt x="41" y="116"/>
                    </a:lnTo>
                    <a:lnTo>
                      <a:pt x="25" y="102"/>
                    </a:lnTo>
                    <a:lnTo>
                      <a:pt x="40" y="76"/>
                    </a:lnTo>
                    <a:lnTo>
                      <a:pt x="61" y="82"/>
                    </a:lnTo>
                    <a:lnTo>
                      <a:pt x="65" y="79"/>
                    </a:lnTo>
                    <a:lnTo>
                      <a:pt x="65" y="79"/>
                    </a:lnTo>
                    <a:lnTo>
                      <a:pt x="75" y="68"/>
                    </a:lnTo>
                    <a:lnTo>
                      <a:pt x="80" y="65"/>
                    </a:lnTo>
                    <a:lnTo>
                      <a:pt x="72" y="42"/>
                    </a:lnTo>
                    <a:lnTo>
                      <a:pt x="98" y="27"/>
                    </a:lnTo>
                    <a:lnTo>
                      <a:pt x="114" y="45"/>
                    </a:lnTo>
                    <a:lnTo>
                      <a:pt x="119" y="43"/>
                    </a:lnTo>
                    <a:lnTo>
                      <a:pt x="119" y="43"/>
                    </a:lnTo>
                    <a:lnTo>
                      <a:pt x="133" y="40"/>
                    </a:lnTo>
                    <a:lnTo>
                      <a:pt x="137" y="39"/>
                    </a:lnTo>
                    <a:lnTo>
                      <a:pt x="142" y="14"/>
                    </a:lnTo>
                    <a:lnTo>
                      <a:pt x="173" y="14"/>
                    </a:lnTo>
                    <a:lnTo>
                      <a:pt x="178" y="39"/>
                    </a:lnTo>
                    <a:lnTo>
                      <a:pt x="182" y="40"/>
                    </a:lnTo>
                    <a:lnTo>
                      <a:pt x="182" y="40"/>
                    </a:lnTo>
                    <a:lnTo>
                      <a:pt x="195" y="43"/>
                    </a:lnTo>
                    <a:lnTo>
                      <a:pt x="200" y="44"/>
                    </a:lnTo>
                    <a:lnTo>
                      <a:pt x="218" y="25"/>
                    </a:lnTo>
                    <a:lnTo>
                      <a:pt x="244" y="40"/>
                    </a:lnTo>
                    <a:lnTo>
                      <a:pt x="236" y="65"/>
                    </a:lnTo>
                    <a:lnTo>
                      <a:pt x="240" y="68"/>
                    </a:lnTo>
                    <a:lnTo>
                      <a:pt x="240" y="68"/>
                    </a:lnTo>
                    <a:lnTo>
                      <a:pt x="249" y="77"/>
                    </a:lnTo>
                    <a:lnTo>
                      <a:pt x="253" y="80"/>
                    </a:lnTo>
                    <a:lnTo>
                      <a:pt x="277" y="72"/>
                    </a:lnTo>
                    <a:lnTo>
                      <a:pt x="293" y="98"/>
                    </a:lnTo>
                    <a:lnTo>
                      <a:pt x="274" y="115"/>
                    </a:lnTo>
                    <a:lnTo>
                      <a:pt x="276" y="119"/>
                    </a:lnTo>
                    <a:lnTo>
                      <a:pt x="276" y="119"/>
                    </a:lnTo>
                    <a:lnTo>
                      <a:pt x="281" y="134"/>
                    </a:lnTo>
                    <a:lnTo>
                      <a:pt x="282" y="138"/>
                    </a:lnTo>
                    <a:lnTo>
                      <a:pt x="304" y="143"/>
                    </a:lnTo>
                    <a:lnTo>
                      <a:pt x="304" y="1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37" name="Freeform 81"/>
              <p:cNvSpPr>
                <a:spLocks noEditPoints="1"/>
              </p:cNvSpPr>
              <p:nvPr>
                <p:custDataLst>
                  <p:tags r:id="rId33"/>
                </p:custDataLst>
              </p:nvPr>
            </p:nvSpPr>
            <p:spPr bwMode="auto">
              <a:xfrm>
                <a:off x="2963863" y="3462338"/>
                <a:ext cx="242888" cy="244475"/>
              </a:xfrm>
              <a:custGeom>
                <a:avLst/>
                <a:gdLst>
                  <a:gd name="T0" fmla="*/ 77 w 153"/>
                  <a:gd name="T1" fmla="*/ 0 h 154"/>
                  <a:gd name="T2" fmla="*/ 61 w 153"/>
                  <a:gd name="T3" fmla="*/ 2 h 154"/>
                  <a:gd name="T4" fmla="*/ 46 w 153"/>
                  <a:gd name="T5" fmla="*/ 6 h 154"/>
                  <a:gd name="T6" fmla="*/ 33 w 153"/>
                  <a:gd name="T7" fmla="*/ 14 h 154"/>
                  <a:gd name="T8" fmla="*/ 23 w 153"/>
                  <a:gd name="T9" fmla="*/ 22 h 154"/>
                  <a:gd name="T10" fmla="*/ 13 w 153"/>
                  <a:gd name="T11" fmla="*/ 34 h 154"/>
                  <a:gd name="T12" fmla="*/ 5 w 153"/>
                  <a:gd name="T13" fmla="*/ 47 h 154"/>
                  <a:gd name="T14" fmla="*/ 1 w 153"/>
                  <a:gd name="T15" fmla="*/ 61 h 154"/>
                  <a:gd name="T16" fmla="*/ 0 w 153"/>
                  <a:gd name="T17" fmla="*/ 77 h 154"/>
                  <a:gd name="T18" fmla="*/ 0 w 153"/>
                  <a:gd name="T19" fmla="*/ 85 h 154"/>
                  <a:gd name="T20" fmla="*/ 3 w 153"/>
                  <a:gd name="T21" fmla="*/ 100 h 154"/>
                  <a:gd name="T22" fmla="*/ 8 w 153"/>
                  <a:gd name="T23" fmla="*/ 114 h 154"/>
                  <a:gd name="T24" fmla="*/ 17 w 153"/>
                  <a:gd name="T25" fmla="*/ 126 h 154"/>
                  <a:gd name="T26" fmla="*/ 28 w 153"/>
                  <a:gd name="T27" fmla="*/ 137 h 154"/>
                  <a:gd name="T28" fmla="*/ 40 w 153"/>
                  <a:gd name="T29" fmla="*/ 144 h 154"/>
                  <a:gd name="T30" fmla="*/ 54 w 153"/>
                  <a:gd name="T31" fmla="*/ 151 h 154"/>
                  <a:gd name="T32" fmla="*/ 69 w 153"/>
                  <a:gd name="T33" fmla="*/ 154 h 154"/>
                  <a:gd name="T34" fmla="*/ 77 w 153"/>
                  <a:gd name="T35" fmla="*/ 154 h 154"/>
                  <a:gd name="T36" fmla="*/ 92 w 153"/>
                  <a:gd name="T37" fmla="*/ 153 h 154"/>
                  <a:gd name="T38" fmla="*/ 107 w 153"/>
                  <a:gd name="T39" fmla="*/ 147 h 154"/>
                  <a:gd name="T40" fmla="*/ 120 w 153"/>
                  <a:gd name="T41" fmla="*/ 141 h 154"/>
                  <a:gd name="T42" fmla="*/ 132 w 153"/>
                  <a:gd name="T43" fmla="*/ 131 h 154"/>
                  <a:gd name="T44" fmla="*/ 140 w 153"/>
                  <a:gd name="T45" fmla="*/ 120 h 154"/>
                  <a:gd name="T46" fmla="*/ 148 w 153"/>
                  <a:gd name="T47" fmla="*/ 106 h 154"/>
                  <a:gd name="T48" fmla="*/ 152 w 153"/>
                  <a:gd name="T49" fmla="*/ 92 h 154"/>
                  <a:gd name="T50" fmla="*/ 153 w 153"/>
                  <a:gd name="T51" fmla="*/ 77 h 154"/>
                  <a:gd name="T52" fmla="*/ 153 w 153"/>
                  <a:gd name="T53" fmla="*/ 69 h 154"/>
                  <a:gd name="T54" fmla="*/ 150 w 153"/>
                  <a:gd name="T55" fmla="*/ 55 h 154"/>
                  <a:gd name="T56" fmla="*/ 145 w 153"/>
                  <a:gd name="T57" fmla="*/ 41 h 154"/>
                  <a:gd name="T58" fmla="*/ 136 w 153"/>
                  <a:gd name="T59" fmla="*/ 28 h 154"/>
                  <a:gd name="T60" fmla="*/ 125 w 153"/>
                  <a:gd name="T61" fmla="*/ 18 h 154"/>
                  <a:gd name="T62" fmla="*/ 113 w 153"/>
                  <a:gd name="T63" fmla="*/ 9 h 154"/>
                  <a:gd name="T64" fmla="*/ 99 w 153"/>
                  <a:gd name="T65" fmla="*/ 4 h 154"/>
                  <a:gd name="T66" fmla="*/ 84 w 153"/>
                  <a:gd name="T67" fmla="*/ 1 h 154"/>
                  <a:gd name="T68" fmla="*/ 77 w 153"/>
                  <a:gd name="T69" fmla="*/ 0 h 154"/>
                  <a:gd name="T70" fmla="*/ 77 w 153"/>
                  <a:gd name="T71" fmla="*/ 140 h 154"/>
                  <a:gd name="T72" fmla="*/ 64 w 153"/>
                  <a:gd name="T73" fmla="*/ 139 h 154"/>
                  <a:gd name="T74" fmla="*/ 42 w 153"/>
                  <a:gd name="T75" fmla="*/ 129 h 154"/>
                  <a:gd name="T76" fmla="*/ 25 w 153"/>
                  <a:gd name="T77" fmla="*/ 112 h 154"/>
                  <a:gd name="T78" fmla="*/ 15 w 153"/>
                  <a:gd name="T79" fmla="*/ 89 h 154"/>
                  <a:gd name="T80" fmla="*/ 14 w 153"/>
                  <a:gd name="T81" fmla="*/ 77 h 154"/>
                  <a:gd name="T82" fmla="*/ 14 w 153"/>
                  <a:gd name="T83" fmla="*/ 71 h 154"/>
                  <a:gd name="T84" fmla="*/ 18 w 153"/>
                  <a:gd name="T85" fmla="*/ 52 h 154"/>
                  <a:gd name="T86" fmla="*/ 32 w 153"/>
                  <a:gd name="T87" fmla="*/ 33 h 154"/>
                  <a:gd name="T88" fmla="*/ 52 w 153"/>
                  <a:gd name="T89" fmla="*/ 19 h 154"/>
                  <a:gd name="T90" fmla="*/ 70 w 153"/>
                  <a:gd name="T91" fmla="*/ 15 h 154"/>
                  <a:gd name="T92" fmla="*/ 77 w 153"/>
                  <a:gd name="T93" fmla="*/ 14 h 154"/>
                  <a:gd name="T94" fmla="*/ 89 w 153"/>
                  <a:gd name="T95" fmla="*/ 16 h 154"/>
                  <a:gd name="T96" fmla="*/ 112 w 153"/>
                  <a:gd name="T97" fmla="*/ 24 h 154"/>
                  <a:gd name="T98" fmla="*/ 128 w 153"/>
                  <a:gd name="T99" fmla="*/ 42 h 154"/>
                  <a:gd name="T100" fmla="*/ 138 w 153"/>
                  <a:gd name="T101" fmla="*/ 64 h 154"/>
                  <a:gd name="T102" fmla="*/ 139 w 153"/>
                  <a:gd name="T103" fmla="*/ 77 h 154"/>
                  <a:gd name="T104" fmla="*/ 139 w 153"/>
                  <a:gd name="T105" fmla="*/ 84 h 154"/>
                  <a:gd name="T106" fmla="*/ 135 w 153"/>
                  <a:gd name="T107" fmla="*/ 101 h 154"/>
                  <a:gd name="T108" fmla="*/ 121 w 153"/>
                  <a:gd name="T109" fmla="*/ 122 h 154"/>
                  <a:gd name="T110" fmla="*/ 101 w 153"/>
                  <a:gd name="T111" fmla="*/ 135 h 154"/>
                  <a:gd name="T112" fmla="*/ 83 w 153"/>
                  <a:gd name="T113" fmla="*/ 140 h 154"/>
                  <a:gd name="T114" fmla="*/ 77 w 153"/>
                  <a:gd name="T115" fmla="*/ 14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 h="154">
                    <a:moveTo>
                      <a:pt x="77" y="0"/>
                    </a:moveTo>
                    <a:lnTo>
                      <a:pt x="77" y="0"/>
                    </a:lnTo>
                    <a:lnTo>
                      <a:pt x="69" y="1"/>
                    </a:lnTo>
                    <a:lnTo>
                      <a:pt x="61" y="2"/>
                    </a:lnTo>
                    <a:lnTo>
                      <a:pt x="54" y="4"/>
                    </a:lnTo>
                    <a:lnTo>
                      <a:pt x="46" y="6"/>
                    </a:lnTo>
                    <a:lnTo>
                      <a:pt x="40" y="9"/>
                    </a:lnTo>
                    <a:lnTo>
                      <a:pt x="33" y="14"/>
                    </a:lnTo>
                    <a:lnTo>
                      <a:pt x="28" y="18"/>
                    </a:lnTo>
                    <a:lnTo>
                      <a:pt x="23" y="22"/>
                    </a:lnTo>
                    <a:lnTo>
                      <a:pt x="17" y="28"/>
                    </a:lnTo>
                    <a:lnTo>
                      <a:pt x="13" y="34"/>
                    </a:lnTo>
                    <a:lnTo>
                      <a:pt x="8" y="41"/>
                    </a:lnTo>
                    <a:lnTo>
                      <a:pt x="5" y="47"/>
                    </a:lnTo>
                    <a:lnTo>
                      <a:pt x="3" y="55"/>
                    </a:lnTo>
                    <a:lnTo>
                      <a:pt x="1" y="61"/>
                    </a:lnTo>
                    <a:lnTo>
                      <a:pt x="0" y="69"/>
                    </a:lnTo>
                    <a:lnTo>
                      <a:pt x="0" y="77"/>
                    </a:lnTo>
                    <a:lnTo>
                      <a:pt x="0" y="77"/>
                    </a:lnTo>
                    <a:lnTo>
                      <a:pt x="0" y="85"/>
                    </a:lnTo>
                    <a:lnTo>
                      <a:pt x="1" y="92"/>
                    </a:lnTo>
                    <a:lnTo>
                      <a:pt x="3" y="100"/>
                    </a:lnTo>
                    <a:lnTo>
                      <a:pt x="5" y="106"/>
                    </a:lnTo>
                    <a:lnTo>
                      <a:pt x="8" y="114"/>
                    </a:lnTo>
                    <a:lnTo>
                      <a:pt x="13" y="120"/>
                    </a:lnTo>
                    <a:lnTo>
                      <a:pt x="17" y="126"/>
                    </a:lnTo>
                    <a:lnTo>
                      <a:pt x="23" y="131"/>
                    </a:lnTo>
                    <a:lnTo>
                      <a:pt x="28" y="137"/>
                    </a:lnTo>
                    <a:lnTo>
                      <a:pt x="33" y="141"/>
                    </a:lnTo>
                    <a:lnTo>
                      <a:pt x="40" y="144"/>
                    </a:lnTo>
                    <a:lnTo>
                      <a:pt x="46" y="147"/>
                    </a:lnTo>
                    <a:lnTo>
                      <a:pt x="54" y="151"/>
                    </a:lnTo>
                    <a:lnTo>
                      <a:pt x="61" y="153"/>
                    </a:lnTo>
                    <a:lnTo>
                      <a:pt x="69" y="154"/>
                    </a:lnTo>
                    <a:lnTo>
                      <a:pt x="77" y="154"/>
                    </a:lnTo>
                    <a:lnTo>
                      <a:pt x="77" y="154"/>
                    </a:lnTo>
                    <a:lnTo>
                      <a:pt x="84" y="154"/>
                    </a:lnTo>
                    <a:lnTo>
                      <a:pt x="92" y="153"/>
                    </a:lnTo>
                    <a:lnTo>
                      <a:pt x="99" y="151"/>
                    </a:lnTo>
                    <a:lnTo>
                      <a:pt x="107" y="147"/>
                    </a:lnTo>
                    <a:lnTo>
                      <a:pt x="113" y="144"/>
                    </a:lnTo>
                    <a:lnTo>
                      <a:pt x="120" y="141"/>
                    </a:lnTo>
                    <a:lnTo>
                      <a:pt x="125" y="137"/>
                    </a:lnTo>
                    <a:lnTo>
                      <a:pt x="132" y="131"/>
                    </a:lnTo>
                    <a:lnTo>
                      <a:pt x="136" y="126"/>
                    </a:lnTo>
                    <a:lnTo>
                      <a:pt x="140" y="120"/>
                    </a:lnTo>
                    <a:lnTo>
                      <a:pt x="145" y="114"/>
                    </a:lnTo>
                    <a:lnTo>
                      <a:pt x="148" y="106"/>
                    </a:lnTo>
                    <a:lnTo>
                      <a:pt x="150" y="100"/>
                    </a:lnTo>
                    <a:lnTo>
                      <a:pt x="152" y="92"/>
                    </a:lnTo>
                    <a:lnTo>
                      <a:pt x="153" y="85"/>
                    </a:lnTo>
                    <a:lnTo>
                      <a:pt x="153" y="77"/>
                    </a:lnTo>
                    <a:lnTo>
                      <a:pt x="153" y="77"/>
                    </a:lnTo>
                    <a:lnTo>
                      <a:pt x="153" y="69"/>
                    </a:lnTo>
                    <a:lnTo>
                      <a:pt x="152" y="61"/>
                    </a:lnTo>
                    <a:lnTo>
                      <a:pt x="150" y="55"/>
                    </a:lnTo>
                    <a:lnTo>
                      <a:pt x="148" y="47"/>
                    </a:lnTo>
                    <a:lnTo>
                      <a:pt x="145" y="41"/>
                    </a:lnTo>
                    <a:lnTo>
                      <a:pt x="140" y="34"/>
                    </a:lnTo>
                    <a:lnTo>
                      <a:pt x="136" y="28"/>
                    </a:lnTo>
                    <a:lnTo>
                      <a:pt x="132" y="22"/>
                    </a:lnTo>
                    <a:lnTo>
                      <a:pt x="125" y="18"/>
                    </a:lnTo>
                    <a:lnTo>
                      <a:pt x="120" y="14"/>
                    </a:lnTo>
                    <a:lnTo>
                      <a:pt x="113" y="9"/>
                    </a:lnTo>
                    <a:lnTo>
                      <a:pt x="107" y="6"/>
                    </a:lnTo>
                    <a:lnTo>
                      <a:pt x="99" y="4"/>
                    </a:lnTo>
                    <a:lnTo>
                      <a:pt x="92" y="2"/>
                    </a:lnTo>
                    <a:lnTo>
                      <a:pt x="84" y="1"/>
                    </a:lnTo>
                    <a:lnTo>
                      <a:pt x="77" y="0"/>
                    </a:lnTo>
                    <a:lnTo>
                      <a:pt x="77" y="0"/>
                    </a:lnTo>
                    <a:close/>
                    <a:moveTo>
                      <a:pt x="77" y="140"/>
                    </a:moveTo>
                    <a:lnTo>
                      <a:pt x="77" y="140"/>
                    </a:lnTo>
                    <a:lnTo>
                      <a:pt x="70" y="140"/>
                    </a:lnTo>
                    <a:lnTo>
                      <a:pt x="64" y="139"/>
                    </a:lnTo>
                    <a:lnTo>
                      <a:pt x="52" y="135"/>
                    </a:lnTo>
                    <a:lnTo>
                      <a:pt x="42" y="129"/>
                    </a:lnTo>
                    <a:lnTo>
                      <a:pt x="32" y="122"/>
                    </a:lnTo>
                    <a:lnTo>
                      <a:pt x="25" y="112"/>
                    </a:lnTo>
                    <a:lnTo>
                      <a:pt x="18" y="101"/>
                    </a:lnTo>
                    <a:lnTo>
                      <a:pt x="15" y="89"/>
                    </a:lnTo>
                    <a:lnTo>
                      <a:pt x="14" y="84"/>
                    </a:lnTo>
                    <a:lnTo>
                      <a:pt x="14" y="77"/>
                    </a:lnTo>
                    <a:lnTo>
                      <a:pt x="14" y="77"/>
                    </a:lnTo>
                    <a:lnTo>
                      <a:pt x="14" y="71"/>
                    </a:lnTo>
                    <a:lnTo>
                      <a:pt x="15" y="64"/>
                    </a:lnTo>
                    <a:lnTo>
                      <a:pt x="18" y="52"/>
                    </a:lnTo>
                    <a:lnTo>
                      <a:pt x="25" y="42"/>
                    </a:lnTo>
                    <a:lnTo>
                      <a:pt x="32" y="33"/>
                    </a:lnTo>
                    <a:lnTo>
                      <a:pt x="42" y="24"/>
                    </a:lnTo>
                    <a:lnTo>
                      <a:pt x="52" y="19"/>
                    </a:lnTo>
                    <a:lnTo>
                      <a:pt x="64" y="16"/>
                    </a:lnTo>
                    <a:lnTo>
                      <a:pt x="70" y="15"/>
                    </a:lnTo>
                    <a:lnTo>
                      <a:pt x="77" y="14"/>
                    </a:lnTo>
                    <a:lnTo>
                      <a:pt x="77" y="14"/>
                    </a:lnTo>
                    <a:lnTo>
                      <a:pt x="83" y="15"/>
                    </a:lnTo>
                    <a:lnTo>
                      <a:pt x="89" y="16"/>
                    </a:lnTo>
                    <a:lnTo>
                      <a:pt x="101" y="19"/>
                    </a:lnTo>
                    <a:lnTo>
                      <a:pt x="112" y="24"/>
                    </a:lnTo>
                    <a:lnTo>
                      <a:pt x="121" y="33"/>
                    </a:lnTo>
                    <a:lnTo>
                      <a:pt x="128" y="42"/>
                    </a:lnTo>
                    <a:lnTo>
                      <a:pt x="135" y="52"/>
                    </a:lnTo>
                    <a:lnTo>
                      <a:pt x="138" y="64"/>
                    </a:lnTo>
                    <a:lnTo>
                      <a:pt x="139" y="71"/>
                    </a:lnTo>
                    <a:lnTo>
                      <a:pt x="139" y="77"/>
                    </a:lnTo>
                    <a:lnTo>
                      <a:pt x="139" y="77"/>
                    </a:lnTo>
                    <a:lnTo>
                      <a:pt x="139" y="84"/>
                    </a:lnTo>
                    <a:lnTo>
                      <a:pt x="138" y="89"/>
                    </a:lnTo>
                    <a:lnTo>
                      <a:pt x="135" y="101"/>
                    </a:lnTo>
                    <a:lnTo>
                      <a:pt x="128" y="112"/>
                    </a:lnTo>
                    <a:lnTo>
                      <a:pt x="121" y="122"/>
                    </a:lnTo>
                    <a:lnTo>
                      <a:pt x="112" y="129"/>
                    </a:lnTo>
                    <a:lnTo>
                      <a:pt x="101" y="135"/>
                    </a:lnTo>
                    <a:lnTo>
                      <a:pt x="89" y="139"/>
                    </a:lnTo>
                    <a:lnTo>
                      <a:pt x="83" y="140"/>
                    </a:lnTo>
                    <a:lnTo>
                      <a:pt x="77" y="140"/>
                    </a:lnTo>
                    <a:lnTo>
                      <a:pt x="77" y="1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38" name="Freeform 82"/>
              <p:cNvSpPr>
                <a:spLocks noEditPoints="1"/>
              </p:cNvSpPr>
              <p:nvPr>
                <p:custDataLst>
                  <p:tags r:id="rId34"/>
                </p:custDataLst>
              </p:nvPr>
            </p:nvSpPr>
            <p:spPr bwMode="auto">
              <a:xfrm>
                <a:off x="3238500" y="3127375"/>
                <a:ext cx="341313" cy="342900"/>
              </a:xfrm>
              <a:custGeom>
                <a:avLst/>
                <a:gdLst>
                  <a:gd name="T0" fmla="*/ 197 w 215"/>
                  <a:gd name="T1" fmla="*/ 83 h 216"/>
                  <a:gd name="T2" fmla="*/ 209 w 215"/>
                  <a:gd name="T3" fmla="*/ 70 h 216"/>
                  <a:gd name="T4" fmla="*/ 171 w 215"/>
                  <a:gd name="T5" fmla="*/ 42 h 216"/>
                  <a:gd name="T6" fmla="*/ 143 w 215"/>
                  <a:gd name="T7" fmla="*/ 4 h 216"/>
                  <a:gd name="T8" fmla="*/ 129 w 215"/>
                  <a:gd name="T9" fmla="*/ 18 h 216"/>
                  <a:gd name="T10" fmla="*/ 83 w 215"/>
                  <a:gd name="T11" fmla="*/ 18 h 216"/>
                  <a:gd name="T12" fmla="*/ 69 w 215"/>
                  <a:gd name="T13" fmla="*/ 5 h 216"/>
                  <a:gd name="T14" fmla="*/ 41 w 215"/>
                  <a:gd name="T15" fmla="*/ 41 h 216"/>
                  <a:gd name="T16" fmla="*/ 3 w 215"/>
                  <a:gd name="T17" fmla="*/ 71 h 216"/>
                  <a:gd name="T18" fmla="*/ 14 w 215"/>
                  <a:gd name="T19" fmla="*/ 86 h 216"/>
                  <a:gd name="T20" fmla="*/ 13 w 215"/>
                  <a:gd name="T21" fmla="*/ 132 h 216"/>
                  <a:gd name="T22" fmla="*/ 4 w 215"/>
                  <a:gd name="T23" fmla="*/ 146 h 216"/>
                  <a:gd name="T24" fmla="*/ 36 w 215"/>
                  <a:gd name="T25" fmla="*/ 175 h 216"/>
                  <a:gd name="T26" fmla="*/ 71 w 215"/>
                  <a:gd name="T27" fmla="*/ 212 h 216"/>
                  <a:gd name="T28" fmla="*/ 86 w 215"/>
                  <a:gd name="T29" fmla="*/ 203 h 216"/>
                  <a:gd name="T30" fmla="*/ 130 w 215"/>
                  <a:gd name="T31" fmla="*/ 202 h 216"/>
                  <a:gd name="T32" fmla="*/ 144 w 215"/>
                  <a:gd name="T33" fmla="*/ 211 h 216"/>
                  <a:gd name="T34" fmla="*/ 174 w 215"/>
                  <a:gd name="T35" fmla="*/ 177 h 216"/>
                  <a:gd name="T36" fmla="*/ 210 w 215"/>
                  <a:gd name="T37" fmla="*/ 144 h 216"/>
                  <a:gd name="T38" fmla="*/ 198 w 215"/>
                  <a:gd name="T39" fmla="*/ 130 h 216"/>
                  <a:gd name="T40" fmla="*/ 184 w 215"/>
                  <a:gd name="T41" fmla="*/ 161 h 216"/>
                  <a:gd name="T42" fmla="*/ 169 w 215"/>
                  <a:gd name="T43" fmla="*/ 161 h 216"/>
                  <a:gd name="T44" fmla="*/ 162 w 215"/>
                  <a:gd name="T45" fmla="*/ 185 h 216"/>
                  <a:gd name="T46" fmla="*/ 136 w 215"/>
                  <a:gd name="T47" fmla="*/ 186 h 216"/>
                  <a:gd name="T48" fmla="*/ 118 w 215"/>
                  <a:gd name="T49" fmla="*/ 191 h 216"/>
                  <a:gd name="T50" fmla="*/ 98 w 215"/>
                  <a:gd name="T51" fmla="*/ 191 h 216"/>
                  <a:gd name="T52" fmla="*/ 80 w 215"/>
                  <a:gd name="T53" fmla="*/ 187 h 216"/>
                  <a:gd name="T54" fmla="*/ 54 w 215"/>
                  <a:gd name="T55" fmla="*/ 186 h 216"/>
                  <a:gd name="T56" fmla="*/ 54 w 215"/>
                  <a:gd name="T57" fmla="*/ 173 h 216"/>
                  <a:gd name="T58" fmla="*/ 30 w 215"/>
                  <a:gd name="T59" fmla="*/ 162 h 216"/>
                  <a:gd name="T60" fmla="*/ 29 w 215"/>
                  <a:gd name="T61" fmla="*/ 137 h 216"/>
                  <a:gd name="T62" fmla="*/ 26 w 215"/>
                  <a:gd name="T63" fmla="*/ 120 h 216"/>
                  <a:gd name="T64" fmla="*/ 26 w 215"/>
                  <a:gd name="T65" fmla="*/ 98 h 216"/>
                  <a:gd name="T66" fmla="*/ 30 w 215"/>
                  <a:gd name="T67" fmla="*/ 83 h 216"/>
                  <a:gd name="T68" fmla="*/ 29 w 215"/>
                  <a:gd name="T69" fmla="*/ 55 h 216"/>
                  <a:gd name="T70" fmla="*/ 46 w 215"/>
                  <a:gd name="T71" fmla="*/ 56 h 216"/>
                  <a:gd name="T72" fmla="*/ 53 w 215"/>
                  <a:gd name="T73" fmla="*/ 31 h 216"/>
                  <a:gd name="T74" fmla="*/ 81 w 215"/>
                  <a:gd name="T75" fmla="*/ 33 h 216"/>
                  <a:gd name="T76" fmla="*/ 95 w 215"/>
                  <a:gd name="T77" fmla="*/ 30 h 216"/>
                  <a:gd name="T78" fmla="*/ 117 w 215"/>
                  <a:gd name="T79" fmla="*/ 30 h 216"/>
                  <a:gd name="T80" fmla="*/ 130 w 215"/>
                  <a:gd name="T81" fmla="*/ 33 h 216"/>
                  <a:gd name="T82" fmla="*/ 159 w 215"/>
                  <a:gd name="T83" fmla="*/ 30 h 216"/>
                  <a:gd name="T84" fmla="*/ 158 w 215"/>
                  <a:gd name="T85" fmla="*/ 49 h 216"/>
                  <a:gd name="T86" fmla="*/ 183 w 215"/>
                  <a:gd name="T87" fmla="*/ 53 h 216"/>
                  <a:gd name="T88" fmla="*/ 181 w 215"/>
                  <a:gd name="T89" fmla="*/ 82 h 216"/>
                  <a:gd name="T90" fmla="*/ 185 w 215"/>
                  <a:gd name="T91" fmla="*/ 95 h 216"/>
                  <a:gd name="T92" fmla="*/ 186 w 215"/>
                  <a:gd name="T93" fmla="*/ 118 h 216"/>
                  <a:gd name="T94" fmla="*/ 183 w 215"/>
                  <a:gd name="T95" fmla="*/ 13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5" h="216">
                    <a:moveTo>
                      <a:pt x="215" y="126"/>
                    </a:moveTo>
                    <a:lnTo>
                      <a:pt x="215" y="87"/>
                    </a:lnTo>
                    <a:lnTo>
                      <a:pt x="197" y="83"/>
                    </a:lnTo>
                    <a:lnTo>
                      <a:pt x="197" y="83"/>
                    </a:lnTo>
                    <a:lnTo>
                      <a:pt x="196" y="82"/>
                    </a:lnTo>
                    <a:lnTo>
                      <a:pt x="209" y="70"/>
                    </a:lnTo>
                    <a:lnTo>
                      <a:pt x="190" y="37"/>
                    </a:lnTo>
                    <a:lnTo>
                      <a:pt x="171" y="42"/>
                    </a:lnTo>
                    <a:lnTo>
                      <a:pt x="171" y="42"/>
                    </a:lnTo>
                    <a:lnTo>
                      <a:pt x="171" y="41"/>
                    </a:lnTo>
                    <a:lnTo>
                      <a:pt x="177" y="24"/>
                    </a:lnTo>
                    <a:lnTo>
                      <a:pt x="143" y="4"/>
                    </a:lnTo>
                    <a:lnTo>
                      <a:pt x="130" y="18"/>
                    </a:lnTo>
                    <a:lnTo>
                      <a:pt x="130" y="18"/>
                    </a:lnTo>
                    <a:lnTo>
                      <a:pt x="129" y="18"/>
                    </a:lnTo>
                    <a:lnTo>
                      <a:pt x="125" y="0"/>
                    </a:lnTo>
                    <a:lnTo>
                      <a:pt x="86" y="0"/>
                    </a:lnTo>
                    <a:lnTo>
                      <a:pt x="83" y="18"/>
                    </a:lnTo>
                    <a:lnTo>
                      <a:pt x="83" y="18"/>
                    </a:lnTo>
                    <a:lnTo>
                      <a:pt x="81" y="18"/>
                    </a:lnTo>
                    <a:lnTo>
                      <a:pt x="69" y="5"/>
                    </a:lnTo>
                    <a:lnTo>
                      <a:pt x="35" y="25"/>
                    </a:lnTo>
                    <a:lnTo>
                      <a:pt x="41" y="41"/>
                    </a:lnTo>
                    <a:lnTo>
                      <a:pt x="41" y="41"/>
                    </a:lnTo>
                    <a:lnTo>
                      <a:pt x="39" y="43"/>
                    </a:lnTo>
                    <a:lnTo>
                      <a:pt x="22" y="38"/>
                    </a:lnTo>
                    <a:lnTo>
                      <a:pt x="3" y="71"/>
                    </a:lnTo>
                    <a:lnTo>
                      <a:pt x="15" y="82"/>
                    </a:lnTo>
                    <a:lnTo>
                      <a:pt x="15" y="82"/>
                    </a:lnTo>
                    <a:lnTo>
                      <a:pt x="14" y="86"/>
                    </a:lnTo>
                    <a:lnTo>
                      <a:pt x="0" y="90"/>
                    </a:lnTo>
                    <a:lnTo>
                      <a:pt x="0" y="128"/>
                    </a:lnTo>
                    <a:lnTo>
                      <a:pt x="13" y="132"/>
                    </a:lnTo>
                    <a:lnTo>
                      <a:pt x="13" y="132"/>
                    </a:lnTo>
                    <a:lnTo>
                      <a:pt x="15" y="137"/>
                    </a:lnTo>
                    <a:lnTo>
                      <a:pt x="4" y="146"/>
                    </a:lnTo>
                    <a:lnTo>
                      <a:pt x="23" y="179"/>
                    </a:lnTo>
                    <a:lnTo>
                      <a:pt x="36" y="175"/>
                    </a:lnTo>
                    <a:lnTo>
                      <a:pt x="36" y="175"/>
                    </a:lnTo>
                    <a:lnTo>
                      <a:pt x="41" y="180"/>
                    </a:lnTo>
                    <a:lnTo>
                      <a:pt x="37" y="192"/>
                    </a:lnTo>
                    <a:lnTo>
                      <a:pt x="71" y="212"/>
                    </a:lnTo>
                    <a:lnTo>
                      <a:pt x="80" y="202"/>
                    </a:lnTo>
                    <a:lnTo>
                      <a:pt x="80" y="202"/>
                    </a:lnTo>
                    <a:lnTo>
                      <a:pt x="86" y="203"/>
                    </a:lnTo>
                    <a:lnTo>
                      <a:pt x="88" y="216"/>
                    </a:lnTo>
                    <a:lnTo>
                      <a:pt x="127" y="216"/>
                    </a:lnTo>
                    <a:lnTo>
                      <a:pt x="130" y="202"/>
                    </a:lnTo>
                    <a:lnTo>
                      <a:pt x="130" y="202"/>
                    </a:lnTo>
                    <a:lnTo>
                      <a:pt x="136" y="201"/>
                    </a:lnTo>
                    <a:lnTo>
                      <a:pt x="144" y="211"/>
                    </a:lnTo>
                    <a:lnTo>
                      <a:pt x="179" y="191"/>
                    </a:lnTo>
                    <a:lnTo>
                      <a:pt x="174" y="177"/>
                    </a:lnTo>
                    <a:lnTo>
                      <a:pt x="174" y="177"/>
                    </a:lnTo>
                    <a:lnTo>
                      <a:pt x="177" y="173"/>
                    </a:lnTo>
                    <a:lnTo>
                      <a:pt x="191" y="177"/>
                    </a:lnTo>
                    <a:lnTo>
                      <a:pt x="210" y="144"/>
                    </a:lnTo>
                    <a:lnTo>
                      <a:pt x="198" y="133"/>
                    </a:lnTo>
                    <a:lnTo>
                      <a:pt x="198" y="133"/>
                    </a:lnTo>
                    <a:lnTo>
                      <a:pt x="198" y="130"/>
                    </a:lnTo>
                    <a:lnTo>
                      <a:pt x="215" y="126"/>
                    </a:lnTo>
                    <a:close/>
                    <a:moveTo>
                      <a:pt x="193" y="147"/>
                    </a:moveTo>
                    <a:lnTo>
                      <a:pt x="184" y="161"/>
                    </a:lnTo>
                    <a:lnTo>
                      <a:pt x="172" y="157"/>
                    </a:lnTo>
                    <a:lnTo>
                      <a:pt x="169" y="161"/>
                    </a:lnTo>
                    <a:lnTo>
                      <a:pt x="169" y="161"/>
                    </a:lnTo>
                    <a:lnTo>
                      <a:pt x="161" y="169"/>
                    </a:lnTo>
                    <a:lnTo>
                      <a:pt x="157" y="173"/>
                    </a:lnTo>
                    <a:lnTo>
                      <a:pt x="162" y="185"/>
                    </a:lnTo>
                    <a:lnTo>
                      <a:pt x="148" y="192"/>
                    </a:lnTo>
                    <a:lnTo>
                      <a:pt x="140" y="184"/>
                    </a:lnTo>
                    <a:lnTo>
                      <a:pt x="136" y="186"/>
                    </a:lnTo>
                    <a:lnTo>
                      <a:pt x="136" y="186"/>
                    </a:lnTo>
                    <a:lnTo>
                      <a:pt x="123" y="190"/>
                    </a:lnTo>
                    <a:lnTo>
                      <a:pt x="118" y="191"/>
                    </a:lnTo>
                    <a:lnTo>
                      <a:pt x="116" y="202"/>
                    </a:lnTo>
                    <a:lnTo>
                      <a:pt x="100" y="202"/>
                    </a:lnTo>
                    <a:lnTo>
                      <a:pt x="98" y="191"/>
                    </a:lnTo>
                    <a:lnTo>
                      <a:pt x="93" y="190"/>
                    </a:lnTo>
                    <a:lnTo>
                      <a:pt x="93" y="190"/>
                    </a:lnTo>
                    <a:lnTo>
                      <a:pt x="80" y="187"/>
                    </a:lnTo>
                    <a:lnTo>
                      <a:pt x="75" y="186"/>
                    </a:lnTo>
                    <a:lnTo>
                      <a:pt x="68" y="193"/>
                    </a:lnTo>
                    <a:lnTo>
                      <a:pt x="54" y="186"/>
                    </a:lnTo>
                    <a:lnTo>
                      <a:pt x="57" y="176"/>
                    </a:lnTo>
                    <a:lnTo>
                      <a:pt x="54" y="173"/>
                    </a:lnTo>
                    <a:lnTo>
                      <a:pt x="54" y="173"/>
                    </a:lnTo>
                    <a:lnTo>
                      <a:pt x="44" y="163"/>
                    </a:lnTo>
                    <a:lnTo>
                      <a:pt x="41" y="159"/>
                    </a:lnTo>
                    <a:lnTo>
                      <a:pt x="30" y="162"/>
                    </a:lnTo>
                    <a:lnTo>
                      <a:pt x="22" y="149"/>
                    </a:lnTo>
                    <a:lnTo>
                      <a:pt x="31" y="141"/>
                    </a:lnTo>
                    <a:lnTo>
                      <a:pt x="29" y="137"/>
                    </a:lnTo>
                    <a:lnTo>
                      <a:pt x="29" y="137"/>
                    </a:lnTo>
                    <a:lnTo>
                      <a:pt x="27" y="124"/>
                    </a:lnTo>
                    <a:lnTo>
                      <a:pt x="26" y="120"/>
                    </a:lnTo>
                    <a:lnTo>
                      <a:pt x="14" y="117"/>
                    </a:lnTo>
                    <a:lnTo>
                      <a:pt x="14" y="100"/>
                    </a:lnTo>
                    <a:lnTo>
                      <a:pt x="26" y="98"/>
                    </a:lnTo>
                    <a:lnTo>
                      <a:pt x="27" y="94"/>
                    </a:lnTo>
                    <a:lnTo>
                      <a:pt x="27" y="94"/>
                    </a:lnTo>
                    <a:lnTo>
                      <a:pt x="30" y="83"/>
                    </a:lnTo>
                    <a:lnTo>
                      <a:pt x="32" y="78"/>
                    </a:lnTo>
                    <a:lnTo>
                      <a:pt x="21" y="69"/>
                    </a:lnTo>
                    <a:lnTo>
                      <a:pt x="29" y="55"/>
                    </a:lnTo>
                    <a:lnTo>
                      <a:pt x="43" y="59"/>
                    </a:lnTo>
                    <a:lnTo>
                      <a:pt x="46" y="56"/>
                    </a:lnTo>
                    <a:lnTo>
                      <a:pt x="46" y="56"/>
                    </a:lnTo>
                    <a:lnTo>
                      <a:pt x="54" y="49"/>
                    </a:lnTo>
                    <a:lnTo>
                      <a:pt x="57" y="46"/>
                    </a:lnTo>
                    <a:lnTo>
                      <a:pt x="53" y="31"/>
                    </a:lnTo>
                    <a:lnTo>
                      <a:pt x="67" y="24"/>
                    </a:lnTo>
                    <a:lnTo>
                      <a:pt x="76" y="34"/>
                    </a:lnTo>
                    <a:lnTo>
                      <a:pt x="81" y="33"/>
                    </a:lnTo>
                    <a:lnTo>
                      <a:pt x="81" y="33"/>
                    </a:lnTo>
                    <a:lnTo>
                      <a:pt x="89" y="31"/>
                    </a:lnTo>
                    <a:lnTo>
                      <a:pt x="95" y="30"/>
                    </a:lnTo>
                    <a:lnTo>
                      <a:pt x="98" y="14"/>
                    </a:lnTo>
                    <a:lnTo>
                      <a:pt x="114" y="14"/>
                    </a:lnTo>
                    <a:lnTo>
                      <a:pt x="117" y="30"/>
                    </a:lnTo>
                    <a:lnTo>
                      <a:pt x="122" y="31"/>
                    </a:lnTo>
                    <a:lnTo>
                      <a:pt x="122" y="31"/>
                    </a:lnTo>
                    <a:lnTo>
                      <a:pt x="130" y="33"/>
                    </a:lnTo>
                    <a:lnTo>
                      <a:pt x="135" y="34"/>
                    </a:lnTo>
                    <a:lnTo>
                      <a:pt x="145" y="23"/>
                    </a:lnTo>
                    <a:lnTo>
                      <a:pt x="159" y="30"/>
                    </a:lnTo>
                    <a:lnTo>
                      <a:pt x="154" y="46"/>
                    </a:lnTo>
                    <a:lnTo>
                      <a:pt x="158" y="49"/>
                    </a:lnTo>
                    <a:lnTo>
                      <a:pt x="158" y="49"/>
                    </a:lnTo>
                    <a:lnTo>
                      <a:pt x="165" y="55"/>
                    </a:lnTo>
                    <a:lnTo>
                      <a:pt x="167" y="58"/>
                    </a:lnTo>
                    <a:lnTo>
                      <a:pt x="183" y="53"/>
                    </a:lnTo>
                    <a:lnTo>
                      <a:pt x="192" y="67"/>
                    </a:lnTo>
                    <a:lnTo>
                      <a:pt x="180" y="78"/>
                    </a:lnTo>
                    <a:lnTo>
                      <a:pt x="181" y="82"/>
                    </a:lnTo>
                    <a:lnTo>
                      <a:pt x="181" y="82"/>
                    </a:lnTo>
                    <a:lnTo>
                      <a:pt x="184" y="91"/>
                    </a:lnTo>
                    <a:lnTo>
                      <a:pt x="185" y="95"/>
                    </a:lnTo>
                    <a:lnTo>
                      <a:pt x="201" y="98"/>
                    </a:lnTo>
                    <a:lnTo>
                      <a:pt x="201" y="114"/>
                    </a:lnTo>
                    <a:lnTo>
                      <a:pt x="186" y="118"/>
                    </a:lnTo>
                    <a:lnTo>
                      <a:pt x="185" y="123"/>
                    </a:lnTo>
                    <a:lnTo>
                      <a:pt x="185" y="123"/>
                    </a:lnTo>
                    <a:lnTo>
                      <a:pt x="183" y="133"/>
                    </a:lnTo>
                    <a:lnTo>
                      <a:pt x="182" y="137"/>
                    </a:lnTo>
                    <a:lnTo>
                      <a:pt x="193" y="1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39" name="Freeform 83"/>
              <p:cNvSpPr>
                <a:spLocks noEditPoints="1"/>
              </p:cNvSpPr>
              <p:nvPr>
                <p:custDataLst>
                  <p:tags r:id="rId35"/>
                </p:custDataLst>
              </p:nvPr>
            </p:nvSpPr>
            <p:spPr bwMode="auto">
              <a:xfrm>
                <a:off x="3335338" y="3232150"/>
                <a:ext cx="142875" cy="141288"/>
              </a:xfrm>
              <a:custGeom>
                <a:avLst/>
                <a:gdLst>
                  <a:gd name="T0" fmla="*/ 44 w 90"/>
                  <a:gd name="T1" fmla="*/ 0 h 89"/>
                  <a:gd name="T2" fmla="*/ 27 w 90"/>
                  <a:gd name="T3" fmla="*/ 3 h 89"/>
                  <a:gd name="T4" fmla="*/ 13 w 90"/>
                  <a:gd name="T5" fmla="*/ 13 h 89"/>
                  <a:gd name="T6" fmla="*/ 3 w 90"/>
                  <a:gd name="T7" fmla="*/ 27 h 89"/>
                  <a:gd name="T8" fmla="*/ 0 w 90"/>
                  <a:gd name="T9" fmla="*/ 44 h 89"/>
                  <a:gd name="T10" fmla="*/ 1 w 90"/>
                  <a:gd name="T11" fmla="*/ 54 h 89"/>
                  <a:gd name="T12" fmla="*/ 8 w 90"/>
                  <a:gd name="T13" fmla="*/ 70 h 89"/>
                  <a:gd name="T14" fmla="*/ 20 w 90"/>
                  <a:gd name="T15" fmla="*/ 82 h 89"/>
                  <a:gd name="T16" fmla="*/ 36 w 90"/>
                  <a:gd name="T17" fmla="*/ 88 h 89"/>
                  <a:gd name="T18" fmla="*/ 44 w 90"/>
                  <a:gd name="T19" fmla="*/ 89 h 89"/>
                  <a:gd name="T20" fmla="*/ 62 w 90"/>
                  <a:gd name="T21" fmla="*/ 86 h 89"/>
                  <a:gd name="T22" fmla="*/ 77 w 90"/>
                  <a:gd name="T23" fmla="*/ 76 h 89"/>
                  <a:gd name="T24" fmla="*/ 86 w 90"/>
                  <a:gd name="T25" fmla="*/ 62 h 89"/>
                  <a:gd name="T26" fmla="*/ 90 w 90"/>
                  <a:gd name="T27" fmla="*/ 44 h 89"/>
                  <a:gd name="T28" fmla="*/ 89 w 90"/>
                  <a:gd name="T29" fmla="*/ 35 h 89"/>
                  <a:gd name="T30" fmla="*/ 82 w 90"/>
                  <a:gd name="T31" fmla="*/ 19 h 89"/>
                  <a:gd name="T32" fmla="*/ 69 w 90"/>
                  <a:gd name="T33" fmla="*/ 7 h 89"/>
                  <a:gd name="T34" fmla="*/ 54 w 90"/>
                  <a:gd name="T35" fmla="*/ 1 h 89"/>
                  <a:gd name="T36" fmla="*/ 44 w 90"/>
                  <a:gd name="T37" fmla="*/ 0 h 89"/>
                  <a:gd name="T38" fmla="*/ 44 w 90"/>
                  <a:gd name="T39" fmla="*/ 75 h 89"/>
                  <a:gd name="T40" fmla="*/ 33 w 90"/>
                  <a:gd name="T41" fmla="*/ 73 h 89"/>
                  <a:gd name="T42" fmla="*/ 23 w 90"/>
                  <a:gd name="T43" fmla="*/ 66 h 89"/>
                  <a:gd name="T44" fmla="*/ 16 w 90"/>
                  <a:gd name="T45" fmla="*/ 56 h 89"/>
                  <a:gd name="T46" fmla="*/ 14 w 90"/>
                  <a:gd name="T47" fmla="*/ 44 h 89"/>
                  <a:gd name="T48" fmla="*/ 14 w 90"/>
                  <a:gd name="T49" fmla="*/ 39 h 89"/>
                  <a:gd name="T50" fmla="*/ 20 w 90"/>
                  <a:gd name="T51" fmla="*/ 28 h 89"/>
                  <a:gd name="T52" fmla="*/ 27 w 90"/>
                  <a:gd name="T53" fmla="*/ 19 h 89"/>
                  <a:gd name="T54" fmla="*/ 39 w 90"/>
                  <a:gd name="T55" fmla="*/ 15 h 89"/>
                  <a:gd name="T56" fmla="*/ 44 w 90"/>
                  <a:gd name="T57" fmla="*/ 14 h 89"/>
                  <a:gd name="T58" fmla="*/ 56 w 90"/>
                  <a:gd name="T59" fmla="*/ 16 h 89"/>
                  <a:gd name="T60" fmla="*/ 66 w 90"/>
                  <a:gd name="T61" fmla="*/ 22 h 89"/>
                  <a:gd name="T62" fmla="*/ 73 w 90"/>
                  <a:gd name="T63" fmla="*/ 32 h 89"/>
                  <a:gd name="T64" fmla="*/ 76 w 90"/>
                  <a:gd name="T65" fmla="*/ 44 h 89"/>
                  <a:gd name="T66" fmla="*/ 75 w 90"/>
                  <a:gd name="T67" fmla="*/ 51 h 89"/>
                  <a:gd name="T68" fmla="*/ 70 w 90"/>
                  <a:gd name="T69" fmla="*/ 61 h 89"/>
                  <a:gd name="T70" fmla="*/ 62 w 90"/>
                  <a:gd name="T71" fmla="*/ 70 h 89"/>
                  <a:gd name="T72" fmla="*/ 51 w 90"/>
                  <a:gd name="T73" fmla="*/ 74 h 89"/>
                  <a:gd name="T74" fmla="*/ 44 w 90"/>
                  <a:gd name="T7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89">
                    <a:moveTo>
                      <a:pt x="44" y="0"/>
                    </a:moveTo>
                    <a:lnTo>
                      <a:pt x="44" y="0"/>
                    </a:lnTo>
                    <a:lnTo>
                      <a:pt x="36" y="1"/>
                    </a:lnTo>
                    <a:lnTo>
                      <a:pt x="27" y="3"/>
                    </a:lnTo>
                    <a:lnTo>
                      <a:pt x="20" y="7"/>
                    </a:lnTo>
                    <a:lnTo>
                      <a:pt x="13" y="13"/>
                    </a:lnTo>
                    <a:lnTo>
                      <a:pt x="8" y="19"/>
                    </a:lnTo>
                    <a:lnTo>
                      <a:pt x="3" y="27"/>
                    </a:lnTo>
                    <a:lnTo>
                      <a:pt x="1" y="35"/>
                    </a:lnTo>
                    <a:lnTo>
                      <a:pt x="0" y="44"/>
                    </a:lnTo>
                    <a:lnTo>
                      <a:pt x="0" y="44"/>
                    </a:lnTo>
                    <a:lnTo>
                      <a:pt x="1" y="54"/>
                    </a:lnTo>
                    <a:lnTo>
                      <a:pt x="3" y="62"/>
                    </a:lnTo>
                    <a:lnTo>
                      <a:pt x="8" y="70"/>
                    </a:lnTo>
                    <a:lnTo>
                      <a:pt x="13" y="76"/>
                    </a:lnTo>
                    <a:lnTo>
                      <a:pt x="20" y="82"/>
                    </a:lnTo>
                    <a:lnTo>
                      <a:pt x="27" y="86"/>
                    </a:lnTo>
                    <a:lnTo>
                      <a:pt x="36" y="88"/>
                    </a:lnTo>
                    <a:lnTo>
                      <a:pt x="44" y="89"/>
                    </a:lnTo>
                    <a:lnTo>
                      <a:pt x="44" y="89"/>
                    </a:lnTo>
                    <a:lnTo>
                      <a:pt x="54" y="88"/>
                    </a:lnTo>
                    <a:lnTo>
                      <a:pt x="62" y="86"/>
                    </a:lnTo>
                    <a:lnTo>
                      <a:pt x="69" y="82"/>
                    </a:lnTo>
                    <a:lnTo>
                      <a:pt x="77" y="76"/>
                    </a:lnTo>
                    <a:lnTo>
                      <a:pt x="82" y="70"/>
                    </a:lnTo>
                    <a:lnTo>
                      <a:pt x="86" y="62"/>
                    </a:lnTo>
                    <a:lnTo>
                      <a:pt x="89" y="54"/>
                    </a:lnTo>
                    <a:lnTo>
                      <a:pt x="90" y="44"/>
                    </a:lnTo>
                    <a:lnTo>
                      <a:pt x="90" y="44"/>
                    </a:lnTo>
                    <a:lnTo>
                      <a:pt x="89" y="35"/>
                    </a:lnTo>
                    <a:lnTo>
                      <a:pt x="86" y="27"/>
                    </a:lnTo>
                    <a:lnTo>
                      <a:pt x="82" y="19"/>
                    </a:lnTo>
                    <a:lnTo>
                      <a:pt x="77" y="13"/>
                    </a:lnTo>
                    <a:lnTo>
                      <a:pt x="69" y="7"/>
                    </a:lnTo>
                    <a:lnTo>
                      <a:pt x="62" y="3"/>
                    </a:lnTo>
                    <a:lnTo>
                      <a:pt x="54" y="1"/>
                    </a:lnTo>
                    <a:lnTo>
                      <a:pt x="44" y="0"/>
                    </a:lnTo>
                    <a:lnTo>
                      <a:pt x="44" y="0"/>
                    </a:lnTo>
                    <a:close/>
                    <a:moveTo>
                      <a:pt x="44" y="75"/>
                    </a:moveTo>
                    <a:lnTo>
                      <a:pt x="44" y="75"/>
                    </a:lnTo>
                    <a:lnTo>
                      <a:pt x="39" y="74"/>
                    </a:lnTo>
                    <a:lnTo>
                      <a:pt x="33" y="73"/>
                    </a:lnTo>
                    <a:lnTo>
                      <a:pt x="27" y="70"/>
                    </a:lnTo>
                    <a:lnTo>
                      <a:pt x="23" y="66"/>
                    </a:lnTo>
                    <a:lnTo>
                      <a:pt x="20" y="61"/>
                    </a:lnTo>
                    <a:lnTo>
                      <a:pt x="16" y="56"/>
                    </a:lnTo>
                    <a:lnTo>
                      <a:pt x="14" y="51"/>
                    </a:lnTo>
                    <a:lnTo>
                      <a:pt x="14" y="44"/>
                    </a:lnTo>
                    <a:lnTo>
                      <a:pt x="14" y="44"/>
                    </a:lnTo>
                    <a:lnTo>
                      <a:pt x="14" y="39"/>
                    </a:lnTo>
                    <a:lnTo>
                      <a:pt x="16" y="32"/>
                    </a:lnTo>
                    <a:lnTo>
                      <a:pt x="20" y="28"/>
                    </a:lnTo>
                    <a:lnTo>
                      <a:pt x="23" y="22"/>
                    </a:lnTo>
                    <a:lnTo>
                      <a:pt x="27" y="19"/>
                    </a:lnTo>
                    <a:lnTo>
                      <a:pt x="33" y="16"/>
                    </a:lnTo>
                    <a:lnTo>
                      <a:pt x="39" y="15"/>
                    </a:lnTo>
                    <a:lnTo>
                      <a:pt x="44" y="14"/>
                    </a:lnTo>
                    <a:lnTo>
                      <a:pt x="44" y="14"/>
                    </a:lnTo>
                    <a:lnTo>
                      <a:pt x="51" y="15"/>
                    </a:lnTo>
                    <a:lnTo>
                      <a:pt x="56" y="16"/>
                    </a:lnTo>
                    <a:lnTo>
                      <a:pt x="62" y="19"/>
                    </a:lnTo>
                    <a:lnTo>
                      <a:pt x="66" y="22"/>
                    </a:lnTo>
                    <a:lnTo>
                      <a:pt x="70" y="28"/>
                    </a:lnTo>
                    <a:lnTo>
                      <a:pt x="73" y="32"/>
                    </a:lnTo>
                    <a:lnTo>
                      <a:pt x="75" y="39"/>
                    </a:lnTo>
                    <a:lnTo>
                      <a:pt x="76" y="44"/>
                    </a:lnTo>
                    <a:lnTo>
                      <a:pt x="76" y="44"/>
                    </a:lnTo>
                    <a:lnTo>
                      <a:pt x="75" y="51"/>
                    </a:lnTo>
                    <a:lnTo>
                      <a:pt x="73" y="56"/>
                    </a:lnTo>
                    <a:lnTo>
                      <a:pt x="70" y="61"/>
                    </a:lnTo>
                    <a:lnTo>
                      <a:pt x="66" y="66"/>
                    </a:lnTo>
                    <a:lnTo>
                      <a:pt x="62" y="70"/>
                    </a:lnTo>
                    <a:lnTo>
                      <a:pt x="56" y="73"/>
                    </a:lnTo>
                    <a:lnTo>
                      <a:pt x="51" y="74"/>
                    </a:lnTo>
                    <a:lnTo>
                      <a:pt x="44" y="75"/>
                    </a:lnTo>
                    <a:lnTo>
                      <a:pt x="44"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40" name="Freeform 84"/>
              <p:cNvSpPr>
                <a:spLocks noEditPoints="1"/>
              </p:cNvSpPr>
              <p:nvPr>
                <p:custDataLst>
                  <p:tags r:id="rId36"/>
                </p:custDataLst>
              </p:nvPr>
            </p:nvSpPr>
            <p:spPr bwMode="auto">
              <a:xfrm>
                <a:off x="3352800" y="3486150"/>
                <a:ext cx="200025" cy="201713"/>
              </a:xfrm>
              <a:custGeom>
                <a:avLst/>
                <a:gdLst>
                  <a:gd name="T0" fmla="*/ 111 w 126"/>
                  <a:gd name="T1" fmla="*/ 45 h 127"/>
                  <a:gd name="T2" fmla="*/ 117 w 126"/>
                  <a:gd name="T3" fmla="*/ 27 h 127"/>
                  <a:gd name="T4" fmla="*/ 93 w 126"/>
                  <a:gd name="T5" fmla="*/ 10 h 127"/>
                  <a:gd name="T6" fmla="*/ 82 w 126"/>
                  <a:gd name="T7" fmla="*/ 5 h 127"/>
                  <a:gd name="T8" fmla="*/ 53 w 126"/>
                  <a:gd name="T9" fmla="*/ 0 h 127"/>
                  <a:gd name="T10" fmla="*/ 44 w 126"/>
                  <a:gd name="T11" fmla="*/ 15 h 127"/>
                  <a:gd name="T12" fmla="*/ 27 w 126"/>
                  <a:gd name="T13" fmla="*/ 10 h 127"/>
                  <a:gd name="T14" fmla="*/ 11 w 126"/>
                  <a:gd name="T15" fmla="*/ 34 h 127"/>
                  <a:gd name="T16" fmla="*/ 5 w 126"/>
                  <a:gd name="T17" fmla="*/ 45 h 127"/>
                  <a:gd name="T18" fmla="*/ 0 w 126"/>
                  <a:gd name="T19" fmla="*/ 73 h 127"/>
                  <a:gd name="T20" fmla="*/ 15 w 126"/>
                  <a:gd name="T21" fmla="*/ 82 h 127"/>
                  <a:gd name="T22" fmla="*/ 10 w 126"/>
                  <a:gd name="T23" fmla="*/ 100 h 127"/>
                  <a:gd name="T24" fmla="*/ 33 w 126"/>
                  <a:gd name="T25" fmla="*/ 116 h 127"/>
                  <a:gd name="T26" fmla="*/ 44 w 126"/>
                  <a:gd name="T27" fmla="*/ 122 h 127"/>
                  <a:gd name="T28" fmla="*/ 72 w 126"/>
                  <a:gd name="T29" fmla="*/ 127 h 127"/>
                  <a:gd name="T30" fmla="*/ 82 w 126"/>
                  <a:gd name="T31" fmla="*/ 112 h 127"/>
                  <a:gd name="T32" fmla="*/ 99 w 126"/>
                  <a:gd name="T33" fmla="*/ 116 h 127"/>
                  <a:gd name="T34" fmla="*/ 116 w 126"/>
                  <a:gd name="T35" fmla="*/ 93 h 127"/>
                  <a:gd name="T36" fmla="*/ 121 w 126"/>
                  <a:gd name="T37" fmla="*/ 82 h 127"/>
                  <a:gd name="T38" fmla="*/ 126 w 126"/>
                  <a:gd name="T39" fmla="*/ 54 h 127"/>
                  <a:gd name="T40" fmla="*/ 98 w 126"/>
                  <a:gd name="T41" fmla="*/ 73 h 127"/>
                  <a:gd name="T42" fmla="*/ 100 w 126"/>
                  <a:gd name="T43" fmla="*/ 96 h 127"/>
                  <a:gd name="T44" fmla="*/ 81 w 126"/>
                  <a:gd name="T45" fmla="*/ 95 h 127"/>
                  <a:gd name="T46" fmla="*/ 67 w 126"/>
                  <a:gd name="T47" fmla="*/ 113 h 127"/>
                  <a:gd name="T48" fmla="*/ 54 w 126"/>
                  <a:gd name="T49" fmla="*/ 98 h 127"/>
                  <a:gd name="T50" fmla="*/ 31 w 126"/>
                  <a:gd name="T51" fmla="*/ 101 h 127"/>
                  <a:gd name="T52" fmla="*/ 32 w 126"/>
                  <a:gd name="T53" fmla="*/ 82 h 127"/>
                  <a:gd name="T54" fmla="*/ 14 w 126"/>
                  <a:gd name="T55" fmla="*/ 68 h 127"/>
                  <a:gd name="T56" fmla="*/ 28 w 126"/>
                  <a:gd name="T57" fmla="*/ 54 h 127"/>
                  <a:gd name="T58" fmla="*/ 26 w 126"/>
                  <a:gd name="T59" fmla="*/ 31 h 127"/>
                  <a:gd name="T60" fmla="*/ 45 w 126"/>
                  <a:gd name="T61" fmla="*/ 32 h 127"/>
                  <a:gd name="T62" fmla="*/ 59 w 126"/>
                  <a:gd name="T63" fmla="*/ 14 h 127"/>
                  <a:gd name="T64" fmla="*/ 72 w 126"/>
                  <a:gd name="T65" fmla="*/ 29 h 127"/>
                  <a:gd name="T66" fmla="*/ 95 w 126"/>
                  <a:gd name="T67" fmla="*/ 26 h 127"/>
                  <a:gd name="T68" fmla="*/ 94 w 126"/>
                  <a:gd name="T69" fmla="*/ 45 h 127"/>
                  <a:gd name="T70" fmla="*/ 112 w 126"/>
                  <a:gd name="T71" fmla="*/ 59 h 127"/>
                  <a:gd name="T72" fmla="*/ 98 w 126"/>
                  <a:gd name="T73" fmla="*/ 7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27">
                    <a:moveTo>
                      <a:pt x="121" y="47"/>
                    </a:moveTo>
                    <a:lnTo>
                      <a:pt x="111" y="45"/>
                    </a:lnTo>
                    <a:lnTo>
                      <a:pt x="117" y="35"/>
                    </a:lnTo>
                    <a:lnTo>
                      <a:pt x="117" y="27"/>
                    </a:lnTo>
                    <a:lnTo>
                      <a:pt x="102" y="12"/>
                    </a:lnTo>
                    <a:lnTo>
                      <a:pt x="93" y="10"/>
                    </a:lnTo>
                    <a:lnTo>
                      <a:pt x="84" y="16"/>
                    </a:lnTo>
                    <a:lnTo>
                      <a:pt x="82" y="5"/>
                    </a:lnTo>
                    <a:lnTo>
                      <a:pt x="75" y="0"/>
                    </a:lnTo>
                    <a:lnTo>
                      <a:pt x="53" y="0"/>
                    </a:lnTo>
                    <a:lnTo>
                      <a:pt x="46" y="5"/>
                    </a:lnTo>
                    <a:lnTo>
                      <a:pt x="44" y="15"/>
                    </a:lnTo>
                    <a:lnTo>
                      <a:pt x="36" y="9"/>
                    </a:lnTo>
                    <a:lnTo>
                      <a:pt x="27" y="10"/>
                    </a:lnTo>
                    <a:lnTo>
                      <a:pt x="12" y="26"/>
                    </a:lnTo>
                    <a:lnTo>
                      <a:pt x="11" y="34"/>
                    </a:lnTo>
                    <a:lnTo>
                      <a:pt x="15" y="43"/>
                    </a:lnTo>
                    <a:lnTo>
                      <a:pt x="5" y="45"/>
                    </a:lnTo>
                    <a:lnTo>
                      <a:pt x="0" y="51"/>
                    </a:lnTo>
                    <a:lnTo>
                      <a:pt x="0" y="73"/>
                    </a:lnTo>
                    <a:lnTo>
                      <a:pt x="5" y="80"/>
                    </a:lnTo>
                    <a:lnTo>
                      <a:pt x="15" y="82"/>
                    </a:lnTo>
                    <a:lnTo>
                      <a:pt x="9" y="91"/>
                    </a:lnTo>
                    <a:lnTo>
                      <a:pt x="10" y="100"/>
                    </a:lnTo>
                    <a:lnTo>
                      <a:pt x="25" y="115"/>
                    </a:lnTo>
                    <a:lnTo>
                      <a:pt x="33" y="116"/>
                    </a:lnTo>
                    <a:lnTo>
                      <a:pt x="42" y="111"/>
                    </a:lnTo>
                    <a:lnTo>
                      <a:pt x="44" y="122"/>
                    </a:lnTo>
                    <a:lnTo>
                      <a:pt x="52" y="127"/>
                    </a:lnTo>
                    <a:lnTo>
                      <a:pt x="72" y="127"/>
                    </a:lnTo>
                    <a:lnTo>
                      <a:pt x="80" y="122"/>
                    </a:lnTo>
                    <a:lnTo>
                      <a:pt x="82" y="112"/>
                    </a:lnTo>
                    <a:lnTo>
                      <a:pt x="91" y="117"/>
                    </a:lnTo>
                    <a:lnTo>
                      <a:pt x="99" y="116"/>
                    </a:lnTo>
                    <a:lnTo>
                      <a:pt x="114" y="101"/>
                    </a:lnTo>
                    <a:lnTo>
                      <a:pt x="116" y="93"/>
                    </a:lnTo>
                    <a:lnTo>
                      <a:pt x="111" y="84"/>
                    </a:lnTo>
                    <a:lnTo>
                      <a:pt x="121" y="82"/>
                    </a:lnTo>
                    <a:lnTo>
                      <a:pt x="126" y="75"/>
                    </a:lnTo>
                    <a:lnTo>
                      <a:pt x="126" y="54"/>
                    </a:lnTo>
                    <a:lnTo>
                      <a:pt x="121" y="47"/>
                    </a:lnTo>
                    <a:close/>
                    <a:moveTo>
                      <a:pt x="98" y="73"/>
                    </a:moveTo>
                    <a:lnTo>
                      <a:pt x="94" y="84"/>
                    </a:lnTo>
                    <a:lnTo>
                      <a:pt x="100" y="96"/>
                    </a:lnTo>
                    <a:lnTo>
                      <a:pt x="94" y="102"/>
                    </a:lnTo>
                    <a:lnTo>
                      <a:pt x="81" y="95"/>
                    </a:lnTo>
                    <a:lnTo>
                      <a:pt x="70" y="99"/>
                    </a:lnTo>
                    <a:lnTo>
                      <a:pt x="67" y="113"/>
                    </a:lnTo>
                    <a:lnTo>
                      <a:pt x="57" y="113"/>
                    </a:lnTo>
                    <a:lnTo>
                      <a:pt x="54" y="98"/>
                    </a:lnTo>
                    <a:lnTo>
                      <a:pt x="43" y="94"/>
                    </a:lnTo>
                    <a:lnTo>
                      <a:pt x="31" y="101"/>
                    </a:lnTo>
                    <a:lnTo>
                      <a:pt x="24" y="94"/>
                    </a:lnTo>
                    <a:lnTo>
                      <a:pt x="32" y="82"/>
                    </a:lnTo>
                    <a:lnTo>
                      <a:pt x="28" y="71"/>
                    </a:lnTo>
                    <a:lnTo>
                      <a:pt x="14" y="68"/>
                    </a:lnTo>
                    <a:lnTo>
                      <a:pt x="14" y="58"/>
                    </a:lnTo>
                    <a:lnTo>
                      <a:pt x="28" y="54"/>
                    </a:lnTo>
                    <a:lnTo>
                      <a:pt x="32" y="44"/>
                    </a:lnTo>
                    <a:lnTo>
                      <a:pt x="26" y="31"/>
                    </a:lnTo>
                    <a:lnTo>
                      <a:pt x="32" y="24"/>
                    </a:lnTo>
                    <a:lnTo>
                      <a:pt x="45" y="32"/>
                    </a:lnTo>
                    <a:lnTo>
                      <a:pt x="56" y="28"/>
                    </a:lnTo>
                    <a:lnTo>
                      <a:pt x="59" y="14"/>
                    </a:lnTo>
                    <a:lnTo>
                      <a:pt x="69" y="14"/>
                    </a:lnTo>
                    <a:lnTo>
                      <a:pt x="72" y="29"/>
                    </a:lnTo>
                    <a:lnTo>
                      <a:pt x="83" y="33"/>
                    </a:lnTo>
                    <a:lnTo>
                      <a:pt x="95" y="26"/>
                    </a:lnTo>
                    <a:lnTo>
                      <a:pt x="103" y="33"/>
                    </a:lnTo>
                    <a:lnTo>
                      <a:pt x="94" y="45"/>
                    </a:lnTo>
                    <a:lnTo>
                      <a:pt x="98" y="56"/>
                    </a:lnTo>
                    <a:lnTo>
                      <a:pt x="112" y="59"/>
                    </a:lnTo>
                    <a:lnTo>
                      <a:pt x="112" y="70"/>
                    </a:lnTo>
                    <a:lnTo>
                      <a:pt x="98" y="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41" name="Freeform 85"/>
              <p:cNvSpPr>
                <a:spLocks noEditPoints="1"/>
              </p:cNvSpPr>
              <p:nvPr>
                <p:custDataLst>
                  <p:tags r:id="rId37"/>
                </p:custDataLst>
              </p:nvPr>
            </p:nvSpPr>
            <p:spPr bwMode="auto">
              <a:xfrm>
                <a:off x="3414713" y="3549650"/>
                <a:ext cx="74613" cy="74613"/>
              </a:xfrm>
              <a:custGeom>
                <a:avLst/>
                <a:gdLst>
                  <a:gd name="T0" fmla="*/ 24 w 47"/>
                  <a:gd name="T1" fmla="*/ 0 h 47"/>
                  <a:gd name="T2" fmla="*/ 24 w 47"/>
                  <a:gd name="T3" fmla="*/ 0 h 47"/>
                  <a:gd name="T4" fmla="*/ 19 w 47"/>
                  <a:gd name="T5" fmla="*/ 0 h 47"/>
                  <a:gd name="T6" fmla="*/ 15 w 47"/>
                  <a:gd name="T7" fmla="*/ 2 h 47"/>
                  <a:gd name="T8" fmla="*/ 11 w 47"/>
                  <a:gd name="T9" fmla="*/ 4 h 47"/>
                  <a:gd name="T10" fmla="*/ 7 w 47"/>
                  <a:gd name="T11" fmla="*/ 6 h 47"/>
                  <a:gd name="T12" fmla="*/ 4 w 47"/>
                  <a:gd name="T13" fmla="*/ 10 h 47"/>
                  <a:gd name="T14" fmla="*/ 2 w 47"/>
                  <a:gd name="T15" fmla="*/ 14 h 47"/>
                  <a:gd name="T16" fmla="*/ 1 w 47"/>
                  <a:gd name="T17" fmla="*/ 19 h 47"/>
                  <a:gd name="T18" fmla="*/ 0 w 47"/>
                  <a:gd name="T19" fmla="*/ 23 h 47"/>
                  <a:gd name="T20" fmla="*/ 0 w 47"/>
                  <a:gd name="T21" fmla="*/ 23 h 47"/>
                  <a:gd name="T22" fmla="*/ 1 w 47"/>
                  <a:gd name="T23" fmla="*/ 28 h 47"/>
                  <a:gd name="T24" fmla="*/ 2 w 47"/>
                  <a:gd name="T25" fmla="*/ 33 h 47"/>
                  <a:gd name="T26" fmla="*/ 4 w 47"/>
                  <a:gd name="T27" fmla="*/ 36 h 47"/>
                  <a:gd name="T28" fmla="*/ 7 w 47"/>
                  <a:gd name="T29" fmla="*/ 41 h 47"/>
                  <a:gd name="T30" fmla="*/ 11 w 47"/>
                  <a:gd name="T31" fmla="*/ 43 h 47"/>
                  <a:gd name="T32" fmla="*/ 15 w 47"/>
                  <a:gd name="T33" fmla="*/ 45 h 47"/>
                  <a:gd name="T34" fmla="*/ 19 w 47"/>
                  <a:gd name="T35" fmla="*/ 47 h 47"/>
                  <a:gd name="T36" fmla="*/ 24 w 47"/>
                  <a:gd name="T37" fmla="*/ 47 h 47"/>
                  <a:gd name="T38" fmla="*/ 24 w 47"/>
                  <a:gd name="T39" fmla="*/ 47 h 47"/>
                  <a:gd name="T40" fmla="*/ 29 w 47"/>
                  <a:gd name="T41" fmla="*/ 47 h 47"/>
                  <a:gd name="T42" fmla="*/ 33 w 47"/>
                  <a:gd name="T43" fmla="*/ 45 h 47"/>
                  <a:gd name="T44" fmla="*/ 38 w 47"/>
                  <a:gd name="T45" fmla="*/ 43 h 47"/>
                  <a:gd name="T46" fmla="*/ 41 w 47"/>
                  <a:gd name="T47" fmla="*/ 41 h 47"/>
                  <a:gd name="T48" fmla="*/ 44 w 47"/>
                  <a:gd name="T49" fmla="*/ 36 h 47"/>
                  <a:gd name="T50" fmla="*/ 46 w 47"/>
                  <a:gd name="T51" fmla="*/ 33 h 47"/>
                  <a:gd name="T52" fmla="*/ 47 w 47"/>
                  <a:gd name="T53" fmla="*/ 28 h 47"/>
                  <a:gd name="T54" fmla="*/ 47 w 47"/>
                  <a:gd name="T55" fmla="*/ 23 h 47"/>
                  <a:gd name="T56" fmla="*/ 47 w 47"/>
                  <a:gd name="T57" fmla="*/ 23 h 47"/>
                  <a:gd name="T58" fmla="*/ 47 w 47"/>
                  <a:gd name="T59" fmla="*/ 19 h 47"/>
                  <a:gd name="T60" fmla="*/ 46 w 47"/>
                  <a:gd name="T61" fmla="*/ 14 h 47"/>
                  <a:gd name="T62" fmla="*/ 44 w 47"/>
                  <a:gd name="T63" fmla="*/ 10 h 47"/>
                  <a:gd name="T64" fmla="*/ 41 w 47"/>
                  <a:gd name="T65" fmla="*/ 6 h 47"/>
                  <a:gd name="T66" fmla="*/ 38 w 47"/>
                  <a:gd name="T67" fmla="*/ 4 h 47"/>
                  <a:gd name="T68" fmla="*/ 33 w 47"/>
                  <a:gd name="T69" fmla="*/ 2 h 47"/>
                  <a:gd name="T70" fmla="*/ 29 w 47"/>
                  <a:gd name="T71" fmla="*/ 0 h 47"/>
                  <a:gd name="T72" fmla="*/ 24 w 47"/>
                  <a:gd name="T73" fmla="*/ 0 h 47"/>
                  <a:gd name="T74" fmla="*/ 24 w 47"/>
                  <a:gd name="T75" fmla="*/ 0 h 47"/>
                  <a:gd name="T76" fmla="*/ 24 w 47"/>
                  <a:gd name="T77" fmla="*/ 33 h 47"/>
                  <a:gd name="T78" fmla="*/ 24 w 47"/>
                  <a:gd name="T79" fmla="*/ 33 h 47"/>
                  <a:gd name="T80" fmla="*/ 20 w 47"/>
                  <a:gd name="T81" fmla="*/ 32 h 47"/>
                  <a:gd name="T82" fmla="*/ 17 w 47"/>
                  <a:gd name="T83" fmla="*/ 30 h 47"/>
                  <a:gd name="T84" fmla="*/ 15 w 47"/>
                  <a:gd name="T85" fmla="*/ 27 h 47"/>
                  <a:gd name="T86" fmla="*/ 15 w 47"/>
                  <a:gd name="T87" fmla="*/ 23 h 47"/>
                  <a:gd name="T88" fmla="*/ 15 w 47"/>
                  <a:gd name="T89" fmla="*/ 23 h 47"/>
                  <a:gd name="T90" fmla="*/ 15 w 47"/>
                  <a:gd name="T91" fmla="*/ 20 h 47"/>
                  <a:gd name="T92" fmla="*/ 17 w 47"/>
                  <a:gd name="T93" fmla="*/ 17 h 47"/>
                  <a:gd name="T94" fmla="*/ 20 w 47"/>
                  <a:gd name="T95" fmla="*/ 15 h 47"/>
                  <a:gd name="T96" fmla="*/ 24 w 47"/>
                  <a:gd name="T97" fmla="*/ 14 h 47"/>
                  <a:gd name="T98" fmla="*/ 24 w 47"/>
                  <a:gd name="T99" fmla="*/ 14 h 47"/>
                  <a:gd name="T100" fmla="*/ 28 w 47"/>
                  <a:gd name="T101" fmla="*/ 15 h 47"/>
                  <a:gd name="T102" fmla="*/ 31 w 47"/>
                  <a:gd name="T103" fmla="*/ 17 h 47"/>
                  <a:gd name="T104" fmla="*/ 33 w 47"/>
                  <a:gd name="T105" fmla="*/ 20 h 47"/>
                  <a:gd name="T106" fmla="*/ 33 w 47"/>
                  <a:gd name="T107" fmla="*/ 23 h 47"/>
                  <a:gd name="T108" fmla="*/ 33 w 47"/>
                  <a:gd name="T109" fmla="*/ 23 h 47"/>
                  <a:gd name="T110" fmla="*/ 33 w 47"/>
                  <a:gd name="T111" fmla="*/ 27 h 47"/>
                  <a:gd name="T112" fmla="*/ 31 w 47"/>
                  <a:gd name="T113" fmla="*/ 30 h 47"/>
                  <a:gd name="T114" fmla="*/ 28 w 47"/>
                  <a:gd name="T115" fmla="*/ 32 h 47"/>
                  <a:gd name="T116" fmla="*/ 24 w 47"/>
                  <a:gd name="T117" fmla="*/ 33 h 47"/>
                  <a:gd name="T118" fmla="*/ 24 w 47"/>
                  <a:gd name="T119"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 h="47">
                    <a:moveTo>
                      <a:pt x="24" y="0"/>
                    </a:moveTo>
                    <a:lnTo>
                      <a:pt x="24" y="0"/>
                    </a:lnTo>
                    <a:lnTo>
                      <a:pt x="19" y="0"/>
                    </a:lnTo>
                    <a:lnTo>
                      <a:pt x="15" y="2"/>
                    </a:lnTo>
                    <a:lnTo>
                      <a:pt x="11" y="4"/>
                    </a:lnTo>
                    <a:lnTo>
                      <a:pt x="7" y="6"/>
                    </a:lnTo>
                    <a:lnTo>
                      <a:pt x="4" y="10"/>
                    </a:lnTo>
                    <a:lnTo>
                      <a:pt x="2" y="14"/>
                    </a:lnTo>
                    <a:lnTo>
                      <a:pt x="1" y="19"/>
                    </a:lnTo>
                    <a:lnTo>
                      <a:pt x="0" y="23"/>
                    </a:lnTo>
                    <a:lnTo>
                      <a:pt x="0" y="23"/>
                    </a:lnTo>
                    <a:lnTo>
                      <a:pt x="1" y="28"/>
                    </a:lnTo>
                    <a:lnTo>
                      <a:pt x="2" y="33"/>
                    </a:lnTo>
                    <a:lnTo>
                      <a:pt x="4" y="36"/>
                    </a:lnTo>
                    <a:lnTo>
                      <a:pt x="7" y="41"/>
                    </a:lnTo>
                    <a:lnTo>
                      <a:pt x="11" y="43"/>
                    </a:lnTo>
                    <a:lnTo>
                      <a:pt x="15" y="45"/>
                    </a:lnTo>
                    <a:lnTo>
                      <a:pt x="19" y="47"/>
                    </a:lnTo>
                    <a:lnTo>
                      <a:pt x="24" y="47"/>
                    </a:lnTo>
                    <a:lnTo>
                      <a:pt x="24" y="47"/>
                    </a:lnTo>
                    <a:lnTo>
                      <a:pt x="29" y="47"/>
                    </a:lnTo>
                    <a:lnTo>
                      <a:pt x="33" y="45"/>
                    </a:lnTo>
                    <a:lnTo>
                      <a:pt x="38" y="43"/>
                    </a:lnTo>
                    <a:lnTo>
                      <a:pt x="41" y="41"/>
                    </a:lnTo>
                    <a:lnTo>
                      <a:pt x="44" y="36"/>
                    </a:lnTo>
                    <a:lnTo>
                      <a:pt x="46" y="33"/>
                    </a:lnTo>
                    <a:lnTo>
                      <a:pt x="47" y="28"/>
                    </a:lnTo>
                    <a:lnTo>
                      <a:pt x="47" y="23"/>
                    </a:lnTo>
                    <a:lnTo>
                      <a:pt x="47" y="23"/>
                    </a:lnTo>
                    <a:lnTo>
                      <a:pt x="47" y="19"/>
                    </a:lnTo>
                    <a:lnTo>
                      <a:pt x="46" y="14"/>
                    </a:lnTo>
                    <a:lnTo>
                      <a:pt x="44" y="10"/>
                    </a:lnTo>
                    <a:lnTo>
                      <a:pt x="41" y="6"/>
                    </a:lnTo>
                    <a:lnTo>
                      <a:pt x="38" y="4"/>
                    </a:lnTo>
                    <a:lnTo>
                      <a:pt x="33" y="2"/>
                    </a:lnTo>
                    <a:lnTo>
                      <a:pt x="29" y="0"/>
                    </a:lnTo>
                    <a:lnTo>
                      <a:pt x="24" y="0"/>
                    </a:lnTo>
                    <a:lnTo>
                      <a:pt x="24" y="0"/>
                    </a:lnTo>
                    <a:close/>
                    <a:moveTo>
                      <a:pt x="24" y="33"/>
                    </a:moveTo>
                    <a:lnTo>
                      <a:pt x="24" y="33"/>
                    </a:lnTo>
                    <a:lnTo>
                      <a:pt x="20" y="32"/>
                    </a:lnTo>
                    <a:lnTo>
                      <a:pt x="17" y="30"/>
                    </a:lnTo>
                    <a:lnTo>
                      <a:pt x="15" y="27"/>
                    </a:lnTo>
                    <a:lnTo>
                      <a:pt x="15" y="23"/>
                    </a:lnTo>
                    <a:lnTo>
                      <a:pt x="15" y="23"/>
                    </a:lnTo>
                    <a:lnTo>
                      <a:pt x="15" y="20"/>
                    </a:lnTo>
                    <a:lnTo>
                      <a:pt x="17" y="17"/>
                    </a:lnTo>
                    <a:lnTo>
                      <a:pt x="20" y="15"/>
                    </a:lnTo>
                    <a:lnTo>
                      <a:pt x="24" y="14"/>
                    </a:lnTo>
                    <a:lnTo>
                      <a:pt x="24" y="14"/>
                    </a:lnTo>
                    <a:lnTo>
                      <a:pt x="28" y="15"/>
                    </a:lnTo>
                    <a:lnTo>
                      <a:pt x="31" y="17"/>
                    </a:lnTo>
                    <a:lnTo>
                      <a:pt x="33" y="20"/>
                    </a:lnTo>
                    <a:lnTo>
                      <a:pt x="33" y="23"/>
                    </a:lnTo>
                    <a:lnTo>
                      <a:pt x="33" y="23"/>
                    </a:lnTo>
                    <a:lnTo>
                      <a:pt x="33" y="27"/>
                    </a:lnTo>
                    <a:lnTo>
                      <a:pt x="31" y="30"/>
                    </a:lnTo>
                    <a:lnTo>
                      <a:pt x="28" y="32"/>
                    </a:lnTo>
                    <a:lnTo>
                      <a:pt x="24" y="33"/>
                    </a:lnTo>
                    <a:lnTo>
                      <a:pt x="24"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42" name="Freeform 86"/>
              <p:cNvSpPr/>
              <p:nvPr>
                <p:custDataLst>
                  <p:tags r:id="rId38"/>
                </p:custDataLst>
              </p:nvPr>
            </p:nvSpPr>
            <p:spPr bwMode="auto">
              <a:xfrm>
                <a:off x="2921000" y="3421063"/>
                <a:ext cx="165100" cy="163513"/>
              </a:xfrm>
              <a:custGeom>
                <a:avLst/>
                <a:gdLst>
                  <a:gd name="T0" fmla="*/ 104 w 104"/>
                  <a:gd name="T1" fmla="*/ 14 h 103"/>
                  <a:gd name="T2" fmla="*/ 104 w 104"/>
                  <a:gd name="T3" fmla="*/ 0 h 103"/>
                  <a:gd name="T4" fmla="*/ 104 w 104"/>
                  <a:gd name="T5" fmla="*/ 0 h 103"/>
                  <a:gd name="T6" fmla="*/ 93 w 104"/>
                  <a:gd name="T7" fmla="*/ 0 h 103"/>
                  <a:gd name="T8" fmla="*/ 83 w 104"/>
                  <a:gd name="T9" fmla="*/ 2 h 103"/>
                  <a:gd name="T10" fmla="*/ 73 w 104"/>
                  <a:gd name="T11" fmla="*/ 4 h 103"/>
                  <a:gd name="T12" fmla="*/ 64 w 104"/>
                  <a:gd name="T13" fmla="*/ 7 h 103"/>
                  <a:gd name="T14" fmla="*/ 54 w 104"/>
                  <a:gd name="T15" fmla="*/ 11 h 103"/>
                  <a:gd name="T16" fmla="*/ 45 w 104"/>
                  <a:gd name="T17" fmla="*/ 17 h 103"/>
                  <a:gd name="T18" fmla="*/ 38 w 104"/>
                  <a:gd name="T19" fmla="*/ 23 h 103"/>
                  <a:gd name="T20" fmla="*/ 30 w 104"/>
                  <a:gd name="T21" fmla="*/ 30 h 103"/>
                  <a:gd name="T22" fmla="*/ 24 w 104"/>
                  <a:gd name="T23" fmla="*/ 37 h 103"/>
                  <a:gd name="T24" fmla="*/ 17 w 104"/>
                  <a:gd name="T25" fmla="*/ 45 h 103"/>
                  <a:gd name="T26" fmla="*/ 13 w 104"/>
                  <a:gd name="T27" fmla="*/ 54 h 103"/>
                  <a:gd name="T28" fmla="*/ 7 w 104"/>
                  <a:gd name="T29" fmla="*/ 62 h 103"/>
                  <a:gd name="T30" fmla="*/ 4 w 104"/>
                  <a:gd name="T31" fmla="*/ 72 h 103"/>
                  <a:gd name="T32" fmla="*/ 2 w 104"/>
                  <a:gd name="T33" fmla="*/ 82 h 103"/>
                  <a:gd name="T34" fmla="*/ 0 w 104"/>
                  <a:gd name="T35" fmla="*/ 92 h 103"/>
                  <a:gd name="T36" fmla="*/ 0 w 104"/>
                  <a:gd name="T37" fmla="*/ 103 h 103"/>
                  <a:gd name="T38" fmla="*/ 14 w 104"/>
                  <a:gd name="T39" fmla="*/ 103 h 103"/>
                  <a:gd name="T40" fmla="*/ 14 w 104"/>
                  <a:gd name="T41" fmla="*/ 103 h 103"/>
                  <a:gd name="T42" fmla="*/ 14 w 104"/>
                  <a:gd name="T43" fmla="*/ 94 h 103"/>
                  <a:gd name="T44" fmla="*/ 16 w 104"/>
                  <a:gd name="T45" fmla="*/ 85 h 103"/>
                  <a:gd name="T46" fmla="*/ 18 w 104"/>
                  <a:gd name="T47" fmla="*/ 76 h 103"/>
                  <a:gd name="T48" fmla="*/ 21 w 104"/>
                  <a:gd name="T49" fmla="*/ 68 h 103"/>
                  <a:gd name="T50" fmla="*/ 25 w 104"/>
                  <a:gd name="T51" fmla="*/ 60 h 103"/>
                  <a:gd name="T52" fmla="*/ 29 w 104"/>
                  <a:gd name="T53" fmla="*/ 53 h 103"/>
                  <a:gd name="T54" fmla="*/ 34 w 104"/>
                  <a:gd name="T55" fmla="*/ 46 h 103"/>
                  <a:gd name="T56" fmla="*/ 40 w 104"/>
                  <a:gd name="T57" fmla="*/ 40 h 103"/>
                  <a:gd name="T58" fmla="*/ 46 w 104"/>
                  <a:gd name="T59" fmla="*/ 34 h 103"/>
                  <a:gd name="T60" fmla="*/ 54 w 104"/>
                  <a:gd name="T61" fmla="*/ 29 h 103"/>
                  <a:gd name="T62" fmla="*/ 61 w 104"/>
                  <a:gd name="T63" fmla="*/ 24 h 103"/>
                  <a:gd name="T64" fmla="*/ 69 w 104"/>
                  <a:gd name="T65" fmla="*/ 20 h 103"/>
                  <a:gd name="T66" fmla="*/ 77 w 104"/>
                  <a:gd name="T67" fmla="*/ 17 h 103"/>
                  <a:gd name="T68" fmla="*/ 85 w 104"/>
                  <a:gd name="T69" fmla="*/ 15 h 103"/>
                  <a:gd name="T70" fmla="*/ 95 w 104"/>
                  <a:gd name="T71" fmla="*/ 14 h 103"/>
                  <a:gd name="T72" fmla="*/ 104 w 104"/>
                  <a:gd name="T73" fmla="*/ 14 h 103"/>
                  <a:gd name="T74" fmla="*/ 104 w 104"/>
                  <a:gd name="T75"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104" y="14"/>
                    </a:moveTo>
                    <a:lnTo>
                      <a:pt x="104" y="0"/>
                    </a:lnTo>
                    <a:lnTo>
                      <a:pt x="104" y="0"/>
                    </a:lnTo>
                    <a:lnTo>
                      <a:pt x="93" y="0"/>
                    </a:lnTo>
                    <a:lnTo>
                      <a:pt x="83" y="2"/>
                    </a:lnTo>
                    <a:lnTo>
                      <a:pt x="73" y="4"/>
                    </a:lnTo>
                    <a:lnTo>
                      <a:pt x="64" y="7"/>
                    </a:lnTo>
                    <a:lnTo>
                      <a:pt x="54" y="11"/>
                    </a:lnTo>
                    <a:lnTo>
                      <a:pt x="45" y="17"/>
                    </a:lnTo>
                    <a:lnTo>
                      <a:pt x="38" y="23"/>
                    </a:lnTo>
                    <a:lnTo>
                      <a:pt x="30" y="30"/>
                    </a:lnTo>
                    <a:lnTo>
                      <a:pt x="24" y="37"/>
                    </a:lnTo>
                    <a:lnTo>
                      <a:pt x="17" y="45"/>
                    </a:lnTo>
                    <a:lnTo>
                      <a:pt x="13" y="54"/>
                    </a:lnTo>
                    <a:lnTo>
                      <a:pt x="7" y="62"/>
                    </a:lnTo>
                    <a:lnTo>
                      <a:pt x="4" y="72"/>
                    </a:lnTo>
                    <a:lnTo>
                      <a:pt x="2" y="82"/>
                    </a:lnTo>
                    <a:lnTo>
                      <a:pt x="0" y="92"/>
                    </a:lnTo>
                    <a:lnTo>
                      <a:pt x="0" y="103"/>
                    </a:lnTo>
                    <a:lnTo>
                      <a:pt x="14" y="103"/>
                    </a:lnTo>
                    <a:lnTo>
                      <a:pt x="14" y="103"/>
                    </a:lnTo>
                    <a:lnTo>
                      <a:pt x="14" y="94"/>
                    </a:lnTo>
                    <a:lnTo>
                      <a:pt x="16" y="85"/>
                    </a:lnTo>
                    <a:lnTo>
                      <a:pt x="18" y="76"/>
                    </a:lnTo>
                    <a:lnTo>
                      <a:pt x="21" y="68"/>
                    </a:lnTo>
                    <a:lnTo>
                      <a:pt x="25" y="60"/>
                    </a:lnTo>
                    <a:lnTo>
                      <a:pt x="29" y="53"/>
                    </a:lnTo>
                    <a:lnTo>
                      <a:pt x="34" y="46"/>
                    </a:lnTo>
                    <a:lnTo>
                      <a:pt x="40" y="40"/>
                    </a:lnTo>
                    <a:lnTo>
                      <a:pt x="46" y="34"/>
                    </a:lnTo>
                    <a:lnTo>
                      <a:pt x="54" y="29"/>
                    </a:lnTo>
                    <a:lnTo>
                      <a:pt x="61" y="24"/>
                    </a:lnTo>
                    <a:lnTo>
                      <a:pt x="69" y="20"/>
                    </a:lnTo>
                    <a:lnTo>
                      <a:pt x="77" y="17"/>
                    </a:lnTo>
                    <a:lnTo>
                      <a:pt x="85" y="15"/>
                    </a:lnTo>
                    <a:lnTo>
                      <a:pt x="95" y="14"/>
                    </a:lnTo>
                    <a:lnTo>
                      <a:pt x="104" y="14"/>
                    </a:lnTo>
                    <a:lnTo>
                      <a:pt x="104"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grpSp>
      <p:grpSp>
        <p:nvGrpSpPr>
          <p:cNvPr id="49" name="组合 48"/>
          <p:cNvGrpSpPr/>
          <p:nvPr>
            <p:custDataLst>
              <p:tags r:id="rId39"/>
            </p:custDataLst>
          </p:nvPr>
        </p:nvGrpSpPr>
        <p:grpSpPr>
          <a:xfrm>
            <a:off x="5131135" y="5123349"/>
            <a:ext cx="2232103" cy="1302228"/>
            <a:chOff x="5131135" y="5123349"/>
            <a:chExt cx="2232103" cy="1302228"/>
          </a:xfrm>
        </p:grpSpPr>
        <p:sp>
          <p:nvSpPr>
            <p:cNvPr id="44" name="Rectangle 3"/>
            <p:cNvSpPr txBox="1">
              <a:spLocks noChangeArrowheads="1"/>
            </p:cNvSpPr>
            <p:nvPr>
              <p:custDataLst>
                <p:tags r:id="rId40"/>
              </p:custDataLst>
            </p:nvPr>
          </p:nvSpPr>
          <p:spPr bwMode="auto">
            <a:xfrm>
              <a:off x="5131135" y="5123349"/>
              <a:ext cx="1751138" cy="553720"/>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marL="0" lvl="1"/>
              <a:r>
                <a:rPr lang="en-US" altLang="ko-KR" sz="2000" b="1" dirty="0" smtClean="0">
                  <a:solidFill>
                    <a:srgbClr val="54D0CA"/>
                  </a:solidFill>
                  <a:latin typeface="Calibri" panose="020F0502020204030204" pitchFamily="34" charset="0"/>
                  <a:ea typeface="Tahoma" panose="020B0604030504040204" pitchFamily="34" charset="0"/>
                  <a:cs typeface="Tahoma" panose="020B0604030504040204" pitchFamily="34" charset="0"/>
                </a:rPr>
                <a:t>02</a:t>
              </a:r>
              <a:endParaRPr lang="en-US" altLang="ko-KR" sz="2000" b="1" dirty="0" smtClean="0">
                <a:solidFill>
                  <a:srgbClr val="54D0CA"/>
                </a:solidFill>
                <a:latin typeface="Calibri" panose="020F0502020204030204" pitchFamily="34" charset="0"/>
                <a:ea typeface="Tahoma" panose="020B0604030504040204" pitchFamily="34" charset="0"/>
                <a:cs typeface="Tahoma" panose="020B0604030504040204" pitchFamily="34" charset="0"/>
              </a:endParaRPr>
            </a:p>
            <a:p>
              <a:pPr marL="0" lvl="1"/>
              <a:r>
                <a:rPr lang="zh-CN" altLang="en-US" sz="1600" b="1" dirty="0" smtClean="0">
                  <a:solidFill>
                    <a:srgbClr val="54D0CA"/>
                  </a:solidFill>
                  <a:latin typeface="Calibri" panose="020F0502020204030204" pitchFamily="34" charset="0"/>
                  <a:ea typeface="Tahoma" panose="020B0604030504040204" pitchFamily="34" charset="0"/>
                  <a:cs typeface="Tahoma" panose="020B0604030504040204" pitchFamily="34" charset="0"/>
                </a:rPr>
                <a:t>基因</a:t>
              </a:r>
              <a:r>
                <a:rPr lang="zh-CN" altLang="en-US" sz="1600" b="1" dirty="0" smtClean="0">
                  <a:solidFill>
                    <a:srgbClr val="54D0CA"/>
                  </a:solidFill>
                  <a:latin typeface="Calibri" panose="020F0502020204030204" pitchFamily="34" charset="0"/>
                  <a:ea typeface="Tahoma" panose="020B0604030504040204" pitchFamily="34" charset="0"/>
                  <a:cs typeface="Tahoma" panose="020B0604030504040204" pitchFamily="34" charset="0"/>
                </a:rPr>
                <a:t>敲入</a:t>
              </a:r>
              <a:endParaRPr lang="zh-CN" altLang="en-US" sz="1600" b="1" dirty="0" smtClean="0">
                <a:solidFill>
                  <a:srgbClr val="54D0CA"/>
                </a:solidFill>
                <a:latin typeface="Calibri" panose="020F0502020204030204" pitchFamily="34" charset="0"/>
                <a:ea typeface="Tahoma" panose="020B0604030504040204" pitchFamily="34" charset="0"/>
                <a:cs typeface="Tahoma" panose="020B0604030504040204" pitchFamily="34" charset="0"/>
              </a:endParaRPr>
            </a:p>
          </p:txBody>
        </p:sp>
        <p:sp>
          <p:nvSpPr>
            <p:cNvPr id="45" name="Rectangle 3"/>
            <p:cNvSpPr txBox="1">
              <a:spLocks noChangeArrowheads="1"/>
            </p:cNvSpPr>
            <p:nvPr>
              <p:custDataLst>
                <p:tags r:id="rId41"/>
              </p:custDataLst>
            </p:nvPr>
          </p:nvSpPr>
          <p:spPr bwMode="auto">
            <a:xfrm>
              <a:off x="5131135" y="5725807"/>
              <a:ext cx="2232103" cy="699770"/>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algn="l">
                <a:lnSpc>
                  <a:spcPct val="114000"/>
                </a:lnSpc>
                <a:defRPr/>
              </a:pPr>
              <a:r>
                <a:rPr lang="zh-CN" altLang="en-US" sz="1000" dirty="0">
                  <a:solidFill>
                    <a:schemeClr val="bg1">
                      <a:lumMod val="85000"/>
                    </a:schemeClr>
                  </a:solidFill>
                  <a:latin typeface="+mj-ea"/>
                  <a:ea typeface="+mj-ea"/>
                  <a:cs typeface="Tahoma" panose="020B0604030504040204" pitchFamily="34" charset="0"/>
                </a:rPr>
                <a:t>当DNA双链断裂后，如果有DNA修复模板进入到细胞中，基因组断裂部分会依据修复模板进行同源重组修复（HDR），从而实现基因敲入。</a:t>
              </a:r>
              <a:endParaRPr lang="zh-CN" altLang="en-US" sz="1000" dirty="0">
                <a:solidFill>
                  <a:schemeClr val="bg1">
                    <a:lumMod val="85000"/>
                  </a:schemeClr>
                </a:solidFill>
                <a:latin typeface="+mj-ea"/>
                <a:ea typeface="+mj-ea"/>
                <a:cs typeface="Tahoma" panose="020B0604030504040204" pitchFamily="34" charset="0"/>
              </a:endParaRPr>
            </a:p>
          </p:txBody>
        </p:sp>
      </p:grpSp>
      <p:grpSp>
        <p:nvGrpSpPr>
          <p:cNvPr id="46" name="组合 45"/>
          <p:cNvGrpSpPr/>
          <p:nvPr>
            <p:custDataLst>
              <p:tags r:id="rId42"/>
            </p:custDataLst>
          </p:nvPr>
        </p:nvGrpSpPr>
        <p:grpSpPr>
          <a:xfrm>
            <a:off x="6760199" y="3931858"/>
            <a:ext cx="2232103" cy="1477488"/>
            <a:chOff x="6760199" y="3931858"/>
            <a:chExt cx="2232103" cy="1477488"/>
          </a:xfrm>
        </p:grpSpPr>
        <p:sp>
          <p:nvSpPr>
            <p:cNvPr id="47" name="Rectangle 3"/>
            <p:cNvSpPr txBox="1">
              <a:spLocks noChangeArrowheads="1"/>
            </p:cNvSpPr>
            <p:nvPr>
              <p:custDataLst>
                <p:tags r:id="rId43"/>
              </p:custDataLst>
            </p:nvPr>
          </p:nvSpPr>
          <p:spPr bwMode="auto">
            <a:xfrm>
              <a:off x="6760199" y="3931858"/>
              <a:ext cx="1889125" cy="553720"/>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marL="0" lvl="1"/>
              <a:r>
                <a:rPr lang="en-US" altLang="ko-KR" sz="2000" b="1" dirty="0" smtClean="0">
                  <a:solidFill>
                    <a:srgbClr val="54D0CA"/>
                  </a:solidFill>
                  <a:latin typeface="Calibri" panose="020F0502020204030204" pitchFamily="34" charset="0"/>
                  <a:ea typeface="Tahoma" panose="020B0604030504040204" pitchFamily="34" charset="0"/>
                  <a:cs typeface="Tahoma" panose="020B0604030504040204" pitchFamily="34" charset="0"/>
                </a:rPr>
                <a:t>03</a:t>
              </a:r>
              <a:endParaRPr lang="en-US" altLang="ko-KR" sz="2000" b="1" dirty="0" smtClean="0">
                <a:solidFill>
                  <a:srgbClr val="54D0CA"/>
                </a:solidFill>
                <a:latin typeface="Calibri" panose="020F0502020204030204" pitchFamily="34" charset="0"/>
                <a:ea typeface="Tahoma" panose="020B0604030504040204" pitchFamily="34" charset="0"/>
                <a:cs typeface="Tahoma" panose="020B0604030504040204" pitchFamily="34" charset="0"/>
              </a:endParaRPr>
            </a:p>
            <a:p>
              <a:pPr marL="0" lvl="1"/>
              <a:r>
                <a:rPr lang="zh-CN" altLang="en-US" sz="1600" b="1" dirty="0" smtClean="0">
                  <a:solidFill>
                    <a:srgbClr val="54D0CA"/>
                  </a:solidFill>
                  <a:latin typeface="Calibri" panose="020F0502020204030204" pitchFamily="34" charset="0"/>
                  <a:ea typeface="Tahoma" panose="020B0604030504040204" pitchFamily="34" charset="0"/>
                  <a:cs typeface="Tahoma" panose="020B0604030504040204" pitchFamily="34" charset="0"/>
                </a:rPr>
                <a:t>基因抑制、基因激活</a:t>
              </a:r>
              <a:endParaRPr lang="zh-CN" altLang="en-US" sz="1600" b="1" dirty="0" smtClean="0">
                <a:solidFill>
                  <a:srgbClr val="54D0CA"/>
                </a:solidFill>
                <a:latin typeface="Calibri" panose="020F0502020204030204" pitchFamily="34" charset="0"/>
                <a:ea typeface="Tahoma" panose="020B0604030504040204" pitchFamily="34" charset="0"/>
                <a:cs typeface="Tahoma" panose="020B0604030504040204" pitchFamily="34" charset="0"/>
              </a:endParaRPr>
            </a:p>
          </p:txBody>
        </p:sp>
        <p:sp>
          <p:nvSpPr>
            <p:cNvPr id="48" name="Rectangle 3"/>
            <p:cNvSpPr txBox="1">
              <a:spLocks noChangeArrowheads="1"/>
            </p:cNvSpPr>
            <p:nvPr>
              <p:custDataLst>
                <p:tags r:id="rId44"/>
              </p:custDataLst>
            </p:nvPr>
          </p:nvSpPr>
          <p:spPr bwMode="auto">
            <a:xfrm>
              <a:off x="6760199" y="4534316"/>
              <a:ext cx="2232103" cy="875030"/>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algn="l">
                <a:lnSpc>
                  <a:spcPct val="114000"/>
                </a:lnSpc>
                <a:defRPr/>
              </a:pPr>
              <a:r>
                <a:rPr lang="zh-CN" altLang="en-US" sz="1000" dirty="0">
                  <a:solidFill>
                    <a:schemeClr val="bg1">
                      <a:lumMod val="85000"/>
                    </a:schemeClr>
                  </a:solidFill>
                  <a:latin typeface="+mj-ea"/>
                  <a:ea typeface="+mj-ea"/>
                  <a:cs typeface="Tahoma" panose="020B0604030504040204" pitchFamily="34" charset="0"/>
                </a:rPr>
                <a:t>将dCas9结合到基因的转录起始位点，可以阻断转录的开始，从而抑制基因表达；将dCas9结合到基因的启动子区域也可以结合转录抑制/活化物，使下游靶基因转录受到抑制或激活。</a:t>
              </a:r>
              <a:endParaRPr lang="zh-CN" altLang="en-US" sz="1000" dirty="0">
                <a:solidFill>
                  <a:schemeClr val="bg1">
                    <a:lumMod val="85000"/>
                  </a:schemeClr>
                </a:solidFill>
                <a:latin typeface="+mj-ea"/>
                <a:ea typeface="+mj-ea"/>
                <a:cs typeface="Tahoma" panose="020B0604030504040204" pitchFamily="34" charset="0"/>
              </a:endParaRPr>
            </a:p>
          </p:txBody>
        </p:sp>
      </p:grpSp>
      <p:grpSp>
        <p:nvGrpSpPr>
          <p:cNvPr id="43" name="组合 42"/>
          <p:cNvGrpSpPr/>
          <p:nvPr>
            <p:custDataLst>
              <p:tags r:id="rId45"/>
            </p:custDataLst>
          </p:nvPr>
        </p:nvGrpSpPr>
        <p:grpSpPr>
          <a:xfrm>
            <a:off x="7301679" y="2657239"/>
            <a:ext cx="2232103" cy="1127603"/>
            <a:chOff x="7301679" y="2657239"/>
            <a:chExt cx="2232103" cy="1127603"/>
          </a:xfrm>
        </p:grpSpPr>
        <p:sp>
          <p:nvSpPr>
            <p:cNvPr id="50" name="Rectangle 3"/>
            <p:cNvSpPr txBox="1">
              <a:spLocks noChangeArrowheads="1"/>
            </p:cNvSpPr>
            <p:nvPr>
              <p:custDataLst>
                <p:tags r:id="rId46"/>
              </p:custDataLst>
            </p:nvPr>
          </p:nvSpPr>
          <p:spPr bwMode="auto">
            <a:xfrm>
              <a:off x="7301679" y="2657239"/>
              <a:ext cx="1751138" cy="553720"/>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marL="0" lvl="1"/>
              <a:r>
                <a:rPr lang="en-US" altLang="ko-KR" sz="2000" b="1" dirty="0" smtClean="0">
                  <a:solidFill>
                    <a:srgbClr val="54D0CA"/>
                  </a:solidFill>
                  <a:latin typeface="Calibri" panose="020F0502020204030204" pitchFamily="34" charset="0"/>
                  <a:ea typeface="Tahoma" panose="020B0604030504040204" pitchFamily="34" charset="0"/>
                  <a:cs typeface="Tahoma" panose="020B0604030504040204" pitchFamily="34" charset="0"/>
                </a:rPr>
                <a:t>04</a:t>
              </a:r>
              <a:endParaRPr lang="en-US" altLang="ko-KR" sz="2000" b="1" dirty="0" smtClean="0">
                <a:solidFill>
                  <a:srgbClr val="54D0CA"/>
                </a:solidFill>
                <a:latin typeface="Calibri" panose="020F0502020204030204" pitchFamily="34" charset="0"/>
                <a:ea typeface="Tahoma" panose="020B0604030504040204" pitchFamily="34" charset="0"/>
                <a:cs typeface="Tahoma" panose="020B0604030504040204" pitchFamily="34" charset="0"/>
              </a:endParaRPr>
            </a:p>
            <a:p>
              <a:pPr marL="0" lvl="1"/>
              <a:r>
                <a:rPr lang="zh-CN" altLang="en-US" sz="1600" b="1" dirty="0" smtClean="0">
                  <a:solidFill>
                    <a:srgbClr val="54D0CA"/>
                  </a:solidFill>
                  <a:latin typeface="Calibri" panose="020F0502020204030204" pitchFamily="34" charset="0"/>
                  <a:ea typeface="Tahoma" panose="020B0604030504040204" pitchFamily="34" charset="0"/>
                  <a:cs typeface="Tahoma" panose="020B0604030504040204" pitchFamily="34" charset="0"/>
                </a:rPr>
                <a:t>多重编辑</a:t>
              </a:r>
              <a:endParaRPr lang="zh-CN" altLang="en-US" sz="1600" b="1" dirty="0" smtClean="0">
                <a:solidFill>
                  <a:srgbClr val="54D0CA"/>
                </a:solidFill>
                <a:latin typeface="Calibri" panose="020F0502020204030204" pitchFamily="34" charset="0"/>
                <a:ea typeface="Tahoma" panose="020B0604030504040204" pitchFamily="34" charset="0"/>
                <a:cs typeface="Tahoma" panose="020B0604030504040204" pitchFamily="34" charset="0"/>
              </a:endParaRPr>
            </a:p>
          </p:txBody>
        </p:sp>
        <p:sp>
          <p:nvSpPr>
            <p:cNvPr id="51" name="Rectangle 3"/>
            <p:cNvSpPr txBox="1">
              <a:spLocks noChangeArrowheads="1"/>
            </p:cNvSpPr>
            <p:nvPr>
              <p:custDataLst>
                <p:tags r:id="rId47"/>
              </p:custDataLst>
            </p:nvPr>
          </p:nvSpPr>
          <p:spPr bwMode="auto">
            <a:xfrm>
              <a:off x="7301679" y="3259697"/>
              <a:ext cx="2232103" cy="525145"/>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algn="l">
                <a:lnSpc>
                  <a:spcPct val="114000"/>
                </a:lnSpc>
                <a:defRPr/>
              </a:pPr>
              <a:r>
                <a:rPr lang="zh-CN" altLang="en-US" sz="1000" dirty="0">
                  <a:solidFill>
                    <a:schemeClr val="bg1">
                      <a:lumMod val="85000"/>
                    </a:schemeClr>
                  </a:solidFill>
                  <a:latin typeface="+mj-ea"/>
                  <a:ea typeface="+mj-ea"/>
                  <a:cs typeface="Tahoma" panose="020B0604030504040204" pitchFamily="34" charset="0"/>
                </a:rPr>
                <a:t>将多个sgRNA质粒转入到细胞中，可同时对多个基因进行编辑，具有基因组功能筛选作用。</a:t>
              </a:r>
              <a:endParaRPr lang="zh-CN" altLang="en-US" sz="1000" dirty="0">
                <a:solidFill>
                  <a:schemeClr val="bg1">
                    <a:lumMod val="85000"/>
                  </a:schemeClr>
                </a:solidFill>
                <a:latin typeface="+mj-ea"/>
                <a:ea typeface="+mj-ea"/>
                <a:cs typeface="Tahoma" panose="020B0604030504040204" pitchFamily="34" charset="0"/>
              </a:endParaRPr>
            </a:p>
          </p:txBody>
        </p:sp>
      </p:grpSp>
      <p:grpSp>
        <p:nvGrpSpPr>
          <p:cNvPr id="33" name="组合 32"/>
          <p:cNvGrpSpPr/>
          <p:nvPr>
            <p:custDataLst>
              <p:tags r:id="rId48"/>
            </p:custDataLst>
          </p:nvPr>
        </p:nvGrpSpPr>
        <p:grpSpPr>
          <a:xfrm>
            <a:off x="8973462" y="1317967"/>
            <a:ext cx="2232103" cy="1302228"/>
            <a:chOff x="8973462" y="1317967"/>
            <a:chExt cx="2232103" cy="1302228"/>
          </a:xfrm>
        </p:grpSpPr>
        <p:sp>
          <p:nvSpPr>
            <p:cNvPr id="53" name="Rectangle 3"/>
            <p:cNvSpPr txBox="1">
              <a:spLocks noChangeArrowheads="1"/>
            </p:cNvSpPr>
            <p:nvPr>
              <p:custDataLst>
                <p:tags r:id="rId49"/>
              </p:custDataLst>
            </p:nvPr>
          </p:nvSpPr>
          <p:spPr bwMode="auto">
            <a:xfrm>
              <a:off x="8973462" y="1317967"/>
              <a:ext cx="1751138" cy="553720"/>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marL="0" lvl="1"/>
              <a:r>
                <a:rPr lang="en-US" altLang="ko-KR" sz="2000" b="1" dirty="0" smtClean="0">
                  <a:solidFill>
                    <a:srgbClr val="54D0CA"/>
                  </a:solidFill>
                  <a:latin typeface="Calibri" panose="020F0502020204030204" pitchFamily="34" charset="0"/>
                  <a:ea typeface="Tahoma" panose="020B0604030504040204" pitchFamily="34" charset="0"/>
                  <a:cs typeface="Tahoma" panose="020B0604030504040204" pitchFamily="34" charset="0"/>
                </a:rPr>
                <a:t>05</a:t>
              </a:r>
              <a:endParaRPr lang="en-US" altLang="ko-KR" sz="2000" b="1" dirty="0" smtClean="0">
                <a:solidFill>
                  <a:srgbClr val="54D0CA"/>
                </a:solidFill>
                <a:latin typeface="Calibri" panose="020F0502020204030204" pitchFamily="34" charset="0"/>
                <a:ea typeface="Tahoma" panose="020B0604030504040204" pitchFamily="34" charset="0"/>
                <a:cs typeface="Tahoma" panose="020B0604030504040204" pitchFamily="34" charset="0"/>
              </a:endParaRPr>
            </a:p>
            <a:p>
              <a:pPr marL="0" lvl="1"/>
              <a:r>
                <a:rPr lang="zh-CN" altLang="en-US" sz="1600" b="1" dirty="0" smtClean="0">
                  <a:solidFill>
                    <a:srgbClr val="54D0CA"/>
                  </a:solidFill>
                  <a:latin typeface="Calibri" panose="020F0502020204030204" pitchFamily="34" charset="0"/>
                  <a:ea typeface="Tahoma" panose="020B0604030504040204" pitchFamily="34" charset="0"/>
                  <a:cs typeface="Tahoma" panose="020B0604030504040204" pitchFamily="34" charset="0"/>
                </a:rPr>
                <a:t>功能基因组筛选</a:t>
              </a:r>
              <a:endParaRPr lang="zh-CN" altLang="en-US" sz="1600" b="1" dirty="0" smtClean="0">
                <a:solidFill>
                  <a:srgbClr val="54D0CA"/>
                </a:solidFill>
                <a:latin typeface="Calibri" panose="020F0502020204030204" pitchFamily="34" charset="0"/>
                <a:ea typeface="Tahoma" panose="020B0604030504040204" pitchFamily="34" charset="0"/>
                <a:cs typeface="Tahoma" panose="020B0604030504040204" pitchFamily="34" charset="0"/>
              </a:endParaRPr>
            </a:p>
          </p:txBody>
        </p:sp>
        <p:sp>
          <p:nvSpPr>
            <p:cNvPr id="54" name="Rectangle 3"/>
            <p:cNvSpPr txBox="1">
              <a:spLocks noChangeArrowheads="1"/>
            </p:cNvSpPr>
            <p:nvPr>
              <p:custDataLst>
                <p:tags r:id="rId50"/>
              </p:custDataLst>
            </p:nvPr>
          </p:nvSpPr>
          <p:spPr bwMode="auto">
            <a:xfrm>
              <a:off x="8973462" y="1920425"/>
              <a:ext cx="2232103" cy="699770"/>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algn="l">
                <a:lnSpc>
                  <a:spcPct val="114000"/>
                </a:lnSpc>
                <a:defRPr/>
              </a:pPr>
              <a:r>
                <a:rPr lang="zh-CN" altLang="en-US" sz="1000" dirty="0">
                  <a:solidFill>
                    <a:schemeClr val="bg1">
                      <a:lumMod val="85000"/>
                    </a:schemeClr>
                  </a:solidFill>
                  <a:latin typeface="+mj-ea"/>
                  <a:ea typeface="+mj-ea"/>
                  <a:cs typeface="Tahoma" panose="020B0604030504040204" pitchFamily="34" charset="0"/>
                </a:rPr>
                <a:t>利用CRISPR-Cas9进行基因编辑可以产生大量的基因突变细胞，因此利用这些突变细胞可以确认表型的变化是否是由基因或者遗传因素导致的。</a:t>
              </a:r>
              <a:endParaRPr lang="zh-CN" altLang="en-US" sz="1000" dirty="0">
                <a:solidFill>
                  <a:schemeClr val="bg1">
                    <a:lumMod val="85000"/>
                  </a:schemeClr>
                </a:solidFill>
                <a:latin typeface="+mj-ea"/>
                <a:ea typeface="+mj-ea"/>
                <a:cs typeface="Tahoma" panose="020B0604030504040204" pitchFamily="34" charset="0"/>
              </a:endParaRPr>
            </a:p>
          </p:txBody>
        </p:sp>
      </p:grpSp>
      <p:grpSp>
        <p:nvGrpSpPr>
          <p:cNvPr id="55" name="组合 54"/>
          <p:cNvGrpSpPr/>
          <p:nvPr/>
        </p:nvGrpSpPr>
        <p:grpSpPr>
          <a:xfrm>
            <a:off x="447675" y="367239"/>
            <a:ext cx="513548" cy="575736"/>
            <a:chOff x="447675" y="367239"/>
            <a:chExt cx="513548" cy="575736"/>
          </a:xfrm>
        </p:grpSpPr>
        <p:sp>
          <p:nvSpPr>
            <p:cNvPr id="56" name="等腰三角形 55"/>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矩形 57"/>
          <p:cNvSpPr/>
          <p:nvPr/>
        </p:nvSpPr>
        <p:spPr>
          <a:xfrm>
            <a:off x="1017388" y="409286"/>
            <a:ext cx="1976755" cy="398780"/>
          </a:xfrm>
          <a:prstGeom prst="rect">
            <a:avLst/>
          </a:prstGeom>
        </p:spPr>
        <p:txBody>
          <a:bodyPr wrap="none">
            <a:spAutoFit/>
          </a:bodyPr>
          <a:lstStyle/>
          <a:p>
            <a:pPr algn="l"/>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CRISPR-Cas9</a:t>
            </a:r>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系统</a:t>
            </a:r>
            <a:endPar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sp>
        <p:nvSpPr>
          <p:cNvPr id="59" name="矩形 58"/>
          <p:cNvSpPr/>
          <p:nvPr/>
        </p:nvSpPr>
        <p:spPr>
          <a:xfrm>
            <a:off x="1036437" y="748498"/>
            <a:ext cx="3221238" cy="275590"/>
          </a:xfrm>
          <a:prstGeom prst="rect">
            <a:avLst/>
          </a:prstGeom>
        </p:spPr>
        <p:txBody>
          <a:bodyPr wrap="square">
            <a:spAutoFit/>
          </a:bodyPr>
          <a:lstStyle/>
          <a:p>
            <a:pPr lvl="0" algn="dist"/>
            <a:r>
              <a:rPr lang="en-US" altLang="zh-CN" sz="1200" dirty="0">
                <a:solidFill>
                  <a:prstClr val="white">
                    <a:alpha val="70000"/>
                  </a:prst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CRISPR-Cas9   </a:t>
            </a:r>
            <a:r>
              <a:rPr lang="en-US" altLang="zh-CN" sz="1200" dirty="0">
                <a:solidFill>
                  <a:prstClr val="white">
                    <a:alpha val="70000"/>
                  </a:prst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system</a:t>
            </a:r>
            <a:endParaRPr lang="en-US" altLang="zh-CN" sz="1200" dirty="0">
              <a:solidFill>
                <a:prstClr val="white">
                  <a:alpha val="70000"/>
                </a:prst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nodeType="afterEffect" p14:presetBounceEnd="54000">
                                      <p:stCondLst>
                                        <p:cond delay="0"/>
                                      </p:stCondLst>
                                      <p:childTnLst>
                                        <p:set>
                                          <p:cBhvr>
                                            <p:cTn id="12" dur="1" fill="hold">
                                              <p:stCondLst>
                                                <p:cond delay="0"/>
                                              </p:stCondLst>
                                            </p:cTn>
                                            <p:tgtEl>
                                              <p:spTgt spid="52"/>
                                            </p:tgtEl>
                                            <p:attrNameLst>
                                              <p:attrName>style.visibility</p:attrName>
                                            </p:attrNameLst>
                                          </p:cBhvr>
                                          <p:to>
                                            <p:strVal val="visible"/>
                                          </p:to>
                                        </p:set>
                                        <p:anim calcmode="lin" valueType="num" p14:bounceEnd="54000">
                                          <p:cBhvr additive="base">
                                            <p:cTn id="13" dur="1000" fill="hold"/>
                                            <p:tgtEl>
                                              <p:spTgt spid="52"/>
                                            </p:tgtEl>
                                            <p:attrNameLst>
                                              <p:attrName>ppt_x</p:attrName>
                                            </p:attrNameLst>
                                          </p:cBhvr>
                                          <p:tavLst>
                                            <p:tav tm="0">
                                              <p:val>
                                                <p:strVal val="0-#ppt_w/2"/>
                                              </p:val>
                                            </p:tav>
                                            <p:tav tm="100000">
                                              <p:val>
                                                <p:strVal val="#ppt_x"/>
                                              </p:val>
                                            </p:tav>
                                          </p:tavLst>
                                        </p:anim>
                                        <p:anim calcmode="lin" valueType="num" p14:bounceEnd="54000">
                                          <p:cBhvr additive="base">
                                            <p:cTn id="14" dur="1000" fill="hold"/>
                                            <p:tgtEl>
                                              <p:spTgt spid="5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1"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par>
                              <p:cTn id="19" fill="hold">
                                <p:stCondLst>
                                  <p:cond delay="2000"/>
                                </p:stCondLst>
                                <p:childTnLst>
                                  <p:par>
                                    <p:cTn id="20" presetID="53" presetClass="entr" presetSubtype="16"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par>
                              <p:cTn id="25" fill="hold">
                                <p:stCondLst>
                                  <p:cond delay="2500"/>
                                </p:stCondLst>
                                <p:childTnLst>
                                  <p:par>
                                    <p:cTn id="26" presetID="2" presetClass="entr" presetSubtype="2" fill="hold" nodeType="afterEffect" p14:presetBounceEnd="54000">
                                      <p:stCondLst>
                                        <p:cond delay="0"/>
                                      </p:stCondLst>
                                      <p:childTnLst>
                                        <p:set>
                                          <p:cBhvr>
                                            <p:cTn id="27" dur="1" fill="hold">
                                              <p:stCondLst>
                                                <p:cond delay="0"/>
                                              </p:stCondLst>
                                            </p:cTn>
                                            <p:tgtEl>
                                              <p:spTgt spid="49"/>
                                            </p:tgtEl>
                                            <p:attrNameLst>
                                              <p:attrName>style.visibility</p:attrName>
                                            </p:attrNameLst>
                                          </p:cBhvr>
                                          <p:to>
                                            <p:strVal val="visible"/>
                                          </p:to>
                                        </p:set>
                                        <p:anim calcmode="lin" valueType="num" p14:bounceEnd="54000">
                                          <p:cBhvr additive="base">
                                            <p:cTn id="28" dur="1000" fill="hold"/>
                                            <p:tgtEl>
                                              <p:spTgt spid="49"/>
                                            </p:tgtEl>
                                            <p:attrNameLst>
                                              <p:attrName>ppt_x</p:attrName>
                                            </p:attrNameLst>
                                          </p:cBhvr>
                                          <p:tavLst>
                                            <p:tav tm="0">
                                              <p:val>
                                                <p:strVal val="1+#ppt_w/2"/>
                                              </p:val>
                                            </p:tav>
                                            <p:tav tm="100000">
                                              <p:val>
                                                <p:strVal val="#ppt_x"/>
                                              </p:val>
                                            </p:tav>
                                          </p:tavLst>
                                        </p:anim>
                                        <p:anim calcmode="lin" valueType="num" p14:bounceEnd="54000">
                                          <p:cBhvr additive="base">
                                            <p:cTn id="29" dur="1000" fill="hold"/>
                                            <p:tgtEl>
                                              <p:spTgt spid="49"/>
                                            </p:tgtEl>
                                            <p:attrNameLst>
                                              <p:attrName>ppt_y</p:attrName>
                                            </p:attrNameLst>
                                          </p:cBhvr>
                                          <p:tavLst>
                                            <p:tav tm="0">
                                              <p:val>
                                                <p:strVal val="#ppt_y"/>
                                              </p:val>
                                            </p:tav>
                                            <p:tav tm="100000">
                                              <p:val>
                                                <p:strVal val="#ppt_y"/>
                                              </p:val>
                                            </p:tav>
                                          </p:tavLst>
                                        </p:anim>
                                      </p:childTnLst>
                                    </p:cTn>
                                  </p:par>
                                </p:childTnLst>
                              </p:cTn>
                            </p:par>
                            <p:par>
                              <p:cTn id="30" fill="hold">
                                <p:stCondLst>
                                  <p:cond delay="3500"/>
                                </p:stCondLst>
                                <p:childTnLst>
                                  <p:par>
                                    <p:cTn id="31" presetID="22" presetClass="entr" presetSubtype="8"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par>
                              <p:cTn id="34" fill="hold">
                                <p:stCondLst>
                                  <p:cond delay="4000"/>
                                </p:stCondLst>
                                <p:childTnLst>
                                  <p:par>
                                    <p:cTn id="35" presetID="53" presetClass="entr" presetSubtype="16"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childTnLst>
                              </p:cTn>
                            </p:par>
                            <p:par>
                              <p:cTn id="40" fill="hold">
                                <p:stCondLst>
                                  <p:cond delay="4500"/>
                                </p:stCondLst>
                                <p:childTnLst>
                                  <p:par>
                                    <p:cTn id="41" presetID="2" presetClass="entr" presetSubtype="2" fill="hold" nodeType="afterEffect" p14:presetBounceEnd="54000">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14:bounceEnd="54000">
                                          <p:cBhvr additive="base">
                                            <p:cTn id="43" dur="1000" fill="hold"/>
                                            <p:tgtEl>
                                              <p:spTgt spid="46"/>
                                            </p:tgtEl>
                                            <p:attrNameLst>
                                              <p:attrName>ppt_x</p:attrName>
                                            </p:attrNameLst>
                                          </p:cBhvr>
                                          <p:tavLst>
                                            <p:tav tm="0">
                                              <p:val>
                                                <p:strVal val="1+#ppt_w/2"/>
                                              </p:val>
                                            </p:tav>
                                            <p:tav tm="100000">
                                              <p:val>
                                                <p:strVal val="#ppt_x"/>
                                              </p:val>
                                            </p:tav>
                                          </p:tavLst>
                                        </p:anim>
                                        <p:anim calcmode="lin" valueType="num" p14:bounceEnd="54000">
                                          <p:cBhvr additive="base">
                                            <p:cTn id="44" dur="1000" fill="hold"/>
                                            <p:tgtEl>
                                              <p:spTgt spid="46"/>
                                            </p:tgtEl>
                                            <p:attrNameLst>
                                              <p:attrName>ppt_y</p:attrName>
                                            </p:attrNameLst>
                                          </p:cBhvr>
                                          <p:tavLst>
                                            <p:tav tm="0">
                                              <p:val>
                                                <p:strVal val="#ppt_y"/>
                                              </p:val>
                                            </p:tav>
                                            <p:tav tm="100000">
                                              <p:val>
                                                <p:strVal val="#ppt_y"/>
                                              </p:val>
                                            </p:tav>
                                          </p:tavLst>
                                        </p:anim>
                                      </p:childTnLst>
                                    </p:cTn>
                                  </p:par>
                                </p:childTnLst>
                              </p:cTn>
                            </p:par>
                            <p:par>
                              <p:cTn id="45" fill="hold">
                                <p:stCondLst>
                                  <p:cond delay="5500"/>
                                </p:stCondLst>
                                <p:childTnLst>
                                  <p:par>
                                    <p:cTn id="46" presetID="22" presetClass="entr" presetSubtype="4"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down)">
                                          <p:cBhvr>
                                            <p:cTn id="48" dur="500"/>
                                            <p:tgtEl>
                                              <p:spTgt spid="4"/>
                                            </p:tgtEl>
                                          </p:cBhvr>
                                        </p:animEffect>
                                      </p:childTnLst>
                                    </p:cTn>
                                  </p:par>
                                </p:childTnLst>
                              </p:cTn>
                            </p:par>
                            <p:par>
                              <p:cTn id="49" fill="hold">
                                <p:stCondLst>
                                  <p:cond delay="6000"/>
                                </p:stCondLst>
                                <p:childTnLst>
                                  <p:par>
                                    <p:cTn id="50" presetID="53" presetClass="entr" presetSubtype="16" fill="hold" nodeType="after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p:cTn id="52" dur="500" fill="hold"/>
                                            <p:tgtEl>
                                              <p:spTgt spid="25"/>
                                            </p:tgtEl>
                                            <p:attrNameLst>
                                              <p:attrName>ppt_w</p:attrName>
                                            </p:attrNameLst>
                                          </p:cBhvr>
                                          <p:tavLst>
                                            <p:tav tm="0">
                                              <p:val>
                                                <p:fltVal val="0"/>
                                              </p:val>
                                            </p:tav>
                                            <p:tav tm="100000">
                                              <p:val>
                                                <p:strVal val="#ppt_w"/>
                                              </p:val>
                                            </p:tav>
                                          </p:tavLst>
                                        </p:anim>
                                        <p:anim calcmode="lin" valueType="num">
                                          <p:cBhvr>
                                            <p:cTn id="53" dur="500" fill="hold"/>
                                            <p:tgtEl>
                                              <p:spTgt spid="25"/>
                                            </p:tgtEl>
                                            <p:attrNameLst>
                                              <p:attrName>ppt_h</p:attrName>
                                            </p:attrNameLst>
                                          </p:cBhvr>
                                          <p:tavLst>
                                            <p:tav tm="0">
                                              <p:val>
                                                <p:fltVal val="0"/>
                                              </p:val>
                                            </p:tav>
                                            <p:tav tm="100000">
                                              <p:val>
                                                <p:strVal val="#ppt_h"/>
                                              </p:val>
                                            </p:tav>
                                          </p:tavLst>
                                        </p:anim>
                                        <p:animEffect transition="in" filter="fade">
                                          <p:cBhvr>
                                            <p:cTn id="54" dur="500"/>
                                            <p:tgtEl>
                                              <p:spTgt spid="25"/>
                                            </p:tgtEl>
                                          </p:cBhvr>
                                        </p:animEffect>
                                      </p:childTnLst>
                                    </p:cTn>
                                  </p:par>
                                </p:childTnLst>
                              </p:cTn>
                            </p:par>
                            <p:par>
                              <p:cTn id="55" fill="hold">
                                <p:stCondLst>
                                  <p:cond delay="6500"/>
                                </p:stCondLst>
                                <p:childTnLst>
                                  <p:par>
                                    <p:cTn id="56" presetID="2" presetClass="entr" presetSubtype="2" fill="hold" nodeType="afterEffect" p14:presetBounceEnd="54000">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14:bounceEnd="54000">
                                          <p:cBhvr additive="base">
                                            <p:cTn id="58" dur="1000" fill="hold"/>
                                            <p:tgtEl>
                                              <p:spTgt spid="43"/>
                                            </p:tgtEl>
                                            <p:attrNameLst>
                                              <p:attrName>ppt_x</p:attrName>
                                            </p:attrNameLst>
                                          </p:cBhvr>
                                          <p:tavLst>
                                            <p:tav tm="0">
                                              <p:val>
                                                <p:strVal val="1+#ppt_w/2"/>
                                              </p:val>
                                            </p:tav>
                                            <p:tav tm="100000">
                                              <p:val>
                                                <p:strVal val="#ppt_x"/>
                                              </p:val>
                                            </p:tav>
                                          </p:tavLst>
                                        </p:anim>
                                        <p:anim calcmode="lin" valueType="num" p14:bounceEnd="54000">
                                          <p:cBhvr additive="base">
                                            <p:cTn id="59" dur="1000" fill="hold"/>
                                            <p:tgtEl>
                                              <p:spTgt spid="43"/>
                                            </p:tgtEl>
                                            <p:attrNameLst>
                                              <p:attrName>ppt_y</p:attrName>
                                            </p:attrNameLst>
                                          </p:cBhvr>
                                          <p:tavLst>
                                            <p:tav tm="0">
                                              <p:val>
                                                <p:strVal val="#ppt_y"/>
                                              </p:val>
                                            </p:tav>
                                            <p:tav tm="100000">
                                              <p:val>
                                                <p:strVal val="#ppt_y"/>
                                              </p:val>
                                            </p:tav>
                                          </p:tavLst>
                                        </p:anim>
                                      </p:childTnLst>
                                    </p:cTn>
                                  </p:par>
                                </p:childTnLst>
                              </p:cTn>
                            </p:par>
                            <p:par>
                              <p:cTn id="60" fill="hold">
                                <p:stCondLst>
                                  <p:cond delay="7500"/>
                                </p:stCondLst>
                                <p:childTnLst>
                                  <p:par>
                                    <p:cTn id="61" presetID="22" presetClass="entr" presetSubtype="8" fill="hold"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wipe(left)">
                                          <p:cBhvr>
                                            <p:cTn id="63" dur="500"/>
                                            <p:tgtEl>
                                              <p:spTgt spid="5"/>
                                            </p:tgtEl>
                                          </p:cBhvr>
                                        </p:animEffect>
                                      </p:childTnLst>
                                    </p:cTn>
                                  </p:par>
                                </p:childTnLst>
                              </p:cTn>
                            </p:par>
                            <p:par>
                              <p:cTn id="64" fill="hold">
                                <p:stCondLst>
                                  <p:cond delay="8000"/>
                                </p:stCondLst>
                                <p:childTnLst>
                                  <p:par>
                                    <p:cTn id="65" presetID="53" presetClass="entr" presetSubtype="16" fill="hold" nodeType="after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p:cTn id="67" dur="500" fill="hold"/>
                                            <p:tgtEl>
                                              <p:spTgt spid="30"/>
                                            </p:tgtEl>
                                            <p:attrNameLst>
                                              <p:attrName>ppt_w</p:attrName>
                                            </p:attrNameLst>
                                          </p:cBhvr>
                                          <p:tavLst>
                                            <p:tav tm="0">
                                              <p:val>
                                                <p:fltVal val="0"/>
                                              </p:val>
                                            </p:tav>
                                            <p:tav tm="100000">
                                              <p:val>
                                                <p:strVal val="#ppt_w"/>
                                              </p:val>
                                            </p:tav>
                                          </p:tavLst>
                                        </p:anim>
                                        <p:anim calcmode="lin" valueType="num">
                                          <p:cBhvr>
                                            <p:cTn id="68" dur="500" fill="hold"/>
                                            <p:tgtEl>
                                              <p:spTgt spid="30"/>
                                            </p:tgtEl>
                                            <p:attrNameLst>
                                              <p:attrName>ppt_h</p:attrName>
                                            </p:attrNameLst>
                                          </p:cBhvr>
                                          <p:tavLst>
                                            <p:tav tm="0">
                                              <p:val>
                                                <p:fltVal val="0"/>
                                              </p:val>
                                            </p:tav>
                                            <p:tav tm="100000">
                                              <p:val>
                                                <p:strVal val="#ppt_h"/>
                                              </p:val>
                                            </p:tav>
                                          </p:tavLst>
                                        </p:anim>
                                        <p:animEffect transition="in" filter="fade">
                                          <p:cBhvr>
                                            <p:cTn id="69" dur="500"/>
                                            <p:tgtEl>
                                              <p:spTgt spid="30"/>
                                            </p:tgtEl>
                                          </p:cBhvr>
                                        </p:animEffect>
                                      </p:childTnLst>
                                    </p:cTn>
                                  </p:par>
                                </p:childTnLst>
                              </p:cTn>
                            </p:par>
                            <p:par>
                              <p:cTn id="70" fill="hold">
                                <p:stCondLst>
                                  <p:cond delay="8500"/>
                                </p:stCondLst>
                                <p:childTnLst>
                                  <p:par>
                                    <p:cTn id="71" presetID="2" presetClass="entr" presetSubtype="2" fill="hold" nodeType="afterEffect" p14:presetBounceEnd="54000">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14:bounceEnd="54000">
                                          <p:cBhvr additive="base">
                                            <p:cTn id="73" dur="1000" fill="hold"/>
                                            <p:tgtEl>
                                              <p:spTgt spid="33"/>
                                            </p:tgtEl>
                                            <p:attrNameLst>
                                              <p:attrName>ppt_x</p:attrName>
                                            </p:attrNameLst>
                                          </p:cBhvr>
                                          <p:tavLst>
                                            <p:tav tm="0">
                                              <p:val>
                                                <p:strVal val="1+#ppt_w/2"/>
                                              </p:val>
                                            </p:tav>
                                            <p:tav tm="100000">
                                              <p:val>
                                                <p:strVal val="#ppt_x"/>
                                              </p:val>
                                            </p:tav>
                                          </p:tavLst>
                                        </p:anim>
                                        <p:anim calcmode="lin" valueType="num" p14:bounceEnd="54000">
                                          <p:cBhvr additive="base">
                                            <p:cTn id="74"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52"/>
                                            </p:tgtEl>
                                            <p:attrNameLst>
                                              <p:attrName>style.visibility</p:attrName>
                                            </p:attrNameLst>
                                          </p:cBhvr>
                                          <p:to>
                                            <p:strVal val="visible"/>
                                          </p:to>
                                        </p:set>
                                        <p:anim calcmode="lin" valueType="num">
                                          <p:cBhvr additive="base">
                                            <p:cTn id="13" dur="1000" fill="hold"/>
                                            <p:tgtEl>
                                              <p:spTgt spid="52"/>
                                            </p:tgtEl>
                                            <p:attrNameLst>
                                              <p:attrName>ppt_x</p:attrName>
                                            </p:attrNameLst>
                                          </p:cBhvr>
                                          <p:tavLst>
                                            <p:tav tm="0">
                                              <p:val>
                                                <p:strVal val="0-#ppt_w/2"/>
                                              </p:val>
                                            </p:tav>
                                            <p:tav tm="100000">
                                              <p:val>
                                                <p:strVal val="#ppt_x"/>
                                              </p:val>
                                            </p:tav>
                                          </p:tavLst>
                                        </p:anim>
                                        <p:anim calcmode="lin" valueType="num">
                                          <p:cBhvr additive="base">
                                            <p:cTn id="14" dur="1000" fill="hold"/>
                                            <p:tgtEl>
                                              <p:spTgt spid="5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1"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par>
                              <p:cTn id="19" fill="hold">
                                <p:stCondLst>
                                  <p:cond delay="2000"/>
                                </p:stCondLst>
                                <p:childTnLst>
                                  <p:par>
                                    <p:cTn id="20" presetID="53" presetClass="entr" presetSubtype="16"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par>
                              <p:cTn id="25" fill="hold">
                                <p:stCondLst>
                                  <p:cond delay="2500"/>
                                </p:stCondLst>
                                <p:childTnLst>
                                  <p:par>
                                    <p:cTn id="26" presetID="2" presetClass="entr" presetSubtype="2" fill="hold" nodeType="afterEffect">
                                      <p:stCondLst>
                                        <p:cond delay="0"/>
                                      </p:stCondLst>
                                      <p:childTnLst>
                                        <p:set>
                                          <p:cBhvr>
                                            <p:cTn id="27" dur="1" fill="hold">
                                              <p:stCondLst>
                                                <p:cond delay="0"/>
                                              </p:stCondLst>
                                            </p:cTn>
                                            <p:tgtEl>
                                              <p:spTgt spid="49"/>
                                            </p:tgtEl>
                                            <p:attrNameLst>
                                              <p:attrName>style.visibility</p:attrName>
                                            </p:attrNameLst>
                                          </p:cBhvr>
                                          <p:to>
                                            <p:strVal val="visible"/>
                                          </p:to>
                                        </p:set>
                                        <p:anim calcmode="lin" valueType="num">
                                          <p:cBhvr additive="base">
                                            <p:cTn id="28" dur="1000" fill="hold"/>
                                            <p:tgtEl>
                                              <p:spTgt spid="49"/>
                                            </p:tgtEl>
                                            <p:attrNameLst>
                                              <p:attrName>ppt_x</p:attrName>
                                            </p:attrNameLst>
                                          </p:cBhvr>
                                          <p:tavLst>
                                            <p:tav tm="0">
                                              <p:val>
                                                <p:strVal val="1+#ppt_w/2"/>
                                              </p:val>
                                            </p:tav>
                                            <p:tav tm="100000">
                                              <p:val>
                                                <p:strVal val="#ppt_x"/>
                                              </p:val>
                                            </p:tav>
                                          </p:tavLst>
                                        </p:anim>
                                        <p:anim calcmode="lin" valueType="num">
                                          <p:cBhvr additive="base">
                                            <p:cTn id="29" dur="1000" fill="hold"/>
                                            <p:tgtEl>
                                              <p:spTgt spid="49"/>
                                            </p:tgtEl>
                                            <p:attrNameLst>
                                              <p:attrName>ppt_y</p:attrName>
                                            </p:attrNameLst>
                                          </p:cBhvr>
                                          <p:tavLst>
                                            <p:tav tm="0">
                                              <p:val>
                                                <p:strVal val="#ppt_y"/>
                                              </p:val>
                                            </p:tav>
                                            <p:tav tm="100000">
                                              <p:val>
                                                <p:strVal val="#ppt_y"/>
                                              </p:val>
                                            </p:tav>
                                          </p:tavLst>
                                        </p:anim>
                                      </p:childTnLst>
                                    </p:cTn>
                                  </p:par>
                                </p:childTnLst>
                              </p:cTn>
                            </p:par>
                            <p:par>
                              <p:cTn id="30" fill="hold">
                                <p:stCondLst>
                                  <p:cond delay="3500"/>
                                </p:stCondLst>
                                <p:childTnLst>
                                  <p:par>
                                    <p:cTn id="31" presetID="22" presetClass="entr" presetSubtype="8"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par>
                              <p:cTn id="34" fill="hold">
                                <p:stCondLst>
                                  <p:cond delay="4000"/>
                                </p:stCondLst>
                                <p:childTnLst>
                                  <p:par>
                                    <p:cTn id="35" presetID="53" presetClass="entr" presetSubtype="16"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childTnLst>
                              </p:cTn>
                            </p:par>
                            <p:par>
                              <p:cTn id="40" fill="hold">
                                <p:stCondLst>
                                  <p:cond delay="4500"/>
                                </p:stCondLst>
                                <p:childTnLst>
                                  <p:par>
                                    <p:cTn id="41" presetID="2" presetClass="entr" presetSubtype="2" fill="hold" nodeType="after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1000" fill="hold"/>
                                            <p:tgtEl>
                                              <p:spTgt spid="46"/>
                                            </p:tgtEl>
                                            <p:attrNameLst>
                                              <p:attrName>ppt_x</p:attrName>
                                            </p:attrNameLst>
                                          </p:cBhvr>
                                          <p:tavLst>
                                            <p:tav tm="0">
                                              <p:val>
                                                <p:strVal val="1+#ppt_w/2"/>
                                              </p:val>
                                            </p:tav>
                                            <p:tav tm="100000">
                                              <p:val>
                                                <p:strVal val="#ppt_x"/>
                                              </p:val>
                                            </p:tav>
                                          </p:tavLst>
                                        </p:anim>
                                        <p:anim calcmode="lin" valueType="num">
                                          <p:cBhvr additive="base">
                                            <p:cTn id="44" dur="1000" fill="hold"/>
                                            <p:tgtEl>
                                              <p:spTgt spid="46"/>
                                            </p:tgtEl>
                                            <p:attrNameLst>
                                              <p:attrName>ppt_y</p:attrName>
                                            </p:attrNameLst>
                                          </p:cBhvr>
                                          <p:tavLst>
                                            <p:tav tm="0">
                                              <p:val>
                                                <p:strVal val="#ppt_y"/>
                                              </p:val>
                                            </p:tav>
                                            <p:tav tm="100000">
                                              <p:val>
                                                <p:strVal val="#ppt_y"/>
                                              </p:val>
                                            </p:tav>
                                          </p:tavLst>
                                        </p:anim>
                                      </p:childTnLst>
                                    </p:cTn>
                                  </p:par>
                                </p:childTnLst>
                              </p:cTn>
                            </p:par>
                            <p:par>
                              <p:cTn id="45" fill="hold">
                                <p:stCondLst>
                                  <p:cond delay="5500"/>
                                </p:stCondLst>
                                <p:childTnLst>
                                  <p:par>
                                    <p:cTn id="46" presetID="22" presetClass="entr" presetSubtype="4"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down)">
                                          <p:cBhvr>
                                            <p:cTn id="48" dur="500"/>
                                            <p:tgtEl>
                                              <p:spTgt spid="4"/>
                                            </p:tgtEl>
                                          </p:cBhvr>
                                        </p:animEffect>
                                      </p:childTnLst>
                                    </p:cTn>
                                  </p:par>
                                </p:childTnLst>
                              </p:cTn>
                            </p:par>
                            <p:par>
                              <p:cTn id="49" fill="hold">
                                <p:stCondLst>
                                  <p:cond delay="6000"/>
                                </p:stCondLst>
                                <p:childTnLst>
                                  <p:par>
                                    <p:cTn id="50" presetID="53" presetClass="entr" presetSubtype="16" fill="hold" nodeType="after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p:cTn id="52" dur="500" fill="hold"/>
                                            <p:tgtEl>
                                              <p:spTgt spid="25"/>
                                            </p:tgtEl>
                                            <p:attrNameLst>
                                              <p:attrName>ppt_w</p:attrName>
                                            </p:attrNameLst>
                                          </p:cBhvr>
                                          <p:tavLst>
                                            <p:tav tm="0">
                                              <p:val>
                                                <p:fltVal val="0"/>
                                              </p:val>
                                            </p:tav>
                                            <p:tav tm="100000">
                                              <p:val>
                                                <p:strVal val="#ppt_w"/>
                                              </p:val>
                                            </p:tav>
                                          </p:tavLst>
                                        </p:anim>
                                        <p:anim calcmode="lin" valueType="num">
                                          <p:cBhvr>
                                            <p:cTn id="53" dur="500" fill="hold"/>
                                            <p:tgtEl>
                                              <p:spTgt spid="25"/>
                                            </p:tgtEl>
                                            <p:attrNameLst>
                                              <p:attrName>ppt_h</p:attrName>
                                            </p:attrNameLst>
                                          </p:cBhvr>
                                          <p:tavLst>
                                            <p:tav tm="0">
                                              <p:val>
                                                <p:fltVal val="0"/>
                                              </p:val>
                                            </p:tav>
                                            <p:tav tm="100000">
                                              <p:val>
                                                <p:strVal val="#ppt_h"/>
                                              </p:val>
                                            </p:tav>
                                          </p:tavLst>
                                        </p:anim>
                                        <p:animEffect transition="in" filter="fade">
                                          <p:cBhvr>
                                            <p:cTn id="54" dur="500"/>
                                            <p:tgtEl>
                                              <p:spTgt spid="25"/>
                                            </p:tgtEl>
                                          </p:cBhvr>
                                        </p:animEffect>
                                      </p:childTnLst>
                                    </p:cTn>
                                  </p:par>
                                </p:childTnLst>
                              </p:cTn>
                            </p:par>
                            <p:par>
                              <p:cTn id="55" fill="hold">
                                <p:stCondLst>
                                  <p:cond delay="6500"/>
                                </p:stCondLst>
                                <p:childTnLst>
                                  <p:par>
                                    <p:cTn id="56" presetID="2" presetClass="entr" presetSubtype="2" fill="hold" nodeType="after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additive="base">
                                            <p:cTn id="58" dur="1000" fill="hold"/>
                                            <p:tgtEl>
                                              <p:spTgt spid="43"/>
                                            </p:tgtEl>
                                            <p:attrNameLst>
                                              <p:attrName>ppt_x</p:attrName>
                                            </p:attrNameLst>
                                          </p:cBhvr>
                                          <p:tavLst>
                                            <p:tav tm="0">
                                              <p:val>
                                                <p:strVal val="1+#ppt_w/2"/>
                                              </p:val>
                                            </p:tav>
                                            <p:tav tm="100000">
                                              <p:val>
                                                <p:strVal val="#ppt_x"/>
                                              </p:val>
                                            </p:tav>
                                          </p:tavLst>
                                        </p:anim>
                                        <p:anim calcmode="lin" valueType="num">
                                          <p:cBhvr additive="base">
                                            <p:cTn id="59" dur="1000" fill="hold"/>
                                            <p:tgtEl>
                                              <p:spTgt spid="43"/>
                                            </p:tgtEl>
                                            <p:attrNameLst>
                                              <p:attrName>ppt_y</p:attrName>
                                            </p:attrNameLst>
                                          </p:cBhvr>
                                          <p:tavLst>
                                            <p:tav tm="0">
                                              <p:val>
                                                <p:strVal val="#ppt_y"/>
                                              </p:val>
                                            </p:tav>
                                            <p:tav tm="100000">
                                              <p:val>
                                                <p:strVal val="#ppt_y"/>
                                              </p:val>
                                            </p:tav>
                                          </p:tavLst>
                                        </p:anim>
                                      </p:childTnLst>
                                    </p:cTn>
                                  </p:par>
                                </p:childTnLst>
                              </p:cTn>
                            </p:par>
                            <p:par>
                              <p:cTn id="60" fill="hold">
                                <p:stCondLst>
                                  <p:cond delay="7500"/>
                                </p:stCondLst>
                                <p:childTnLst>
                                  <p:par>
                                    <p:cTn id="61" presetID="22" presetClass="entr" presetSubtype="8" fill="hold"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wipe(left)">
                                          <p:cBhvr>
                                            <p:cTn id="63" dur="500"/>
                                            <p:tgtEl>
                                              <p:spTgt spid="5"/>
                                            </p:tgtEl>
                                          </p:cBhvr>
                                        </p:animEffect>
                                      </p:childTnLst>
                                    </p:cTn>
                                  </p:par>
                                </p:childTnLst>
                              </p:cTn>
                            </p:par>
                            <p:par>
                              <p:cTn id="64" fill="hold">
                                <p:stCondLst>
                                  <p:cond delay="8000"/>
                                </p:stCondLst>
                                <p:childTnLst>
                                  <p:par>
                                    <p:cTn id="65" presetID="53" presetClass="entr" presetSubtype="16" fill="hold" nodeType="after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p:cTn id="67" dur="500" fill="hold"/>
                                            <p:tgtEl>
                                              <p:spTgt spid="30"/>
                                            </p:tgtEl>
                                            <p:attrNameLst>
                                              <p:attrName>ppt_w</p:attrName>
                                            </p:attrNameLst>
                                          </p:cBhvr>
                                          <p:tavLst>
                                            <p:tav tm="0">
                                              <p:val>
                                                <p:fltVal val="0"/>
                                              </p:val>
                                            </p:tav>
                                            <p:tav tm="100000">
                                              <p:val>
                                                <p:strVal val="#ppt_w"/>
                                              </p:val>
                                            </p:tav>
                                          </p:tavLst>
                                        </p:anim>
                                        <p:anim calcmode="lin" valueType="num">
                                          <p:cBhvr>
                                            <p:cTn id="68" dur="500" fill="hold"/>
                                            <p:tgtEl>
                                              <p:spTgt spid="30"/>
                                            </p:tgtEl>
                                            <p:attrNameLst>
                                              <p:attrName>ppt_h</p:attrName>
                                            </p:attrNameLst>
                                          </p:cBhvr>
                                          <p:tavLst>
                                            <p:tav tm="0">
                                              <p:val>
                                                <p:fltVal val="0"/>
                                              </p:val>
                                            </p:tav>
                                            <p:tav tm="100000">
                                              <p:val>
                                                <p:strVal val="#ppt_h"/>
                                              </p:val>
                                            </p:tav>
                                          </p:tavLst>
                                        </p:anim>
                                        <p:animEffect transition="in" filter="fade">
                                          <p:cBhvr>
                                            <p:cTn id="69" dur="500"/>
                                            <p:tgtEl>
                                              <p:spTgt spid="30"/>
                                            </p:tgtEl>
                                          </p:cBhvr>
                                        </p:animEffect>
                                      </p:childTnLst>
                                    </p:cTn>
                                  </p:par>
                                </p:childTnLst>
                              </p:cTn>
                            </p:par>
                            <p:par>
                              <p:cTn id="70" fill="hold">
                                <p:stCondLst>
                                  <p:cond delay="8500"/>
                                </p:stCondLst>
                                <p:childTnLst>
                                  <p:par>
                                    <p:cTn id="71" presetID="2" presetClass="entr" presetSubtype="2" fill="hold" nodeType="after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1000" fill="hold"/>
                                            <p:tgtEl>
                                              <p:spTgt spid="33"/>
                                            </p:tgtEl>
                                            <p:attrNameLst>
                                              <p:attrName>ppt_x</p:attrName>
                                            </p:attrNameLst>
                                          </p:cBhvr>
                                          <p:tavLst>
                                            <p:tav tm="0">
                                              <p:val>
                                                <p:strVal val="1+#ppt_w/2"/>
                                              </p:val>
                                            </p:tav>
                                            <p:tav tm="100000">
                                              <p:val>
                                                <p:strVal val="#ppt_x"/>
                                              </p:val>
                                            </p:tav>
                                          </p:tavLst>
                                        </p:anim>
                                        <p:anim calcmode="lin" valueType="num">
                                          <p:cBhvr additive="base">
                                            <p:cTn id="74"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47"/>
          <p:cNvPicPr>
            <a:picLocks noChangeAspect="1"/>
          </p:cNvPicPr>
          <p:nvPr/>
        </p:nvPicPr>
        <p:blipFill>
          <a:blip r:embed="rId1"/>
          <a:stretch>
            <a:fillRect/>
          </a:stretch>
        </p:blipFill>
        <p:spPr>
          <a:xfrm>
            <a:off x="3394961" y="901699"/>
            <a:ext cx="5402077" cy="5407025"/>
          </a:xfrm>
          <a:prstGeom prst="rect">
            <a:avLst/>
          </a:prstGeom>
        </p:spPr>
      </p:pic>
      <p:pic>
        <p:nvPicPr>
          <p:cNvPr id="92" name="图片 91"/>
          <p:cNvPicPr>
            <a:picLocks noChangeAspect="1"/>
          </p:cNvPicPr>
          <p:nvPr/>
        </p:nvPicPr>
        <p:blipFill>
          <a:blip r:embed="rId1"/>
          <a:stretch>
            <a:fillRect/>
          </a:stretch>
        </p:blipFill>
        <p:spPr>
          <a:xfrm rot="19787989">
            <a:off x="-10930699" y="-9895296"/>
            <a:ext cx="14637691" cy="14651095"/>
          </a:xfrm>
          <a:prstGeom prst="rect">
            <a:avLst/>
          </a:prstGeom>
        </p:spPr>
      </p:pic>
      <p:pic>
        <p:nvPicPr>
          <p:cNvPr id="93" name="图片 92"/>
          <p:cNvPicPr>
            <a:picLocks noChangeAspect="1"/>
          </p:cNvPicPr>
          <p:nvPr/>
        </p:nvPicPr>
        <p:blipFill>
          <a:blip r:embed="rId1"/>
          <a:stretch>
            <a:fillRect/>
          </a:stretch>
        </p:blipFill>
        <p:spPr>
          <a:xfrm rot="19048470">
            <a:off x="9916090" y="1297300"/>
            <a:ext cx="10013678" cy="10022849"/>
          </a:xfrm>
          <a:prstGeom prst="rect">
            <a:avLst/>
          </a:prstGeom>
        </p:spPr>
      </p:pic>
      <p:sp>
        <p:nvSpPr>
          <p:cNvPr id="50" name="矩形 49"/>
          <p:cNvSpPr/>
          <p:nvPr/>
        </p:nvSpPr>
        <p:spPr>
          <a:xfrm>
            <a:off x="0" y="0"/>
            <a:ext cx="12192000" cy="6858000"/>
          </a:xfrm>
          <a:prstGeom prst="rect">
            <a:avLst/>
          </a:prstGeom>
          <a:gradFill flip="none" rotWithShape="1">
            <a:gsLst>
              <a:gs pos="100000">
                <a:srgbClr val="0D1325"/>
              </a:gs>
              <a:gs pos="0">
                <a:srgbClr val="0D1325">
                  <a:alpha val="50000"/>
                </a:srgbClr>
              </a:gs>
              <a:gs pos="44000">
                <a:srgbClr val="0D1325">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p:cNvSpPr txBox="1"/>
          <p:nvPr/>
        </p:nvSpPr>
        <p:spPr>
          <a:xfrm>
            <a:off x="3459176" y="2114023"/>
            <a:ext cx="5273648" cy="1323439"/>
          </a:xfrm>
          <a:prstGeom prst="rect">
            <a:avLst/>
          </a:prstGeom>
          <a:noFill/>
        </p:spPr>
        <p:txBody>
          <a:bodyPr wrap="square" rtlCol="0">
            <a:spAutoFit/>
          </a:bodyPr>
          <a:lstStyle/>
          <a:p>
            <a:pPr algn="dist"/>
            <a:r>
              <a:rPr lang="zh-CN" altLang="en-US" sz="8000" b="1" dirty="0" smtClean="0">
                <a:solidFill>
                  <a:prstClr val="white"/>
                </a:solidFill>
                <a:effectLst>
                  <a:outerShdw blurRad="38100" dist="38100" dir="2700000" algn="tl">
                    <a:srgbClr val="000000">
                      <a:alpha val="43137"/>
                    </a:srgbClr>
                  </a:outerShdw>
                </a:effectLst>
              </a:rPr>
              <a:t>谢谢观看</a:t>
            </a:r>
            <a:endParaRPr lang="zh-CN" altLang="en-US" sz="8000" b="1" dirty="0">
              <a:solidFill>
                <a:prstClr val="white"/>
              </a:solidFill>
              <a:effectLst>
                <a:outerShdw blurRad="38100" dist="38100" dir="2700000" algn="tl">
                  <a:srgbClr val="000000">
                    <a:alpha val="43137"/>
                  </a:srgbClr>
                </a:outerShdw>
              </a:effectLst>
            </a:endParaRPr>
          </a:p>
        </p:txBody>
      </p:sp>
      <p:sp>
        <p:nvSpPr>
          <p:cNvPr id="18" name="矩形 17"/>
          <p:cNvSpPr/>
          <p:nvPr/>
        </p:nvSpPr>
        <p:spPr>
          <a:xfrm>
            <a:off x="6969125" y="3848735"/>
            <a:ext cx="1478915" cy="521970"/>
          </a:xfrm>
          <a:prstGeom prst="rect">
            <a:avLst/>
          </a:prstGeom>
        </p:spPr>
        <p:txBody>
          <a:bodyPr wrap="square">
            <a:spAutoFit/>
          </a:bodyPr>
          <a:lstStyle/>
          <a:p>
            <a:pPr eaLnBrk="1" hangingPunct="1">
              <a:lnSpc>
                <a:spcPct val="200000"/>
              </a:lnSpc>
              <a:defRPr/>
            </a:pP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二组</a:t>
            </a:r>
            <a:r>
              <a:rPr lang="zh-CN" altLang="en-US" sz="1400" dirty="0">
                <a:solidFill>
                  <a:schemeClr val="bg1"/>
                </a:solidFill>
                <a:latin typeface="微软雅黑" panose="020B0503020204020204" pitchFamily="34" charset="-122"/>
                <a:ea typeface="微软雅黑" panose="020B0503020204020204" pitchFamily="34" charset="-122"/>
              </a:rPr>
              <a:t>小朋友</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Scale>
                                      <p:cBhvr>
                                        <p:cTn id="7"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7"/>
                                        </p:tgtEl>
                                        <p:attrNameLst>
                                          <p:attrName>ppt_x</p:attrName>
                                          <p:attrName>ppt_y</p:attrName>
                                        </p:attrNameLst>
                                      </p:cBhvr>
                                    </p:animMotion>
                                    <p:animEffect transition="in" filter="fade">
                                      <p:cBhvr>
                                        <p:cTn id="9" dur="1000"/>
                                        <p:tgtEl>
                                          <p:spTgt spid="17"/>
                                        </p:tgtEl>
                                      </p:cBhvr>
                                    </p:animEffect>
                                  </p:childTnLst>
                                </p:cTn>
                              </p:par>
                            </p:childTnLst>
                          </p:cTn>
                        </p:par>
                        <p:par>
                          <p:cTn id="10" fill="hold">
                            <p:stCondLst>
                              <p:cond delay="1299"/>
                            </p:stCondLst>
                            <p:childTnLst>
                              <p:par>
                                <p:cTn id="11" presetID="22" presetClass="entr" presetSubtype="8"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
          <p:cNvSpPr txBox="1">
            <a:spLocks noChangeArrowheads="1"/>
          </p:cNvSpPr>
          <p:nvPr/>
        </p:nvSpPr>
        <p:spPr bwMode="auto">
          <a:xfrm>
            <a:off x="5134760" y="3022503"/>
            <a:ext cx="3581728" cy="584835"/>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dist"/>
            <a:r>
              <a:rPr lang="zh-CN" sz="3200" dirty="0">
                <a:solidFill>
                  <a:prstClr val="white"/>
                </a:solidFill>
                <a:effectLst/>
                <a:latin typeface="Calibri" panose="020F0502020204030204" pitchFamily="34" charset="0"/>
              </a:rPr>
              <a:t>什么是CRISPR-Cas9</a:t>
            </a:r>
            <a:endParaRPr lang="zh-CN" sz="3200" dirty="0">
              <a:solidFill>
                <a:prstClr val="white"/>
              </a:solidFill>
              <a:effectLst/>
              <a:latin typeface="Calibri" panose="020F0502020204030204" pitchFamily="34" charset="0"/>
            </a:endParaRPr>
          </a:p>
        </p:txBody>
      </p:sp>
      <p:cxnSp>
        <p:nvCxnSpPr>
          <p:cNvPr id="56" name="Straight Connector 4"/>
          <p:cNvCxnSpPr/>
          <p:nvPr/>
        </p:nvCxnSpPr>
        <p:spPr>
          <a:xfrm>
            <a:off x="5210960" y="3638383"/>
            <a:ext cx="361240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4" name="Group 1"/>
          <p:cNvGrpSpPr/>
          <p:nvPr/>
        </p:nvGrpSpPr>
        <p:grpSpPr>
          <a:xfrm>
            <a:off x="-2982769" y="3616264"/>
            <a:ext cx="6950890" cy="7035260"/>
            <a:chOff x="4297681" y="2137013"/>
            <a:chExt cx="3596640" cy="3640296"/>
          </a:xfrm>
        </p:grpSpPr>
        <p:sp>
          <p:nvSpPr>
            <p:cNvPr id="65" name="Line 699"/>
            <p:cNvSpPr>
              <a:spLocks noChangeShapeType="1"/>
            </p:cNvSpPr>
            <p:nvPr/>
          </p:nvSpPr>
          <p:spPr bwMode="auto">
            <a:xfrm flipH="1" flipV="1">
              <a:off x="6010042" y="2137013"/>
              <a:ext cx="971473" cy="229223"/>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6" name="Freeform 700"/>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7" name="Freeform 701"/>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8" name="Line 702"/>
            <p:cNvSpPr>
              <a:spLocks noChangeShapeType="1"/>
            </p:cNvSpPr>
            <p:nvPr/>
          </p:nvSpPr>
          <p:spPr bwMode="auto">
            <a:xfrm>
              <a:off x="4440949" y="4633919"/>
              <a:ext cx="799556" cy="10205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9" name="Freeform 703"/>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1" fmla="*/ 12868 w 12868"/>
                <a:gd name="connsiteY0-2" fmla="*/ 0 h 9028"/>
                <a:gd name="connsiteX1-3" fmla="*/ 10018 w 12868"/>
                <a:gd name="connsiteY1-4" fmla="*/ 386 h 9028"/>
                <a:gd name="connsiteX2-5" fmla="*/ 5140 w 12868"/>
                <a:gd name="connsiteY2-6" fmla="*/ 1461 h 9028"/>
                <a:gd name="connsiteX3-7" fmla="*/ 854 w 12868"/>
                <a:gd name="connsiteY3-8" fmla="*/ 2274 h 9028"/>
                <a:gd name="connsiteX4-9" fmla="*/ 0 w 12868"/>
                <a:gd name="connsiteY4-10" fmla="*/ 6055 h 9028"/>
                <a:gd name="connsiteX5-11" fmla="*/ 1724 w 12868"/>
                <a:gd name="connsiteY5-12" fmla="*/ 9028 h 9028"/>
                <a:gd name="connsiteX0-13" fmla="*/ 7785 w 7785"/>
                <a:gd name="connsiteY0-14" fmla="*/ 0 h 9572"/>
                <a:gd name="connsiteX1-15" fmla="*/ 3994 w 7785"/>
                <a:gd name="connsiteY1-16" fmla="*/ 1190 h 9572"/>
                <a:gd name="connsiteX2-17" fmla="*/ 664 w 7785"/>
                <a:gd name="connsiteY2-18" fmla="*/ 2091 h 9572"/>
                <a:gd name="connsiteX3-19" fmla="*/ 0 w 7785"/>
                <a:gd name="connsiteY3-20" fmla="*/ 6279 h 9572"/>
                <a:gd name="connsiteX4-21" fmla="*/ 1340 w 7785"/>
                <a:gd name="connsiteY4-22" fmla="*/ 9572 h 9572"/>
                <a:gd name="connsiteX0-23" fmla="*/ 5130 w 5130"/>
                <a:gd name="connsiteY0-24" fmla="*/ 0 h 8757"/>
                <a:gd name="connsiteX1-25" fmla="*/ 853 w 5130"/>
                <a:gd name="connsiteY1-26" fmla="*/ 941 h 8757"/>
                <a:gd name="connsiteX2-27" fmla="*/ 0 w 5130"/>
                <a:gd name="connsiteY2-28" fmla="*/ 5317 h 8757"/>
                <a:gd name="connsiteX3-29" fmla="*/ 1721 w 5130"/>
                <a:gd name="connsiteY3-30" fmla="*/ 8757 h 8757"/>
                <a:gd name="connsiteX0-31" fmla="*/ 1663 w 3355"/>
                <a:gd name="connsiteY0-32" fmla="*/ 0 h 8925"/>
                <a:gd name="connsiteX1-33" fmla="*/ 0 w 3355"/>
                <a:gd name="connsiteY1-34" fmla="*/ 4997 h 8925"/>
                <a:gd name="connsiteX2-35" fmla="*/ 3355 w 3355"/>
                <a:gd name="connsiteY2-36" fmla="*/ 8925 h 8925"/>
              </a:gdLst>
              <a:ahLst/>
              <a:cxnLst>
                <a:cxn ang="0">
                  <a:pos x="connsiteX0-1" y="connsiteY0-2"/>
                </a:cxn>
                <a:cxn ang="0">
                  <a:pos x="connsiteX1-3" y="connsiteY1-4"/>
                </a:cxn>
                <a:cxn ang="0">
                  <a:pos x="connsiteX2-5" y="connsiteY2-6"/>
                </a:cxn>
              </a:cxnLst>
              <a:rect l="l" t="t" r="r" b="b"/>
              <a:pathLst>
                <a:path w="3355" h="8925">
                  <a:moveTo>
                    <a:pt x="1663" y="0"/>
                  </a:moveTo>
                  <a:lnTo>
                    <a:pt x="0" y="4997"/>
                  </a:lnTo>
                  <a:lnTo>
                    <a:pt x="3355" y="892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0" name="Line 704"/>
            <p:cNvSpPr>
              <a:spLocks noChangeShapeType="1"/>
            </p:cNvSpPr>
            <p:nvPr/>
          </p:nvSpPr>
          <p:spPr bwMode="auto">
            <a:xfrm flipH="1">
              <a:off x="5114925" y="2137013"/>
              <a:ext cx="895116" cy="2966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1" name="Freeform 705"/>
            <p:cNvSpPr/>
            <p:nvPr/>
          </p:nvSpPr>
          <p:spPr bwMode="auto">
            <a:xfrm>
              <a:off x="5112461" y="2348476"/>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1" fmla="*/ 0 w 10000"/>
                <a:gd name="connsiteY0-2" fmla="*/ 5798 h 5798"/>
                <a:gd name="connsiteX1-3" fmla="*/ 0 w 10000"/>
                <a:gd name="connsiteY1-4" fmla="*/ 5798 h 5798"/>
                <a:gd name="connsiteX2-5" fmla="*/ 4953 w 10000"/>
                <a:gd name="connsiteY2-6" fmla="*/ 0 h 5798"/>
                <a:gd name="connsiteX3-7" fmla="*/ 4953 w 10000"/>
                <a:gd name="connsiteY3-8" fmla="*/ 0 h 5798"/>
                <a:gd name="connsiteX4-9" fmla="*/ 10000 w 10000"/>
                <a:gd name="connsiteY4-10" fmla="*/ 1092 h 5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798">
                  <a:moveTo>
                    <a:pt x="0" y="5798"/>
                  </a:moveTo>
                  <a:lnTo>
                    <a:pt x="0" y="5798"/>
                  </a:lnTo>
                  <a:lnTo>
                    <a:pt x="4953" y="0"/>
                  </a:lnTo>
                  <a:lnTo>
                    <a:pt x="4953" y="0"/>
                  </a:lnTo>
                  <a:lnTo>
                    <a:pt x="10000" y="1092"/>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2" name="Freeform 706"/>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3" name="Freeform 707"/>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4" name="Freeform 708"/>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1" fmla="*/ 0 w 7538"/>
                <a:gd name="connsiteY0-2" fmla="*/ 0 h 10000"/>
                <a:gd name="connsiteX1-3" fmla="*/ 5503 w 7538"/>
                <a:gd name="connsiteY1-4" fmla="*/ 7817 h 10000"/>
                <a:gd name="connsiteX2-5" fmla="*/ 7538 w 7538"/>
                <a:gd name="connsiteY2-6" fmla="*/ 10000 h 10000"/>
              </a:gdLst>
              <a:ahLst/>
              <a:cxnLst>
                <a:cxn ang="0">
                  <a:pos x="connsiteX0-1" y="connsiteY0-2"/>
                </a:cxn>
                <a:cxn ang="0">
                  <a:pos x="connsiteX1-3" y="connsiteY1-4"/>
                </a:cxn>
                <a:cxn ang="0">
                  <a:pos x="connsiteX2-5" y="connsiteY2-6"/>
                </a:cxn>
              </a:cxnLst>
              <a:rect l="l" t="t" r="r" b="b"/>
              <a:pathLst>
                <a:path w="7538" h="10000">
                  <a:moveTo>
                    <a:pt x="0" y="0"/>
                  </a:moveTo>
                  <a:lnTo>
                    <a:pt x="5503" y="7817"/>
                  </a:lnTo>
                  <a:lnTo>
                    <a:pt x="7538" y="1000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5" name="Freeform 709"/>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6" name="Line 710"/>
            <p:cNvSpPr>
              <a:spLocks noChangeShapeType="1"/>
            </p:cNvSpPr>
            <p:nvPr/>
          </p:nvSpPr>
          <p:spPr bwMode="auto">
            <a:xfrm>
              <a:off x="6010042" y="2137015"/>
              <a:ext cx="24560" cy="21148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7" name="Line 711"/>
            <p:cNvSpPr>
              <a:spLocks noChangeShapeType="1"/>
            </p:cNvSpPr>
            <p:nvPr/>
          </p:nvSpPr>
          <p:spPr bwMode="auto">
            <a:xfrm flipH="1">
              <a:off x="4368632" y="2434349"/>
              <a:ext cx="751816" cy="71507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8" name="Line 712"/>
            <p:cNvSpPr>
              <a:spLocks noChangeShapeType="1"/>
            </p:cNvSpPr>
            <p:nvPr/>
          </p:nvSpPr>
          <p:spPr bwMode="auto">
            <a:xfrm flipH="1" flipV="1">
              <a:off x="7681469" y="3816627"/>
              <a:ext cx="212851" cy="9687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9" name="Line 713"/>
            <p:cNvSpPr>
              <a:spLocks noChangeShapeType="1"/>
            </p:cNvSpPr>
            <p:nvPr/>
          </p:nvSpPr>
          <p:spPr bwMode="auto">
            <a:xfrm flipH="1" flipV="1">
              <a:off x="6981510" y="2366234"/>
              <a:ext cx="237017" cy="63173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0" name="Line 714"/>
            <p:cNvSpPr>
              <a:spLocks noChangeShapeType="1"/>
            </p:cNvSpPr>
            <p:nvPr/>
          </p:nvSpPr>
          <p:spPr bwMode="auto">
            <a:xfrm flipH="1" flipV="1">
              <a:off x="7214834" y="2997969"/>
              <a:ext cx="466634" cy="818657"/>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1" name="Line 715"/>
            <p:cNvSpPr>
              <a:spLocks noChangeShapeType="1"/>
            </p:cNvSpPr>
            <p:nvPr/>
          </p:nvSpPr>
          <p:spPr bwMode="auto">
            <a:xfrm flipH="1" flipV="1">
              <a:off x="7681469" y="3816627"/>
              <a:ext cx="20465" cy="110245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2" name="Freeform 716"/>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3" name="Line 717"/>
            <p:cNvSpPr>
              <a:spLocks noChangeShapeType="1"/>
            </p:cNvSpPr>
            <p:nvPr/>
          </p:nvSpPr>
          <p:spPr bwMode="auto">
            <a:xfrm>
              <a:off x="4997636" y="4060859"/>
              <a:ext cx="966016" cy="68494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4" name="Line 718"/>
            <p:cNvSpPr>
              <a:spLocks noChangeShapeType="1"/>
            </p:cNvSpPr>
            <p:nvPr/>
          </p:nvSpPr>
          <p:spPr bwMode="auto">
            <a:xfrm>
              <a:off x="4368632" y="3149421"/>
              <a:ext cx="629002" cy="91143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5" name="Line 719"/>
            <p:cNvSpPr>
              <a:spLocks noChangeShapeType="1"/>
            </p:cNvSpPr>
            <p:nvPr/>
          </p:nvSpPr>
          <p:spPr bwMode="auto">
            <a:xfrm flipH="1">
              <a:off x="4368634" y="2944756"/>
              <a:ext cx="809106" cy="20466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6" name="Line 720"/>
            <p:cNvSpPr>
              <a:spLocks noChangeShapeType="1"/>
            </p:cNvSpPr>
            <p:nvPr/>
          </p:nvSpPr>
          <p:spPr bwMode="auto">
            <a:xfrm flipH="1">
              <a:off x="5177742" y="2348501"/>
              <a:ext cx="856862" cy="59625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7" name="Line 721"/>
            <p:cNvSpPr>
              <a:spLocks noChangeShapeType="1"/>
            </p:cNvSpPr>
            <p:nvPr/>
          </p:nvSpPr>
          <p:spPr bwMode="auto">
            <a:xfrm flipH="1" flipV="1">
              <a:off x="6034604" y="2348500"/>
              <a:ext cx="1180232" cy="649470"/>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8" name="Freeform 722"/>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9" name="Freeform 723"/>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0" name="Line 724"/>
            <p:cNvSpPr>
              <a:spLocks noChangeShapeType="1"/>
            </p:cNvSpPr>
            <p:nvPr/>
          </p:nvSpPr>
          <p:spPr bwMode="auto">
            <a:xfrm flipV="1">
              <a:off x="6413914" y="2997968"/>
              <a:ext cx="800921" cy="25651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1" name="Line 725"/>
            <p:cNvSpPr>
              <a:spLocks noChangeShapeType="1"/>
            </p:cNvSpPr>
            <p:nvPr/>
          </p:nvSpPr>
          <p:spPr bwMode="auto">
            <a:xfrm flipV="1">
              <a:off x="4997634" y="3254480"/>
              <a:ext cx="1416278" cy="8172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2" name="Freeform 726"/>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3" name="Line 728"/>
            <p:cNvSpPr>
              <a:spLocks noChangeShapeType="1"/>
            </p:cNvSpPr>
            <p:nvPr/>
          </p:nvSpPr>
          <p:spPr bwMode="auto">
            <a:xfrm flipH="1">
              <a:off x="5194114" y="4745801"/>
              <a:ext cx="769538" cy="39568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4" name="Freeform 729"/>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5" name="Freeform 730"/>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6" name="Freeform 731"/>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7" name="Line 732"/>
            <p:cNvSpPr>
              <a:spLocks noChangeShapeType="1"/>
            </p:cNvSpPr>
            <p:nvPr/>
          </p:nvSpPr>
          <p:spPr bwMode="auto">
            <a:xfrm>
              <a:off x="6413918" y="3254481"/>
              <a:ext cx="780454" cy="75316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8" name="Line 733"/>
            <p:cNvSpPr>
              <a:spLocks noChangeShapeType="1"/>
            </p:cNvSpPr>
            <p:nvPr/>
          </p:nvSpPr>
          <p:spPr bwMode="auto">
            <a:xfrm>
              <a:off x="5177745" y="2944750"/>
              <a:ext cx="1236173" cy="3097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grpSp>
      <p:grpSp>
        <p:nvGrpSpPr>
          <p:cNvPr id="99" name="Group 1"/>
          <p:cNvGrpSpPr/>
          <p:nvPr/>
        </p:nvGrpSpPr>
        <p:grpSpPr>
          <a:xfrm>
            <a:off x="9290190" y="-3412530"/>
            <a:ext cx="5803619" cy="5874063"/>
            <a:chOff x="4297681" y="2137013"/>
            <a:chExt cx="3596640" cy="3640296"/>
          </a:xfrm>
        </p:grpSpPr>
        <p:sp>
          <p:nvSpPr>
            <p:cNvPr id="100" name="Line 699"/>
            <p:cNvSpPr>
              <a:spLocks noChangeShapeType="1"/>
            </p:cNvSpPr>
            <p:nvPr/>
          </p:nvSpPr>
          <p:spPr bwMode="auto">
            <a:xfrm flipH="1" flipV="1">
              <a:off x="6010042" y="2137013"/>
              <a:ext cx="971473" cy="229223"/>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1" name="Freeform 700"/>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2" name="Freeform 701"/>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3" name="Line 702"/>
            <p:cNvSpPr>
              <a:spLocks noChangeShapeType="1"/>
            </p:cNvSpPr>
            <p:nvPr/>
          </p:nvSpPr>
          <p:spPr bwMode="auto">
            <a:xfrm>
              <a:off x="4440949" y="4633919"/>
              <a:ext cx="799556" cy="10205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4" name="Freeform 703"/>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1" fmla="*/ 12868 w 12868"/>
                <a:gd name="connsiteY0-2" fmla="*/ 0 h 9028"/>
                <a:gd name="connsiteX1-3" fmla="*/ 10018 w 12868"/>
                <a:gd name="connsiteY1-4" fmla="*/ 386 h 9028"/>
                <a:gd name="connsiteX2-5" fmla="*/ 5140 w 12868"/>
                <a:gd name="connsiteY2-6" fmla="*/ 1461 h 9028"/>
                <a:gd name="connsiteX3-7" fmla="*/ 854 w 12868"/>
                <a:gd name="connsiteY3-8" fmla="*/ 2274 h 9028"/>
                <a:gd name="connsiteX4-9" fmla="*/ 0 w 12868"/>
                <a:gd name="connsiteY4-10" fmla="*/ 6055 h 9028"/>
                <a:gd name="connsiteX5-11" fmla="*/ 1724 w 12868"/>
                <a:gd name="connsiteY5-12" fmla="*/ 9028 h 9028"/>
                <a:gd name="connsiteX0-13" fmla="*/ 7785 w 7785"/>
                <a:gd name="connsiteY0-14" fmla="*/ 0 h 9572"/>
                <a:gd name="connsiteX1-15" fmla="*/ 3994 w 7785"/>
                <a:gd name="connsiteY1-16" fmla="*/ 1190 h 9572"/>
                <a:gd name="connsiteX2-17" fmla="*/ 664 w 7785"/>
                <a:gd name="connsiteY2-18" fmla="*/ 2091 h 9572"/>
                <a:gd name="connsiteX3-19" fmla="*/ 0 w 7785"/>
                <a:gd name="connsiteY3-20" fmla="*/ 6279 h 9572"/>
                <a:gd name="connsiteX4-21" fmla="*/ 1340 w 7785"/>
                <a:gd name="connsiteY4-22" fmla="*/ 9572 h 9572"/>
                <a:gd name="connsiteX0-23" fmla="*/ 5130 w 5130"/>
                <a:gd name="connsiteY0-24" fmla="*/ 0 h 8757"/>
                <a:gd name="connsiteX1-25" fmla="*/ 853 w 5130"/>
                <a:gd name="connsiteY1-26" fmla="*/ 941 h 8757"/>
                <a:gd name="connsiteX2-27" fmla="*/ 0 w 5130"/>
                <a:gd name="connsiteY2-28" fmla="*/ 5317 h 8757"/>
                <a:gd name="connsiteX3-29" fmla="*/ 1721 w 5130"/>
                <a:gd name="connsiteY3-30" fmla="*/ 8757 h 8757"/>
                <a:gd name="connsiteX0-31" fmla="*/ 1663 w 3355"/>
                <a:gd name="connsiteY0-32" fmla="*/ 0 h 8925"/>
                <a:gd name="connsiteX1-33" fmla="*/ 0 w 3355"/>
                <a:gd name="connsiteY1-34" fmla="*/ 4997 h 8925"/>
                <a:gd name="connsiteX2-35" fmla="*/ 3355 w 3355"/>
                <a:gd name="connsiteY2-36" fmla="*/ 8925 h 8925"/>
              </a:gdLst>
              <a:ahLst/>
              <a:cxnLst>
                <a:cxn ang="0">
                  <a:pos x="connsiteX0-1" y="connsiteY0-2"/>
                </a:cxn>
                <a:cxn ang="0">
                  <a:pos x="connsiteX1-3" y="connsiteY1-4"/>
                </a:cxn>
                <a:cxn ang="0">
                  <a:pos x="connsiteX2-5" y="connsiteY2-6"/>
                </a:cxn>
              </a:cxnLst>
              <a:rect l="l" t="t" r="r" b="b"/>
              <a:pathLst>
                <a:path w="3355" h="8925">
                  <a:moveTo>
                    <a:pt x="1663" y="0"/>
                  </a:moveTo>
                  <a:lnTo>
                    <a:pt x="0" y="4997"/>
                  </a:lnTo>
                  <a:lnTo>
                    <a:pt x="3355" y="892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5" name="Line 704"/>
            <p:cNvSpPr>
              <a:spLocks noChangeShapeType="1"/>
            </p:cNvSpPr>
            <p:nvPr/>
          </p:nvSpPr>
          <p:spPr bwMode="auto">
            <a:xfrm flipH="1">
              <a:off x="5114925" y="2137013"/>
              <a:ext cx="895116" cy="2966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6" name="Freeform 705"/>
            <p:cNvSpPr/>
            <p:nvPr/>
          </p:nvSpPr>
          <p:spPr bwMode="auto">
            <a:xfrm>
              <a:off x="5114925" y="2340343"/>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1" fmla="*/ 0 w 10000"/>
                <a:gd name="connsiteY0-2" fmla="*/ 5798 h 5798"/>
                <a:gd name="connsiteX1-3" fmla="*/ 0 w 10000"/>
                <a:gd name="connsiteY1-4" fmla="*/ 5798 h 5798"/>
                <a:gd name="connsiteX2-5" fmla="*/ 4953 w 10000"/>
                <a:gd name="connsiteY2-6" fmla="*/ 0 h 5798"/>
                <a:gd name="connsiteX3-7" fmla="*/ 4953 w 10000"/>
                <a:gd name="connsiteY3-8" fmla="*/ 0 h 5798"/>
                <a:gd name="connsiteX4-9" fmla="*/ 10000 w 10000"/>
                <a:gd name="connsiteY4-10" fmla="*/ 1092 h 5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798">
                  <a:moveTo>
                    <a:pt x="0" y="5798"/>
                  </a:moveTo>
                  <a:lnTo>
                    <a:pt x="0" y="5798"/>
                  </a:lnTo>
                  <a:lnTo>
                    <a:pt x="4953" y="0"/>
                  </a:lnTo>
                  <a:lnTo>
                    <a:pt x="4953" y="0"/>
                  </a:lnTo>
                  <a:lnTo>
                    <a:pt x="10000" y="1092"/>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7" name="Freeform 706"/>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8" name="Freeform 707"/>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9" name="Freeform 708"/>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1" fmla="*/ 0 w 7538"/>
                <a:gd name="connsiteY0-2" fmla="*/ 0 h 10000"/>
                <a:gd name="connsiteX1-3" fmla="*/ 5503 w 7538"/>
                <a:gd name="connsiteY1-4" fmla="*/ 7817 h 10000"/>
                <a:gd name="connsiteX2-5" fmla="*/ 7538 w 7538"/>
                <a:gd name="connsiteY2-6" fmla="*/ 10000 h 10000"/>
              </a:gdLst>
              <a:ahLst/>
              <a:cxnLst>
                <a:cxn ang="0">
                  <a:pos x="connsiteX0-1" y="connsiteY0-2"/>
                </a:cxn>
                <a:cxn ang="0">
                  <a:pos x="connsiteX1-3" y="connsiteY1-4"/>
                </a:cxn>
                <a:cxn ang="0">
                  <a:pos x="connsiteX2-5" y="connsiteY2-6"/>
                </a:cxn>
              </a:cxnLst>
              <a:rect l="l" t="t" r="r" b="b"/>
              <a:pathLst>
                <a:path w="7538" h="10000">
                  <a:moveTo>
                    <a:pt x="0" y="0"/>
                  </a:moveTo>
                  <a:lnTo>
                    <a:pt x="5503" y="7817"/>
                  </a:lnTo>
                  <a:lnTo>
                    <a:pt x="7538" y="1000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0" name="Freeform 709"/>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1" name="Line 710"/>
            <p:cNvSpPr>
              <a:spLocks noChangeShapeType="1"/>
            </p:cNvSpPr>
            <p:nvPr/>
          </p:nvSpPr>
          <p:spPr bwMode="auto">
            <a:xfrm>
              <a:off x="6010042" y="2137015"/>
              <a:ext cx="24560" cy="21148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2" name="Line 711"/>
            <p:cNvSpPr>
              <a:spLocks noChangeShapeType="1"/>
            </p:cNvSpPr>
            <p:nvPr/>
          </p:nvSpPr>
          <p:spPr bwMode="auto">
            <a:xfrm flipH="1">
              <a:off x="4368632" y="2434349"/>
              <a:ext cx="751816" cy="71507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3" name="Line 712"/>
            <p:cNvSpPr>
              <a:spLocks noChangeShapeType="1"/>
            </p:cNvSpPr>
            <p:nvPr/>
          </p:nvSpPr>
          <p:spPr bwMode="auto">
            <a:xfrm flipH="1" flipV="1">
              <a:off x="7681469" y="3816627"/>
              <a:ext cx="212851" cy="9687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4" name="Line 713"/>
            <p:cNvSpPr>
              <a:spLocks noChangeShapeType="1"/>
            </p:cNvSpPr>
            <p:nvPr/>
          </p:nvSpPr>
          <p:spPr bwMode="auto">
            <a:xfrm flipH="1" flipV="1">
              <a:off x="6972417" y="2367473"/>
              <a:ext cx="242415" cy="63049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5" name="Line 714"/>
            <p:cNvSpPr>
              <a:spLocks noChangeShapeType="1"/>
            </p:cNvSpPr>
            <p:nvPr/>
          </p:nvSpPr>
          <p:spPr bwMode="auto">
            <a:xfrm flipH="1" flipV="1">
              <a:off x="7214834" y="2997969"/>
              <a:ext cx="466634" cy="818657"/>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6" name="Line 715"/>
            <p:cNvSpPr>
              <a:spLocks noChangeShapeType="1"/>
            </p:cNvSpPr>
            <p:nvPr/>
          </p:nvSpPr>
          <p:spPr bwMode="auto">
            <a:xfrm flipH="1" flipV="1">
              <a:off x="7681469" y="3816627"/>
              <a:ext cx="20465" cy="110245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7" name="Freeform 716"/>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8" name="Line 717"/>
            <p:cNvSpPr>
              <a:spLocks noChangeShapeType="1"/>
            </p:cNvSpPr>
            <p:nvPr/>
          </p:nvSpPr>
          <p:spPr bwMode="auto">
            <a:xfrm>
              <a:off x="4997636" y="4060859"/>
              <a:ext cx="966016" cy="68494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9" name="Line 718"/>
            <p:cNvSpPr>
              <a:spLocks noChangeShapeType="1"/>
            </p:cNvSpPr>
            <p:nvPr/>
          </p:nvSpPr>
          <p:spPr bwMode="auto">
            <a:xfrm>
              <a:off x="4368632" y="3149421"/>
              <a:ext cx="629002" cy="91143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0" name="Line 719"/>
            <p:cNvSpPr>
              <a:spLocks noChangeShapeType="1"/>
            </p:cNvSpPr>
            <p:nvPr/>
          </p:nvSpPr>
          <p:spPr bwMode="auto">
            <a:xfrm flipH="1">
              <a:off x="4368634" y="2944756"/>
              <a:ext cx="809106" cy="20466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1" name="Line 720"/>
            <p:cNvSpPr>
              <a:spLocks noChangeShapeType="1"/>
            </p:cNvSpPr>
            <p:nvPr/>
          </p:nvSpPr>
          <p:spPr bwMode="auto">
            <a:xfrm flipH="1">
              <a:off x="5177742" y="2348501"/>
              <a:ext cx="856862" cy="59625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2" name="Line 721"/>
            <p:cNvSpPr>
              <a:spLocks noChangeShapeType="1"/>
            </p:cNvSpPr>
            <p:nvPr/>
          </p:nvSpPr>
          <p:spPr bwMode="auto">
            <a:xfrm flipH="1" flipV="1">
              <a:off x="6034604" y="2348500"/>
              <a:ext cx="1180232" cy="649470"/>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3" name="Freeform 722"/>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4" name="Freeform 723"/>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5" name="Line 724"/>
            <p:cNvSpPr>
              <a:spLocks noChangeShapeType="1"/>
            </p:cNvSpPr>
            <p:nvPr/>
          </p:nvSpPr>
          <p:spPr bwMode="auto">
            <a:xfrm flipV="1">
              <a:off x="6413914" y="2997968"/>
              <a:ext cx="800921" cy="25651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6" name="Line 725"/>
            <p:cNvSpPr>
              <a:spLocks noChangeShapeType="1"/>
            </p:cNvSpPr>
            <p:nvPr/>
          </p:nvSpPr>
          <p:spPr bwMode="auto">
            <a:xfrm flipV="1">
              <a:off x="4997634" y="3254480"/>
              <a:ext cx="1416278" cy="8172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7" name="Freeform 726"/>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8" name="Line 728"/>
            <p:cNvSpPr>
              <a:spLocks noChangeShapeType="1"/>
            </p:cNvSpPr>
            <p:nvPr/>
          </p:nvSpPr>
          <p:spPr bwMode="auto">
            <a:xfrm flipH="1">
              <a:off x="5194114" y="4745801"/>
              <a:ext cx="769538" cy="39568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9" name="Freeform 729"/>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0" name="Freeform 730"/>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1" name="Freeform 731"/>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2" name="Line 732"/>
            <p:cNvSpPr>
              <a:spLocks noChangeShapeType="1"/>
            </p:cNvSpPr>
            <p:nvPr/>
          </p:nvSpPr>
          <p:spPr bwMode="auto">
            <a:xfrm>
              <a:off x="6413918" y="3254481"/>
              <a:ext cx="780454" cy="75316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3" name="Line 733"/>
            <p:cNvSpPr>
              <a:spLocks noChangeShapeType="1"/>
            </p:cNvSpPr>
            <p:nvPr/>
          </p:nvSpPr>
          <p:spPr bwMode="auto">
            <a:xfrm>
              <a:off x="5177745" y="2944750"/>
              <a:ext cx="1236173" cy="3097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grpSp>
      <p:grpSp>
        <p:nvGrpSpPr>
          <p:cNvPr id="2" name="组合 1"/>
          <p:cNvGrpSpPr/>
          <p:nvPr/>
        </p:nvGrpSpPr>
        <p:grpSpPr>
          <a:xfrm>
            <a:off x="2553195" y="2109078"/>
            <a:ext cx="3784653" cy="771623"/>
            <a:chOff x="2553195" y="2109078"/>
            <a:chExt cx="3784653" cy="771623"/>
          </a:xfrm>
        </p:grpSpPr>
        <p:sp>
          <p:nvSpPr>
            <p:cNvPr id="54" name="Rectangle 1"/>
            <p:cNvSpPr/>
            <p:nvPr/>
          </p:nvSpPr>
          <p:spPr>
            <a:xfrm>
              <a:off x="2553195" y="2115243"/>
              <a:ext cx="3784653" cy="759293"/>
            </a:xfrm>
            <a:prstGeom prst="rect">
              <a:avLst/>
            </a:pr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prstClr val="white"/>
                </a:solidFill>
              </a:endParaRPr>
            </a:p>
          </p:txBody>
        </p:sp>
        <p:sp>
          <p:nvSpPr>
            <p:cNvPr id="57" name="Rectangle 3"/>
            <p:cNvSpPr txBox="1">
              <a:spLocks noChangeArrowheads="1"/>
            </p:cNvSpPr>
            <p:nvPr/>
          </p:nvSpPr>
          <p:spPr bwMode="auto">
            <a:xfrm>
              <a:off x="5134760" y="2109078"/>
              <a:ext cx="774482" cy="77162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dist"/>
              <a:r>
                <a:rPr lang="en-US" altLang="ko-KR" smtClean="0">
                  <a:solidFill>
                    <a:prstClr val="white"/>
                  </a:solidFill>
                  <a:effectLst/>
                  <a:latin typeface="Calibri" panose="020F0502020204030204" pitchFamily="34" charset="0"/>
                </a:rPr>
                <a:t>01</a:t>
              </a:r>
              <a:endParaRPr lang="en-US" altLang="ko-KR">
                <a:solidFill>
                  <a:prstClr val="white"/>
                </a:solidFill>
                <a:effectLst/>
                <a:latin typeface="Calibri" panose="020F0502020204030204" pitchFamily="34" charset="0"/>
              </a:endParaRPr>
            </a:p>
          </p:txBody>
        </p:sp>
        <p:sp>
          <p:nvSpPr>
            <p:cNvPr id="58" name="Rectangle 3"/>
            <p:cNvSpPr txBox="1">
              <a:spLocks noChangeArrowheads="1"/>
            </p:cNvSpPr>
            <p:nvPr/>
          </p:nvSpPr>
          <p:spPr bwMode="auto">
            <a:xfrm>
              <a:off x="2730285" y="2309133"/>
              <a:ext cx="2475673" cy="23114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r"/>
              <a:r>
                <a:rPr lang="en-US" altLang="ko-KR" sz="900" b="0" smtClean="0">
                  <a:solidFill>
                    <a:prstClr val="white"/>
                  </a:solidFill>
                  <a:effectLst/>
                  <a:latin typeface="Calibri" panose="020F0502020204030204" pitchFamily="34" charset="0"/>
                </a:rPr>
                <a:t>What is CRISPR-Cas9 system </a:t>
              </a:r>
              <a:endParaRPr lang="en-US" altLang="ko-KR" sz="900" b="0">
                <a:solidFill>
                  <a:prstClr val="white"/>
                </a:solidFill>
                <a:effectLst/>
                <a:latin typeface="Calibri" panose="020F050202020403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1+#ppt_w/2"/>
                                          </p:val>
                                        </p:tav>
                                        <p:tav tm="100000">
                                          <p:val>
                                            <p:strVal val="#ppt_x"/>
                                          </p:val>
                                        </p:tav>
                                      </p:tavLst>
                                    </p:anim>
                                    <p:anim calcmode="lin" valueType="num">
                                      <p:cBhvr additive="base">
                                        <p:cTn id="8" dur="500" fill="hold"/>
                                        <p:tgtEl>
                                          <p:spTgt spid="99"/>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0-#ppt_w/2"/>
                                          </p:val>
                                        </p:tav>
                                        <p:tav tm="100000">
                                          <p:val>
                                            <p:strVal val="#ppt_x"/>
                                          </p:val>
                                        </p:tav>
                                      </p:tavLst>
                                    </p:anim>
                                    <p:anim calcmode="lin" valueType="num">
                                      <p:cBhvr additive="base">
                                        <p:cTn id="12" dur="500" fill="hold"/>
                                        <p:tgtEl>
                                          <p:spTgt spid="6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7"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ppt_x</p:attrName>
                                        </p:attrNameLst>
                                      </p:cBhvr>
                                      <p:tavLst>
                                        <p:tav tm="0">
                                          <p:val>
                                            <p:strVal val="#ppt_x-#ppt_w/2"/>
                                          </p:val>
                                        </p:tav>
                                        <p:tav tm="100000">
                                          <p:val>
                                            <p:strVal val="#ppt_x"/>
                                          </p:val>
                                        </p:tav>
                                      </p:tavLst>
                                    </p:anim>
                                    <p:anim calcmode="lin" valueType="num">
                                      <p:cBhvr>
                                        <p:cTn id="17" dur="500" fill="hold"/>
                                        <p:tgtEl>
                                          <p:spTgt spid="2"/>
                                        </p:tgtEl>
                                        <p:attrNameLst>
                                          <p:attrName>ppt_y</p:attrName>
                                        </p:attrNameLst>
                                      </p:cBhvr>
                                      <p:tavLst>
                                        <p:tav tm="0">
                                          <p:val>
                                            <p:strVal val="#ppt_y"/>
                                          </p:val>
                                        </p:tav>
                                        <p:tav tm="100000">
                                          <p:val>
                                            <p:strVal val="#ppt_y"/>
                                          </p:val>
                                        </p:tav>
                                      </p:tavLst>
                                    </p:anim>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2" presetClass="entr" presetSubtype="1" fill="hold" grpId="0" nodeType="afterEffect">
                                  <p:stCondLst>
                                    <p:cond delay="0"/>
                                  </p:stCondLst>
                                  <p:iterate type="lt">
                                    <p:tmPct val="10000"/>
                                  </p:iterate>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500"/>
                                        <p:tgtEl>
                                          <p:spTgt spid="55"/>
                                        </p:tgtEl>
                                        <p:attrNameLst>
                                          <p:attrName>ppt_y</p:attrName>
                                        </p:attrNameLst>
                                      </p:cBhvr>
                                      <p:tavLst>
                                        <p:tav tm="0">
                                          <p:val>
                                            <p:strVal val="#ppt_y-#ppt_h*1.125000"/>
                                          </p:val>
                                        </p:tav>
                                        <p:tav tm="100000">
                                          <p:val>
                                            <p:strVal val="#ppt_y"/>
                                          </p:val>
                                        </p:tav>
                                      </p:tavLst>
                                    </p:anim>
                                    <p:animEffect transition="in" filter="wipe(down)">
                                      <p:cBhvr>
                                        <p:cTn id="24" dur="500"/>
                                        <p:tgtEl>
                                          <p:spTgt spid="55"/>
                                        </p:tgtEl>
                                      </p:cBhvr>
                                    </p:animEffect>
                                  </p:childTnLst>
                                </p:cTn>
                              </p:par>
                            </p:childTnLst>
                          </p:cTn>
                        </p:par>
                        <p:par>
                          <p:cTn id="25" fill="hold">
                            <p:stCondLst>
                              <p:cond delay="1649"/>
                            </p:stCondLst>
                            <p:childTnLst>
                              <p:par>
                                <p:cTn id="26" presetID="22" presetClass="entr" presetSubtype="8" fill="hold" nodeType="after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left)">
                                      <p:cBhvr>
                                        <p:cTn id="2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6" descr="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
          <p:cNvGrpSpPr/>
          <p:nvPr/>
        </p:nvGrpSpPr>
        <p:grpSpPr>
          <a:xfrm>
            <a:off x="4435532" y="1178190"/>
            <a:ext cx="3277772" cy="1390445"/>
            <a:chOff x="4325816" y="1797315"/>
            <a:chExt cx="3277772" cy="1390445"/>
          </a:xfrm>
        </p:grpSpPr>
        <p:grpSp>
          <p:nvGrpSpPr>
            <p:cNvPr id="3" name="Group 77"/>
            <p:cNvGrpSpPr/>
            <p:nvPr/>
          </p:nvGrpSpPr>
          <p:grpSpPr>
            <a:xfrm>
              <a:off x="4325816" y="1797315"/>
              <a:ext cx="3277772" cy="1390445"/>
              <a:chOff x="4325816" y="1797315"/>
              <a:chExt cx="3277772" cy="1390445"/>
            </a:xfrm>
          </p:grpSpPr>
          <p:sp>
            <p:nvSpPr>
              <p:cNvPr id="14" name="Oval 88"/>
              <p:cNvSpPr/>
              <p:nvPr/>
            </p:nvSpPr>
            <p:spPr>
              <a:xfrm>
                <a:off x="4325816" y="1797315"/>
                <a:ext cx="3277772" cy="1390445"/>
              </a:xfrm>
              <a:prstGeom prst="ellipse">
                <a:avLst/>
              </a:prstGeom>
              <a:solidFill>
                <a:srgbClr val="54D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89"/>
              <p:cNvSpPr/>
              <p:nvPr/>
            </p:nvSpPr>
            <p:spPr>
              <a:xfrm>
                <a:off x="5019120" y="2343697"/>
                <a:ext cx="1891163" cy="844063"/>
              </a:xfrm>
              <a:prstGeom prst="ellipse">
                <a:avLst/>
              </a:prstGeom>
              <a:solidFill>
                <a:srgbClr val="2A99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90"/>
              <p:cNvSpPr/>
              <p:nvPr/>
            </p:nvSpPr>
            <p:spPr>
              <a:xfrm>
                <a:off x="5400470" y="2366779"/>
                <a:ext cx="1128462" cy="503655"/>
              </a:xfrm>
              <a:prstGeom prst="ellipse">
                <a:avLst/>
              </a:prstGeom>
              <a:solidFill>
                <a:srgbClr val="8EE0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Freeform 91"/>
              <p:cNvSpPr/>
              <p:nvPr/>
            </p:nvSpPr>
            <p:spPr>
              <a:xfrm>
                <a:off x="5019120" y="2555415"/>
                <a:ext cx="1891164" cy="632345"/>
              </a:xfrm>
              <a:custGeom>
                <a:avLst/>
                <a:gdLst>
                  <a:gd name="connsiteX0" fmla="*/ 1760866 w 1891164"/>
                  <a:gd name="connsiteY0" fmla="*/ 0 h 632345"/>
                  <a:gd name="connsiteX1" fmla="*/ 1816856 w 1891164"/>
                  <a:gd name="connsiteY1" fmla="*/ 46039 h 632345"/>
                  <a:gd name="connsiteX2" fmla="*/ 1891164 w 1891164"/>
                  <a:gd name="connsiteY2" fmla="*/ 210313 h 632345"/>
                  <a:gd name="connsiteX3" fmla="*/ 945582 w 1891164"/>
                  <a:gd name="connsiteY3" fmla="*/ 632345 h 632345"/>
                  <a:gd name="connsiteX4" fmla="*/ 0 w 1891164"/>
                  <a:gd name="connsiteY4" fmla="*/ 210313 h 632345"/>
                  <a:gd name="connsiteX5" fmla="*/ 74309 w 1891164"/>
                  <a:gd name="connsiteY5" fmla="*/ 46039 h 632345"/>
                  <a:gd name="connsiteX6" fmla="*/ 130297 w 1891164"/>
                  <a:gd name="connsiteY6" fmla="*/ 1 h 632345"/>
                  <a:gd name="connsiteX7" fmla="*/ 133159 w 1891164"/>
                  <a:gd name="connsiteY7" fmla="*/ 16625 h 632345"/>
                  <a:gd name="connsiteX8" fmla="*/ 945581 w 1891164"/>
                  <a:gd name="connsiteY8" fmla="*/ 404291 h 632345"/>
                  <a:gd name="connsiteX9" fmla="*/ 1758003 w 1891164"/>
                  <a:gd name="connsiteY9" fmla="*/ 16625 h 63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1164" h="632345">
                    <a:moveTo>
                      <a:pt x="1760866" y="0"/>
                    </a:moveTo>
                    <a:lnTo>
                      <a:pt x="1816856" y="46039"/>
                    </a:lnTo>
                    <a:cubicBezTo>
                      <a:pt x="1864705" y="96530"/>
                      <a:pt x="1891164" y="152043"/>
                      <a:pt x="1891164" y="210313"/>
                    </a:cubicBezTo>
                    <a:cubicBezTo>
                      <a:pt x="1891164" y="443395"/>
                      <a:pt x="1467813" y="632345"/>
                      <a:pt x="945582" y="632345"/>
                    </a:cubicBezTo>
                    <a:cubicBezTo>
                      <a:pt x="423351" y="632345"/>
                      <a:pt x="0" y="443395"/>
                      <a:pt x="0" y="210313"/>
                    </a:cubicBezTo>
                    <a:cubicBezTo>
                      <a:pt x="0" y="152043"/>
                      <a:pt x="26460" y="96530"/>
                      <a:pt x="74309" y="46039"/>
                    </a:cubicBezTo>
                    <a:lnTo>
                      <a:pt x="130297" y="1"/>
                    </a:lnTo>
                    <a:lnTo>
                      <a:pt x="133159" y="16625"/>
                    </a:lnTo>
                    <a:cubicBezTo>
                      <a:pt x="210485" y="237866"/>
                      <a:pt x="544837" y="404291"/>
                      <a:pt x="945581" y="404291"/>
                    </a:cubicBezTo>
                    <a:cubicBezTo>
                      <a:pt x="1346325" y="404291"/>
                      <a:pt x="1680677" y="237866"/>
                      <a:pt x="1758003" y="16625"/>
                    </a:cubicBezTo>
                    <a:close/>
                  </a:path>
                </a:pathLst>
              </a:custGeom>
              <a:solidFill>
                <a:srgbClr val="0D13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4" name="Group 78"/>
            <p:cNvGrpSpPr/>
            <p:nvPr/>
          </p:nvGrpSpPr>
          <p:grpSpPr>
            <a:xfrm>
              <a:off x="4420941" y="1910632"/>
              <a:ext cx="3087519" cy="756953"/>
              <a:chOff x="4378425" y="1915956"/>
              <a:chExt cx="3087519" cy="756953"/>
            </a:xfrm>
          </p:grpSpPr>
          <p:sp>
            <p:nvSpPr>
              <p:cNvPr id="5" name="Oval 79"/>
              <p:cNvSpPr/>
              <p:nvPr/>
            </p:nvSpPr>
            <p:spPr>
              <a:xfrm>
                <a:off x="5876925" y="1915956"/>
                <a:ext cx="133350" cy="1333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6" name="Group 80"/>
              <p:cNvGrpSpPr/>
              <p:nvPr/>
            </p:nvGrpSpPr>
            <p:grpSpPr>
              <a:xfrm>
                <a:off x="4378425" y="2027874"/>
                <a:ext cx="755074" cy="645035"/>
                <a:chOff x="-1748054" y="1712119"/>
                <a:chExt cx="755074" cy="645035"/>
              </a:xfrm>
              <a:solidFill>
                <a:schemeClr val="accent2"/>
              </a:solidFill>
            </p:grpSpPr>
            <p:sp>
              <p:nvSpPr>
                <p:cNvPr id="11" name="Oval 85"/>
                <p:cNvSpPr/>
                <p:nvPr/>
              </p:nvSpPr>
              <p:spPr>
                <a:xfrm>
                  <a:off x="-1121568" y="1712119"/>
                  <a:ext cx="128588" cy="1185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86"/>
                <p:cNvSpPr/>
                <p:nvPr/>
              </p:nvSpPr>
              <p:spPr>
                <a:xfrm rot="2398821">
                  <a:off x="-1651793" y="2000249"/>
                  <a:ext cx="140493" cy="88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87"/>
                <p:cNvSpPr/>
                <p:nvPr/>
              </p:nvSpPr>
              <p:spPr>
                <a:xfrm rot="2398821">
                  <a:off x="-1748054" y="2311435"/>
                  <a:ext cx="140493"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7" name="Group 81"/>
              <p:cNvGrpSpPr/>
              <p:nvPr/>
            </p:nvGrpSpPr>
            <p:grpSpPr>
              <a:xfrm flipH="1">
                <a:off x="6710870" y="2027874"/>
                <a:ext cx="755074" cy="645035"/>
                <a:chOff x="-1748054" y="1712119"/>
                <a:chExt cx="755074" cy="645035"/>
              </a:xfrm>
              <a:solidFill>
                <a:schemeClr val="accent2"/>
              </a:solidFill>
            </p:grpSpPr>
            <p:sp>
              <p:nvSpPr>
                <p:cNvPr id="8" name="Oval 82"/>
                <p:cNvSpPr/>
                <p:nvPr/>
              </p:nvSpPr>
              <p:spPr>
                <a:xfrm>
                  <a:off x="-1121568" y="1712119"/>
                  <a:ext cx="128588" cy="1185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3"/>
                <p:cNvSpPr/>
                <p:nvPr/>
              </p:nvSpPr>
              <p:spPr>
                <a:xfrm rot="2398821">
                  <a:off x="-1651793" y="2000249"/>
                  <a:ext cx="140493" cy="88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84"/>
                <p:cNvSpPr/>
                <p:nvPr/>
              </p:nvSpPr>
              <p:spPr>
                <a:xfrm rot="2398821">
                  <a:off x="-1748054" y="2311435"/>
                  <a:ext cx="140493"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sp>
        <p:nvSpPr>
          <p:cNvPr id="20" name="Freeform 100" descr="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
          <p:cNvSpPr/>
          <p:nvPr/>
        </p:nvSpPr>
        <p:spPr bwMode="auto">
          <a:xfrm rot="5400000">
            <a:off x="3860984" y="849784"/>
            <a:ext cx="4493884" cy="7086601"/>
          </a:xfrm>
          <a:custGeom>
            <a:avLst/>
            <a:gdLst>
              <a:gd name="connsiteX0" fmla="*/ 0 w 4493884"/>
              <a:gd name="connsiteY0" fmla="*/ 3568321 h 7086601"/>
              <a:gd name="connsiteX1" fmla="*/ 306135 w 4493884"/>
              <a:gd name="connsiteY1" fmla="*/ 2645796 h 7086601"/>
              <a:gd name="connsiteX2" fmla="*/ 311877 w 4493884"/>
              <a:gd name="connsiteY2" fmla="*/ 2644375 h 7086601"/>
              <a:gd name="connsiteX3" fmla="*/ 311877 w 4493884"/>
              <a:gd name="connsiteY3" fmla="*/ 2625976 h 7086601"/>
              <a:gd name="connsiteX4" fmla="*/ 4493884 w 4493884"/>
              <a:gd name="connsiteY4" fmla="*/ 0 h 7086601"/>
              <a:gd name="connsiteX5" fmla="*/ 4493884 w 4493884"/>
              <a:gd name="connsiteY5" fmla="*/ 7086601 h 7086601"/>
              <a:gd name="connsiteX6" fmla="*/ 311877 w 4493884"/>
              <a:gd name="connsiteY6" fmla="*/ 4495282 h 7086601"/>
              <a:gd name="connsiteX7" fmla="*/ 311877 w 4493884"/>
              <a:gd name="connsiteY7" fmla="*/ 4492265 h 7086601"/>
              <a:gd name="connsiteX8" fmla="*/ 306135 w 4493884"/>
              <a:gd name="connsiteY8" fmla="*/ 4490843 h 7086601"/>
              <a:gd name="connsiteX9" fmla="*/ 0 w 4493884"/>
              <a:gd name="connsiteY9" fmla="*/ 3568321 h 7086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3884" h="7086601">
                <a:moveTo>
                  <a:pt x="0" y="3568321"/>
                </a:moveTo>
                <a:cubicBezTo>
                  <a:pt x="0" y="3113267"/>
                  <a:pt x="131425" y="2733602"/>
                  <a:pt x="306135" y="2645796"/>
                </a:cubicBezTo>
                <a:lnTo>
                  <a:pt x="311877" y="2644375"/>
                </a:lnTo>
                <a:lnTo>
                  <a:pt x="311877" y="2625976"/>
                </a:lnTo>
                <a:lnTo>
                  <a:pt x="4493884" y="0"/>
                </a:lnTo>
                <a:lnTo>
                  <a:pt x="4493884" y="7086601"/>
                </a:lnTo>
                <a:lnTo>
                  <a:pt x="311877" y="4495282"/>
                </a:lnTo>
                <a:lnTo>
                  <a:pt x="311877" y="4492265"/>
                </a:lnTo>
                <a:lnTo>
                  <a:pt x="306135" y="4490843"/>
                </a:lnTo>
                <a:cubicBezTo>
                  <a:pt x="131425" y="4403038"/>
                  <a:pt x="0" y="4023373"/>
                  <a:pt x="0" y="3568321"/>
                </a:cubicBezTo>
                <a:close/>
              </a:path>
            </a:pathLst>
          </a:custGeom>
          <a:gradFill flip="none" rotWithShape="0">
            <a:gsLst>
              <a:gs pos="100000">
                <a:srgbClr val="2A9995">
                  <a:alpha val="0"/>
                </a:srgbClr>
              </a:gs>
              <a:gs pos="0">
                <a:srgbClr val="8EE0DC">
                  <a:alpha val="10000"/>
                </a:srgbClr>
              </a:gs>
            </a:gsLst>
            <a:lin ang="5400000" scaled="1"/>
            <a:tileRect/>
          </a:gradFill>
          <a:ln>
            <a:noFill/>
          </a:ln>
        </p:spPr>
        <p:txBody>
          <a:bodyPr vert="horz" wrap="square" lIns="91440" tIns="45720" rIns="91440" bIns="45720" numCol="1" anchor="t" anchorCtr="0" compatLnSpc="1">
            <a:noAutofit/>
          </a:bodyPr>
          <a:lstStyle/>
          <a:p>
            <a:endParaRPr lang="en-US"/>
          </a:p>
        </p:txBody>
      </p:sp>
      <p:sp>
        <p:nvSpPr>
          <p:cNvPr id="21" name="Freeform 31" descr="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
          <p:cNvSpPr/>
          <p:nvPr/>
        </p:nvSpPr>
        <p:spPr bwMode="auto">
          <a:xfrm rot="5400000">
            <a:off x="3970688" y="1795883"/>
            <a:ext cx="4207107" cy="5194300"/>
          </a:xfrm>
          <a:custGeom>
            <a:avLst/>
            <a:gdLst>
              <a:gd name="connsiteX0" fmla="*/ 0 w 3859485"/>
              <a:gd name="connsiteY0" fmla="*/ 5830420 h 8860933"/>
              <a:gd name="connsiteX1" fmla="*/ 0 w 3859485"/>
              <a:gd name="connsiteY1" fmla="*/ 4341049 h 8860933"/>
              <a:gd name="connsiteX2" fmla="*/ 0 w 3859485"/>
              <a:gd name="connsiteY2" fmla="*/ 3071041 h 8860933"/>
              <a:gd name="connsiteX3" fmla="*/ 3859485 w 3859485"/>
              <a:gd name="connsiteY3" fmla="*/ 0 h 8860933"/>
              <a:gd name="connsiteX4" fmla="*/ 3859485 w 3859485"/>
              <a:gd name="connsiteY4" fmla="*/ 8860933 h 886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9485" h="8860933">
                <a:moveTo>
                  <a:pt x="0" y="5830420"/>
                </a:moveTo>
                <a:lnTo>
                  <a:pt x="0" y="4341049"/>
                </a:lnTo>
                <a:lnTo>
                  <a:pt x="0" y="3071041"/>
                </a:lnTo>
                <a:lnTo>
                  <a:pt x="3859485" y="0"/>
                </a:lnTo>
                <a:lnTo>
                  <a:pt x="3859485" y="8860933"/>
                </a:lnTo>
                <a:close/>
              </a:path>
            </a:pathLst>
          </a:custGeom>
          <a:gradFill flip="none" rotWithShape="0">
            <a:gsLst>
              <a:gs pos="100000">
                <a:srgbClr val="2A9995">
                  <a:alpha val="0"/>
                </a:srgbClr>
              </a:gs>
              <a:gs pos="0">
                <a:srgbClr val="8EE0DC">
                  <a:alpha val="17000"/>
                </a:srgbClr>
              </a:gs>
            </a:gsLst>
            <a:lin ang="5400000" scaled="1"/>
            <a:tileRect/>
          </a:gradFill>
          <a:ln>
            <a:noFill/>
          </a:ln>
        </p:spPr>
        <p:txBody>
          <a:bodyPr vert="horz" wrap="square" lIns="91440" tIns="45720" rIns="91440" bIns="45720" numCol="1" anchor="t" anchorCtr="0" compatLnSpc="1">
            <a:noAutofit/>
          </a:bodyPr>
          <a:lstStyle/>
          <a:p>
            <a:endParaRPr lang="en-US"/>
          </a:p>
        </p:txBody>
      </p:sp>
      <p:sp>
        <p:nvSpPr>
          <p:cNvPr id="22" name="Freeform 32" descr="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
          <p:cNvSpPr/>
          <p:nvPr/>
        </p:nvSpPr>
        <p:spPr bwMode="auto">
          <a:xfrm rot="5400000">
            <a:off x="3930676" y="2690723"/>
            <a:ext cx="4354441" cy="4043698"/>
          </a:xfrm>
          <a:custGeom>
            <a:avLst/>
            <a:gdLst>
              <a:gd name="connsiteX0" fmla="*/ 0 w 3859485"/>
              <a:gd name="connsiteY0" fmla="*/ 5830420 h 8860933"/>
              <a:gd name="connsiteX1" fmla="*/ 0 w 3859485"/>
              <a:gd name="connsiteY1" fmla="*/ 4341049 h 8860933"/>
              <a:gd name="connsiteX2" fmla="*/ 0 w 3859485"/>
              <a:gd name="connsiteY2" fmla="*/ 3071041 h 8860933"/>
              <a:gd name="connsiteX3" fmla="*/ 3859485 w 3859485"/>
              <a:gd name="connsiteY3" fmla="*/ 0 h 8860933"/>
              <a:gd name="connsiteX4" fmla="*/ 3859485 w 3859485"/>
              <a:gd name="connsiteY4" fmla="*/ 8860933 h 886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9485" h="8860933">
                <a:moveTo>
                  <a:pt x="0" y="5830420"/>
                </a:moveTo>
                <a:lnTo>
                  <a:pt x="0" y="4341049"/>
                </a:lnTo>
                <a:lnTo>
                  <a:pt x="0" y="3071041"/>
                </a:lnTo>
                <a:lnTo>
                  <a:pt x="3859485" y="0"/>
                </a:lnTo>
                <a:lnTo>
                  <a:pt x="3859485" y="8860933"/>
                </a:lnTo>
                <a:close/>
              </a:path>
            </a:pathLst>
          </a:custGeom>
          <a:gradFill flip="none" rotWithShape="0">
            <a:gsLst>
              <a:gs pos="100000">
                <a:srgbClr val="2A9995">
                  <a:alpha val="0"/>
                </a:srgbClr>
              </a:gs>
              <a:gs pos="0">
                <a:srgbClr val="8EE0DC">
                  <a:alpha val="27000"/>
                </a:srgbClr>
              </a:gs>
            </a:gsLst>
            <a:lin ang="5400000" scaled="1"/>
            <a:tileRect/>
          </a:gradFill>
          <a:ln>
            <a:noFill/>
          </a:ln>
        </p:spPr>
        <p:txBody>
          <a:bodyPr vert="horz" wrap="square" lIns="91440" tIns="45720" rIns="91440" bIns="45720" numCol="1" anchor="t" anchorCtr="0" compatLnSpc="1">
            <a:noAutofit/>
          </a:bodyPr>
          <a:lstStyle/>
          <a:p>
            <a:endParaRPr lang="en-US"/>
          </a:p>
        </p:txBody>
      </p:sp>
      <p:sp>
        <p:nvSpPr>
          <p:cNvPr id="23" name="Freeform 33" descr="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
          <p:cNvSpPr/>
          <p:nvPr/>
        </p:nvSpPr>
        <p:spPr bwMode="auto">
          <a:xfrm rot="5400000">
            <a:off x="3904298" y="2784283"/>
            <a:ext cx="4407482" cy="3015542"/>
          </a:xfrm>
          <a:custGeom>
            <a:avLst/>
            <a:gdLst>
              <a:gd name="connsiteX0" fmla="*/ 0 w 3859485"/>
              <a:gd name="connsiteY0" fmla="*/ 5830420 h 8860933"/>
              <a:gd name="connsiteX1" fmla="*/ 0 w 3859485"/>
              <a:gd name="connsiteY1" fmla="*/ 4341049 h 8860933"/>
              <a:gd name="connsiteX2" fmla="*/ 0 w 3859485"/>
              <a:gd name="connsiteY2" fmla="*/ 3071041 h 8860933"/>
              <a:gd name="connsiteX3" fmla="*/ 3859485 w 3859485"/>
              <a:gd name="connsiteY3" fmla="*/ 0 h 8860933"/>
              <a:gd name="connsiteX4" fmla="*/ 3859485 w 3859485"/>
              <a:gd name="connsiteY4" fmla="*/ 8860933 h 886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9485" h="8860933">
                <a:moveTo>
                  <a:pt x="0" y="5830420"/>
                </a:moveTo>
                <a:lnTo>
                  <a:pt x="0" y="4341049"/>
                </a:lnTo>
                <a:lnTo>
                  <a:pt x="0" y="3071041"/>
                </a:lnTo>
                <a:lnTo>
                  <a:pt x="3859485" y="0"/>
                </a:lnTo>
                <a:lnTo>
                  <a:pt x="3859485" y="8860933"/>
                </a:lnTo>
                <a:close/>
              </a:path>
            </a:pathLst>
          </a:custGeom>
          <a:gradFill flip="none" rotWithShape="0">
            <a:gsLst>
              <a:gs pos="100000">
                <a:srgbClr val="2A9995">
                  <a:alpha val="0"/>
                </a:srgbClr>
              </a:gs>
              <a:gs pos="0">
                <a:srgbClr val="8EE0DC">
                  <a:alpha val="47000"/>
                </a:srgbClr>
              </a:gs>
            </a:gsLst>
            <a:lin ang="5400000" scaled="1"/>
            <a:tileRect/>
          </a:gradFill>
          <a:ln>
            <a:noFill/>
          </a:ln>
        </p:spPr>
        <p:txBody>
          <a:bodyPr vert="horz" wrap="square" lIns="91440" tIns="45720" rIns="91440" bIns="45720" numCol="1" anchor="t" anchorCtr="0" compatLnSpc="1">
            <a:noAutofit/>
          </a:bodyPr>
          <a:lstStyle/>
          <a:p>
            <a:endParaRPr lang="en-US"/>
          </a:p>
        </p:txBody>
      </p:sp>
      <p:sp>
        <p:nvSpPr>
          <p:cNvPr id="57" name="矩形 56"/>
          <p:cNvSpPr/>
          <p:nvPr/>
        </p:nvSpPr>
        <p:spPr>
          <a:xfrm>
            <a:off x="3477260" y="3221355"/>
            <a:ext cx="5194300" cy="2193925"/>
          </a:xfrm>
          <a:prstGeom prst="rect">
            <a:avLst/>
          </a:prstGeom>
          <a:noFill/>
        </p:spPr>
        <p:txBody>
          <a:bodyPr wrap="square" rtlCol="0">
            <a:noAutofit/>
          </a:bodyPr>
          <a:lstStyle/>
          <a:p>
            <a:pPr algn="just">
              <a:lnSpc>
                <a:spcPct val="125000"/>
              </a:lnSpc>
            </a:pPr>
            <a:r>
              <a:rPr lang="zh-CN" altLang="en-US" sz="1400" dirty="0">
                <a:solidFill>
                  <a:schemeClr val="bg1">
                    <a:lumMod val="85000"/>
                  </a:schemeClr>
                </a:solidFill>
                <a:latin typeface="微软雅黑" panose="020B0503020204020204" pitchFamily="34" charset="-122"/>
                <a:ea typeface="微软雅黑" panose="020B0503020204020204" pitchFamily="34" charset="-122"/>
                <a:cs typeface="Lato Light"/>
              </a:rPr>
              <a:t>CRISPR-Cas系统是原核生物的一种天然免疫系统。某些细菌在遭到病毒入侵后，能够把病毒基因的一小段存储到自身的 DNA 里一个称为 CRISPR 的存储空间。当再次遇到病毒入侵时，细菌能够根据存写的片段识别病毒，将病毒的DNA切断而使之失效。</a:t>
            </a:r>
            <a:endParaRPr lang="zh-CN" altLang="en-US" sz="1400" dirty="0">
              <a:solidFill>
                <a:schemeClr val="bg1">
                  <a:lumMod val="85000"/>
                </a:schemeClr>
              </a:solidFill>
              <a:latin typeface="微软雅黑" panose="020B0503020204020204" pitchFamily="34" charset="-122"/>
              <a:ea typeface="微软雅黑" panose="020B0503020204020204" pitchFamily="34" charset="-122"/>
              <a:cs typeface="Lato Light"/>
            </a:endParaRPr>
          </a:p>
        </p:txBody>
      </p:sp>
      <p:grpSp>
        <p:nvGrpSpPr>
          <p:cNvPr id="58" name="组合 57"/>
          <p:cNvGrpSpPr/>
          <p:nvPr/>
        </p:nvGrpSpPr>
        <p:grpSpPr>
          <a:xfrm>
            <a:off x="447675" y="367239"/>
            <a:ext cx="513548" cy="575736"/>
            <a:chOff x="447675" y="367239"/>
            <a:chExt cx="513548" cy="575736"/>
          </a:xfrm>
        </p:grpSpPr>
        <p:sp>
          <p:nvSpPr>
            <p:cNvPr id="59" name="等腰三角形 58"/>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矩形 60"/>
          <p:cNvSpPr/>
          <p:nvPr/>
        </p:nvSpPr>
        <p:spPr>
          <a:xfrm>
            <a:off x="1017388" y="409286"/>
            <a:ext cx="1976755" cy="398780"/>
          </a:xfrm>
          <a:prstGeom prst="rect">
            <a:avLst/>
          </a:prstGeom>
        </p:spPr>
        <p:txBody>
          <a:bodyPr wrap="none">
            <a:spAutoFit/>
          </a:bodyPr>
          <a:lstStyle/>
          <a:p>
            <a:pPr algn="l"/>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CRISPR-Cas9</a:t>
            </a:r>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系统</a:t>
            </a:r>
            <a:endPar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sp>
        <p:nvSpPr>
          <p:cNvPr id="62" name="矩形 61"/>
          <p:cNvSpPr/>
          <p:nvPr/>
        </p:nvSpPr>
        <p:spPr>
          <a:xfrm>
            <a:off x="1036437" y="748498"/>
            <a:ext cx="3221238" cy="275590"/>
          </a:xfrm>
          <a:prstGeom prst="rect">
            <a:avLst/>
          </a:prstGeom>
        </p:spPr>
        <p:txBody>
          <a:bodyPr wrap="square">
            <a:spAutoFit/>
          </a:bodyPr>
          <a:lstStyle/>
          <a:p>
            <a:pPr lvl="0" algn="dist"/>
            <a:r>
              <a:rPr lang="zh-CN" altLang="en-US" sz="1200" dirty="0">
                <a:solidFill>
                  <a:prstClr val="white">
                    <a:alpha val="70000"/>
                  </a:prst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CRISPR-Cas</a:t>
            </a:r>
            <a:r>
              <a:rPr lang="en-US" altLang="zh-CN" sz="1200" dirty="0">
                <a:solidFill>
                  <a:prstClr val="white">
                    <a:alpha val="70000"/>
                  </a:prst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9   system</a:t>
            </a:r>
            <a:endParaRPr lang="en-US" altLang="zh-CN" sz="1200" dirty="0">
              <a:solidFill>
                <a:prstClr val="white">
                  <a:alpha val="70000"/>
                </a:prst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anim calcmode="lin" valueType="num">
                                      <p:cBhvr>
                                        <p:cTn id="8" dur="1000" fill="hold"/>
                                        <p:tgtEl>
                                          <p:spTgt spid="57"/>
                                        </p:tgtEl>
                                        <p:attrNameLst>
                                          <p:attrName>ppt_x</p:attrName>
                                        </p:attrNameLst>
                                      </p:cBhvr>
                                      <p:tavLst>
                                        <p:tav tm="0">
                                          <p:val>
                                            <p:strVal val="#ppt_x"/>
                                          </p:val>
                                        </p:tav>
                                        <p:tav tm="100000">
                                          <p:val>
                                            <p:strVal val="#ppt_x"/>
                                          </p:val>
                                        </p:tav>
                                      </p:tavLst>
                                    </p:anim>
                                    <p:anim calcmode="lin" valueType="num">
                                      <p:cBhvr>
                                        <p:cTn id="9" dur="1000" fill="hold"/>
                                        <p:tgtEl>
                                          <p:spTgt spid="5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up)">
                                      <p:cBhvr>
                                        <p:cTn id="18" dur="500"/>
                                        <p:tgtEl>
                                          <p:spTgt spid="20"/>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500"/>
                                        <p:tgtEl>
                                          <p:spTgt spid="21"/>
                                        </p:tgtEl>
                                      </p:cBhvr>
                                    </p:animEffect>
                                  </p:childTnLst>
                                </p:cTn>
                              </p:par>
                            </p:childTnLst>
                          </p:cTn>
                        </p:par>
                        <p:par>
                          <p:cTn id="23" fill="hold">
                            <p:stCondLst>
                              <p:cond delay="2500"/>
                            </p:stCondLst>
                            <p:childTnLst>
                              <p:par>
                                <p:cTn id="24" presetID="22" presetClass="entr" presetSubtype="1"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up)">
                                      <p:cBhvr>
                                        <p:cTn id="26" dur="500"/>
                                        <p:tgtEl>
                                          <p:spTgt spid="22"/>
                                        </p:tgtEl>
                                      </p:cBhvr>
                                    </p:animEffect>
                                  </p:childTnLst>
                                </p:cTn>
                              </p:par>
                            </p:childTnLst>
                          </p:cTn>
                        </p:par>
                        <p:par>
                          <p:cTn id="27" fill="hold">
                            <p:stCondLst>
                              <p:cond delay="3000"/>
                            </p:stCondLst>
                            <p:childTnLst>
                              <p:par>
                                <p:cTn id="28" presetID="22" presetClass="entr" presetSubtype="1"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up)">
                                      <p:cBhvr>
                                        <p:cTn id="3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P spid="23" grpId="0" bldLvl="0" animBg="1"/>
      <p:bldP spid="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1"/>
          <p:cNvSpPr/>
          <p:nvPr>
            <p:custDataLst>
              <p:tags r:id="rId1"/>
            </p:custDataLst>
          </p:nvPr>
        </p:nvSpPr>
        <p:spPr>
          <a:xfrm>
            <a:off x="2206337" y="1964748"/>
            <a:ext cx="2233280" cy="2233280"/>
          </a:xfrm>
          <a:prstGeom prst="ellipse">
            <a:avLst/>
          </a:prstGeom>
          <a:noFill/>
          <a:ln w="25400">
            <a:gradFill>
              <a:gsLst>
                <a:gs pos="0">
                  <a:srgbClr val="54D0CA"/>
                </a:gs>
                <a:gs pos="100000">
                  <a:srgbClr val="2A9995"/>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bg-BG">
              <a:solidFill>
                <a:schemeClr val="lt1"/>
              </a:solidFill>
            </a:endParaRPr>
          </a:p>
        </p:txBody>
      </p:sp>
      <p:sp>
        <p:nvSpPr>
          <p:cNvPr id="3" name="Oval 33"/>
          <p:cNvSpPr/>
          <p:nvPr>
            <p:custDataLst>
              <p:tags r:id="rId2"/>
            </p:custDataLst>
          </p:nvPr>
        </p:nvSpPr>
        <p:spPr>
          <a:xfrm>
            <a:off x="4979361" y="1964748"/>
            <a:ext cx="2233280" cy="2233280"/>
          </a:xfrm>
          <a:prstGeom prst="ellipse">
            <a:avLst/>
          </a:prstGeom>
          <a:blipFill>
            <a:blip r:embed="rId3"/>
            <a:stretch>
              <a:fillRect/>
            </a:stretch>
          </a:blipFill>
          <a:ln w="19050" cap="flat">
            <a:noFill/>
            <a:miter lim="800000"/>
          </a:ln>
          <a:effectLst/>
          <a:scene3d>
            <a:camera prst="orthographicFront"/>
            <a:lightRig rig="chilly" dir="t">
              <a:rot lat="0" lon="0" rev="0"/>
            </a:lightRig>
          </a:scene3d>
          <a:sp3d/>
        </p:spPr>
        <p:txBody>
          <a:bodyPr wrap="square" lIns="365760" tIns="182880" rIns="182880" bIns="182880" rtlCol="0" anchor="ctr">
            <a:noAutofit/>
          </a:bodyPr>
          <a:lstStyle/>
          <a:p>
            <a:pPr>
              <a:lnSpc>
                <a:spcPct val="130000"/>
              </a:lnSpc>
            </a:pPr>
            <a:endParaRPr lang="bg-BG" sz="1400">
              <a:solidFill>
                <a:schemeClr val="tx2"/>
              </a:solidFill>
              <a:latin typeface="+mj-ea"/>
              <a:ea typeface="+mj-ea"/>
            </a:endParaRPr>
          </a:p>
        </p:txBody>
      </p:sp>
      <p:sp>
        <p:nvSpPr>
          <p:cNvPr id="4" name="Oval 47"/>
          <p:cNvSpPr/>
          <p:nvPr>
            <p:custDataLst>
              <p:tags r:id="rId4"/>
            </p:custDataLst>
          </p:nvPr>
        </p:nvSpPr>
        <p:spPr>
          <a:xfrm>
            <a:off x="7752385" y="1964748"/>
            <a:ext cx="2233280" cy="2233280"/>
          </a:xfrm>
          <a:prstGeom prst="ellipse">
            <a:avLst/>
          </a:prstGeom>
          <a:noFill/>
          <a:ln w="25400">
            <a:gradFill>
              <a:gsLst>
                <a:gs pos="0">
                  <a:srgbClr val="54D0CA"/>
                </a:gs>
                <a:gs pos="100000">
                  <a:srgbClr val="2A9995"/>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bg-BG">
              <a:solidFill>
                <a:schemeClr val="lt1"/>
              </a:solidFill>
            </a:endParaRPr>
          </a:p>
        </p:txBody>
      </p:sp>
      <p:sp>
        <p:nvSpPr>
          <p:cNvPr id="5" name="Arc 26"/>
          <p:cNvSpPr/>
          <p:nvPr>
            <p:custDataLst>
              <p:tags r:id="rId5"/>
            </p:custDataLst>
          </p:nvPr>
        </p:nvSpPr>
        <p:spPr>
          <a:xfrm rot="8095012">
            <a:off x="4000739" y="2738495"/>
            <a:ext cx="1369649" cy="1408521"/>
          </a:xfrm>
          <a:prstGeom prst="arc">
            <a:avLst/>
          </a:prstGeom>
          <a:ln w="19050">
            <a:solidFill>
              <a:srgbClr val="54D0CA"/>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p>
        </p:txBody>
      </p:sp>
      <p:sp>
        <p:nvSpPr>
          <p:cNvPr id="6" name="Arc 57"/>
          <p:cNvSpPr/>
          <p:nvPr>
            <p:custDataLst>
              <p:tags r:id="rId6"/>
            </p:custDataLst>
          </p:nvPr>
        </p:nvSpPr>
        <p:spPr>
          <a:xfrm rot="8095012">
            <a:off x="6773033" y="2738495"/>
            <a:ext cx="1369649" cy="1408521"/>
          </a:xfrm>
          <a:prstGeom prst="arc">
            <a:avLst/>
          </a:prstGeom>
          <a:ln w="19050">
            <a:solidFill>
              <a:srgbClr val="54D0CA"/>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p>
        </p:txBody>
      </p:sp>
      <p:sp>
        <p:nvSpPr>
          <p:cNvPr id="7" name="Arc 58"/>
          <p:cNvSpPr/>
          <p:nvPr>
            <p:custDataLst>
              <p:tags r:id="rId7"/>
            </p:custDataLst>
          </p:nvPr>
        </p:nvSpPr>
        <p:spPr>
          <a:xfrm rot="18636742">
            <a:off x="6823882" y="1986333"/>
            <a:ext cx="1369649" cy="1408521"/>
          </a:xfrm>
          <a:prstGeom prst="arc">
            <a:avLst>
              <a:gd name="adj1" fmla="val 16200000"/>
              <a:gd name="adj2" fmla="val 406277"/>
            </a:avLst>
          </a:prstGeom>
          <a:ln w="19050">
            <a:solidFill>
              <a:srgbClr val="54D0CA"/>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p>
        </p:txBody>
      </p:sp>
      <p:sp>
        <p:nvSpPr>
          <p:cNvPr id="8" name="Arc 59"/>
          <p:cNvSpPr/>
          <p:nvPr>
            <p:custDataLst>
              <p:tags r:id="rId8"/>
            </p:custDataLst>
          </p:nvPr>
        </p:nvSpPr>
        <p:spPr>
          <a:xfrm rot="18636742">
            <a:off x="4030936" y="1986333"/>
            <a:ext cx="1369649" cy="1408521"/>
          </a:xfrm>
          <a:prstGeom prst="arc">
            <a:avLst>
              <a:gd name="adj1" fmla="val 16200000"/>
              <a:gd name="adj2" fmla="val 406277"/>
            </a:avLst>
          </a:prstGeom>
          <a:ln w="19050">
            <a:solidFill>
              <a:srgbClr val="54D0CA"/>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p>
        </p:txBody>
      </p:sp>
      <p:sp>
        <p:nvSpPr>
          <p:cNvPr id="9" name="TextBox 17"/>
          <p:cNvSpPr txBox="1"/>
          <p:nvPr>
            <p:custDataLst>
              <p:tags r:id="rId9"/>
            </p:custDataLst>
          </p:nvPr>
        </p:nvSpPr>
        <p:spPr>
          <a:xfrm>
            <a:off x="2507141" y="2397615"/>
            <a:ext cx="1739265" cy="337185"/>
          </a:xfrm>
          <a:prstGeom prst="rect">
            <a:avLst/>
          </a:prstGeom>
          <a:noFill/>
        </p:spPr>
        <p:txBody>
          <a:bodyPr wrap="none" rtlCol="0">
            <a:spAutoFit/>
          </a:bodyPr>
          <a:lstStyle/>
          <a:p>
            <a:pPr algn="l"/>
            <a:r>
              <a:rPr lang="zh-CN" altLang="en-US" sz="1600" b="1" dirty="0">
                <a:solidFill>
                  <a:schemeClr val="bg1"/>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Lato Regular"/>
              </a:rPr>
              <a:t>CRISPR</a:t>
            </a:r>
            <a:r>
              <a:rPr lang="zh-CN" altLang="en-US" sz="1600" b="1" dirty="0">
                <a:solidFill>
                  <a:schemeClr val="bg1"/>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Lato Regular"/>
              </a:rPr>
              <a:t>基因序列</a:t>
            </a:r>
            <a:endParaRPr lang="zh-CN" altLang="en-US" sz="1600" b="1" dirty="0">
              <a:solidFill>
                <a:schemeClr val="bg1"/>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Lato Regular"/>
            </a:endParaRPr>
          </a:p>
        </p:txBody>
      </p:sp>
      <p:sp>
        <p:nvSpPr>
          <p:cNvPr id="10" name="TextBox 18"/>
          <p:cNvSpPr txBox="1"/>
          <p:nvPr>
            <p:custDataLst>
              <p:tags r:id="rId10"/>
            </p:custDataLst>
          </p:nvPr>
        </p:nvSpPr>
        <p:spPr>
          <a:xfrm>
            <a:off x="2507213" y="2720700"/>
            <a:ext cx="1631528" cy="1476375"/>
          </a:xfrm>
          <a:prstGeom prst="rect">
            <a:avLst/>
          </a:prstGeom>
          <a:noFill/>
        </p:spPr>
        <p:txBody>
          <a:bodyPr wrap="square" rtlCol="0">
            <a:spAutoFit/>
          </a:bodyPr>
          <a:lstStyle/>
          <a:p>
            <a:pPr algn="just">
              <a:lnSpc>
                <a:spcPts val="18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cs typeface="Lato Light"/>
              </a:rPr>
              <a:t>是原核生物基因组内的一段重复序列。CRISPR基因序列主要由前导序列（leader）、重复序列（repeat）和间隔序列（spacer）构成。</a:t>
            </a:r>
            <a:endParaRPr lang="zh-CN" altLang="en-US" sz="1000" dirty="0">
              <a:solidFill>
                <a:schemeClr val="bg1">
                  <a:lumMod val="85000"/>
                </a:schemeClr>
              </a:solidFill>
              <a:latin typeface="微软雅黑" panose="020B0503020204020204" pitchFamily="34" charset="-122"/>
              <a:ea typeface="微软雅黑" panose="020B0503020204020204" pitchFamily="34" charset="-122"/>
              <a:cs typeface="Lato Light"/>
            </a:endParaRPr>
          </a:p>
        </p:txBody>
      </p:sp>
      <p:sp>
        <p:nvSpPr>
          <p:cNvPr id="11" name="TextBox 17"/>
          <p:cNvSpPr txBox="1"/>
          <p:nvPr>
            <p:custDataLst>
              <p:tags r:id="rId11"/>
            </p:custDataLst>
          </p:nvPr>
        </p:nvSpPr>
        <p:spPr>
          <a:xfrm>
            <a:off x="8396724" y="2397615"/>
            <a:ext cx="943610" cy="337185"/>
          </a:xfrm>
          <a:prstGeom prst="rect">
            <a:avLst/>
          </a:prstGeom>
          <a:noFill/>
        </p:spPr>
        <p:txBody>
          <a:bodyPr wrap="none" rtlCol="0">
            <a:spAutoFit/>
          </a:bodyPr>
          <a:lstStyle/>
          <a:p>
            <a:pPr algn="l"/>
            <a:r>
              <a:rPr lang="zh-CN" altLang="en-US" sz="1600" b="1" dirty="0">
                <a:solidFill>
                  <a:schemeClr val="bg1"/>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Lato Regular"/>
              </a:rPr>
              <a:t>Cas</a:t>
            </a:r>
            <a:r>
              <a:rPr lang="zh-CN" altLang="en-US" sz="1600" b="1" dirty="0">
                <a:solidFill>
                  <a:schemeClr val="bg1"/>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Lato Regular"/>
              </a:rPr>
              <a:t>基因</a:t>
            </a:r>
            <a:endParaRPr lang="zh-CN" altLang="en-US" sz="1600" b="1" dirty="0">
              <a:solidFill>
                <a:schemeClr val="bg1"/>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Lato Regular"/>
            </a:endParaRPr>
          </a:p>
        </p:txBody>
      </p:sp>
      <p:sp>
        <p:nvSpPr>
          <p:cNvPr id="12" name="TextBox 18"/>
          <p:cNvSpPr txBox="1"/>
          <p:nvPr>
            <p:custDataLst>
              <p:tags r:id="rId12"/>
            </p:custDataLst>
          </p:nvPr>
        </p:nvSpPr>
        <p:spPr>
          <a:xfrm>
            <a:off x="8053261" y="2720700"/>
            <a:ext cx="1631528" cy="1476375"/>
          </a:xfrm>
          <a:prstGeom prst="rect">
            <a:avLst/>
          </a:prstGeom>
          <a:noFill/>
        </p:spPr>
        <p:txBody>
          <a:bodyPr wrap="square" rtlCol="0">
            <a:spAutoFit/>
          </a:bodyPr>
          <a:lstStyle/>
          <a:p>
            <a:pPr algn="just">
              <a:lnSpc>
                <a:spcPts val="18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cs typeface="Lato Light"/>
              </a:rPr>
              <a:t>位于CRISPR基因附近或分散于基因组其他地方，该基因编码的蛋白均可与CRISPR序列区域共同发生作用。因此，该基因被命名为CRISPR关联基因。</a:t>
            </a:r>
            <a:endParaRPr lang="zh-CN" altLang="en-US" sz="1000" dirty="0">
              <a:solidFill>
                <a:schemeClr val="bg1">
                  <a:lumMod val="85000"/>
                </a:schemeClr>
              </a:solidFill>
              <a:latin typeface="微软雅黑" panose="020B0503020204020204" pitchFamily="34" charset="-122"/>
              <a:ea typeface="微软雅黑" panose="020B0503020204020204" pitchFamily="34" charset="-122"/>
              <a:cs typeface="Lato Light"/>
            </a:endParaRPr>
          </a:p>
        </p:txBody>
      </p:sp>
      <p:grpSp>
        <p:nvGrpSpPr>
          <p:cNvPr id="13" name="组合 12"/>
          <p:cNvGrpSpPr/>
          <p:nvPr/>
        </p:nvGrpSpPr>
        <p:grpSpPr>
          <a:xfrm>
            <a:off x="447675" y="367239"/>
            <a:ext cx="513548" cy="575736"/>
            <a:chOff x="447675" y="367239"/>
            <a:chExt cx="513548" cy="575736"/>
          </a:xfrm>
        </p:grpSpPr>
        <p:sp>
          <p:nvSpPr>
            <p:cNvPr id="14" name="等腰三角形 13"/>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017388" y="409286"/>
            <a:ext cx="2033905" cy="398780"/>
          </a:xfrm>
          <a:prstGeom prst="rect">
            <a:avLst/>
          </a:prstGeom>
        </p:spPr>
        <p:txBody>
          <a:bodyPr wrap="none">
            <a:spAutoFit/>
          </a:bodyPr>
          <a:lstStyle/>
          <a:p>
            <a:pPr algn="l"/>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CRISPR-Cas9</a:t>
            </a:r>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系统 </a:t>
            </a:r>
            <a:endParaRPr lang="zh-CN" altLang="en-US" sz="12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sp>
        <p:nvSpPr>
          <p:cNvPr id="17" name="矩形 16"/>
          <p:cNvSpPr/>
          <p:nvPr/>
        </p:nvSpPr>
        <p:spPr>
          <a:xfrm>
            <a:off x="1036437" y="748498"/>
            <a:ext cx="3221238" cy="275590"/>
          </a:xfrm>
          <a:prstGeom prst="rect">
            <a:avLst/>
          </a:prstGeom>
        </p:spPr>
        <p:txBody>
          <a:bodyPr wrap="square">
            <a:spAutoFit/>
          </a:bodyPr>
          <a:lstStyle/>
          <a:p>
            <a:pPr lvl="0" algn="dist"/>
            <a:r>
              <a:rPr lang="en-US" altLang="zh-CN" sz="1200" dirty="0">
                <a:solidFill>
                  <a:prstClr val="white">
                    <a:alpha val="70000"/>
                  </a:prst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CRISPR-Cas9   </a:t>
            </a:r>
            <a:r>
              <a:rPr lang="en-US" altLang="zh-CN" sz="1200" dirty="0">
                <a:solidFill>
                  <a:prstClr val="white">
                    <a:alpha val="70000"/>
                  </a:prst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system</a:t>
            </a:r>
            <a:endParaRPr lang="en-US" altLang="zh-CN" sz="1200" dirty="0">
              <a:solidFill>
                <a:prstClr val="white">
                  <a:alpha val="70000"/>
                </a:prst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8" name="矩形 17"/>
          <p:cNvSpPr/>
          <p:nvPr/>
        </p:nvSpPr>
        <p:spPr>
          <a:xfrm>
            <a:off x="1676400" y="4959479"/>
            <a:ext cx="9549938" cy="629920"/>
          </a:xfrm>
          <a:prstGeom prst="rect">
            <a:avLst/>
          </a:prstGeom>
          <a:noFill/>
        </p:spPr>
        <p:txBody>
          <a:bodyPr wrap="square" rtlCol="0">
            <a:spAutoFit/>
          </a:bodyPr>
          <a:lstStyle/>
          <a:p>
            <a:pPr algn="just">
              <a:lnSpc>
                <a:spcPct val="125000"/>
              </a:lnSpc>
            </a:pPr>
            <a:r>
              <a:rPr lang="zh-CN" altLang="en-US" sz="1400" dirty="0" smtClean="0">
                <a:solidFill>
                  <a:schemeClr val="bg1">
                    <a:lumMod val="85000"/>
                  </a:schemeClr>
                </a:solidFill>
                <a:latin typeface="微软雅黑" panose="020B0503020204020204" pitchFamily="34" charset="-122"/>
                <a:ea typeface="微软雅黑" panose="020B0503020204020204" pitchFamily="34" charset="-122"/>
                <a:cs typeface="Lato Light"/>
              </a:rPr>
              <a:t>CRISPR-Cas系统包含CRISPR基因座和Cas基因（CRISPR关联基因）两部分。</a:t>
            </a:r>
            <a:endParaRPr lang="zh-CN" altLang="en-US" sz="1400" dirty="0" smtClean="0">
              <a:solidFill>
                <a:schemeClr val="bg1">
                  <a:lumMod val="85000"/>
                </a:schemeClr>
              </a:solidFill>
              <a:latin typeface="微软雅黑" panose="020B0503020204020204" pitchFamily="34" charset="-122"/>
              <a:ea typeface="微软雅黑" panose="020B0503020204020204" pitchFamily="34" charset="-122"/>
              <a:cs typeface="Lato Light"/>
            </a:endParaRPr>
          </a:p>
          <a:p>
            <a:pPr algn="just">
              <a:lnSpc>
                <a:spcPct val="125000"/>
              </a:lnSpc>
            </a:pPr>
            <a:r>
              <a:rPr lang="zh-CN" altLang="en-US" sz="1400" dirty="0" smtClean="0">
                <a:solidFill>
                  <a:schemeClr val="bg1">
                    <a:lumMod val="85000"/>
                  </a:schemeClr>
                </a:solidFill>
                <a:latin typeface="微软雅黑" panose="020B0503020204020204" pitchFamily="34" charset="-122"/>
                <a:ea typeface="微软雅黑" panose="020B0503020204020204" pitchFamily="34" charset="-122"/>
                <a:cs typeface="Lato Light"/>
              </a:rPr>
              <a:t>目前，被最为广泛应用的CRISPR系统是II型CRISPR-Cas系统，也就是CRISPR-Cas9系统。</a:t>
            </a:r>
            <a:endParaRPr lang="zh-CN" altLang="en-US" sz="1400" dirty="0" smtClean="0">
              <a:solidFill>
                <a:schemeClr val="bg1">
                  <a:lumMod val="85000"/>
                </a:schemeClr>
              </a:solidFill>
              <a:latin typeface="微软雅黑" panose="020B0503020204020204" pitchFamily="34" charset="-122"/>
              <a:ea typeface="微软雅黑" panose="020B0503020204020204" pitchFamily="34" charset="-122"/>
              <a:cs typeface="Lato Light"/>
            </a:endParaRPr>
          </a:p>
        </p:txBody>
      </p:sp>
      <p:sp>
        <p:nvSpPr>
          <p:cNvPr id="19" name="Freeform 9"/>
          <p:cNvSpPr>
            <a:spLocks noEditPoints="1"/>
          </p:cNvSpPr>
          <p:nvPr/>
        </p:nvSpPr>
        <p:spPr bwMode="auto">
          <a:xfrm>
            <a:off x="1092200" y="5096981"/>
            <a:ext cx="380594" cy="380594"/>
          </a:xfrm>
          <a:custGeom>
            <a:avLst/>
            <a:gdLst>
              <a:gd name="T0" fmla="*/ 43 w 128"/>
              <a:gd name="T1" fmla="*/ 59 h 128"/>
              <a:gd name="T2" fmla="*/ 52 w 128"/>
              <a:gd name="T3" fmla="*/ 50 h 128"/>
              <a:gd name="T4" fmla="*/ 65 w 128"/>
              <a:gd name="T5" fmla="*/ 63 h 128"/>
              <a:gd name="T6" fmla="*/ 68 w 128"/>
              <a:gd name="T7" fmla="*/ 64 h 128"/>
              <a:gd name="T8" fmla="*/ 71 w 128"/>
              <a:gd name="T9" fmla="*/ 63 h 128"/>
              <a:gd name="T10" fmla="*/ 91 w 128"/>
              <a:gd name="T11" fmla="*/ 43 h 128"/>
              <a:gd name="T12" fmla="*/ 91 w 128"/>
              <a:gd name="T13" fmla="*/ 37 h 128"/>
              <a:gd name="T14" fmla="*/ 85 w 128"/>
              <a:gd name="T15" fmla="*/ 37 h 128"/>
              <a:gd name="T16" fmla="*/ 68 w 128"/>
              <a:gd name="T17" fmla="*/ 54 h 128"/>
              <a:gd name="T18" fmla="*/ 55 w 128"/>
              <a:gd name="T19" fmla="*/ 41 h 128"/>
              <a:gd name="T20" fmla="*/ 54 w 128"/>
              <a:gd name="T21" fmla="*/ 40 h 128"/>
              <a:gd name="T22" fmla="*/ 49 w 128"/>
              <a:gd name="T23" fmla="*/ 41 h 128"/>
              <a:gd name="T24" fmla="*/ 37 w 128"/>
              <a:gd name="T25" fmla="*/ 53 h 128"/>
              <a:gd name="T26" fmla="*/ 37 w 128"/>
              <a:gd name="T27" fmla="*/ 59 h 128"/>
              <a:gd name="T28" fmla="*/ 43 w 128"/>
              <a:gd name="T29" fmla="*/ 59 h 128"/>
              <a:gd name="T30" fmla="*/ 124 w 128"/>
              <a:gd name="T31" fmla="*/ 92 h 128"/>
              <a:gd name="T32" fmla="*/ 120 w 128"/>
              <a:gd name="T33" fmla="*/ 92 h 128"/>
              <a:gd name="T34" fmla="*/ 120 w 128"/>
              <a:gd name="T35" fmla="*/ 8 h 128"/>
              <a:gd name="T36" fmla="*/ 124 w 128"/>
              <a:gd name="T37" fmla="*/ 8 h 128"/>
              <a:gd name="T38" fmla="*/ 128 w 128"/>
              <a:gd name="T39" fmla="*/ 4 h 128"/>
              <a:gd name="T40" fmla="*/ 124 w 128"/>
              <a:gd name="T41" fmla="*/ 0 h 128"/>
              <a:gd name="T42" fmla="*/ 4 w 128"/>
              <a:gd name="T43" fmla="*/ 0 h 128"/>
              <a:gd name="T44" fmla="*/ 0 w 128"/>
              <a:gd name="T45" fmla="*/ 4 h 128"/>
              <a:gd name="T46" fmla="*/ 4 w 128"/>
              <a:gd name="T47" fmla="*/ 8 h 128"/>
              <a:gd name="T48" fmla="*/ 8 w 128"/>
              <a:gd name="T49" fmla="*/ 8 h 128"/>
              <a:gd name="T50" fmla="*/ 8 w 128"/>
              <a:gd name="T51" fmla="*/ 92 h 128"/>
              <a:gd name="T52" fmla="*/ 4 w 128"/>
              <a:gd name="T53" fmla="*/ 92 h 128"/>
              <a:gd name="T54" fmla="*/ 0 w 128"/>
              <a:gd name="T55" fmla="*/ 96 h 128"/>
              <a:gd name="T56" fmla="*/ 4 w 128"/>
              <a:gd name="T57" fmla="*/ 100 h 128"/>
              <a:gd name="T58" fmla="*/ 42 w 128"/>
              <a:gd name="T59" fmla="*/ 100 h 128"/>
              <a:gd name="T60" fmla="*/ 21 w 128"/>
              <a:gd name="T61" fmla="*/ 121 h 128"/>
              <a:gd name="T62" fmla="*/ 21 w 128"/>
              <a:gd name="T63" fmla="*/ 126 h 128"/>
              <a:gd name="T64" fmla="*/ 27 w 128"/>
              <a:gd name="T65" fmla="*/ 126 h 128"/>
              <a:gd name="T66" fmla="*/ 54 w 128"/>
              <a:gd name="T67" fmla="*/ 100 h 128"/>
              <a:gd name="T68" fmla="*/ 60 w 128"/>
              <a:gd name="T69" fmla="*/ 100 h 128"/>
              <a:gd name="T70" fmla="*/ 60 w 128"/>
              <a:gd name="T71" fmla="*/ 116 h 128"/>
              <a:gd name="T72" fmla="*/ 64 w 128"/>
              <a:gd name="T73" fmla="*/ 120 h 128"/>
              <a:gd name="T74" fmla="*/ 68 w 128"/>
              <a:gd name="T75" fmla="*/ 116 h 128"/>
              <a:gd name="T76" fmla="*/ 68 w 128"/>
              <a:gd name="T77" fmla="*/ 100 h 128"/>
              <a:gd name="T78" fmla="*/ 74 w 128"/>
              <a:gd name="T79" fmla="*/ 100 h 128"/>
              <a:gd name="T80" fmla="*/ 101 w 128"/>
              <a:gd name="T81" fmla="*/ 126 h 128"/>
              <a:gd name="T82" fmla="*/ 107 w 128"/>
              <a:gd name="T83" fmla="*/ 126 h 128"/>
              <a:gd name="T84" fmla="*/ 107 w 128"/>
              <a:gd name="T85" fmla="*/ 121 h 128"/>
              <a:gd name="T86" fmla="*/ 86 w 128"/>
              <a:gd name="T87" fmla="*/ 100 h 128"/>
              <a:gd name="T88" fmla="*/ 124 w 128"/>
              <a:gd name="T89" fmla="*/ 100 h 128"/>
              <a:gd name="T90" fmla="*/ 128 w 128"/>
              <a:gd name="T91" fmla="*/ 96 h 128"/>
              <a:gd name="T92" fmla="*/ 124 w 128"/>
              <a:gd name="T93" fmla="*/ 92 h 128"/>
              <a:gd name="T94" fmla="*/ 112 w 128"/>
              <a:gd name="T95" fmla="*/ 92 h 128"/>
              <a:gd name="T96" fmla="*/ 76 w 128"/>
              <a:gd name="T97" fmla="*/ 92 h 128"/>
              <a:gd name="T98" fmla="*/ 76 w 128"/>
              <a:gd name="T99" fmla="*/ 92 h 128"/>
              <a:gd name="T100" fmla="*/ 52 w 128"/>
              <a:gd name="T101" fmla="*/ 92 h 128"/>
              <a:gd name="T102" fmla="*/ 52 w 128"/>
              <a:gd name="T103" fmla="*/ 92 h 128"/>
              <a:gd name="T104" fmla="*/ 16 w 128"/>
              <a:gd name="T105" fmla="*/ 92 h 128"/>
              <a:gd name="T106" fmla="*/ 16 w 128"/>
              <a:gd name="T107" fmla="*/ 8 h 128"/>
              <a:gd name="T108" fmla="*/ 112 w 128"/>
              <a:gd name="T109" fmla="*/ 8 h 128"/>
              <a:gd name="T110" fmla="*/ 112 w 128"/>
              <a:gd name="T111" fmla="*/ 9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 h="128">
                <a:moveTo>
                  <a:pt x="43" y="59"/>
                </a:moveTo>
                <a:cubicBezTo>
                  <a:pt x="52" y="50"/>
                  <a:pt x="52" y="50"/>
                  <a:pt x="52" y="50"/>
                </a:cubicBezTo>
                <a:cubicBezTo>
                  <a:pt x="65" y="63"/>
                  <a:pt x="65" y="63"/>
                  <a:pt x="65" y="63"/>
                </a:cubicBezTo>
                <a:cubicBezTo>
                  <a:pt x="66" y="63"/>
                  <a:pt x="67" y="64"/>
                  <a:pt x="68" y="64"/>
                </a:cubicBezTo>
                <a:cubicBezTo>
                  <a:pt x="69" y="64"/>
                  <a:pt x="70" y="63"/>
                  <a:pt x="71" y="63"/>
                </a:cubicBezTo>
                <a:cubicBezTo>
                  <a:pt x="91" y="43"/>
                  <a:pt x="91" y="43"/>
                  <a:pt x="91" y="43"/>
                </a:cubicBezTo>
                <a:cubicBezTo>
                  <a:pt x="92" y="41"/>
                  <a:pt x="92" y="39"/>
                  <a:pt x="91" y="37"/>
                </a:cubicBezTo>
                <a:cubicBezTo>
                  <a:pt x="89" y="35"/>
                  <a:pt x="87" y="35"/>
                  <a:pt x="85" y="37"/>
                </a:cubicBezTo>
                <a:cubicBezTo>
                  <a:pt x="68" y="54"/>
                  <a:pt x="68" y="54"/>
                  <a:pt x="68" y="54"/>
                </a:cubicBezTo>
                <a:cubicBezTo>
                  <a:pt x="55" y="41"/>
                  <a:pt x="55" y="41"/>
                  <a:pt x="55" y="41"/>
                </a:cubicBezTo>
                <a:cubicBezTo>
                  <a:pt x="55" y="41"/>
                  <a:pt x="54" y="40"/>
                  <a:pt x="54" y="40"/>
                </a:cubicBezTo>
                <a:cubicBezTo>
                  <a:pt x="52" y="40"/>
                  <a:pt x="50" y="40"/>
                  <a:pt x="49" y="41"/>
                </a:cubicBezTo>
                <a:cubicBezTo>
                  <a:pt x="37" y="53"/>
                  <a:pt x="37" y="53"/>
                  <a:pt x="37" y="53"/>
                </a:cubicBezTo>
                <a:cubicBezTo>
                  <a:pt x="36" y="54"/>
                  <a:pt x="36" y="57"/>
                  <a:pt x="37" y="59"/>
                </a:cubicBezTo>
                <a:cubicBezTo>
                  <a:pt x="39" y="60"/>
                  <a:pt x="41" y="60"/>
                  <a:pt x="43" y="59"/>
                </a:cubicBezTo>
                <a:close/>
                <a:moveTo>
                  <a:pt x="124" y="92"/>
                </a:moveTo>
                <a:cubicBezTo>
                  <a:pt x="120" y="92"/>
                  <a:pt x="120" y="92"/>
                  <a:pt x="120" y="92"/>
                </a:cubicBezTo>
                <a:cubicBezTo>
                  <a:pt x="120" y="8"/>
                  <a:pt x="120" y="8"/>
                  <a:pt x="120" y="8"/>
                </a:cubicBezTo>
                <a:cubicBezTo>
                  <a:pt x="124" y="8"/>
                  <a:pt x="124" y="8"/>
                  <a:pt x="124" y="8"/>
                </a:cubicBezTo>
                <a:cubicBezTo>
                  <a:pt x="126" y="8"/>
                  <a:pt x="128" y="6"/>
                  <a:pt x="128" y="4"/>
                </a:cubicBezTo>
                <a:cubicBezTo>
                  <a:pt x="128" y="2"/>
                  <a:pt x="126" y="0"/>
                  <a:pt x="124" y="0"/>
                </a:cubicBezTo>
                <a:cubicBezTo>
                  <a:pt x="4" y="0"/>
                  <a:pt x="4" y="0"/>
                  <a:pt x="4" y="0"/>
                </a:cubicBezTo>
                <a:cubicBezTo>
                  <a:pt x="2" y="0"/>
                  <a:pt x="0" y="2"/>
                  <a:pt x="0" y="4"/>
                </a:cubicBezTo>
                <a:cubicBezTo>
                  <a:pt x="0" y="6"/>
                  <a:pt x="2" y="8"/>
                  <a:pt x="4" y="8"/>
                </a:cubicBezTo>
                <a:cubicBezTo>
                  <a:pt x="8" y="8"/>
                  <a:pt x="8" y="8"/>
                  <a:pt x="8" y="8"/>
                </a:cubicBezTo>
                <a:cubicBezTo>
                  <a:pt x="8" y="92"/>
                  <a:pt x="8" y="92"/>
                  <a:pt x="8" y="92"/>
                </a:cubicBezTo>
                <a:cubicBezTo>
                  <a:pt x="4" y="92"/>
                  <a:pt x="4" y="92"/>
                  <a:pt x="4" y="92"/>
                </a:cubicBezTo>
                <a:cubicBezTo>
                  <a:pt x="2" y="92"/>
                  <a:pt x="0" y="93"/>
                  <a:pt x="0" y="96"/>
                </a:cubicBezTo>
                <a:cubicBezTo>
                  <a:pt x="0" y="98"/>
                  <a:pt x="2" y="100"/>
                  <a:pt x="4" y="100"/>
                </a:cubicBezTo>
                <a:cubicBezTo>
                  <a:pt x="42" y="100"/>
                  <a:pt x="42" y="100"/>
                  <a:pt x="42" y="100"/>
                </a:cubicBezTo>
                <a:cubicBezTo>
                  <a:pt x="21" y="121"/>
                  <a:pt x="21" y="121"/>
                  <a:pt x="21" y="121"/>
                </a:cubicBezTo>
                <a:cubicBezTo>
                  <a:pt x="20" y="122"/>
                  <a:pt x="20" y="125"/>
                  <a:pt x="21" y="126"/>
                </a:cubicBezTo>
                <a:cubicBezTo>
                  <a:pt x="23" y="128"/>
                  <a:pt x="25" y="128"/>
                  <a:pt x="27" y="126"/>
                </a:cubicBezTo>
                <a:cubicBezTo>
                  <a:pt x="54" y="100"/>
                  <a:pt x="54" y="100"/>
                  <a:pt x="54" y="100"/>
                </a:cubicBezTo>
                <a:cubicBezTo>
                  <a:pt x="60" y="100"/>
                  <a:pt x="60" y="100"/>
                  <a:pt x="60" y="100"/>
                </a:cubicBezTo>
                <a:cubicBezTo>
                  <a:pt x="60" y="116"/>
                  <a:pt x="60" y="116"/>
                  <a:pt x="60" y="116"/>
                </a:cubicBezTo>
                <a:cubicBezTo>
                  <a:pt x="60" y="118"/>
                  <a:pt x="62" y="120"/>
                  <a:pt x="64" y="120"/>
                </a:cubicBezTo>
                <a:cubicBezTo>
                  <a:pt x="66" y="120"/>
                  <a:pt x="68" y="118"/>
                  <a:pt x="68" y="116"/>
                </a:cubicBezTo>
                <a:cubicBezTo>
                  <a:pt x="68" y="100"/>
                  <a:pt x="68" y="100"/>
                  <a:pt x="68" y="100"/>
                </a:cubicBezTo>
                <a:cubicBezTo>
                  <a:pt x="74" y="100"/>
                  <a:pt x="74" y="100"/>
                  <a:pt x="74" y="100"/>
                </a:cubicBezTo>
                <a:cubicBezTo>
                  <a:pt x="101" y="126"/>
                  <a:pt x="101" y="126"/>
                  <a:pt x="101" y="126"/>
                </a:cubicBezTo>
                <a:cubicBezTo>
                  <a:pt x="103" y="128"/>
                  <a:pt x="105" y="128"/>
                  <a:pt x="107" y="126"/>
                </a:cubicBezTo>
                <a:cubicBezTo>
                  <a:pt x="108" y="125"/>
                  <a:pt x="108" y="122"/>
                  <a:pt x="107" y="121"/>
                </a:cubicBezTo>
                <a:cubicBezTo>
                  <a:pt x="86" y="100"/>
                  <a:pt x="86" y="100"/>
                  <a:pt x="86" y="100"/>
                </a:cubicBezTo>
                <a:cubicBezTo>
                  <a:pt x="124" y="100"/>
                  <a:pt x="124" y="100"/>
                  <a:pt x="124" y="100"/>
                </a:cubicBezTo>
                <a:cubicBezTo>
                  <a:pt x="126" y="100"/>
                  <a:pt x="128" y="98"/>
                  <a:pt x="128" y="96"/>
                </a:cubicBezTo>
                <a:cubicBezTo>
                  <a:pt x="128" y="93"/>
                  <a:pt x="126" y="92"/>
                  <a:pt x="124" y="92"/>
                </a:cubicBezTo>
                <a:close/>
                <a:moveTo>
                  <a:pt x="112" y="92"/>
                </a:moveTo>
                <a:cubicBezTo>
                  <a:pt x="76" y="92"/>
                  <a:pt x="76" y="92"/>
                  <a:pt x="76" y="92"/>
                </a:cubicBezTo>
                <a:cubicBezTo>
                  <a:pt x="76" y="92"/>
                  <a:pt x="76" y="92"/>
                  <a:pt x="76" y="92"/>
                </a:cubicBezTo>
                <a:cubicBezTo>
                  <a:pt x="52" y="92"/>
                  <a:pt x="52" y="92"/>
                  <a:pt x="52" y="92"/>
                </a:cubicBezTo>
                <a:cubicBezTo>
                  <a:pt x="52" y="92"/>
                  <a:pt x="52" y="92"/>
                  <a:pt x="52" y="92"/>
                </a:cubicBezTo>
                <a:cubicBezTo>
                  <a:pt x="16" y="92"/>
                  <a:pt x="16" y="92"/>
                  <a:pt x="16" y="92"/>
                </a:cubicBezTo>
                <a:cubicBezTo>
                  <a:pt x="16" y="8"/>
                  <a:pt x="16" y="8"/>
                  <a:pt x="16" y="8"/>
                </a:cubicBezTo>
                <a:cubicBezTo>
                  <a:pt x="112" y="8"/>
                  <a:pt x="112" y="8"/>
                  <a:pt x="112" y="8"/>
                </a:cubicBezTo>
                <a:lnTo>
                  <a:pt x="112" y="92"/>
                </a:lnTo>
                <a:close/>
              </a:path>
            </a:pathLst>
          </a:custGeom>
          <a:gradFill flip="none" rotWithShape="1">
            <a:gsLst>
              <a:gs pos="0">
                <a:srgbClr val="9096AE"/>
              </a:gs>
              <a:gs pos="100000">
                <a:srgbClr val="F1F1F5"/>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cxnSp>
        <p:nvCxnSpPr>
          <p:cNvPr id="21" name="直接连接符 20"/>
          <p:cNvCxnSpPr/>
          <p:nvPr/>
        </p:nvCxnSpPr>
        <p:spPr>
          <a:xfrm>
            <a:off x="1638300" y="5096981"/>
            <a:ext cx="0" cy="380594"/>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2" decel="10000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1000" fill="hold"/>
                                        <p:tgtEl>
                                          <p:spTgt spid="2"/>
                                        </p:tgtEl>
                                        <p:attrNameLst>
                                          <p:attrName>ppt_x</p:attrName>
                                        </p:attrNameLst>
                                      </p:cBhvr>
                                      <p:tavLst>
                                        <p:tav tm="0">
                                          <p:val>
                                            <p:strVal val="1+#ppt_w/2"/>
                                          </p:val>
                                        </p:tav>
                                        <p:tav tm="100000">
                                          <p:val>
                                            <p:strVal val="#ppt_x"/>
                                          </p:val>
                                        </p:tav>
                                      </p:tavLst>
                                    </p:anim>
                                    <p:anim calcmode="lin" valueType="num">
                                      <p:cBhvr additive="base">
                                        <p:cTn id="13" dur="1000" fill="hold"/>
                                        <p:tgtEl>
                                          <p:spTgt spid="2"/>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fill="hold"/>
                                        <p:tgtEl>
                                          <p:spTgt spid="4"/>
                                        </p:tgtEl>
                                        <p:attrNameLst>
                                          <p:attrName>ppt_x</p:attrName>
                                        </p:attrNameLst>
                                      </p:cBhvr>
                                      <p:tavLst>
                                        <p:tav tm="0">
                                          <p:val>
                                            <p:strVal val="0-#ppt_w/2"/>
                                          </p:val>
                                        </p:tav>
                                        <p:tav tm="100000">
                                          <p:val>
                                            <p:strVal val="#ppt_x"/>
                                          </p:val>
                                        </p:tav>
                                      </p:tavLst>
                                    </p:anim>
                                    <p:anim calcmode="lin" valueType="num">
                                      <p:cBhvr additive="base">
                                        <p:cTn id="17" dur="1000" fill="hold"/>
                                        <p:tgtEl>
                                          <p:spTgt spid="4"/>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2" presetClass="entr" presetSubtype="2"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right)">
                                      <p:cBhvr>
                                        <p:cTn id="21" dur="500"/>
                                        <p:tgtEl>
                                          <p:spTgt spid="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500"/>
                                        <p:tgtEl>
                                          <p:spTgt spid="7"/>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par>
                                <p:cTn id="37" presetID="53" presetClass="entr" presetSubtype="16" fill="hold" grpId="0" nodeType="withEffect">
                                  <p:stCondLst>
                                    <p:cond delay="0"/>
                                  </p:stCondLst>
                                  <p:iterate type="lt">
                                    <p:tmPct val="10000"/>
                                  </p:iterate>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fltVal val="0"/>
                                          </p:val>
                                        </p:tav>
                                        <p:tav tm="100000">
                                          <p:val>
                                            <p:strVal val="#ppt_w"/>
                                          </p:val>
                                        </p:tav>
                                      </p:tavLst>
                                    </p:anim>
                                    <p:anim calcmode="lin" valueType="num">
                                      <p:cBhvr>
                                        <p:cTn id="45" dur="500" fill="hold"/>
                                        <p:tgtEl>
                                          <p:spTgt spid="11"/>
                                        </p:tgtEl>
                                        <p:attrNameLst>
                                          <p:attrName>ppt_h</p:attrName>
                                        </p:attrNameLst>
                                      </p:cBhvr>
                                      <p:tavLst>
                                        <p:tav tm="0">
                                          <p:val>
                                            <p:fltVal val="0"/>
                                          </p:val>
                                        </p:tav>
                                        <p:tav tm="100000">
                                          <p:val>
                                            <p:strVal val="#ppt_h"/>
                                          </p:val>
                                        </p:tav>
                                      </p:tavLst>
                                    </p:anim>
                                    <p:animEffect transition="in" filter="fade">
                                      <p:cBhvr>
                                        <p:cTn id="46" dur="500"/>
                                        <p:tgtEl>
                                          <p:spTgt spid="11"/>
                                        </p:tgtEl>
                                      </p:cBhvr>
                                    </p:animEffect>
                                  </p:childTnLst>
                                </p:cTn>
                              </p:par>
                              <p:par>
                                <p:cTn id="47" presetID="53" presetClass="entr" presetSubtype="16" fill="hold" grpId="0" nodeType="withEffect">
                                  <p:stCondLst>
                                    <p:cond delay="0"/>
                                  </p:stCondLst>
                                  <p:iterate type="lt">
                                    <p:tmPct val="10000"/>
                                  </p:iterate>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par>
                          <p:cTn id="52" fill="hold">
                            <p:stCondLst>
                              <p:cond delay="5599"/>
                            </p:stCondLst>
                            <p:childTnLst>
                              <p:par>
                                <p:cTn id="53" presetID="2" presetClass="entr" presetSubtype="4" decel="10000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1000" fill="hold"/>
                                        <p:tgtEl>
                                          <p:spTgt spid="19"/>
                                        </p:tgtEl>
                                        <p:attrNameLst>
                                          <p:attrName>ppt_x</p:attrName>
                                        </p:attrNameLst>
                                      </p:cBhvr>
                                      <p:tavLst>
                                        <p:tav tm="0">
                                          <p:val>
                                            <p:strVal val="#ppt_x"/>
                                          </p:val>
                                        </p:tav>
                                        <p:tav tm="100000">
                                          <p:val>
                                            <p:strVal val="#ppt_x"/>
                                          </p:val>
                                        </p:tav>
                                      </p:tavLst>
                                    </p:anim>
                                    <p:anim calcmode="lin" valueType="num">
                                      <p:cBhvr additive="base">
                                        <p:cTn id="56" dur="1000" fill="hold"/>
                                        <p:tgtEl>
                                          <p:spTgt spid="19"/>
                                        </p:tgtEl>
                                        <p:attrNameLst>
                                          <p:attrName>ppt_y</p:attrName>
                                        </p:attrNameLst>
                                      </p:cBhvr>
                                      <p:tavLst>
                                        <p:tav tm="0">
                                          <p:val>
                                            <p:strVal val="1+#ppt_h/2"/>
                                          </p:val>
                                        </p:tav>
                                        <p:tav tm="100000">
                                          <p:val>
                                            <p:strVal val="#ppt_y"/>
                                          </p:val>
                                        </p:tav>
                                      </p:tavLst>
                                    </p:anim>
                                  </p:childTnLst>
                                </p:cTn>
                              </p:par>
                            </p:childTnLst>
                          </p:cTn>
                        </p:par>
                        <p:par>
                          <p:cTn id="57" fill="hold">
                            <p:stCondLst>
                              <p:cond delay="6599"/>
                            </p:stCondLst>
                            <p:childTnLst>
                              <p:par>
                                <p:cTn id="58" presetID="22" presetClass="entr" presetSubtype="1" fill="hold"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500"/>
                                        <p:tgtEl>
                                          <p:spTgt spid="21"/>
                                        </p:tgtEl>
                                      </p:cBhvr>
                                    </p:animEffect>
                                  </p:childTnLst>
                                </p:cTn>
                              </p:par>
                            </p:childTnLst>
                          </p:cTn>
                        </p:par>
                        <p:par>
                          <p:cTn id="61" fill="hold">
                            <p:stCondLst>
                              <p:cond delay="7099"/>
                            </p:stCondLst>
                            <p:childTnLst>
                              <p:par>
                                <p:cTn id="62" presetID="22" presetClass="entr" presetSubtype="8"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left)">
                                      <p:cBhvr>
                                        <p:cTn id="6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p:bldP spid="10" grpId="0"/>
      <p:bldP spid="11" grpId="0"/>
      <p:bldP spid="12" grpId="0"/>
      <p:bldP spid="18" grpId="0"/>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4255300" y="1860398"/>
            <a:ext cx="3722840" cy="3722682"/>
            <a:chOff x="4255300" y="1860398"/>
            <a:chExt cx="3722840" cy="3722682"/>
          </a:xfrm>
        </p:grpSpPr>
        <p:grpSp>
          <p:nvGrpSpPr>
            <p:cNvPr id="4" name="Group 1"/>
            <p:cNvGrpSpPr/>
            <p:nvPr/>
          </p:nvGrpSpPr>
          <p:grpSpPr>
            <a:xfrm>
              <a:off x="4297681" y="1899508"/>
              <a:ext cx="3596640" cy="3640296"/>
              <a:chOff x="4297681" y="2137013"/>
              <a:chExt cx="3596640" cy="3640296"/>
            </a:xfrm>
          </p:grpSpPr>
          <p:sp>
            <p:nvSpPr>
              <p:cNvPr id="83" name="Line 699"/>
              <p:cNvSpPr>
                <a:spLocks noChangeShapeType="1"/>
              </p:cNvSpPr>
              <p:nvPr>
                <p:custDataLst>
                  <p:tags r:id="rId2"/>
                </p:custDataLst>
              </p:nvPr>
            </p:nvSpPr>
            <p:spPr bwMode="auto">
              <a:xfrm flipH="1" flipV="1">
                <a:off x="6010042" y="2137013"/>
                <a:ext cx="971473" cy="229223"/>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84" name="Freeform 700"/>
              <p:cNvSpPr/>
              <p:nvPr>
                <p:custDataLst>
                  <p:tags r:id="rId3"/>
                </p:custDataLst>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85" name="Freeform 701"/>
              <p:cNvSpPr/>
              <p:nvPr>
                <p:custDataLst>
                  <p:tags r:id="rId4"/>
                </p:custDataLst>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86" name="Line 702"/>
              <p:cNvSpPr>
                <a:spLocks noChangeShapeType="1"/>
              </p:cNvSpPr>
              <p:nvPr>
                <p:custDataLst>
                  <p:tags r:id="rId5"/>
                </p:custDataLst>
              </p:nvPr>
            </p:nvSpPr>
            <p:spPr bwMode="auto">
              <a:xfrm>
                <a:off x="4440949" y="4633919"/>
                <a:ext cx="799556" cy="1020592"/>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87" name="Freeform 703"/>
              <p:cNvSpPr/>
              <p:nvPr>
                <p:custDataLst>
                  <p:tags r:id="rId6"/>
                </p:custDataLst>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1" fmla="*/ 12868 w 12868"/>
                  <a:gd name="connsiteY0-2" fmla="*/ 0 h 9028"/>
                  <a:gd name="connsiteX1-3" fmla="*/ 10018 w 12868"/>
                  <a:gd name="connsiteY1-4" fmla="*/ 386 h 9028"/>
                  <a:gd name="connsiteX2-5" fmla="*/ 5140 w 12868"/>
                  <a:gd name="connsiteY2-6" fmla="*/ 1461 h 9028"/>
                  <a:gd name="connsiteX3-7" fmla="*/ 854 w 12868"/>
                  <a:gd name="connsiteY3-8" fmla="*/ 2274 h 9028"/>
                  <a:gd name="connsiteX4-9" fmla="*/ 0 w 12868"/>
                  <a:gd name="connsiteY4-10" fmla="*/ 6055 h 9028"/>
                  <a:gd name="connsiteX5-11" fmla="*/ 1724 w 12868"/>
                  <a:gd name="connsiteY5-12" fmla="*/ 9028 h 9028"/>
                  <a:gd name="connsiteX0-13" fmla="*/ 7785 w 7785"/>
                  <a:gd name="connsiteY0-14" fmla="*/ 0 h 9572"/>
                  <a:gd name="connsiteX1-15" fmla="*/ 3994 w 7785"/>
                  <a:gd name="connsiteY1-16" fmla="*/ 1190 h 9572"/>
                  <a:gd name="connsiteX2-17" fmla="*/ 664 w 7785"/>
                  <a:gd name="connsiteY2-18" fmla="*/ 2091 h 9572"/>
                  <a:gd name="connsiteX3-19" fmla="*/ 0 w 7785"/>
                  <a:gd name="connsiteY3-20" fmla="*/ 6279 h 9572"/>
                  <a:gd name="connsiteX4-21" fmla="*/ 1340 w 7785"/>
                  <a:gd name="connsiteY4-22" fmla="*/ 9572 h 9572"/>
                  <a:gd name="connsiteX0-23" fmla="*/ 5130 w 5130"/>
                  <a:gd name="connsiteY0-24" fmla="*/ 0 h 8757"/>
                  <a:gd name="connsiteX1-25" fmla="*/ 853 w 5130"/>
                  <a:gd name="connsiteY1-26" fmla="*/ 941 h 8757"/>
                  <a:gd name="connsiteX2-27" fmla="*/ 0 w 5130"/>
                  <a:gd name="connsiteY2-28" fmla="*/ 5317 h 8757"/>
                  <a:gd name="connsiteX3-29" fmla="*/ 1721 w 5130"/>
                  <a:gd name="connsiteY3-30" fmla="*/ 8757 h 8757"/>
                  <a:gd name="connsiteX0-31" fmla="*/ 1663 w 3355"/>
                  <a:gd name="connsiteY0-32" fmla="*/ 0 h 8925"/>
                  <a:gd name="connsiteX1-33" fmla="*/ 0 w 3355"/>
                  <a:gd name="connsiteY1-34" fmla="*/ 4997 h 8925"/>
                  <a:gd name="connsiteX2-35" fmla="*/ 3355 w 3355"/>
                  <a:gd name="connsiteY2-36" fmla="*/ 8925 h 8925"/>
                </a:gdLst>
                <a:ahLst/>
                <a:cxnLst>
                  <a:cxn ang="0">
                    <a:pos x="connsiteX0-1" y="connsiteY0-2"/>
                  </a:cxn>
                  <a:cxn ang="0">
                    <a:pos x="connsiteX1-3" y="connsiteY1-4"/>
                  </a:cxn>
                  <a:cxn ang="0">
                    <a:pos x="connsiteX2-5" y="connsiteY2-6"/>
                  </a:cxn>
                </a:cxnLst>
                <a:rect l="l" t="t" r="r" b="b"/>
                <a:pathLst>
                  <a:path w="3355" h="8925">
                    <a:moveTo>
                      <a:pt x="1663" y="0"/>
                    </a:moveTo>
                    <a:lnTo>
                      <a:pt x="0" y="4997"/>
                    </a:lnTo>
                    <a:lnTo>
                      <a:pt x="3355" y="8925"/>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88" name="Line 704"/>
              <p:cNvSpPr>
                <a:spLocks noChangeShapeType="1"/>
              </p:cNvSpPr>
              <p:nvPr>
                <p:custDataLst>
                  <p:tags r:id="rId7"/>
                </p:custDataLst>
              </p:nvPr>
            </p:nvSpPr>
            <p:spPr bwMode="auto">
              <a:xfrm flipH="1">
                <a:off x="5114925" y="2137013"/>
                <a:ext cx="895116" cy="296625"/>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89" name="Freeform 705"/>
              <p:cNvSpPr/>
              <p:nvPr>
                <p:custDataLst>
                  <p:tags r:id="rId8"/>
                </p:custDataLst>
              </p:nvPr>
            </p:nvSpPr>
            <p:spPr bwMode="auto">
              <a:xfrm>
                <a:off x="5114925" y="2340343"/>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1" fmla="*/ 0 w 10000"/>
                  <a:gd name="connsiteY0-2" fmla="*/ 5798 h 5798"/>
                  <a:gd name="connsiteX1-3" fmla="*/ 0 w 10000"/>
                  <a:gd name="connsiteY1-4" fmla="*/ 5798 h 5798"/>
                  <a:gd name="connsiteX2-5" fmla="*/ 4953 w 10000"/>
                  <a:gd name="connsiteY2-6" fmla="*/ 0 h 5798"/>
                  <a:gd name="connsiteX3-7" fmla="*/ 4953 w 10000"/>
                  <a:gd name="connsiteY3-8" fmla="*/ 0 h 5798"/>
                  <a:gd name="connsiteX4-9" fmla="*/ 10000 w 10000"/>
                  <a:gd name="connsiteY4-10" fmla="*/ 1092 h 5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798">
                    <a:moveTo>
                      <a:pt x="0" y="5798"/>
                    </a:moveTo>
                    <a:lnTo>
                      <a:pt x="0" y="5798"/>
                    </a:lnTo>
                    <a:lnTo>
                      <a:pt x="4953" y="0"/>
                    </a:lnTo>
                    <a:lnTo>
                      <a:pt x="4953" y="0"/>
                    </a:lnTo>
                    <a:lnTo>
                      <a:pt x="10000" y="1092"/>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90" name="Freeform 706"/>
              <p:cNvSpPr/>
              <p:nvPr>
                <p:custDataLst>
                  <p:tags r:id="rId9"/>
                </p:custDataLst>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91" name="Freeform 707"/>
              <p:cNvSpPr/>
              <p:nvPr>
                <p:custDataLst>
                  <p:tags r:id="rId10"/>
                </p:custDataLst>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92" name="Freeform 708"/>
              <p:cNvSpPr/>
              <p:nvPr>
                <p:custDataLst>
                  <p:tags r:id="rId11"/>
                </p:custDataLst>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1" fmla="*/ 0 w 7538"/>
                  <a:gd name="connsiteY0-2" fmla="*/ 0 h 10000"/>
                  <a:gd name="connsiteX1-3" fmla="*/ 5503 w 7538"/>
                  <a:gd name="connsiteY1-4" fmla="*/ 7817 h 10000"/>
                  <a:gd name="connsiteX2-5" fmla="*/ 7538 w 7538"/>
                  <a:gd name="connsiteY2-6" fmla="*/ 10000 h 10000"/>
                </a:gdLst>
                <a:ahLst/>
                <a:cxnLst>
                  <a:cxn ang="0">
                    <a:pos x="connsiteX0-1" y="connsiteY0-2"/>
                  </a:cxn>
                  <a:cxn ang="0">
                    <a:pos x="connsiteX1-3" y="connsiteY1-4"/>
                  </a:cxn>
                  <a:cxn ang="0">
                    <a:pos x="connsiteX2-5" y="connsiteY2-6"/>
                  </a:cxn>
                </a:cxnLst>
                <a:rect l="l" t="t" r="r" b="b"/>
                <a:pathLst>
                  <a:path w="7538" h="10000">
                    <a:moveTo>
                      <a:pt x="0" y="0"/>
                    </a:moveTo>
                    <a:lnTo>
                      <a:pt x="5503" y="7817"/>
                    </a:lnTo>
                    <a:lnTo>
                      <a:pt x="7538" y="10000"/>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93" name="Freeform 709"/>
              <p:cNvSpPr/>
              <p:nvPr>
                <p:custDataLst>
                  <p:tags r:id="rId12"/>
                </p:custDataLst>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94" name="Line 710"/>
              <p:cNvSpPr>
                <a:spLocks noChangeShapeType="1"/>
              </p:cNvSpPr>
              <p:nvPr>
                <p:custDataLst>
                  <p:tags r:id="rId13"/>
                </p:custDataLst>
              </p:nvPr>
            </p:nvSpPr>
            <p:spPr bwMode="auto">
              <a:xfrm>
                <a:off x="6010042" y="2137015"/>
                <a:ext cx="24560" cy="211488"/>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95" name="Line 711"/>
              <p:cNvSpPr>
                <a:spLocks noChangeShapeType="1"/>
              </p:cNvSpPr>
              <p:nvPr>
                <p:custDataLst>
                  <p:tags r:id="rId14"/>
                </p:custDataLst>
              </p:nvPr>
            </p:nvSpPr>
            <p:spPr bwMode="auto">
              <a:xfrm flipH="1">
                <a:off x="4368632" y="2434349"/>
                <a:ext cx="751816" cy="715072"/>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96" name="Line 712"/>
              <p:cNvSpPr>
                <a:spLocks noChangeShapeType="1"/>
              </p:cNvSpPr>
              <p:nvPr>
                <p:custDataLst>
                  <p:tags r:id="rId15"/>
                </p:custDataLst>
              </p:nvPr>
            </p:nvSpPr>
            <p:spPr bwMode="auto">
              <a:xfrm flipH="1" flipV="1">
                <a:off x="7681469" y="3816627"/>
                <a:ext cx="212851" cy="96875"/>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97" name="Line 713"/>
              <p:cNvSpPr>
                <a:spLocks noChangeShapeType="1"/>
              </p:cNvSpPr>
              <p:nvPr>
                <p:custDataLst>
                  <p:tags r:id="rId16"/>
                </p:custDataLst>
              </p:nvPr>
            </p:nvSpPr>
            <p:spPr bwMode="auto">
              <a:xfrm flipH="1" flipV="1">
                <a:off x="6972417" y="2367473"/>
                <a:ext cx="242415" cy="630496"/>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98" name="Line 714"/>
              <p:cNvSpPr>
                <a:spLocks noChangeShapeType="1"/>
              </p:cNvSpPr>
              <p:nvPr>
                <p:custDataLst>
                  <p:tags r:id="rId17"/>
                </p:custDataLst>
              </p:nvPr>
            </p:nvSpPr>
            <p:spPr bwMode="auto">
              <a:xfrm flipH="1" flipV="1">
                <a:off x="7214834" y="2997969"/>
                <a:ext cx="466634" cy="818657"/>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99" name="Line 715"/>
              <p:cNvSpPr>
                <a:spLocks noChangeShapeType="1"/>
              </p:cNvSpPr>
              <p:nvPr>
                <p:custDataLst>
                  <p:tags r:id="rId18"/>
                </p:custDataLst>
              </p:nvPr>
            </p:nvSpPr>
            <p:spPr bwMode="auto">
              <a:xfrm flipH="1" flipV="1">
                <a:off x="7681469" y="3816627"/>
                <a:ext cx="20465" cy="1102458"/>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100" name="Freeform 716"/>
              <p:cNvSpPr/>
              <p:nvPr>
                <p:custDataLst>
                  <p:tags r:id="rId19"/>
                </p:custDataLst>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101" name="Line 717"/>
              <p:cNvSpPr>
                <a:spLocks noChangeShapeType="1"/>
              </p:cNvSpPr>
              <p:nvPr>
                <p:custDataLst>
                  <p:tags r:id="rId20"/>
                </p:custDataLst>
              </p:nvPr>
            </p:nvSpPr>
            <p:spPr bwMode="auto">
              <a:xfrm>
                <a:off x="4997636" y="4060859"/>
                <a:ext cx="966016" cy="684944"/>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102" name="Line 718"/>
              <p:cNvSpPr>
                <a:spLocks noChangeShapeType="1"/>
              </p:cNvSpPr>
              <p:nvPr>
                <p:custDataLst>
                  <p:tags r:id="rId21"/>
                </p:custDataLst>
              </p:nvPr>
            </p:nvSpPr>
            <p:spPr bwMode="auto">
              <a:xfrm>
                <a:off x="4368632" y="3149421"/>
                <a:ext cx="629002" cy="911438"/>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103" name="Line 719"/>
              <p:cNvSpPr>
                <a:spLocks noChangeShapeType="1"/>
              </p:cNvSpPr>
              <p:nvPr>
                <p:custDataLst>
                  <p:tags r:id="rId22"/>
                </p:custDataLst>
              </p:nvPr>
            </p:nvSpPr>
            <p:spPr bwMode="auto">
              <a:xfrm flipH="1">
                <a:off x="4368634" y="2944756"/>
                <a:ext cx="809106" cy="204665"/>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104" name="Line 720"/>
              <p:cNvSpPr>
                <a:spLocks noChangeShapeType="1"/>
              </p:cNvSpPr>
              <p:nvPr>
                <p:custDataLst>
                  <p:tags r:id="rId23"/>
                </p:custDataLst>
              </p:nvPr>
            </p:nvSpPr>
            <p:spPr bwMode="auto">
              <a:xfrm flipH="1">
                <a:off x="5177742" y="2348501"/>
                <a:ext cx="856862" cy="596256"/>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105" name="Line 721"/>
              <p:cNvSpPr>
                <a:spLocks noChangeShapeType="1"/>
              </p:cNvSpPr>
              <p:nvPr>
                <p:custDataLst>
                  <p:tags r:id="rId24"/>
                </p:custDataLst>
              </p:nvPr>
            </p:nvSpPr>
            <p:spPr bwMode="auto">
              <a:xfrm flipH="1" flipV="1">
                <a:off x="6034604" y="2348500"/>
                <a:ext cx="1180232" cy="649470"/>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106" name="Freeform 722"/>
              <p:cNvSpPr/>
              <p:nvPr>
                <p:custDataLst>
                  <p:tags r:id="rId25"/>
                </p:custDataLst>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107" name="Freeform 723"/>
              <p:cNvSpPr/>
              <p:nvPr>
                <p:custDataLst>
                  <p:tags r:id="rId26"/>
                </p:custDataLst>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108" name="Line 724"/>
              <p:cNvSpPr>
                <a:spLocks noChangeShapeType="1"/>
              </p:cNvSpPr>
              <p:nvPr>
                <p:custDataLst>
                  <p:tags r:id="rId27"/>
                </p:custDataLst>
              </p:nvPr>
            </p:nvSpPr>
            <p:spPr bwMode="auto">
              <a:xfrm flipV="1">
                <a:off x="6413914" y="2997968"/>
                <a:ext cx="800921" cy="256512"/>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109" name="Line 725"/>
              <p:cNvSpPr>
                <a:spLocks noChangeShapeType="1"/>
              </p:cNvSpPr>
              <p:nvPr>
                <p:custDataLst>
                  <p:tags r:id="rId28"/>
                </p:custDataLst>
              </p:nvPr>
            </p:nvSpPr>
            <p:spPr bwMode="auto">
              <a:xfrm flipV="1">
                <a:off x="4997634" y="3254480"/>
                <a:ext cx="1416278" cy="817292"/>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110" name="Freeform 726"/>
              <p:cNvSpPr/>
              <p:nvPr>
                <p:custDataLst>
                  <p:tags r:id="rId29"/>
                </p:custDataLst>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111" name="Line 728"/>
              <p:cNvSpPr>
                <a:spLocks noChangeShapeType="1"/>
              </p:cNvSpPr>
              <p:nvPr>
                <p:custDataLst>
                  <p:tags r:id="rId30"/>
                </p:custDataLst>
              </p:nvPr>
            </p:nvSpPr>
            <p:spPr bwMode="auto">
              <a:xfrm flipH="1">
                <a:off x="5194114" y="4745801"/>
                <a:ext cx="769538" cy="395684"/>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112" name="Freeform 729"/>
              <p:cNvSpPr/>
              <p:nvPr>
                <p:custDataLst>
                  <p:tags r:id="rId31"/>
                </p:custDataLst>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113" name="Freeform 730"/>
              <p:cNvSpPr/>
              <p:nvPr>
                <p:custDataLst>
                  <p:tags r:id="rId32"/>
                </p:custDataLst>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114" name="Freeform 731"/>
              <p:cNvSpPr/>
              <p:nvPr>
                <p:custDataLst>
                  <p:tags r:id="rId33"/>
                </p:custDataLst>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115" name="Line 732"/>
              <p:cNvSpPr>
                <a:spLocks noChangeShapeType="1"/>
              </p:cNvSpPr>
              <p:nvPr>
                <p:custDataLst>
                  <p:tags r:id="rId34"/>
                </p:custDataLst>
              </p:nvPr>
            </p:nvSpPr>
            <p:spPr bwMode="auto">
              <a:xfrm>
                <a:off x="6413918" y="3254481"/>
                <a:ext cx="780454" cy="753166"/>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116" name="Line 733"/>
              <p:cNvSpPr>
                <a:spLocks noChangeShapeType="1"/>
              </p:cNvSpPr>
              <p:nvPr>
                <p:custDataLst>
                  <p:tags r:id="rId35"/>
                </p:custDataLst>
              </p:nvPr>
            </p:nvSpPr>
            <p:spPr bwMode="auto">
              <a:xfrm>
                <a:off x="5177745" y="2944750"/>
                <a:ext cx="1236173" cy="309725"/>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grpSp>
        <p:sp>
          <p:nvSpPr>
            <p:cNvPr id="5" name="Oval 45"/>
            <p:cNvSpPr/>
            <p:nvPr>
              <p:custDataLst>
                <p:tags r:id="rId36"/>
              </p:custDataLst>
            </p:nvPr>
          </p:nvSpPr>
          <p:spPr>
            <a:xfrm>
              <a:off x="4328325" y="2884335"/>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46"/>
            <p:cNvSpPr/>
            <p:nvPr>
              <p:custDataLst>
                <p:tags r:id="rId37"/>
              </p:custDataLst>
            </p:nvPr>
          </p:nvSpPr>
          <p:spPr>
            <a:xfrm>
              <a:off x="5976150" y="1860398"/>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47"/>
            <p:cNvSpPr/>
            <p:nvPr>
              <p:custDataLst>
                <p:tags r:id="rId38"/>
              </p:custDataLst>
            </p:nvPr>
          </p:nvSpPr>
          <p:spPr>
            <a:xfrm>
              <a:off x="6007107" y="2079473"/>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48"/>
            <p:cNvSpPr/>
            <p:nvPr>
              <p:custDataLst>
                <p:tags r:id="rId39"/>
              </p:custDataLst>
            </p:nvPr>
          </p:nvSpPr>
          <p:spPr>
            <a:xfrm>
              <a:off x="5145094" y="2679548"/>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49"/>
            <p:cNvSpPr/>
            <p:nvPr>
              <p:custDataLst>
                <p:tags r:id="rId40"/>
              </p:custDataLst>
            </p:nvPr>
          </p:nvSpPr>
          <p:spPr>
            <a:xfrm>
              <a:off x="4255300" y="3719360"/>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50"/>
            <p:cNvSpPr/>
            <p:nvPr>
              <p:custDataLst>
                <p:tags r:id="rId41"/>
              </p:custDataLst>
            </p:nvPr>
          </p:nvSpPr>
          <p:spPr>
            <a:xfrm>
              <a:off x="4972850" y="3805085"/>
              <a:ext cx="65082" cy="65082"/>
            </a:xfrm>
            <a:prstGeom prst="ellipse">
              <a:avLst/>
            </a:prstGeom>
            <a:solidFill>
              <a:srgbClr val="B04474"/>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Oval 51"/>
            <p:cNvSpPr/>
            <p:nvPr>
              <p:custDataLst>
                <p:tags r:id="rId42"/>
              </p:custDataLst>
            </p:nvPr>
          </p:nvSpPr>
          <p:spPr>
            <a:xfrm>
              <a:off x="4407700" y="4373410"/>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53"/>
            <p:cNvSpPr/>
            <p:nvPr>
              <p:custDataLst>
                <p:tags r:id="rId43"/>
              </p:custDataLst>
            </p:nvPr>
          </p:nvSpPr>
          <p:spPr>
            <a:xfrm>
              <a:off x="7163600" y="3738410"/>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54"/>
            <p:cNvSpPr/>
            <p:nvPr>
              <p:custDataLst>
                <p:tags r:id="rId44"/>
              </p:custDataLst>
            </p:nvPr>
          </p:nvSpPr>
          <p:spPr>
            <a:xfrm>
              <a:off x="7646200" y="3554260"/>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55"/>
            <p:cNvSpPr/>
            <p:nvPr>
              <p:custDataLst>
                <p:tags r:id="rId45"/>
              </p:custDataLst>
            </p:nvPr>
          </p:nvSpPr>
          <p:spPr>
            <a:xfrm>
              <a:off x="7865275" y="3652685"/>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57"/>
            <p:cNvSpPr/>
            <p:nvPr>
              <p:custDataLst>
                <p:tags r:id="rId46"/>
              </p:custDataLst>
            </p:nvPr>
          </p:nvSpPr>
          <p:spPr>
            <a:xfrm>
              <a:off x="7182650" y="2735110"/>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58"/>
            <p:cNvSpPr/>
            <p:nvPr>
              <p:custDataLst>
                <p:tags r:id="rId47"/>
              </p:custDataLst>
            </p:nvPr>
          </p:nvSpPr>
          <p:spPr>
            <a:xfrm>
              <a:off x="7179475" y="4805210"/>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Oval 60"/>
            <p:cNvSpPr/>
            <p:nvPr>
              <p:custDataLst>
                <p:tags r:id="rId48"/>
              </p:custDataLst>
            </p:nvPr>
          </p:nvSpPr>
          <p:spPr>
            <a:xfrm>
              <a:off x="6947700" y="2087410"/>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61"/>
            <p:cNvSpPr/>
            <p:nvPr>
              <p:custDataLst>
                <p:tags r:id="rId49"/>
              </p:custDataLst>
            </p:nvPr>
          </p:nvSpPr>
          <p:spPr>
            <a:xfrm>
              <a:off x="5166525" y="4877441"/>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62"/>
            <p:cNvSpPr/>
            <p:nvPr>
              <p:custDataLst>
                <p:tags r:id="rId50"/>
              </p:custDataLst>
            </p:nvPr>
          </p:nvSpPr>
          <p:spPr>
            <a:xfrm>
              <a:off x="6228563" y="5282254"/>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63"/>
            <p:cNvSpPr/>
            <p:nvPr>
              <p:custDataLst>
                <p:tags r:id="rId51"/>
              </p:custDataLst>
            </p:nvPr>
          </p:nvSpPr>
          <p:spPr>
            <a:xfrm>
              <a:off x="6992944" y="5234629"/>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Oval 64"/>
            <p:cNvSpPr/>
            <p:nvPr>
              <p:custDataLst>
                <p:tags r:id="rId52"/>
              </p:custDataLst>
            </p:nvPr>
          </p:nvSpPr>
          <p:spPr>
            <a:xfrm>
              <a:off x="6340482" y="5517998"/>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Oval 44"/>
            <p:cNvSpPr/>
            <p:nvPr>
              <p:custDataLst>
                <p:tags r:id="rId53"/>
              </p:custDataLst>
            </p:nvPr>
          </p:nvSpPr>
          <p:spPr>
            <a:xfrm>
              <a:off x="6059496" y="2667643"/>
              <a:ext cx="703254" cy="703254"/>
            </a:xfrm>
            <a:prstGeom prst="ellipse">
              <a:avLst/>
            </a:prstGeom>
            <a:gradFill flip="none" rotWithShape="1">
              <a:gsLst>
                <a:gs pos="87000">
                  <a:srgbClr val="0D1325"/>
                </a:gs>
                <a:gs pos="0">
                  <a:srgbClr val="54D0CA"/>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nvGrpSpPr>
            <p:cNvPr id="72" name="Group 68"/>
            <p:cNvGrpSpPr/>
            <p:nvPr/>
          </p:nvGrpSpPr>
          <p:grpSpPr>
            <a:xfrm>
              <a:off x="6216454" y="2797385"/>
              <a:ext cx="389338" cy="443770"/>
              <a:chOff x="4021138" y="1814513"/>
              <a:chExt cx="669925" cy="763588"/>
            </a:xfrm>
            <a:solidFill>
              <a:schemeClr val="bg1"/>
            </a:solidFill>
          </p:grpSpPr>
          <p:sp>
            <p:nvSpPr>
              <p:cNvPr id="73" name="Freeform 69"/>
              <p:cNvSpPr>
                <a:spLocks noEditPoints="1"/>
              </p:cNvSpPr>
              <p:nvPr>
                <p:custDataLst>
                  <p:tags r:id="rId54"/>
                </p:custDataLst>
              </p:nvPr>
            </p:nvSpPr>
            <p:spPr bwMode="auto">
              <a:xfrm>
                <a:off x="4140200" y="1938338"/>
                <a:ext cx="431800" cy="639763"/>
              </a:xfrm>
              <a:custGeom>
                <a:avLst/>
                <a:gdLst>
                  <a:gd name="T0" fmla="*/ 96 w 272"/>
                  <a:gd name="T1" fmla="*/ 7 h 403"/>
                  <a:gd name="T2" fmla="*/ 40 w 272"/>
                  <a:gd name="T3" fmla="*/ 40 h 403"/>
                  <a:gd name="T4" fmla="*/ 5 w 272"/>
                  <a:gd name="T5" fmla="*/ 97 h 403"/>
                  <a:gd name="T6" fmla="*/ 1 w 272"/>
                  <a:gd name="T7" fmla="*/ 148 h 403"/>
                  <a:gd name="T8" fmla="*/ 29 w 272"/>
                  <a:gd name="T9" fmla="*/ 232 h 403"/>
                  <a:gd name="T10" fmla="*/ 55 w 272"/>
                  <a:gd name="T11" fmla="*/ 273 h 403"/>
                  <a:gd name="T12" fmla="*/ 63 w 272"/>
                  <a:gd name="T13" fmla="*/ 314 h 403"/>
                  <a:gd name="T14" fmla="*/ 55 w 272"/>
                  <a:gd name="T15" fmla="*/ 329 h 403"/>
                  <a:gd name="T16" fmla="*/ 55 w 272"/>
                  <a:gd name="T17" fmla="*/ 349 h 403"/>
                  <a:gd name="T18" fmla="*/ 55 w 272"/>
                  <a:gd name="T19" fmla="*/ 364 h 403"/>
                  <a:gd name="T20" fmla="*/ 61 w 272"/>
                  <a:gd name="T21" fmla="*/ 384 h 403"/>
                  <a:gd name="T22" fmla="*/ 80 w 272"/>
                  <a:gd name="T23" fmla="*/ 402 h 403"/>
                  <a:gd name="T24" fmla="*/ 189 w 272"/>
                  <a:gd name="T25" fmla="*/ 403 h 403"/>
                  <a:gd name="T26" fmla="*/ 206 w 272"/>
                  <a:gd name="T27" fmla="*/ 387 h 403"/>
                  <a:gd name="T28" fmla="*/ 217 w 272"/>
                  <a:gd name="T29" fmla="*/ 370 h 403"/>
                  <a:gd name="T30" fmla="*/ 217 w 272"/>
                  <a:gd name="T31" fmla="*/ 349 h 403"/>
                  <a:gd name="T32" fmla="*/ 217 w 272"/>
                  <a:gd name="T33" fmla="*/ 334 h 403"/>
                  <a:gd name="T34" fmla="*/ 212 w 272"/>
                  <a:gd name="T35" fmla="*/ 316 h 403"/>
                  <a:gd name="T36" fmla="*/ 214 w 272"/>
                  <a:gd name="T37" fmla="*/ 278 h 403"/>
                  <a:gd name="T38" fmla="*/ 236 w 272"/>
                  <a:gd name="T39" fmla="*/ 243 h 403"/>
                  <a:gd name="T40" fmla="*/ 269 w 272"/>
                  <a:gd name="T41" fmla="*/ 161 h 403"/>
                  <a:gd name="T42" fmla="*/ 270 w 272"/>
                  <a:gd name="T43" fmla="*/ 110 h 403"/>
                  <a:gd name="T44" fmla="*/ 241 w 272"/>
                  <a:gd name="T45" fmla="*/ 50 h 403"/>
                  <a:gd name="T46" fmla="*/ 189 w 272"/>
                  <a:gd name="T47" fmla="*/ 11 h 403"/>
                  <a:gd name="T48" fmla="*/ 136 w 272"/>
                  <a:gd name="T49" fmla="*/ 0 h 403"/>
                  <a:gd name="T50" fmla="*/ 201 w 272"/>
                  <a:gd name="T51" fmla="*/ 367 h 403"/>
                  <a:gd name="T52" fmla="*/ 202 w 272"/>
                  <a:gd name="T53" fmla="*/ 373 h 403"/>
                  <a:gd name="T54" fmla="*/ 192 w 272"/>
                  <a:gd name="T55" fmla="*/ 385 h 403"/>
                  <a:gd name="T56" fmla="*/ 87 w 272"/>
                  <a:gd name="T57" fmla="*/ 389 h 403"/>
                  <a:gd name="T58" fmla="*/ 79 w 272"/>
                  <a:gd name="T59" fmla="*/ 381 h 403"/>
                  <a:gd name="T60" fmla="*/ 69 w 272"/>
                  <a:gd name="T61" fmla="*/ 370 h 403"/>
                  <a:gd name="T62" fmla="*/ 71 w 272"/>
                  <a:gd name="T63" fmla="*/ 353 h 403"/>
                  <a:gd name="T64" fmla="*/ 70 w 272"/>
                  <a:gd name="T65" fmla="*/ 347 h 403"/>
                  <a:gd name="T66" fmla="*/ 70 w 272"/>
                  <a:gd name="T67" fmla="*/ 332 h 403"/>
                  <a:gd name="T68" fmla="*/ 72 w 272"/>
                  <a:gd name="T69" fmla="*/ 324 h 403"/>
                  <a:gd name="T70" fmla="*/ 203 w 272"/>
                  <a:gd name="T71" fmla="*/ 329 h 403"/>
                  <a:gd name="T72" fmla="*/ 203 w 272"/>
                  <a:gd name="T73" fmla="*/ 347 h 403"/>
                  <a:gd name="T74" fmla="*/ 92 w 272"/>
                  <a:gd name="T75" fmla="*/ 196 h 403"/>
                  <a:gd name="T76" fmla="*/ 148 w 272"/>
                  <a:gd name="T77" fmla="*/ 186 h 403"/>
                  <a:gd name="T78" fmla="*/ 109 w 272"/>
                  <a:gd name="T79" fmla="*/ 310 h 403"/>
                  <a:gd name="T80" fmla="*/ 197 w 272"/>
                  <a:gd name="T81" fmla="*/ 285 h 403"/>
                  <a:gd name="T82" fmla="*/ 185 w 272"/>
                  <a:gd name="T83" fmla="*/ 170 h 403"/>
                  <a:gd name="T84" fmla="*/ 148 w 272"/>
                  <a:gd name="T85" fmla="*/ 168 h 403"/>
                  <a:gd name="T86" fmla="*/ 92 w 272"/>
                  <a:gd name="T87" fmla="*/ 178 h 403"/>
                  <a:gd name="T88" fmla="*/ 77 w 272"/>
                  <a:gd name="T89" fmla="*/ 310 h 403"/>
                  <a:gd name="T90" fmla="*/ 68 w 272"/>
                  <a:gd name="T91" fmla="*/ 265 h 403"/>
                  <a:gd name="T92" fmla="*/ 41 w 272"/>
                  <a:gd name="T93" fmla="*/ 225 h 403"/>
                  <a:gd name="T94" fmla="*/ 15 w 272"/>
                  <a:gd name="T95" fmla="*/ 147 h 403"/>
                  <a:gd name="T96" fmla="*/ 19 w 272"/>
                  <a:gd name="T97" fmla="*/ 101 h 403"/>
                  <a:gd name="T98" fmla="*/ 49 w 272"/>
                  <a:gd name="T99" fmla="*/ 51 h 403"/>
                  <a:gd name="T100" fmla="*/ 99 w 272"/>
                  <a:gd name="T101" fmla="*/ 21 h 403"/>
                  <a:gd name="T102" fmla="*/ 149 w 272"/>
                  <a:gd name="T103" fmla="*/ 16 h 403"/>
                  <a:gd name="T104" fmla="*/ 204 w 272"/>
                  <a:gd name="T105" fmla="*/ 36 h 403"/>
                  <a:gd name="T106" fmla="*/ 244 w 272"/>
                  <a:gd name="T107" fmla="*/ 79 h 403"/>
                  <a:gd name="T108" fmla="*/ 258 w 272"/>
                  <a:gd name="T109" fmla="*/ 138 h 403"/>
                  <a:gd name="T110" fmla="*/ 245 w 272"/>
                  <a:gd name="T111" fmla="*/ 194 h 403"/>
                  <a:gd name="T112" fmla="*/ 208 w 272"/>
                  <a:gd name="T113" fmla="*/ 26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2" h="403">
                    <a:moveTo>
                      <a:pt x="136" y="0"/>
                    </a:moveTo>
                    <a:lnTo>
                      <a:pt x="136" y="0"/>
                    </a:lnTo>
                    <a:lnTo>
                      <a:pt x="122" y="2"/>
                    </a:lnTo>
                    <a:lnTo>
                      <a:pt x="109" y="4"/>
                    </a:lnTo>
                    <a:lnTo>
                      <a:pt x="96" y="7"/>
                    </a:lnTo>
                    <a:lnTo>
                      <a:pt x="83" y="11"/>
                    </a:lnTo>
                    <a:lnTo>
                      <a:pt x="71" y="18"/>
                    </a:lnTo>
                    <a:lnTo>
                      <a:pt x="59" y="24"/>
                    </a:lnTo>
                    <a:lnTo>
                      <a:pt x="49" y="32"/>
                    </a:lnTo>
                    <a:lnTo>
                      <a:pt x="40" y="40"/>
                    </a:lnTo>
                    <a:lnTo>
                      <a:pt x="31" y="50"/>
                    </a:lnTo>
                    <a:lnTo>
                      <a:pt x="22" y="61"/>
                    </a:lnTo>
                    <a:lnTo>
                      <a:pt x="16" y="73"/>
                    </a:lnTo>
                    <a:lnTo>
                      <a:pt x="11" y="85"/>
                    </a:lnTo>
                    <a:lnTo>
                      <a:pt x="5" y="97"/>
                    </a:lnTo>
                    <a:lnTo>
                      <a:pt x="2" y="110"/>
                    </a:lnTo>
                    <a:lnTo>
                      <a:pt x="0" y="124"/>
                    </a:lnTo>
                    <a:lnTo>
                      <a:pt x="0" y="138"/>
                    </a:lnTo>
                    <a:lnTo>
                      <a:pt x="0" y="138"/>
                    </a:lnTo>
                    <a:lnTo>
                      <a:pt x="1" y="148"/>
                    </a:lnTo>
                    <a:lnTo>
                      <a:pt x="3" y="161"/>
                    </a:lnTo>
                    <a:lnTo>
                      <a:pt x="6" y="178"/>
                    </a:lnTo>
                    <a:lnTo>
                      <a:pt x="13" y="198"/>
                    </a:lnTo>
                    <a:lnTo>
                      <a:pt x="22" y="220"/>
                    </a:lnTo>
                    <a:lnTo>
                      <a:pt x="29" y="232"/>
                    </a:lnTo>
                    <a:lnTo>
                      <a:pt x="35" y="243"/>
                    </a:lnTo>
                    <a:lnTo>
                      <a:pt x="44" y="255"/>
                    </a:lnTo>
                    <a:lnTo>
                      <a:pt x="53" y="268"/>
                    </a:lnTo>
                    <a:lnTo>
                      <a:pt x="53" y="268"/>
                    </a:lnTo>
                    <a:lnTo>
                      <a:pt x="55" y="273"/>
                    </a:lnTo>
                    <a:lnTo>
                      <a:pt x="58" y="277"/>
                    </a:lnTo>
                    <a:lnTo>
                      <a:pt x="60" y="289"/>
                    </a:lnTo>
                    <a:lnTo>
                      <a:pt x="62" y="301"/>
                    </a:lnTo>
                    <a:lnTo>
                      <a:pt x="63" y="314"/>
                    </a:lnTo>
                    <a:lnTo>
                      <a:pt x="63" y="314"/>
                    </a:lnTo>
                    <a:lnTo>
                      <a:pt x="59" y="316"/>
                    </a:lnTo>
                    <a:lnTo>
                      <a:pt x="57" y="319"/>
                    </a:lnTo>
                    <a:lnTo>
                      <a:pt x="55" y="323"/>
                    </a:lnTo>
                    <a:lnTo>
                      <a:pt x="55" y="329"/>
                    </a:lnTo>
                    <a:lnTo>
                      <a:pt x="55" y="329"/>
                    </a:lnTo>
                    <a:lnTo>
                      <a:pt x="55" y="334"/>
                    </a:lnTo>
                    <a:lnTo>
                      <a:pt x="58" y="339"/>
                    </a:lnTo>
                    <a:lnTo>
                      <a:pt x="58" y="339"/>
                    </a:lnTo>
                    <a:lnTo>
                      <a:pt x="55" y="344"/>
                    </a:lnTo>
                    <a:lnTo>
                      <a:pt x="55" y="349"/>
                    </a:lnTo>
                    <a:lnTo>
                      <a:pt x="55" y="349"/>
                    </a:lnTo>
                    <a:lnTo>
                      <a:pt x="55" y="355"/>
                    </a:lnTo>
                    <a:lnTo>
                      <a:pt x="58" y="360"/>
                    </a:lnTo>
                    <a:lnTo>
                      <a:pt x="58" y="360"/>
                    </a:lnTo>
                    <a:lnTo>
                      <a:pt x="55" y="364"/>
                    </a:lnTo>
                    <a:lnTo>
                      <a:pt x="55" y="370"/>
                    </a:lnTo>
                    <a:lnTo>
                      <a:pt x="55" y="370"/>
                    </a:lnTo>
                    <a:lnTo>
                      <a:pt x="55" y="375"/>
                    </a:lnTo>
                    <a:lnTo>
                      <a:pt x="57" y="381"/>
                    </a:lnTo>
                    <a:lnTo>
                      <a:pt x="61" y="384"/>
                    </a:lnTo>
                    <a:lnTo>
                      <a:pt x="66" y="387"/>
                    </a:lnTo>
                    <a:lnTo>
                      <a:pt x="66" y="387"/>
                    </a:lnTo>
                    <a:lnTo>
                      <a:pt x="68" y="394"/>
                    </a:lnTo>
                    <a:lnTo>
                      <a:pt x="73" y="399"/>
                    </a:lnTo>
                    <a:lnTo>
                      <a:pt x="80" y="402"/>
                    </a:lnTo>
                    <a:lnTo>
                      <a:pt x="83" y="403"/>
                    </a:lnTo>
                    <a:lnTo>
                      <a:pt x="87" y="403"/>
                    </a:lnTo>
                    <a:lnTo>
                      <a:pt x="185" y="403"/>
                    </a:lnTo>
                    <a:lnTo>
                      <a:pt x="185" y="403"/>
                    </a:lnTo>
                    <a:lnTo>
                      <a:pt x="189" y="403"/>
                    </a:lnTo>
                    <a:lnTo>
                      <a:pt x="192" y="402"/>
                    </a:lnTo>
                    <a:lnTo>
                      <a:pt x="198" y="399"/>
                    </a:lnTo>
                    <a:lnTo>
                      <a:pt x="204" y="394"/>
                    </a:lnTo>
                    <a:lnTo>
                      <a:pt x="206" y="387"/>
                    </a:lnTo>
                    <a:lnTo>
                      <a:pt x="206" y="387"/>
                    </a:lnTo>
                    <a:lnTo>
                      <a:pt x="210" y="384"/>
                    </a:lnTo>
                    <a:lnTo>
                      <a:pt x="215" y="381"/>
                    </a:lnTo>
                    <a:lnTo>
                      <a:pt x="217" y="375"/>
                    </a:lnTo>
                    <a:lnTo>
                      <a:pt x="217" y="370"/>
                    </a:lnTo>
                    <a:lnTo>
                      <a:pt x="217" y="370"/>
                    </a:lnTo>
                    <a:lnTo>
                      <a:pt x="217" y="364"/>
                    </a:lnTo>
                    <a:lnTo>
                      <a:pt x="214" y="360"/>
                    </a:lnTo>
                    <a:lnTo>
                      <a:pt x="214" y="360"/>
                    </a:lnTo>
                    <a:lnTo>
                      <a:pt x="217" y="355"/>
                    </a:lnTo>
                    <a:lnTo>
                      <a:pt x="217" y="349"/>
                    </a:lnTo>
                    <a:lnTo>
                      <a:pt x="217" y="349"/>
                    </a:lnTo>
                    <a:lnTo>
                      <a:pt x="217" y="344"/>
                    </a:lnTo>
                    <a:lnTo>
                      <a:pt x="214" y="339"/>
                    </a:lnTo>
                    <a:lnTo>
                      <a:pt x="214" y="339"/>
                    </a:lnTo>
                    <a:lnTo>
                      <a:pt x="217" y="334"/>
                    </a:lnTo>
                    <a:lnTo>
                      <a:pt x="217" y="329"/>
                    </a:lnTo>
                    <a:lnTo>
                      <a:pt x="217" y="329"/>
                    </a:lnTo>
                    <a:lnTo>
                      <a:pt x="217" y="323"/>
                    </a:lnTo>
                    <a:lnTo>
                      <a:pt x="215" y="319"/>
                    </a:lnTo>
                    <a:lnTo>
                      <a:pt x="212" y="316"/>
                    </a:lnTo>
                    <a:lnTo>
                      <a:pt x="208" y="313"/>
                    </a:lnTo>
                    <a:lnTo>
                      <a:pt x="208" y="313"/>
                    </a:lnTo>
                    <a:lnTo>
                      <a:pt x="209" y="303"/>
                    </a:lnTo>
                    <a:lnTo>
                      <a:pt x="210" y="290"/>
                    </a:lnTo>
                    <a:lnTo>
                      <a:pt x="214" y="278"/>
                    </a:lnTo>
                    <a:lnTo>
                      <a:pt x="216" y="273"/>
                    </a:lnTo>
                    <a:lnTo>
                      <a:pt x="219" y="268"/>
                    </a:lnTo>
                    <a:lnTo>
                      <a:pt x="219" y="268"/>
                    </a:lnTo>
                    <a:lnTo>
                      <a:pt x="228" y="255"/>
                    </a:lnTo>
                    <a:lnTo>
                      <a:pt x="236" y="243"/>
                    </a:lnTo>
                    <a:lnTo>
                      <a:pt x="243" y="232"/>
                    </a:lnTo>
                    <a:lnTo>
                      <a:pt x="249" y="220"/>
                    </a:lnTo>
                    <a:lnTo>
                      <a:pt x="259" y="198"/>
                    </a:lnTo>
                    <a:lnTo>
                      <a:pt x="265" y="178"/>
                    </a:lnTo>
                    <a:lnTo>
                      <a:pt x="269" y="161"/>
                    </a:lnTo>
                    <a:lnTo>
                      <a:pt x="271" y="148"/>
                    </a:lnTo>
                    <a:lnTo>
                      <a:pt x="272" y="138"/>
                    </a:lnTo>
                    <a:lnTo>
                      <a:pt x="272" y="138"/>
                    </a:lnTo>
                    <a:lnTo>
                      <a:pt x="272" y="124"/>
                    </a:lnTo>
                    <a:lnTo>
                      <a:pt x="270" y="110"/>
                    </a:lnTo>
                    <a:lnTo>
                      <a:pt x="266" y="97"/>
                    </a:lnTo>
                    <a:lnTo>
                      <a:pt x="261" y="85"/>
                    </a:lnTo>
                    <a:lnTo>
                      <a:pt x="256" y="73"/>
                    </a:lnTo>
                    <a:lnTo>
                      <a:pt x="249" y="61"/>
                    </a:lnTo>
                    <a:lnTo>
                      <a:pt x="241" y="50"/>
                    </a:lnTo>
                    <a:lnTo>
                      <a:pt x="232" y="40"/>
                    </a:lnTo>
                    <a:lnTo>
                      <a:pt x="222" y="32"/>
                    </a:lnTo>
                    <a:lnTo>
                      <a:pt x="212" y="24"/>
                    </a:lnTo>
                    <a:lnTo>
                      <a:pt x="201" y="18"/>
                    </a:lnTo>
                    <a:lnTo>
                      <a:pt x="189" y="11"/>
                    </a:lnTo>
                    <a:lnTo>
                      <a:pt x="177" y="7"/>
                    </a:lnTo>
                    <a:lnTo>
                      <a:pt x="163" y="4"/>
                    </a:lnTo>
                    <a:lnTo>
                      <a:pt x="150" y="2"/>
                    </a:lnTo>
                    <a:lnTo>
                      <a:pt x="136" y="0"/>
                    </a:lnTo>
                    <a:lnTo>
                      <a:pt x="136" y="0"/>
                    </a:lnTo>
                    <a:close/>
                    <a:moveTo>
                      <a:pt x="203" y="349"/>
                    </a:moveTo>
                    <a:lnTo>
                      <a:pt x="203" y="349"/>
                    </a:lnTo>
                    <a:lnTo>
                      <a:pt x="203" y="351"/>
                    </a:lnTo>
                    <a:lnTo>
                      <a:pt x="201" y="353"/>
                    </a:lnTo>
                    <a:lnTo>
                      <a:pt x="201" y="367"/>
                    </a:lnTo>
                    <a:lnTo>
                      <a:pt x="201" y="367"/>
                    </a:lnTo>
                    <a:lnTo>
                      <a:pt x="203" y="368"/>
                    </a:lnTo>
                    <a:lnTo>
                      <a:pt x="203" y="370"/>
                    </a:lnTo>
                    <a:lnTo>
                      <a:pt x="203" y="370"/>
                    </a:lnTo>
                    <a:lnTo>
                      <a:pt x="202" y="373"/>
                    </a:lnTo>
                    <a:lnTo>
                      <a:pt x="200" y="374"/>
                    </a:lnTo>
                    <a:lnTo>
                      <a:pt x="193" y="381"/>
                    </a:lnTo>
                    <a:lnTo>
                      <a:pt x="193" y="382"/>
                    </a:lnTo>
                    <a:lnTo>
                      <a:pt x="193" y="382"/>
                    </a:lnTo>
                    <a:lnTo>
                      <a:pt x="192" y="385"/>
                    </a:lnTo>
                    <a:lnTo>
                      <a:pt x="191" y="387"/>
                    </a:lnTo>
                    <a:lnTo>
                      <a:pt x="188" y="389"/>
                    </a:lnTo>
                    <a:lnTo>
                      <a:pt x="185" y="389"/>
                    </a:lnTo>
                    <a:lnTo>
                      <a:pt x="87" y="389"/>
                    </a:lnTo>
                    <a:lnTo>
                      <a:pt x="87" y="389"/>
                    </a:lnTo>
                    <a:lnTo>
                      <a:pt x="84" y="389"/>
                    </a:lnTo>
                    <a:lnTo>
                      <a:pt x="82" y="387"/>
                    </a:lnTo>
                    <a:lnTo>
                      <a:pt x="80" y="385"/>
                    </a:lnTo>
                    <a:lnTo>
                      <a:pt x="79" y="382"/>
                    </a:lnTo>
                    <a:lnTo>
                      <a:pt x="79" y="381"/>
                    </a:lnTo>
                    <a:lnTo>
                      <a:pt x="72" y="374"/>
                    </a:lnTo>
                    <a:lnTo>
                      <a:pt x="72" y="374"/>
                    </a:lnTo>
                    <a:lnTo>
                      <a:pt x="70" y="373"/>
                    </a:lnTo>
                    <a:lnTo>
                      <a:pt x="69" y="370"/>
                    </a:lnTo>
                    <a:lnTo>
                      <a:pt x="69" y="370"/>
                    </a:lnTo>
                    <a:lnTo>
                      <a:pt x="69" y="369"/>
                    </a:lnTo>
                    <a:lnTo>
                      <a:pt x="71" y="367"/>
                    </a:lnTo>
                    <a:lnTo>
                      <a:pt x="176" y="367"/>
                    </a:lnTo>
                    <a:lnTo>
                      <a:pt x="176" y="353"/>
                    </a:lnTo>
                    <a:lnTo>
                      <a:pt x="71" y="353"/>
                    </a:lnTo>
                    <a:lnTo>
                      <a:pt x="71" y="353"/>
                    </a:lnTo>
                    <a:lnTo>
                      <a:pt x="69" y="351"/>
                    </a:lnTo>
                    <a:lnTo>
                      <a:pt x="69" y="349"/>
                    </a:lnTo>
                    <a:lnTo>
                      <a:pt x="69" y="349"/>
                    </a:lnTo>
                    <a:lnTo>
                      <a:pt x="70" y="347"/>
                    </a:lnTo>
                    <a:lnTo>
                      <a:pt x="71" y="346"/>
                    </a:lnTo>
                    <a:lnTo>
                      <a:pt x="176" y="346"/>
                    </a:lnTo>
                    <a:lnTo>
                      <a:pt x="176" y="332"/>
                    </a:lnTo>
                    <a:lnTo>
                      <a:pt x="70" y="332"/>
                    </a:lnTo>
                    <a:lnTo>
                      <a:pt x="70" y="332"/>
                    </a:lnTo>
                    <a:lnTo>
                      <a:pt x="69" y="330"/>
                    </a:lnTo>
                    <a:lnTo>
                      <a:pt x="69" y="329"/>
                    </a:lnTo>
                    <a:lnTo>
                      <a:pt x="69" y="329"/>
                    </a:lnTo>
                    <a:lnTo>
                      <a:pt x="70" y="326"/>
                    </a:lnTo>
                    <a:lnTo>
                      <a:pt x="72" y="324"/>
                    </a:lnTo>
                    <a:lnTo>
                      <a:pt x="200" y="324"/>
                    </a:lnTo>
                    <a:lnTo>
                      <a:pt x="200" y="324"/>
                    </a:lnTo>
                    <a:lnTo>
                      <a:pt x="202" y="326"/>
                    </a:lnTo>
                    <a:lnTo>
                      <a:pt x="203" y="329"/>
                    </a:lnTo>
                    <a:lnTo>
                      <a:pt x="203" y="329"/>
                    </a:lnTo>
                    <a:lnTo>
                      <a:pt x="203" y="331"/>
                    </a:lnTo>
                    <a:lnTo>
                      <a:pt x="201" y="332"/>
                    </a:lnTo>
                    <a:lnTo>
                      <a:pt x="201" y="346"/>
                    </a:lnTo>
                    <a:lnTo>
                      <a:pt x="201" y="346"/>
                    </a:lnTo>
                    <a:lnTo>
                      <a:pt x="203" y="347"/>
                    </a:lnTo>
                    <a:lnTo>
                      <a:pt x="203" y="349"/>
                    </a:lnTo>
                    <a:lnTo>
                      <a:pt x="203" y="349"/>
                    </a:lnTo>
                    <a:close/>
                    <a:moveTo>
                      <a:pt x="109" y="310"/>
                    </a:moveTo>
                    <a:lnTo>
                      <a:pt x="90" y="195"/>
                    </a:lnTo>
                    <a:lnTo>
                      <a:pt x="92" y="196"/>
                    </a:lnTo>
                    <a:lnTo>
                      <a:pt x="103" y="186"/>
                    </a:lnTo>
                    <a:lnTo>
                      <a:pt x="114" y="196"/>
                    </a:lnTo>
                    <a:lnTo>
                      <a:pt x="125" y="186"/>
                    </a:lnTo>
                    <a:lnTo>
                      <a:pt x="137" y="196"/>
                    </a:lnTo>
                    <a:lnTo>
                      <a:pt x="148" y="186"/>
                    </a:lnTo>
                    <a:lnTo>
                      <a:pt x="158" y="196"/>
                    </a:lnTo>
                    <a:lnTo>
                      <a:pt x="170" y="186"/>
                    </a:lnTo>
                    <a:lnTo>
                      <a:pt x="181" y="196"/>
                    </a:lnTo>
                    <a:lnTo>
                      <a:pt x="163" y="310"/>
                    </a:lnTo>
                    <a:lnTo>
                      <a:pt x="109" y="310"/>
                    </a:lnTo>
                    <a:close/>
                    <a:moveTo>
                      <a:pt x="208" y="260"/>
                    </a:moveTo>
                    <a:lnTo>
                      <a:pt x="208" y="260"/>
                    </a:lnTo>
                    <a:lnTo>
                      <a:pt x="204" y="265"/>
                    </a:lnTo>
                    <a:lnTo>
                      <a:pt x="202" y="272"/>
                    </a:lnTo>
                    <a:lnTo>
                      <a:pt x="197" y="285"/>
                    </a:lnTo>
                    <a:lnTo>
                      <a:pt x="195" y="299"/>
                    </a:lnTo>
                    <a:lnTo>
                      <a:pt x="194" y="310"/>
                    </a:lnTo>
                    <a:lnTo>
                      <a:pt x="177" y="310"/>
                    </a:lnTo>
                    <a:lnTo>
                      <a:pt x="200" y="172"/>
                    </a:lnTo>
                    <a:lnTo>
                      <a:pt x="185" y="170"/>
                    </a:lnTo>
                    <a:lnTo>
                      <a:pt x="184" y="174"/>
                    </a:lnTo>
                    <a:lnTo>
                      <a:pt x="181" y="178"/>
                    </a:lnTo>
                    <a:lnTo>
                      <a:pt x="170" y="168"/>
                    </a:lnTo>
                    <a:lnTo>
                      <a:pt x="158" y="178"/>
                    </a:lnTo>
                    <a:lnTo>
                      <a:pt x="148" y="168"/>
                    </a:lnTo>
                    <a:lnTo>
                      <a:pt x="137" y="178"/>
                    </a:lnTo>
                    <a:lnTo>
                      <a:pt x="125" y="168"/>
                    </a:lnTo>
                    <a:lnTo>
                      <a:pt x="114" y="178"/>
                    </a:lnTo>
                    <a:lnTo>
                      <a:pt x="103" y="168"/>
                    </a:lnTo>
                    <a:lnTo>
                      <a:pt x="92" y="178"/>
                    </a:lnTo>
                    <a:lnTo>
                      <a:pt x="86" y="173"/>
                    </a:lnTo>
                    <a:lnTo>
                      <a:pt x="86" y="170"/>
                    </a:lnTo>
                    <a:lnTo>
                      <a:pt x="72" y="172"/>
                    </a:lnTo>
                    <a:lnTo>
                      <a:pt x="95" y="310"/>
                    </a:lnTo>
                    <a:lnTo>
                      <a:pt x="77" y="310"/>
                    </a:lnTo>
                    <a:lnTo>
                      <a:pt x="77" y="310"/>
                    </a:lnTo>
                    <a:lnTo>
                      <a:pt x="76" y="299"/>
                    </a:lnTo>
                    <a:lnTo>
                      <a:pt x="74" y="285"/>
                    </a:lnTo>
                    <a:lnTo>
                      <a:pt x="71" y="272"/>
                    </a:lnTo>
                    <a:lnTo>
                      <a:pt x="68" y="265"/>
                    </a:lnTo>
                    <a:lnTo>
                      <a:pt x="63" y="260"/>
                    </a:lnTo>
                    <a:lnTo>
                      <a:pt x="63" y="260"/>
                    </a:lnTo>
                    <a:lnTo>
                      <a:pt x="55" y="248"/>
                    </a:lnTo>
                    <a:lnTo>
                      <a:pt x="47" y="236"/>
                    </a:lnTo>
                    <a:lnTo>
                      <a:pt x="41" y="225"/>
                    </a:lnTo>
                    <a:lnTo>
                      <a:pt x="35" y="214"/>
                    </a:lnTo>
                    <a:lnTo>
                      <a:pt x="27" y="194"/>
                    </a:lnTo>
                    <a:lnTo>
                      <a:pt x="20" y="175"/>
                    </a:lnTo>
                    <a:lnTo>
                      <a:pt x="17" y="159"/>
                    </a:lnTo>
                    <a:lnTo>
                      <a:pt x="15" y="147"/>
                    </a:lnTo>
                    <a:lnTo>
                      <a:pt x="14" y="138"/>
                    </a:lnTo>
                    <a:lnTo>
                      <a:pt x="14" y="138"/>
                    </a:lnTo>
                    <a:lnTo>
                      <a:pt x="14" y="125"/>
                    </a:lnTo>
                    <a:lnTo>
                      <a:pt x="16" y="113"/>
                    </a:lnTo>
                    <a:lnTo>
                      <a:pt x="19" y="101"/>
                    </a:lnTo>
                    <a:lnTo>
                      <a:pt x="23" y="90"/>
                    </a:lnTo>
                    <a:lnTo>
                      <a:pt x="29" y="79"/>
                    </a:lnTo>
                    <a:lnTo>
                      <a:pt x="34" y="69"/>
                    </a:lnTo>
                    <a:lnTo>
                      <a:pt x="42" y="60"/>
                    </a:lnTo>
                    <a:lnTo>
                      <a:pt x="49" y="51"/>
                    </a:lnTo>
                    <a:lnTo>
                      <a:pt x="58" y="43"/>
                    </a:lnTo>
                    <a:lnTo>
                      <a:pt x="68" y="36"/>
                    </a:lnTo>
                    <a:lnTo>
                      <a:pt x="77" y="30"/>
                    </a:lnTo>
                    <a:lnTo>
                      <a:pt x="88" y="24"/>
                    </a:lnTo>
                    <a:lnTo>
                      <a:pt x="99" y="21"/>
                    </a:lnTo>
                    <a:lnTo>
                      <a:pt x="111" y="18"/>
                    </a:lnTo>
                    <a:lnTo>
                      <a:pt x="123" y="16"/>
                    </a:lnTo>
                    <a:lnTo>
                      <a:pt x="136" y="16"/>
                    </a:lnTo>
                    <a:lnTo>
                      <a:pt x="136" y="16"/>
                    </a:lnTo>
                    <a:lnTo>
                      <a:pt x="149" y="16"/>
                    </a:lnTo>
                    <a:lnTo>
                      <a:pt x="161" y="18"/>
                    </a:lnTo>
                    <a:lnTo>
                      <a:pt x="173" y="21"/>
                    </a:lnTo>
                    <a:lnTo>
                      <a:pt x="183" y="24"/>
                    </a:lnTo>
                    <a:lnTo>
                      <a:pt x="194" y="30"/>
                    </a:lnTo>
                    <a:lnTo>
                      <a:pt x="204" y="36"/>
                    </a:lnTo>
                    <a:lnTo>
                      <a:pt x="214" y="43"/>
                    </a:lnTo>
                    <a:lnTo>
                      <a:pt x="222" y="51"/>
                    </a:lnTo>
                    <a:lnTo>
                      <a:pt x="230" y="60"/>
                    </a:lnTo>
                    <a:lnTo>
                      <a:pt x="237" y="69"/>
                    </a:lnTo>
                    <a:lnTo>
                      <a:pt x="244" y="79"/>
                    </a:lnTo>
                    <a:lnTo>
                      <a:pt x="248" y="90"/>
                    </a:lnTo>
                    <a:lnTo>
                      <a:pt x="252" y="101"/>
                    </a:lnTo>
                    <a:lnTo>
                      <a:pt x="256" y="113"/>
                    </a:lnTo>
                    <a:lnTo>
                      <a:pt x="258" y="125"/>
                    </a:lnTo>
                    <a:lnTo>
                      <a:pt x="258" y="138"/>
                    </a:lnTo>
                    <a:lnTo>
                      <a:pt x="258" y="138"/>
                    </a:lnTo>
                    <a:lnTo>
                      <a:pt x="257" y="147"/>
                    </a:lnTo>
                    <a:lnTo>
                      <a:pt x="255" y="159"/>
                    </a:lnTo>
                    <a:lnTo>
                      <a:pt x="251" y="175"/>
                    </a:lnTo>
                    <a:lnTo>
                      <a:pt x="245" y="194"/>
                    </a:lnTo>
                    <a:lnTo>
                      <a:pt x="236" y="214"/>
                    </a:lnTo>
                    <a:lnTo>
                      <a:pt x="231" y="225"/>
                    </a:lnTo>
                    <a:lnTo>
                      <a:pt x="224" y="236"/>
                    </a:lnTo>
                    <a:lnTo>
                      <a:pt x="217" y="248"/>
                    </a:lnTo>
                    <a:lnTo>
                      <a:pt x="208" y="260"/>
                    </a:lnTo>
                    <a:lnTo>
                      <a:pt x="208" y="260"/>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74" name="Rectangle 70"/>
              <p:cNvSpPr>
                <a:spLocks noChangeArrowheads="1"/>
              </p:cNvSpPr>
              <p:nvPr>
                <p:custDataLst>
                  <p:tags r:id="rId55"/>
                </p:custDataLst>
              </p:nvPr>
            </p:nvSpPr>
            <p:spPr bwMode="auto">
              <a:xfrm>
                <a:off x="4338638" y="1814513"/>
                <a:ext cx="23813" cy="68263"/>
              </a:xfrm>
              <a:prstGeom prst="rect">
                <a:avLst/>
              </a:prstGeom>
              <a:grpFill/>
              <a:ln w="9525">
                <a:noFill/>
                <a:miter lim="800000"/>
              </a:ln>
            </p:spPr>
            <p:txBody>
              <a:bodyPr vert="horz" wrap="square" lIns="91440" tIns="45720" rIns="91440" bIns="45720" numCol="1" anchor="t" anchorCtr="0" compatLnSpc="1"/>
              <a:lstStyle/>
              <a:p>
                <a:endParaRPr lang="ko-KR" altLang="en-US"/>
              </a:p>
            </p:txBody>
          </p:sp>
          <p:sp>
            <p:nvSpPr>
              <p:cNvPr id="75" name="Freeform 71"/>
              <p:cNvSpPr/>
              <p:nvPr>
                <p:custDataLst>
                  <p:tags r:id="rId56"/>
                </p:custDataLst>
              </p:nvPr>
            </p:nvSpPr>
            <p:spPr bwMode="auto">
              <a:xfrm>
                <a:off x="4173538" y="1855788"/>
                <a:ext cx="55563" cy="71438"/>
              </a:xfrm>
              <a:custGeom>
                <a:avLst/>
                <a:gdLst>
                  <a:gd name="T0" fmla="*/ 35 w 35"/>
                  <a:gd name="T1" fmla="*/ 37 h 45"/>
                  <a:gd name="T2" fmla="*/ 12 w 35"/>
                  <a:gd name="T3" fmla="*/ 0 h 45"/>
                  <a:gd name="T4" fmla="*/ 0 w 35"/>
                  <a:gd name="T5" fmla="*/ 7 h 45"/>
                  <a:gd name="T6" fmla="*/ 22 w 35"/>
                  <a:gd name="T7" fmla="*/ 45 h 45"/>
                  <a:gd name="T8" fmla="*/ 35 w 35"/>
                  <a:gd name="T9" fmla="*/ 37 h 45"/>
                </a:gdLst>
                <a:ahLst/>
                <a:cxnLst>
                  <a:cxn ang="0">
                    <a:pos x="T0" y="T1"/>
                  </a:cxn>
                  <a:cxn ang="0">
                    <a:pos x="T2" y="T3"/>
                  </a:cxn>
                  <a:cxn ang="0">
                    <a:pos x="T4" y="T5"/>
                  </a:cxn>
                  <a:cxn ang="0">
                    <a:pos x="T6" y="T7"/>
                  </a:cxn>
                  <a:cxn ang="0">
                    <a:pos x="T8" y="T9"/>
                  </a:cxn>
                </a:cxnLst>
                <a:rect l="0" t="0" r="r" b="b"/>
                <a:pathLst>
                  <a:path w="35" h="45">
                    <a:moveTo>
                      <a:pt x="35" y="37"/>
                    </a:moveTo>
                    <a:lnTo>
                      <a:pt x="12" y="0"/>
                    </a:lnTo>
                    <a:lnTo>
                      <a:pt x="0" y="7"/>
                    </a:lnTo>
                    <a:lnTo>
                      <a:pt x="22" y="45"/>
                    </a:lnTo>
                    <a:lnTo>
                      <a:pt x="35" y="37"/>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76" name="Freeform 72"/>
              <p:cNvSpPr/>
              <p:nvPr>
                <p:custDataLst>
                  <p:tags r:id="rId57"/>
                </p:custDataLst>
              </p:nvPr>
            </p:nvSpPr>
            <p:spPr bwMode="auto">
              <a:xfrm>
                <a:off x="4057650" y="1976438"/>
                <a:ext cx="69850" cy="53975"/>
              </a:xfrm>
              <a:custGeom>
                <a:avLst/>
                <a:gdLst>
                  <a:gd name="T0" fmla="*/ 44 w 44"/>
                  <a:gd name="T1" fmla="*/ 22 h 34"/>
                  <a:gd name="T2" fmla="*/ 7 w 44"/>
                  <a:gd name="T3" fmla="*/ 0 h 34"/>
                  <a:gd name="T4" fmla="*/ 0 w 44"/>
                  <a:gd name="T5" fmla="*/ 12 h 34"/>
                  <a:gd name="T6" fmla="*/ 38 w 44"/>
                  <a:gd name="T7" fmla="*/ 34 h 34"/>
                  <a:gd name="T8" fmla="*/ 44 w 44"/>
                  <a:gd name="T9" fmla="*/ 22 h 34"/>
                </a:gdLst>
                <a:ahLst/>
                <a:cxnLst>
                  <a:cxn ang="0">
                    <a:pos x="T0" y="T1"/>
                  </a:cxn>
                  <a:cxn ang="0">
                    <a:pos x="T2" y="T3"/>
                  </a:cxn>
                  <a:cxn ang="0">
                    <a:pos x="T4" y="T5"/>
                  </a:cxn>
                  <a:cxn ang="0">
                    <a:pos x="T6" y="T7"/>
                  </a:cxn>
                  <a:cxn ang="0">
                    <a:pos x="T8" y="T9"/>
                  </a:cxn>
                </a:cxnLst>
                <a:rect l="0" t="0" r="r" b="b"/>
                <a:pathLst>
                  <a:path w="44" h="34">
                    <a:moveTo>
                      <a:pt x="44" y="22"/>
                    </a:moveTo>
                    <a:lnTo>
                      <a:pt x="7" y="0"/>
                    </a:lnTo>
                    <a:lnTo>
                      <a:pt x="0" y="12"/>
                    </a:lnTo>
                    <a:lnTo>
                      <a:pt x="38" y="34"/>
                    </a:lnTo>
                    <a:lnTo>
                      <a:pt x="44" y="22"/>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77" name="Rectangle 73"/>
              <p:cNvSpPr>
                <a:spLocks noChangeArrowheads="1"/>
              </p:cNvSpPr>
              <p:nvPr>
                <p:custDataLst>
                  <p:tags r:id="rId58"/>
                </p:custDataLst>
              </p:nvPr>
            </p:nvSpPr>
            <p:spPr bwMode="auto">
              <a:xfrm>
                <a:off x="4021138" y="2143125"/>
                <a:ext cx="68263" cy="22225"/>
              </a:xfrm>
              <a:prstGeom prst="rect">
                <a:avLst/>
              </a:prstGeom>
              <a:grpFill/>
              <a:ln w="9525">
                <a:noFill/>
                <a:miter lim="800000"/>
              </a:ln>
            </p:spPr>
            <p:txBody>
              <a:bodyPr vert="horz" wrap="square" lIns="91440" tIns="45720" rIns="91440" bIns="45720" numCol="1" anchor="t" anchorCtr="0" compatLnSpc="1"/>
              <a:lstStyle/>
              <a:p>
                <a:endParaRPr lang="ko-KR" altLang="en-US"/>
              </a:p>
            </p:txBody>
          </p:sp>
          <p:sp>
            <p:nvSpPr>
              <p:cNvPr id="78" name="Rectangle 74"/>
              <p:cNvSpPr>
                <a:spLocks noChangeArrowheads="1"/>
              </p:cNvSpPr>
              <p:nvPr>
                <p:custDataLst>
                  <p:tags r:id="rId59"/>
                </p:custDataLst>
              </p:nvPr>
            </p:nvSpPr>
            <p:spPr bwMode="auto">
              <a:xfrm>
                <a:off x="4621213" y="2133600"/>
                <a:ext cx="69850" cy="22225"/>
              </a:xfrm>
              <a:prstGeom prst="rect">
                <a:avLst/>
              </a:prstGeom>
              <a:grpFill/>
              <a:ln w="9525">
                <a:noFill/>
                <a:miter lim="800000"/>
              </a:ln>
            </p:spPr>
            <p:txBody>
              <a:bodyPr vert="horz" wrap="square" lIns="91440" tIns="45720" rIns="91440" bIns="45720" numCol="1" anchor="t" anchorCtr="0" compatLnSpc="1"/>
              <a:lstStyle/>
              <a:p>
                <a:endParaRPr lang="ko-KR" altLang="en-US"/>
              </a:p>
            </p:txBody>
          </p:sp>
          <p:sp>
            <p:nvSpPr>
              <p:cNvPr id="79" name="Freeform 75"/>
              <p:cNvSpPr/>
              <p:nvPr>
                <p:custDataLst>
                  <p:tags r:id="rId60"/>
                </p:custDataLst>
              </p:nvPr>
            </p:nvSpPr>
            <p:spPr bwMode="auto">
              <a:xfrm>
                <a:off x="4578350" y="1966913"/>
                <a:ext cx="69850" cy="53975"/>
              </a:xfrm>
              <a:custGeom>
                <a:avLst/>
                <a:gdLst>
                  <a:gd name="T0" fmla="*/ 44 w 44"/>
                  <a:gd name="T1" fmla="*/ 13 h 34"/>
                  <a:gd name="T2" fmla="*/ 38 w 44"/>
                  <a:gd name="T3" fmla="*/ 0 h 34"/>
                  <a:gd name="T4" fmla="*/ 0 w 44"/>
                  <a:gd name="T5" fmla="*/ 22 h 34"/>
                  <a:gd name="T6" fmla="*/ 7 w 44"/>
                  <a:gd name="T7" fmla="*/ 34 h 34"/>
                  <a:gd name="T8" fmla="*/ 44 w 44"/>
                  <a:gd name="T9" fmla="*/ 13 h 34"/>
                </a:gdLst>
                <a:ahLst/>
                <a:cxnLst>
                  <a:cxn ang="0">
                    <a:pos x="T0" y="T1"/>
                  </a:cxn>
                  <a:cxn ang="0">
                    <a:pos x="T2" y="T3"/>
                  </a:cxn>
                  <a:cxn ang="0">
                    <a:pos x="T4" y="T5"/>
                  </a:cxn>
                  <a:cxn ang="0">
                    <a:pos x="T6" y="T7"/>
                  </a:cxn>
                  <a:cxn ang="0">
                    <a:pos x="T8" y="T9"/>
                  </a:cxn>
                </a:cxnLst>
                <a:rect l="0" t="0" r="r" b="b"/>
                <a:pathLst>
                  <a:path w="44" h="34">
                    <a:moveTo>
                      <a:pt x="44" y="13"/>
                    </a:moveTo>
                    <a:lnTo>
                      <a:pt x="38" y="0"/>
                    </a:lnTo>
                    <a:lnTo>
                      <a:pt x="0" y="22"/>
                    </a:lnTo>
                    <a:lnTo>
                      <a:pt x="7" y="34"/>
                    </a:lnTo>
                    <a:lnTo>
                      <a:pt x="44" y="13"/>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80" name="Freeform 76"/>
              <p:cNvSpPr/>
              <p:nvPr>
                <p:custDataLst>
                  <p:tags r:id="rId61"/>
                </p:custDataLst>
              </p:nvPr>
            </p:nvSpPr>
            <p:spPr bwMode="auto">
              <a:xfrm>
                <a:off x="4473575" y="1849438"/>
                <a:ext cx="55563" cy="73025"/>
              </a:xfrm>
              <a:custGeom>
                <a:avLst/>
                <a:gdLst>
                  <a:gd name="T0" fmla="*/ 35 w 35"/>
                  <a:gd name="T1" fmla="*/ 8 h 46"/>
                  <a:gd name="T2" fmla="*/ 23 w 35"/>
                  <a:gd name="T3" fmla="*/ 0 h 46"/>
                  <a:gd name="T4" fmla="*/ 0 w 35"/>
                  <a:gd name="T5" fmla="*/ 38 h 46"/>
                  <a:gd name="T6" fmla="*/ 13 w 35"/>
                  <a:gd name="T7" fmla="*/ 46 h 46"/>
                  <a:gd name="T8" fmla="*/ 35 w 35"/>
                  <a:gd name="T9" fmla="*/ 8 h 46"/>
                </a:gdLst>
                <a:ahLst/>
                <a:cxnLst>
                  <a:cxn ang="0">
                    <a:pos x="T0" y="T1"/>
                  </a:cxn>
                  <a:cxn ang="0">
                    <a:pos x="T2" y="T3"/>
                  </a:cxn>
                  <a:cxn ang="0">
                    <a:pos x="T4" y="T5"/>
                  </a:cxn>
                  <a:cxn ang="0">
                    <a:pos x="T6" y="T7"/>
                  </a:cxn>
                  <a:cxn ang="0">
                    <a:pos x="T8" y="T9"/>
                  </a:cxn>
                </a:cxnLst>
                <a:rect l="0" t="0" r="r" b="b"/>
                <a:pathLst>
                  <a:path w="35" h="46">
                    <a:moveTo>
                      <a:pt x="35" y="8"/>
                    </a:moveTo>
                    <a:lnTo>
                      <a:pt x="23" y="0"/>
                    </a:lnTo>
                    <a:lnTo>
                      <a:pt x="0" y="38"/>
                    </a:lnTo>
                    <a:lnTo>
                      <a:pt x="13" y="46"/>
                    </a:lnTo>
                    <a:lnTo>
                      <a:pt x="35" y="8"/>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81" name="Freeform 77"/>
              <p:cNvSpPr/>
              <p:nvPr>
                <p:custDataLst>
                  <p:tags r:id="rId62"/>
                </p:custDataLst>
              </p:nvPr>
            </p:nvSpPr>
            <p:spPr bwMode="auto">
              <a:xfrm>
                <a:off x="4579938" y="2271713"/>
                <a:ext cx="73025" cy="52388"/>
              </a:xfrm>
              <a:custGeom>
                <a:avLst/>
                <a:gdLst>
                  <a:gd name="T0" fmla="*/ 0 w 46"/>
                  <a:gd name="T1" fmla="*/ 12 h 33"/>
                  <a:gd name="T2" fmla="*/ 38 w 46"/>
                  <a:gd name="T3" fmla="*/ 33 h 33"/>
                  <a:gd name="T4" fmla="*/ 46 w 46"/>
                  <a:gd name="T5" fmla="*/ 22 h 33"/>
                  <a:gd name="T6" fmla="*/ 8 w 46"/>
                  <a:gd name="T7" fmla="*/ 0 h 33"/>
                  <a:gd name="T8" fmla="*/ 0 w 46"/>
                  <a:gd name="T9" fmla="*/ 12 h 33"/>
                </a:gdLst>
                <a:ahLst/>
                <a:cxnLst>
                  <a:cxn ang="0">
                    <a:pos x="T0" y="T1"/>
                  </a:cxn>
                  <a:cxn ang="0">
                    <a:pos x="T2" y="T3"/>
                  </a:cxn>
                  <a:cxn ang="0">
                    <a:pos x="T4" y="T5"/>
                  </a:cxn>
                  <a:cxn ang="0">
                    <a:pos x="T6" y="T7"/>
                  </a:cxn>
                  <a:cxn ang="0">
                    <a:pos x="T8" y="T9"/>
                  </a:cxn>
                </a:cxnLst>
                <a:rect l="0" t="0" r="r" b="b"/>
                <a:pathLst>
                  <a:path w="46" h="33">
                    <a:moveTo>
                      <a:pt x="0" y="12"/>
                    </a:moveTo>
                    <a:lnTo>
                      <a:pt x="38" y="33"/>
                    </a:lnTo>
                    <a:lnTo>
                      <a:pt x="46" y="22"/>
                    </a:lnTo>
                    <a:lnTo>
                      <a:pt x="8" y="0"/>
                    </a:lnTo>
                    <a:lnTo>
                      <a:pt x="0" y="12"/>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82" name="Freeform 78"/>
              <p:cNvSpPr/>
              <p:nvPr>
                <p:custDataLst>
                  <p:tags r:id="rId63"/>
                </p:custDataLst>
              </p:nvPr>
            </p:nvSpPr>
            <p:spPr bwMode="auto">
              <a:xfrm>
                <a:off x="4059238" y="2279650"/>
                <a:ext cx="71438" cy="53975"/>
              </a:xfrm>
              <a:custGeom>
                <a:avLst/>
                <a:gdLst>
                  <a:gd name="T0" fmla="*/ 0 w 45"/>
                  <a:gd name="T1" fmla="*/ 22 h 34"/>
                  <a:gd name="T2" fmla="*/ 8 w 45"/>
                  <a:gd name="T3" fmla="*/ 34 h 34"/>
                  <a:gd name="T4" fmla="*/ 45 w 45"/>
                  <a:gd name="T5" fmla="*/ 12 h 34"/>
                  <a:gd name="T6" fmla="*/ 38 w 45"/>
                  <a:gd name="T7" fmla="*/ 0 h 34"/>
                  <a:gd name="T8" fmla="*/ 0 w 45"/>
                  <a:gd name="T9" fmla="*/ 22 h 34"/>
                </a:gdLst>
                <a:ahLst/>
                <a:cxnLst>
                  <a:cxn ang="0">
                    <a:pos x="T0" y="T1"/>
                  </a:cxn>
                  <a:cxn ang="0">
                    <a:pos x="T2" y="T3"/>
                  </a:cxn>
                  <a:cxn ang="0">
                    <a:pos x="T4" y="T5"/>
                  </a:cxn>
                  <a:cxn ang="0">
                    <a:pos x="T6" y="T7"/>
                  </a:cxn>
                  <a:cxn ang="0">
                    <a:pos x="T8" y="T9"/>
                  </a:cxn>
                </a:cxnLst>
                <a:rect l="0" t="0" r="r" b="b"/>
                <a:pathLst>
                  <a:path w="45" h="34">
                    <a:moveTo>
                      <a:pt x="0" y="22"/>
                    </a:moveTo>
                    <a:lnTo>
                      <a:pt x="8" y="34"/>
                    </a:lnTo>
                    <a:lnTo>
                      <a:pt x="45" y="12"/>
                    </a:lnTo>
                    <a:lnTo>
                      <a:pt x="38" y="0"/>
                    </a:lnTo>
                    <a:lnTo>
                      <a:pt x="0" y="22"/>
                    </a:lnTo>
                    <a:close/>
                  </a:path>
                </a:pathLst>
              </a:custGeom>
              <a:grpFill/>
              <a:ln w="9525">
                <a:noFill/>
                <a:round/>
              </a:ln>
            </p:spPr>
            <p:txBody>
              <a:bodyPr vert="horz" wrap="square" lIns="91440" tIns="45720" rIns="91440" bIns="45720" numCol="1" anchor="t" anchorCtr="0" compatLnSpc="1"/>
              <a:lstStyle/>
              <a:p>
                <a:endParaRPr lang="ko-KR" altLang="en-US"/>
              </a:p>
            </p:txBody>
          </p:sp>
        </p:grpSp>
        <p:sp>
          <p:nvSpPr>
            <p:cNvPr id="67" name="Oval 66"/>
            <p:cNvSpPr/>
            <p:nvPr>
              <p:custDataLst>
                <p:tags r:id="rId64"/>
              </p:custDataLst>
            </p:nvPr>
          </p:nvSpPr>
          <p:spPr>
            <a:xfrm>
              <a:off x="4708532" y="3566167"/>
              <a:ext cx="568318" cy="568318"/>
            </a:xfrm>
            <a:prstGeom prst="ellipse">
              <a:avLst/>
            </a:prstGeom>
            <a:gradFill flip="none" rotWithShape="1">
              <a:gsLst>
                <a:gs pos="87000">
                  <a:srgbClr val="0D1325"/>
                </a:gs>
                <a:gs pos="0">
                  <a:srgbClr val="54D0CA"/>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nvGrpSpPr>
            <p:cNvPr id="68" name="Group 85"/>
            <p:cNvGrpSpPr/>
            <p:nvPr/>
          </p:nvGrpSpPr>
          <p:grpSpPr>
            <a:xfrm>
              <a:off x="4853752" y="3683670"/>
              <a:ext cx="277878" cy="333313"/>
              <a:chOff x="4051300" y="3109913"/>
              <a:chExt cx="628650" cy="754063"/>
            </a:xfrm>
            <a:solidFill>
              <a:schemeClr val="bg1"/>
            </a:solidFill>
          </p:grpSpPr>
          <p:sp>
            <p:nvSpPr>
              <p:cNvPr id="69" name="Freeform 86"/>
              <p:cNvSpPr>
                <a:spLocks noEditPoints="1"/>
              </p:cNvSpPr>
              <p:nvPr>
                <p:custDataLst>
                  <p:tags r:id="rId65"/>
                </p:custDataLst>
              </p:nvPr>
            </p:nvSpPr>
            <p:spPr bwMode="auto">
              <a:xfrm>
                <a:off x="4051300" y="3109913"/>
                <a:ext cx="628650" cy="754063"/>
              </a:xfrm>
              <a:custGeom>
                <a:avLst/>
                <a:gdLst>
                  <a:gd name="T0" fmla="*/ 376 w 396"/>
                  <a:gd name="T1" fmla="*/ 361 h 475"/>
                  <a:gd name="T2" fmla="*/ 287 w 396"/>
                  <a:gd name="T3" fmla="*/ 265 h 475"/>
                  <a:gd name="T4" fmla="*/ 258 w 396"/>
                  <a:gd name="T5" fmla="*/ 133 h 475"/>
                  <a:gd name="T6" fmla="*/ 244 w 396"/>
                  <a:gd name="T7" fmla="*/ 70 h 475"/>
                  <a:gd name="T8" fmla="*/ 237 w 396"/>
                  <a:gd name="T9" fmla="*/ 52 h 475"/>
                  <a:gd name="T10" fmla="*/ 233 w 396"/>
                  <a:gd name="T11" fmla="*/ 39 h 475"/>
                  <a:gd name="T12" fmla="*/ 226 w 396"/>
                  <a:gd name="T13" fmla="*/ 27 h 475"/>
                  <a:gd name="T14" fmla="*/ 220 w 396"/>
                  <a:gd name="T15" fmla="*/ 17 h 475"/>
                  <a:gd name="T16" fmla="*/ 213 w 396"/>
                  <a:gd name="T17" fmla="*/ 10 h 475"/>
                  <a:gd name="T18" fmla="*/ 189 w 396"/>
                  <a:gd name="T19" fmla="*/ 6 h 475"/>
                  <a:gd name="T20" fmla="*/ 182 w 396"/>
                  <a:gd name="T21" fmla="*/ 11 h 475"/>
                  <a:gd name="T22" fmla="*/ 176 w 396"/>
                  <a:gd name="T23" fmla="*/ 18 h 475"/>
                  <a:gd name="T24" fmla="*/ 169 w 396"/>
                  <a:gd name="T25" fmla="*/ 28 h 475"/>
                  <a:gd name="T26" fmla="*/ 164 w 396"/>
                  <a:gd name="T27" fmla="*/ 41 h 475"/>
                  <a:gd name="T28" fmla="*/ 157 w 396"/>
                  <a:gd name="T29" fmla="*/ 55 h 475"/>
                  <a:gd name="T30" fmla="*/ 152 w 396"/>
                  <a:gd name="T31" fmla="*/ 70 h 475"/>
                  <a:gd name="T32" fmla="*/ 139 w 396"/>
                  <a:gd name="T33" fmla="*/ 144 h 475"/>
                  <a:gd name="T34" fmla="*/ 102 w 396"/>
                  <a:gd name="T35" fmla="*/ 278 h 475"/>
                  <a:gd name="T36" fmla="*/ 19 w 396"/>
                  <a:gd name="T37" fmla="*/ 362 h 475"/>
                  <a:gd name="T38" fmla="*/ 1 w 396"/>
                  <a:gd name="T39" fmla="*/ 438 h 475"/>
                  <a:gd name="T40" fmla="*/ 124 w 396"/>
                  <a:gd name="T41" fmla="*/ 474 h 475"/>
                  <a:gd name="T42" fmla="*/ 258 w 396"/>
                  <a:gd name="T43" fmla="*/ 469 h 475"/>
                  <a:gd name="T44" fmla="*/ 339 w 396"/>
                  <a:gd name="T45" fmla="*/ 461 h 475"/>
                  <a:gd name="T46" fmla="*/ 374 w 396"/>
                  <a:gd name="T47" fmla="*/ 378 h 475"/>
                  <a:gd name="T48" fmla="*/ 328 w 396"/>
                  <a:gd name="T49" fmla="*/ 355 h 475"/>
                  <a:gd name="T50" fmla="*/ 262 w 396"/>
                  <a:gd name="T51" fmla="*/ 259 h 475"/>
                  <a:gd name="T52" fmla="*/ 351 w 396"/>
                  <a:gd name="T53" fmla="*/ 360 h 475"/>
                  <a:gd name="T54" fmla="*/ 168 w 396"/>
                  <a:gd name="T55" fmla="*/ 68 h 475"/>
                  <a:gd name="T56" fmla="*/ 172 w 396"/>
                  <a:gd name="T57" fmla="*/ 55 h 475"/>
                  <a:gd name="T58" fmla="*/ 178 w 396"/>
                  <a:gd name="T59" fmla="*/ 43 h 475"/>
                  <a:gd name="T60" fmla="*/ 182 w 396"/>
                  <a:gd name="T61" fmla="*/ 35 h 475"/>
                  <a:gd name="T62" fmla="*/ 187 w 396"/>
                  <a:gd name="T63" fmla="*/ 26 h 475"/>
                  <a:gd name="T64" fmla="*/ 194 w 396"/>
                  <a:gd name="T65" fmla="*/ 20 h 475"/>
                  <a:gd name="T66" fmla="*/ 203 w 396"/>
                  <a:gd name="T67" fmla="*/ 20 h 475"/>
                  <a:gd name="T68" fmla="*/ 208 w 396"/>
                  <a:gd name="T69" fmla="*/ 25 h 475"/>
                  <a:gd name="T70" fmla="*/ 213 w 396"/>
                  <a:gd name="T71" fmla="*/ 34 h 475"/>
                  <a:gd name="T72" fmla="*/ 218 w 396"/>
                  <a:gd name="T73" fmla="*/ 42 h 475"/>
                  <a:gd name="T74" fmla="*/ 223 w 396"/>
                  <a:gd name="T75" fmla="*/ 55 h 475"/>
                  <a:gd name="T76" fmla="*/ 166 w 396"/>
                  <a:gd name="T77" fmla="*/ 75 h 475"/>
                  <a:gd name="T78" fmla="*/ 243 w 396"/>
                  <a:gd name="T79" fmla="*/ 142 h 475"/>
                  <a:gd name="T80" fmla="*/ 154 w 396"/>
                  <a:gd name="T81" fmla="*/ 132 h 475"/>
                  <a:gd name="T82" fmla="*/ 62 w 396"/>
                  <a:gd name="T83" fmla="*/ 347 h 475"/>
                  <a:gd name="T84" fmla="*/ 129 w 396"/>
                  <a:gd name="T85" fmla="*/ 273 h 475"/>
                  <a:gd name="T86" fmla="*/ 56 w 396"/>
                  <a:gd name="T87" fmla="*/ 364 h 475"/>
                  <a:gd name="T88" fmla="*/ 22 w 396"/>
                  <a:gd name="T89" fmla="*/ 378 h 475"/>
                  <a:gd name="T90" fmla="*/ 27 w 396"/>
                  <a:gd name="T91" fmla="*/ 395 h 475"/>
                  <a:gd name="T92" fmla="*/ 139 w 396"/>
                  <a:gd name="T93" fmla="*/ 436 h 475"/>
                  <a:gd name="T94" fmla="*/ 99 w 396"/>
                  <a:gd name="T95" fmla="*/ 371 h 475"/>
                  <a:gd name="T96" fmla="*/ 62 w 396"/>
                  <a:gd name="T97" fmla="*/ 401 h 475"/>
                  <a:gd name="T98" fmla="*/ 72 w 396"/>
                  <a:gd name="T99" fmla="*/ 436 h 475"/>
                  <a:gd name="T100" fmla="*/ 95 w 396"/>
                  <a:gd name="T101" fmla="*/ 385 h 475"/>
                  <a:gd name="T102" fmla="*/ 72 w 396"/>
                  <a:gd name="T103" fmla="*/ 460 h 475"/>
                  <a:gd name="T104" fmla="*/ 153 w 396"/>
                  <a:gd name="T105" fmla="*/ 448 h 475"/>
                  <a:gd name="T106" fmla="*/ 325 w 396"/>
                  <a:gd name="T107" fmla="*/ 450 h 475"/>
                  <a:gd name="T108" fmla="*/ 294 w 396"/>
                  <a:gd name="T109" fmla="*/ 392 h 475"/>
                  <a:gd name="T110" fmla="*/ 322 w 396"/>
                  <a:gd name="T111" fmla="*/ 416 h 475"/>
                  <a:gd name="T112" fmla="*/ 326 w 396"/>
                  <a:gd name="T113" fmla="*/ 382 h 475"/>
                  <a:gd name="T114" fmla="*/ 290 w 396"/>
                  <a:gd name="T115" fmla="*/ 375 h 475"/>
                  <a:gd name="T116" fmla="*/ 258 w 396"/>
                  <a:gd name="T117" fmla="*/ 292 h 475"/>
                  <a:gd name="T118" fmla="*/ 375 w 396"/>
                  <a:gd name="T119" fmla="*/ 40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475">
                    <a:moveTo>
                      <a:pt x="396" y="427"/>
                    </a:moveTo>
                    <a:lnTo>
                      <a:pt x="396" y="427"/>
                    </a:lnTo>
                    <a:lnTo>
                      <a:pt x="396" y="411"/>
                    </a:lnTo>
                    <a:lnTo>
                      <a:pt x="395" y="393"/>
                    </a:lnTo>
                    <a:lnTo>
                      <a:pt x="393" y="386"/>
                    </a:lnTo>
                    <a:lnTo>
                      <a:pt x="391" y="378"/>
                    </a:lnTo>
                    <a:lnTo>
                      <a:pt x="387" y="373"/>
                    </a:lnTo>
                    <a:lnTo>
                      <a:pt x="384" y="367"/>
                    </a:lnTo>
                    <a:lnTo>
                      <a:pt x="378" y="362"/>
                    </a:lnTo>
                    <a:lnTo>
                      <a:pt x="376" y="361"/>
                    </a:lnTo>
                    <a:lnTo>
                      <a:pt x="376" y="361"/>
                    </a:lnTo>
                    <a:lnTo>
                      <a:pt x="364" y="353"/>
                    </a:lnTo>
                    <a:lnTo>
                      <a:pt x="352" y="344"/>
                    </a:lnTo>
                    <a:lnTo>
                      <a:pt x="341" y="335"/>
                    </a:lnTo>
                    <a:lnTo>
                      <a:pt x="330" y="324"/>
                    </a:lnTo>
                    <a:lnTo>
                      <a:pt x="320" y="313"/>
                    </a:lnTo>
                    <a:lnTo>
                      <a:pt x="311" y="303"/>
                    </a:lnTo>
                    <a:lnTo>
                      <a:pt x="302" y="290"/>
                    </a:lnTo>
                    <a:lnTo>
                      <a:pt x="294" y="278"/>
                    </a:lnTo>
                    <a:lnTo>
                      <a:pt x="287" y="265"/>
                    </a:lnTo>
                    <a:lnTo>
                      <a:pt x="280" y="251"/>
                    </a:lnTo>
                    <a:lnTo>
                      <a:pt x="274" y="237"/>
                    </a:lnTo>
                    <a:lnTo>
                      <a:pt x="270" y="223"/>
                    </a:lnTo>
                    <a:lnTo>
                      <a:pt x="265" y="207"/>
                    </a:lnTo>
                    <a:lnTo>
                      <a:pt x="262" y="193"/>
                    </a:lnTo>
                    <a:lnTo>
                      <a:pt x="260" y="178"/>
                    </a:lnTo>
                    <a:lnTo>
                      <a:pt x="258" y="162"/>
                    </a:lnTo>
                    <a:lnTo>
                      <a:pt x="258" y="144"/>
                    </a:lnTo>
                    <a:lnTo>
                      <a:pt x="258" y="144"/>
                    </a:lnTo>
                    <a:lnTo>
                      <a:pt x="258" y="133"/>
                    </a:lnTo>
                    <a:lnTo>
                      <a:pt x="256" y="120"/>
                    </a:lnTo>
                    <a:lnTo>
                      <a:pt x="249" y="90"/>
                    </a:lnTo>
                    <a:lnTo>
                      <a:pt x="250" y="90"/>
                    </a:lnTo>
                    <a:lnTo>
                      <a:pt x="245" y="71"/>
                    </a:lnTo>
                    <a:lnTo>
                      <a:pt x="245" y="71"/>
                    </a:lnTo>
                    <a:lnTo>
                      <a:pt x="244" y="70"/>
                    </a:lnTo>
                    <a:lnTo>
                      <a:pt x="244" y="70"/>
                    </a:lnTo>
                    <a:lnTo>
                      <a:pt x="244" y="70"/>
                    </a:lnTo>
                    <a:lnTo>
                      <a:pt x="244" y="70"/>
                    </a:lnTo>
                    <a:lnTo>
                      <a:pt x="244" y="70"/>
                    </a:lnTo>
                    <a:lnTo>
                      <a:pt x="244" y="70"/>
                    </a:lnTo>
                    <a:lnTo>
                      <a:pt x="241" y="64"/>
                    </a:lnTo>
                    <a:lnTo>
                      <a:pt x="241" y="64"/>
                    </a:lnTo>
                    <a:lnTo>
                      <a:pt x="241" y="64"/>
                    </a:lnTo>
                    <a:lnTo>
                      <a:pt x="241" y="64"/>
                    </a:lnTo>
                    <a:lnTo>
                      <a:pt x="239" y="57"/>
                    </a:lnTo>
                    <a:lnTo>
                      <a:pt x="239" y="57"/>
                    </a:lnTo>
                    <a:lnTo>
                      <a:pt x="239" y="57"/>
                    </a:lnTo>
                    <a:lnTo>
                      <a:pt x="239" y="57"/>
                    </a:lnTo>
                    <a:lnTo>
                      <a:pt x="237" y="52"/>
                    </a:lnTo>
                    <a:lnTo>
                      <a:pt x="237" y="52"/>
                    </a:lnTo>
                    <a:lnTo>
                      <a:pt x="237" y="51"/>
                    </a:lnTo>
                    <a:lnTo>
                      <a:pt x="237" y="51"/>
                    </a:lnTo>
                    <a:lnTo>
                      <a:pt x="235" y="47"/>
                    </a:lnTo>
                    <a:lnTo>
                      <a:pt x="235" y="47"/>
                    </a:lnTo>
                    <a:lnTo>
                      <a:pt x="235" y="44"/>
                    </a:lnTo>
                    <a:lnTo>
                      <a:pt x="235" y="44"/>
                    </a:lnTo>
                    <a:lnTo>
                      <a:pt x="233" y="41"/>
                    </a:lnTo>
                    <a:lnTo>
                      <a:pt x="233" y="41"/>
                    </a:lnTo>
                    <a:lnTo>
                      <a:pt x="233" y="39"/>
                    </a:lnTo>
                    <a:lnTo>
                      <a:pt x="233" y="39"/>
                    </a:lnTo>
                    <a:lnTo>
                      <a:pt x="231" y="36"/>
                    </a:lnTo>
                    <a:lnTo>
                      <a:pt x="231" y="36"/>
                    </a:lnTo>
                    <a:lnTo>
                      <a:pt x="230" y="34"/>
                    </a:lnTo>
                    <a:lnTo>
                      <a:pt x="230" y="34"/>
                    </a:lnTo>
                    <a:lnTo>
                      <a:pt x="229" y="31"/>
                    </a:lnTo>
                    <a:lnTo>
                      <a:pt x="229" y="31"/>
                    </a:lnTo>
                    <a:lnTo>
                      <a:pt x="227" y="29"/>
                    </a:lnTo>
                    <a:lnTo>
                      <a:pt x="227" y="29"/>
                    </a:lnTo>
                    <a:lnTo>
                      <a:pt x="226" y="27"/>
                    </a:lnTo>
                    <a:lnTo>
                      <a:pt x="226" y="27"/>
                    </a:lnTo>
                    <a:lnTo>
                      <a:pt x="225" y="25"/>
                    </a:lnTo>
                    <a:lnTo>
                      <a:pt x="225" y="25"/>
                    </a:lnTo>
                    <a:lnTo>
                      <a:pt x="223" y="23"/>
                    </a:lnTo>
                    <a:lnTo>
                      <a:pt x="223" y="23"/>
                    </a:lnTo>
                    <a:lnTo>
                      <a:pt x="222" y="21"/>
                    </a:lnTo>
                    <a:lnTo>
                      <a:pt x="222" y="21"/>
                    </a:lnTo>
                    <a:lnTo>
                      <a:pt x="221" y="18"/>
                    </a:lnTo>
                    <a:lnTo>
                      <a:pt x="221" y="18"/>
                    </a:lnTo>
                    <a:lnTo>
                      <a:pt x="220" y="17"/>
                    </a:lnTo>
                    <a:lnTo>
                      <a:pt x="220" y="17"/>
                    </a:lnTo>
                    <a:lnTo>
                      <a:pt x="219" y="15"/>
                    </a:lnTo>
                    <a:lnTo>
                      <a:pt x="219" y="15"/>
                    </a:lnTo>
                    <a:lnTo>
                      <a:pt x="217" y="14"/>
                    </a:lnTo>
                    <a:lnTo>
                      <a:pt x="217" y="14"/>
                    </a:lnTo>
                    <a:lnTo>
                      <a:pt x="216" y="12"/>
                    </a:lnTo>
                    <a:lnTo>
                      <a:pt x="216" y="12"/>
                    </a:lnTo>
                    <a:lnTo>
                      <a:pt x="214" y="11"/>
                    </a:lnTo>
                    <a:lnTo>
                      <a:pt x="214" y="11"/>
                    </a:lnTo>
                    <a:lnTo>
                      <a:pt x="213" y="10"/>
                    </a:lnTo>
                    <a:lnTo>
                      <a:pt x="213" y="10"/>
                    </a:lnTo>
                    <a:lnTo>
                      <a:pt x="211" y="8"/>
                    </a:lnTo>
                    <a:lnTo>
                      <a:pt x="211" y="8"/>
                    </a:lnTo>
                    <a:lnTo>
                      <a:pt x="210" y="8"/>
                    </a:lnTo>
                    <a:lnTo>
                      <a:pt x="210" y="8"/>
                    </a:lnTo>
                    <a:lnTo>
                      <a:pt x="205" y="3"/>
                    </a:lnTo>
                    <a:lnTo>
                      <a:pt x="198" y="0"/>
                    </a:lnTo>
                    <a:lnTo>
                      <a:pt x="192" y="3"/>
                    </a:lnTo>
                    <a:lnTo>
                      <a:pt x="192" y="3"/>
                    </a:lnTo>
                    <a:lnTo>
                      <a:pt x="189" y="6"/>
                    </a:lnTo>
                    <a:lnTo>
                      <a:pt x="189" y="6"/>
                    </a:lnTo>
                    <a:lnTo>
                      <a:pt x="187" y="7"/>
                    </a:lnTo>
                    <a:lnTo>
                      <a:pt x="187" y="7"/>
                    </a:lnTo>
                    <a:lnTo>
                      <a:pt x="185" y="8"/>
                    </a:lnTo>
                    <a:lnTo>
                      <a:pt x="185" y="8"/>
                    </a:lnTo>
                    <a:lnTo>
                      <a:pt x="184" y="9"/>
                    </a:lnTo>
                    <a:lnTo>
                      <a:pt x="184" y="9"/>
                    </a:lnTo>
                    <a:lnTo>
                      <a:pt x="183" y="10"/>
                    </a:lnTo>
                    <a:lnTo>
                      <a:pt x="183" y="10"/>
                    </a:lnTo>
                    <a:lnTo>
                      <a:pt x="182" y="11"/>
                    </a:lnTo>
                    <a:lnTo>
                      <a:pt x="182" y="11"/>
                    </a:lnTo>
                    <a:lnTo>
                      <a:pt x="181" y="12"/>
                    </a:lnTo>
                    <a:lnTo>
                      <a:pt x="181" y="12"/>
                    </a:lnTo>
                    <a:lnTo>
                      <a:pt x="179" y="14"/>
                    </a:lnTo>
                    <a:lnTo>
                      <a:pt x="179" y="14"/>
                    </a:lnTo>
                    <a:lnTo>
                      <a:pt x="178" y="15"/>
                    </a:lnTo>
                    <a:lnTo>
                      <a:pt x="178" y="15"/>
                    </a:lnTo>
                    <a:lnTo>
                      <a:pt x="177" y="17"/>
                    </a:lnTo>
                    <a:lnTo>
                      <a:pt x="177" y="17"/>
                    </a:lnTo>
                    <a:lnTo>
                      <a:pt x="176" y="18"/>
                    </a:lnTo>
                    <a:lnTo>
                      <a:pt x="176" y="18"/>
                    </a:lnTo>
                    <a:lnTo>
                      <a:pt x="175" y="21"/>
                    </a:lnTo>
                    <a:lnTo>
                      <a:pt x="175" y="21"/>
                    </a:lnTo>
                    <a:lnTo>
                      <a:pt x="172" y="23"/>
                    </a:lnTo>
                    <a:lnTo>
                      <a:pt x="172" y="23"/>
                    </a:lnTo>
                    <a:lnTo>
                      <a:pt x="171" y="25"/>
                    </a:lnTo>
                    <a:lnTo>
                      <a:pt x="171" y="25"/>
                    </a:lnTo>
                    <a:lnTo>
                      <a:pt x="170" y="27"/>
                    </a:lnTo>
                    <a:lnTo>
                      <a:pt x="170" y="27"/>
                    </a:lnTo>
                    <a:lnTo>
                      <a:pt x="169" y="28"/>
                    </a:lnTo>
                    <a:lnTo>
                      <a:pt x="169" y="28"/>
                    </a:lnTo>
                    <a:lnTo>
                      <a:pt x="168" y="31"/>
                    </a:lnTo>
                    <a:lnTo>
                      <a:pt x="168" y="31"/>
                    </a:lnTo>
                    <a:lnTo>
                      <a:pt x="167" y="34"/>
                    </a:lnTo>
                    <a:lnTo>
                      <a:pt x="167" y="34"/>
                    </a:lnTo>
                    <a:lnTo>
                      <a:pt x="166" y="36"/>
                    </a:lnTo>
                    <a:lnTo>
                      <a:pt x="166" y="36"/>
                    </a:lnTo>
                    <a:lnTo>
                      <a:pt x="165" y="38"/>
                    </a:lnTo>
                    <a:lnTo>
                      <a:pt x="165" y="38"/>
                    </a:lnTo>
                    <a:lnTo>
                      <a:pt x="164" y="41"/>
                    </a:lnTo>
                    <a:lnTo>
                      <a:pt x="164" y="41"/>
                    </a:lnTo>
                    <a:lnTo>
                      <a:pt x="163" y="43"/>
                    </a:lnTo>
                    <a:lnTo>
                      <a:pt x="163" y="43"/>
                    </a:lnTo>
                    <a:lnTo>
                      <a:pt x="160" y="47"/>
                    </a:lnTo>
                    <a:lnTo>
                      <a:pt x="160" y="47"/>
                    </a:lnTo>
                    <a:lnTo>
                      <a:pt x="159" y="49"/>
                    </a:lnTo>
                    <a:lnTo>
                      <a:pt x="159" y="49"/>
                    </a:lnTo>
                    <a:lnTo>
                      <a:pt x="158" y="52"/>
                    </a:lnTo>
                    <a:lnTo>
                      <a:pt x="158" y="52"/>
                    </a:lnTo>
                    <a:lnTo>
                      <a:pt x="157" y="55"/>
                    </a:lnTo>
                    <a:lnTo>
                      <a:pt x="157" y="55"/>
                    </a:lnTo>
                    <a:lnTo>
                      <a:pt x="156" y="58"/>
                    </a:lnTo>
                    <a:lnTo>
                      <a:pt x="156" y="58"/>
                    </a:lnTo>
                    <a:lnTo>
                      <a:pt x="155" y="62"/>
                    </a:lnTo>
                    <a:lnTo>
                      <a:pt x="155" y="62"/>
                    </a:lnTo>
                    <a:lnTo>
                      <a:pt x="154" y="64"/>
                    </a:lnTo>
                    <a:lnTo>
                      <a:pt x="154" y="64"/>
                    </a:lnTo>
                    <a:lnTo>
                      <a:pt x="153" y="69"/>
                    </a:lnTo>
                    <a:lnTo>
                      <a:pt x="153" y="69"/>
                    </a:lnTo>
                    <a:lnTo>
                      <a:pt x="152" y="70"/>
                    </a:lnTo>
                    <a:lnTo>
                      <a:pt x="152" y="70"/>
                    </a:lnTo>
                    <a:lnTo>
                      <a:pt x="152" y="71"/>
                    </a:lnTo>
                    <a:lnTo>
                      <a:pt x="152" y="71"/>
                    </a:lnTo>
                    <a:lnTo>
                      <a:pt x="152" y="71"/>
                    </a:lnTo>
                    <a:lnTo>
                      <a:pt x="146" y="90"/>
                    </a:lnTo>
                    <a:lnTo>
                      <a:pt x="148" y="90"/>
                    </a:lnTo>
                    <a:lnTo>
                      <a:pt x="148" y="90"/>
                    </a:lnTo>
                    <a:lnTo>
                      <a:pt x="141" y="120"/>
                    </a:lnTo>
                    <a:lnTo>
                      <a:pt x="139" y="133"/>
                    </a:lnTo>
                    <a:lnTo>
                      <a:pt x="139" y="144"/>
                    </a:lnTo>
                    <a:lnTo>
                      <a:pt x="139" y="162"/>
                    </a:lnTo>
                    <a:lnTo>
                      <a:pt x="139" y="162"/>
                    </a:lnTo>
                    <a:lnTo>
                      <a:pt x="137" y="178"/>
                    </a:lnTo>
                    <a:lnTo>
                      <a:pt x="135" y="193"/>
                    </a:lnTo>
                    <a:lnTo>
                      <a:pt x="131" y="209"/>
                    </a:lnTo>
                    <a:lnTo>
                      <a:pt x="127" y="223"/>
                    </a:lnTo>
                    <a:lnTo>
                      <a:pt x="122" y="237"/>
                    </a:lnTo>
                    <a:lnTo>
                      <a:pt x="116" y="251"/>
                    </a:lnTo>
                    <a:lnTo>
                      <a:pt x="110" y="265"/>
                    </a:lnTo>
                    <a:lnTo>
                      <a:pt x="102" y="278"/>
                    </a:lnTo>
                    <a:lnTo>
                      <a:pt x="95" y="290"/>
                    </a:lnTo>
                    <a:lnTo>
                      <a:pt x="86" y="303"/>
                    </a:lnTo>
                    <a:lnTo>
                      <a:pt x="76" y="313"/>
                    </a:lnTo>
                    <a:lnTo>
                      <a:pt x="67" y="324"/>
                    </a:lnTo>
                    <a:lnTo>
                      <a:pt x="56" y="335"/>
                    </a:lnTo>
                    <a:lnTo>
                      <a:pt x="44" y="344"/>
                    </a:lnTo>
                    <a:lnTo>
                      <a:pt x="32" y="353"/>
                    </a:lnTo>
                    <a:lnTo>
                      <a:pt x="20" y="361"/>
                    </a:lnTo>
                    <a:lnTo>
                      <a:pt x="19" y="362"/>
                    </a:lnTo>
                    <a:lnTo>
                      <a:pt x="19" y="362"/>
                    </a:lnTo>
                    <a:lnTo>
                      <a:pt x="13" y="367"/>
                    </a:lnTo>
                    <a:lnTo>
                      <a:pt x="13" y="367"/>
                    </a:lnTo>
                    <a:lnTo>
                      <a:pt x="8" y="372"/>
                    </a:lnTo>
                    <a:lnTo>
                      <a:pt x="6" y="378"/>
                    </a:lnTo>
                    <a:lnTo>
                      <a:pt x="4" y="386"/>
                    </a:lnTo>
                    <a:lnTo>
                      <a:pt x="2" y="393"/>
                    </a:lnTo>
                    <a:lnTo>
                      <a:pt x="1" y="411"/>
                    </a:lnTo>
                    <a:lnTo>
                      <a:pt x="0" y="426"/>
                    </a:lnTo>
                    <a:lnTo>
                      <a:pt x="0" y="426"/>
                    </a:lnTo>
                    <a:lnTo>
                      <a:pt x="1" y="438"/>
                    </a:lnTo>
                    <a:lnTo>
                      <a:pt x="1" y="444"/>
                    </a:lnTo>
                    <a:lnTo>
                      <a:pt x="2" y="450"/>
                    </a:lnTo>
                    <a:lnTo>
                      <a:pt x="2" y="450"/>
                    </a:lnTo>
                    <a:lnTo>
                      <a:pt x="57" y="450"/>
                    </a:lnTo>
                    <a:lnTo>
                      <a:pt x="57" y="450"/>
                    </a:lnTo>
                    <a:lnTo>
                      <a:pt x="58" y="461"/>
                    </a:lnTo>
                    <a:lnTo>
                      <a:pt x="59" y="474"/>
                    </a:lnTo>
                    <a:lnTo>
                      <a:pt x="72" y="474"/>
                    </a:lnTo>
                    <a:lnTo>
                      <a:pt x="111" y="474"/>
                    </a:lnTo>
                    <a:lnTo>
                      <a:pt x="124" y="474"/>
                    </a:lnTo>
                    <a:lnTo>
                      <a:pt x="125" y="461"/>
                    </a:lnTo>
                    <a:lnTo>
                      <a:pt x="125" y="461"/>
                    </a:lnTo>
                    <a:lnTo>
                      <a:pt x="125" y="450"/>
                    </a:lnTo>
                    <a:lnTo>
                      <a:pt x="138" y="450"/>
                    </a:lnTo>
                    <a:lnTo>
                      <a:pt x="138" y="450"/>
                    </a:lnTo>
                    <a:lnTo>
                      <a:pt x="139" y="469"/>
                    </a:lnTo>
                    <a:lnTo>
                      <a:pt x="140" y="475"/>
                    </a:lnTo>
                    <a:lnTo>
                      <a:pt x="257" y="475"/>
                    </a:lnTo>
                    <a:lnTo>
                      <a:pt x="258" y="469"/>
                    </a:lnTo>
                    <a:lnTo>
                      <a:pt x="258" y="469"/>
                    </a:lnTo>
                    <a:lnTo>
                      <a:pt x="259" y="450"/>
                    </a:lnTo>
                    <a:lnTo>
                      <a:pt x="271" y="450"/>
                    </a:lnTo>
                    <a:lnTo>
                      <a:pt x="271" y="450"/>
                    </a:lnTo>
                    <a:lnTo>
                      <a:pt x="272" y="461"/>
                    </a:lnTo>
                    <a:lnTo>
                      <a:pt x="273" y="474"/>
                    </a:lnTo>
                    <a:lnTo>
                      <a:pt x="286" y="474"/>
                    </a:lnTo>
                    <a:lnTo>
                      <a:pt x="325" y="474"/>
                    </a:lnTo>
                    <a:lnTo>
                      <a:pt x="338" y="474"/>
                    </a:lnTo>
                    <a:lnTo>
                      <a:pt x="339" y="461"/>
                    </a:lnTo>
                    <a:lnTo>
                      <a:pt x="339" y="461"/>
                    </a:lnTo>
                    <a:lnTo>
                      <a:pt x="339" y="450"/>
                    </a:lnTo>
                    <a:lnTo>
                      <a:pt x="395" y="450"/>
                    </a:lnTo>
                    <a:lnTo>
                      <a:pt x="395" y="450"/>
                    </a:lnTo>
                    <a:lnTo>
                      <a:pt x="396" y="444"/>
                    </a:lnTo>
                    <a:lnTo>
                      <a:pt x="396" y="444"/>
                    </a:lnTo>
                    <a:lnTo>
                      <a:pt x="396" y="438"/>
                    </a:lnTo>
                    <a:lnTo>
                      <a:pt x="396" y="427"/>
                    </a:lnTo>
                    <a:lnTo>
                      <a:pt x="396" y="427"/>
                    </a:lnTo>
                    <a:close/>
                    <a:moveTo>
                      <a:pt x="369" y="373"/>
                    </a:moveTo>
                    <a:lnTo>
                      <a:pt x="374" y="378"/>
                    </a:lnTo>
                    <a:lnTo>
                      <a:pt x="374" y="378"/>
                    </a:lnTo>
                    <a:lnTo>
                      <a:pt x="376" y="380"/>
                    </a:lnTo>
                    <a:lnTo>
                      <a:pt x="378" y="384"/>
                    </a:lnTo>
                    <a:lnTo>
                      <a:pt x="376" y="384"/>
                    </a:lnTo>
                    <a:lnTo>
                      <a:pt x="375" y="382"/>
                    </a:lnTo>
                    <a:lnTo>
                      <a:pt x="375" y="382"/>
                    </a:lnTo>
                    <a:lnTo>
                      <a:pt x="362" y="377"/>
                    </a:lnTo>
                    <a:lnTo>
                      <a:pt x="351" y="371"/>
                    </a:lnTo>
                    <a:lnTo>
                      <a:pt x="339" y="363"/>
                    </a:lnTo>
                    <a:lnTo>
                      <a:pt x="328" y="355"/>
                    </a:lnTo>
                    <a:lnTo>
                      <a:pt x="318" y="348"/>
                    </a:lnTo>
                    <a:lnTo>
                      <a:pt x="308" y="339"/>
                    </a:lnTo>
                    <a:lnTo>
                      <a:pt x="300" y="331"/>
                    </a:lnTo>
                    <a:lnTo>
                      <a:pt x="292" y="322"/>
                    </a:lnTo>
                    <a:lnTo>
                      <a:pt x="285" y="312"/>
                    </a:lnTo>
                    <a:lnTo>
                      <a:pt x="279" y="303"/>
                    </a:lnTo>
                    <a:lnTo>
                      <a:pt x="274" y="292"/>
                    </a:lnTo>
                    <a:lnTo>
                      <a:pt x="268" y="281"/>
                    </a:lnTo>
                    <a:lnTo>
                      <a:pt x="265" y="270"/>
                    </a:lnTo>
                    <a:lnTo>
                      <a:pt x="262" y="259"/>
                    </a:lnTo>
                    <a:lnTo>
                      <a:pt x="260" y="249"/>
                    </a:lnTo>
                    <a:lnTo>
                      <a:pt x="259" y="237"/>
                    </a:lnTo>
                    <a:lnTo>
                      <a:pt x="259" y="237"/>
                    </a:lnTo>
                    <a:lnTo>
                      <a:pt x="267" y="257"/>
                    </a:lnTo>
                    <a:lnTo>
                      <a:pt x="278" y="278"/>
                    </a:lnTo>
                    <a:lnTo>
                      <a:pt x="289" y="296"/>
                    </a:lnTo>
                    <a:lnTo>
                      <a:pt x="302" y="314"/>
                    </a:lnTo>
                    <a:lnTo>
                      <a:pt x="317" y="331"/>
                    </a:lnTo>
                    <a:lnTo>
                      <a:pt x="333" y="347"/>
                    </a:lnTo>
                    <a:lnTo>
                      <a:pt x="351" y="360"/>
                    </a:lnTo>
                    <a:lnTo>
                      <a:pt x="369" y="373"/>
                    </a:lnTo>
                    <a:lnTo>
                      <a:pt x="369" y="373"/>
                    </a:lnTo>
                    <a:close/>
                    <a:moveTo>
                      <a:pt x="166" y="75"/>
                    </a:moveTo>
                    <a:lnTo>
                      <a:pt x="166" y="75"/>
                    </a:lnTo>
                    <a:lnTo>
                      <a:pt x="166" y="74"/>
                    </a:lnTo>
                    <a:lnTo>
                      <a:pt x="166" y="74"/>
                    </a:lnTo>
                    <a:lnTo>
                      <a:pt x="167" y="70"/>
                    </a:lnTo>
                    <a:lnTo>
                      <a:pt x="167" y="70"/>
                    </a:lnTo>
                    <a:lnTo>
                      <a:pt x="168" y="68"/>
                    </a:lnTo>
                    <a:lnTo>
                      <a:pt x="168" y="68"/>
                    </a:lnTo>
                    <a:lnTo>
                      <a:pt x="169" y="65"/>
                    </a:lnTo>
                    <a:lnTo>
                      <a:pt x="169" y="65"/>
                    </a:lnTo>
                    <a:lnTo>
                      <a:pt x="170" y="63"/>
                    </a:lnTo>
                    <a:lnTo>
                      <a:pt x="170" y="63"/>
                    </a:lnTo>
                    <a:lnTo>
                      <a:pt x="170" y="61"/>
                    </a:lnTo>
                    <a:lnTo>
                      <a:pt x="170" y="61"/>
                    </a:lnTo>
                    <a:lnTo>
                      <a:pt x="171" y="57"/>
                    </a:lnTo>
                    <a:lnTo>
                      <a:pt x="171" y="57"/>
                    </a:lnTo>
                    <a:lnTo>
                      <a:pt x="172" y="55"/>
                    </a:lnTo>
                    <a:lnTo>
                      <a:pt x="172" y="55"/>
                    </a:lnTo>
                    <a:lnTo>
                      <a:pt x="173" y="53"/>
                    </a:lnTo>
                    <a:lnTo>
                      <a:pt x="173" y="53"/>
                    </a:lnTo>
                    <a:lnTo>
                      <a:pt x="175" y="51"/>
                    </a:lnTo>
                    <a:lnTo>
                      <a:pt x="175" y="51"/>
                    </a:lnTo>
                    <a:lnTo>
                      <a:pt x="176" y="48"/>
                    </a:lnTo>
                    <a:lnTo>
                      <a:pt x="176" y="48"/>
                    </a:lnTo>
                    <a:lnTo>
                      <a:pt x="177" y="47"/>
                    </a:lnTo>
                    <a:lnTo>
                      <a:pt x="177" y="47"/>
                    </a:lnTo>
                    <a:lnTo>
                      <a:pt x="178" y="43"/>
                    </a:lnTo>
                    <a:lnTo>
                      <a:pt x="178" y="43"/>
                    </a:lnTo>
                    <a:lnTo>
                      <a:pt x="178" y="42"/>
                    </a:lnTo>
                    <a:lnTo>
                      <a:pt x="178" y="42"/>
                    </a:lnTo>
                    <a:lnTo>
                      <a:pt x="180" y="39"/>
                    </a:lnTo>
                    <a:lnTo>
                      <a:pt x="180" y="39"/>
                    </a:lnTo>
                    <a:lnTo>
                      <a:pt x="180" y="38"/>
                    </a:lnTo>
                    <a:lnTo>
                      <a:pt x="180" y="38"/>
                    </a:lnTo>
                    <a:lnTo>
                      <a:pt x="182" y="36"/>
                    </a:lnTo>
                    <a:lnTo>
                      <a:pt x="182" y="36"/>
                    </a:lnTo>
                    <a:lnTo>
                      <a:pt x="182" y="35"/>
                    </a:lnTo>
                    <a:lnTo>
                      <a:pt x="182" y="35"/>
                    </a:lnTo>
                    <a:lnTo>
                      <a:pt x="183" y="31"/>
                    </a:lnTo>
                    <a:lnTo>
                      <a:pt x="183" y="31"/>
                    </a:lnTo>
                    <a:lnTo>
                      <a:pt x="184" y="30"/>
                    </a:lnTo>
                    <a:lnTo>
                      <a:pt x="184" y="30"/>
                    </a:lnTo>
                    <a:lnTo>
                      <a:pt x="185" y="28"/>
                    </a:lnTo>
                    <a:lnTo>
                      <a:pt x="185" y="28"/>
                    </a:lnTo>
                    <a:lnTo>
                      <a:pt x="186" y="27"/>
                    </a:lnTo>
                    <a:lnTo>
                      <a:pt x="186" y="27"/>
                    </a:lnTo>
                    <a:lnTo>
                      <a:pt x="187" y="26"/>
                    </a:lnTo>
                    <a:lnTo>
                      <a:pt x="187" y="26"/>
                    </a:lnTo>
                    <a:lnTo>
                      <a:pt x="189" y="25"/>
                    </a:lnTo>
                    <a:lnTo>
                      <a:pt x="189" y="25"/>
                    </a:lnTo>
                    <a:lnTo>
                      <a:pt x="191" y="23"/>
                    </a:lnTo>
                    <a:lnTo>
                      <a:pt x="191" y="23"/>
                    </a:lnTo>
                    <a:lnTo>
                      <a:pt x="191" y="22"/>
                    </a:lnTo>
                    <a:lnTo>
                      <a:pt x="191" y="22"/>
                    </a:lnTo>
                    <a:lnTo>
                      <a:pt x="193" y="21"/>
                    </a:lnTo>
                    <a:lnTo>
                      <a:pt x="193" y="21"/>
                    </a:lnTo>
                    <a:lnTo>
                      <a:pt x="194" y="20"/>
                    </a:lnTo>
                    <a:lnTo>
                      <a:pt x="194" y="20"/>
                    </a:lnTo>
                    <a:lnTo>
                      <a:pt x="195" y="18"/>
                    </a:lnTo>
                    <a:lnTo>
                      <a:pt x="195" y="18"/>
                    </a:lnTo>
                    <a:lnTo>
                      <a:pt x="196" y="17"/>
                    </a:lnTo>
                    <a:lnTo>
                      <a:pt x="196" y="17"/>
                    </a:lnTo>
                    <a:lnTo>
                      <a:pt x="198" y="16"/>
                    </a:lnTo>
                    <a:lnTo>
                      <a:pt x="198" y="16"/>
                    </a:lnTo>
                    <a:lnTo>
                      <a:pt x="200" y="17"/>
                    </a:lnTo>
                    <a:lnTo>
                      <a:pt x="200" y="17"/>
                    </a:lnTo>
                    <a:lnTo>
                      <a:pt x="203" y="20"/>
                    </a:lnTo>
                    <a:lnTo>
                      <a:pt x="203" y="20"/>
                    </a:lnTo>
                    <a:lnTo>
                      <a:pt x="203" y="20"/>
                    </a:lnTo>
                    <a:lnTo>
                      <a:pt x="203" y="20"/>
                    </a:lnTo>
                    <a:lnTo>
                      <a:pt x="205" y="22"/>
                    </a:lnTo>
                    <a:lnTo>
                      <a:pt x="205" y="22"/>
                    </a:lnTo>
                    <a:lnTo>
                      <a:pt x="205" y="22"/>
                    </a:lnTo>
                    <a:lnTo>
                      <a:pt x="205" y="22"/>
                    </a:lnTo>
                    <a:lnTo>
                      <a:pt x="207" y="24"/>
                    </a:lnTo>
                    <a:lnTo>
                      <a:pt x="207" y="24"/>
                    </a:lnTo>
                    <a:lnTo>
                      <a:pt x="208" y="25"/>
                    </a:lnTo>
                    <a:lnTo>
                      <a:pt x="208" y="25"/>
                    </a:lnTo>
                    <a:lnTo>
                      <a:pt x="209" y="27"/>
                    </a:lnTo>
                    <a:lnTo>
                      <a:pt x="209" y="27"/>
                    </a:lnTo>
                    <a:lnTo>
                      <a:pt x="210" y="27"/>
                    </a:lnTo>
                    <a:lnTo>
                      <a:pt x="210" y="27"/>
                    </a:lnTo>
                    <a:lnTo>
                      <a:pt x="211" y="30"/>
                    </a:lnTo>
                    <a:lnTo>
                      <a:pt x="211" y="30"/>
                    </a:lnTo>
                    <a:lnTo>
                      <a:pt x="212" y="30"/>
                    </a:lnTo>
                    <a:lnTo>
                      <a:pt x="212" y="30"/>
                    </a:lnTo>
                    <a:lnTo>
                      <a:pt x="213" y="34"/>
                    </a:lnTo>
                    <a:lnTo>
                      <a:pt x="213" y="34"/>
                    </a:lnTo>
                    <a:lnTo>
                      <a:pt x="214" y="35"/>
                    </a:lnTo>
                    <a:lnTo>
                      <a:pt x="214" y="35"/>
                    </a:lnTo>
                    <a:lnTo>
                      <a:pt x="216" y="37"/>
                    </a:lnTo>
                    <a:lnTo>
                      <a:pt x="216" y="37"/>
                    </a:lnTo>
                    <a:lnTo>
                      <a:pt x="217" y="38"/>
                    </a:lnTo>
                    <a:lnTo>
                      <a:pt x="217" y="38"/>
                    </a:lnTo>
                    <a:lnTo>
                      <a:pt x="218" y="41"/>
                    </a:lnTo>
                    <a:lnTo>
                      <a:pt x="218" y="41"/>
                    </a:lnTo>
                    <a:lnTo>
                      <a:pt x="218" y="42"/>
                    </a:lnTo>
                    <a:lnTo>
                      <a:pt x="218" y="42"/>
                    </a:lnTo>
                    <a:lnTo>
                      <a:pt x="220" y="45"/>
                    </a:lnTo>
                    <a:lnTo>
                      <a:pt x="220" y="45"/>
                    </a:lnTo>
                    <a:lnTo>
                      <a:pt x="220" y="47"/>
                    </a:lnTo>
                    <a:lnTo>
                      <a:pt x="220" y="47"/>
                    </a:lnTo>
                    <a:lnTo>
                      <a:pt x="222" y="50"/>
                    </a:lnTo>
                    <a:lnTo>
                      <a:pt x="222" y="50"/>
                    </a:lnTo>
                    <a:lnTo>
                      <a:pt x="222" y="51"/>
                    </a:lnTo>
                    <a:lnTo>
                      <a:pt x="222" y="51"/>
                    </a:lnTo>
                    <a:lnTo>
                      <a:pt x="223" y="55"/>
                    </a:lnTo>
                    <a:lnTo>
                      <a:pt x="223" y="55"/>
                    </a:lnTo>
                    <a:lnTo>
                      <a:pt x="224" y="55"/>
                    </a:lnTo>
                    <a:lnTo>
                      <a:pt x="224" y="55"/>
                    </a:lnTo>
                    <a:lnTo>
                      <a:pt x="225" y="60"/>
                    </a:lnTo>
                    <a:lnTo>
                      <a:pt x="225" y="60"/>
                    </a:lnTo>
                    <a:lnTo>
                      <a:pt x="225" y="61"/>
                    </a:lnTo>
                    <a:lnTo>
                      <a:pt x="225" y="61"/>
                    </a:lnTo>
                    <a:lnTo>
                      <a:pt x="231" y="76"/>
                    </a:lnTo>
                    <a:lnTo>
                      <a:pt x="166" y="76"/>
                    </a:lnTo>
                    <a:lnTo>
                      <a:pt x="166" y="76"/>
                    </a:lnTo>
                    <a:lnTo>
                      <a:pt x="166" y="75"/>
                    </a:lnTo>
                    <a:lnTo>
                      <a:pt x="166" y="75"/>
                    </a:lnTo>
                    <a:close/>
                    <a:moveTo>
                      <a:pt x="166" y="90"/>
                    </a:moveTo>
                    <a:lnTo>
                      <a:pt x="231" y="90"/>
                    </a:lnTo>
                    <a:lnTo>
                      <a:pt x="235" y="90"/>
                    </a:lnTo>
                    <a:lnTo>
                      <a:pt x="235" y="90"/>
                    </a:lnTo>
                    <a:lnTo>
                      <a:pt x="238" y="105"/>
                    </a:lnTo>
                    <a:lnTo>
                      <a:pt x="241" y="119"/>
                    </a:lnTo>
                    <a:lnTo>
                      <a:pt x="243" y="132"/>
                    </a:lnTo>
                    <a:lnTo>
                      <a:pt x="244" y="142"/>
                    </a:lnTo>
                    <a:lnTo>
                      <a:pt x="243" y="142"/>
                    </a:lnTo>
                    <a:lnTo>
                      <a:pt x="243" y="142"/>
                    </a:lnTo>
                    <a:lnTo>
                      <a:pt x="244" y="163"/>
                    </a:lnTo>
                    <a:lnTo>
                      <a:pt x="244" y="434"/>
                    </a:lnTo>
                    <a:lnTo>
                      <a:pt x="153" y="434"/>
                    </a:lnTo>
                    <a:lnTo>
                      <a:pt x="153" y="163"/>
                    </a:lnTo>
                    <a:lnTo>
                      <a:pt x="153" y="163"/>
                    </a:lnTo>
                    <a:lnTo>
                      <a:pt x="154" y="142"/>
                    </a:lnTo>
                    <a:lnTo>
                      <a:pt x="153" y="142"/>
                    </a:lnTo>
                    <a:lnTo>
                      <a:pt x="153" y="142"/>
                    </a:lnTo>
                    <a:lnTo>
                      <a:pt x="154" y="132"/>
                    </a:lnTo>
                    <a:lnTo>
                      <a:pt x="155" y="119"/>
                    </a:lnTo>
                    <a:lnTo>
                      <a:pt x="158" y="105"/>
                    </a:lnTo>
                    <a:lnTo>
                      <a:pt x="162" y="90"/>
                    </a:lnTo>
                    <a:lnTo>
                      <a:pt x="166" y="90"/>
                    </a:lnTo>
                    <a:close/>
                    <a:moveTo>
                      <a:pt x="22" y="378"/>
                    </a:moveTo>
                    <a:lnTo>
                      <a:pt x="22" y="378"/>
                    </a:lnTo>
                    <a:lnTo>
                      <a:pt x="28" y="373"/>
                    </a:lnTo>
                    <a:lnTo>
                      <a:pt x="28" y="373"/>
                    </a:lnTo>
                    <a:lnTo>
                      <a:pt x="46" y="361"/>
                    </a:lnTo>
                    <a:lnTo>
                      <a:pt x="62" y="347"/>
                    </a:lnTo>
                    <a:lnTo>
                      <a:pt x="78" y="333"/>
                    </a:lnTo>
                    <a:lnTo>
                      <a:pt x="92" y="317"/>
                    </a:lnTo>
                    <a:lnTo>
                      <a:pt x="105" y="298"/>
                    </a:lnTo>
                    <a:lnTo>
                      <a:pt x="117" y="280"/>
                    </a:lnTo>
                    <a:lnTo>
                      <a:pt x="127" y="260"/>
                    </a:lnTo>
                    <a:lnTo>
                      <a:pt x="136" y="241"/>
                    </a:lnTo>
                    <a:lnTo>
                      <a:pt x="136" y="241"/>
                    </a:lnTo>
                    <a:lnTo>
                      <a:pt x="135" y="252"/>
                    </a:lnTo>
                    <a:lnTo>
                      <a:pt x="132" y="263"/>
                    </a:lnTo>
                    <a:lnTo>
                      <a:pt x="129" y="273"/>
                    </a:lnTo>
                    <a:lnTo>
                      <a:pt x="125" y="284"/>
                    </a:lnTo>
                    <a:lnTo>
                      <a:pt x="121" y="295"/>
                    </a:lnTo>
                    <a:lnTo>
                      <a:pt x="115" y="305"/>
                    </a:lnTo>
                    <a:lnTo>
                      <a:pt x="109" y="314"/>
                    </a:lnTo>
                    <a:lnTo>
                      <a:pt x="102" y="323"/>
                    </a:lnTo>
                    <a:lnTo>
                      <a:pt x="95" y="333"/>
                    </a:lnTo>
                    <a:lnTo>
                      <a:pt x="86" y="341"/>
                    </a:lnTo>
                    <a:lnTo>
                      <a:pt x="76" y="349"/>
                    </a:lnTo>
                    <a:lnTo>
                      <a:pt x="67" y="357"/>
                    </a:lnTo>
                    <a:lnTo>
                      <a:pt x="56" y="364"/>
                    </a:lnTo>
                    <a:lnTo>
                      <a:pt x="45" y="371"/>
                    </a:lnTo>
                    <a:lnTo>
                      <a:pt x="33" y="377"/>
                    </a:lnTo>
                    <a:lnTo>
                      <a:pt x="21" y="382"/>
                    </a:lnTo>
                    <a:lnTo>
                      <a:pt x="20" y="384"/>
                    </a:lnTo>
                    <a:lnTo>
                      <a:pt x="20" y="384"/>
                    </a:lnTo>
                    <a:lnTo>
                      <a:pt x="19" y="384"/>
                    </a:lnTo>
                    <a:lnTo>
                      <a:pt x="19" y="384"/>
                    </a:lnTo>
                    <a:lnTo>
                      <a:pt x="20" y="380"/>
                    </a:lnTo>
                    <a:lnTo>
                      <a:pt x="22" y="378"/>
                    </a:lnTo>
                    <a:lnTo>
                      <a:pt x="22" y="378"/>
                    </a:lnTo>
                    <a:close/>
                    <a:moveTo>
                      <a:pt x="15" y="428"/>
                    </a:moveTo>
                    <a:lnTo>
                      <a:pt x="15" y="428"/>
                    </a:lnTo>
                    <a:lnTo>
                      <a:pt x="15" y="418"/>
                    </a:lnTo>
                    <a:lnTo>
                      <a:pt x="16" y="409"/>
                    </a:lnTo>
                    <a:lnTo>
                      <a:pt x="18" y="403"/>
                    </a:lnTo>
                    <a:lnTo>
                      <a:pt x="19" y="401"/>
                    </a:lnTo>
                    <a:lnTo>
                      <a:pt x="21" y="400"/>
                    </a:lnTo>
                    <a:lnTo>
                      <a:pt x="21" y="400"/>
                    </a:lnTo>
                    <a:lnTo>
                      <a:pt x="27" y="395"/>
                    </a:lnTo>
                    <a:lnTo>
                      <a:pt x="27" y="395"/>
                    </a:lnTo>
                    <a:lnTo>
                      <a:pt x="46" y="386"/>
                    </a:lnTo>
                    <a:lnTo>
                      <a:pt x="64" y="375"/>
                    </a:lnTo>
                    <a:lnTo>
                      <a:pt x="82" y="364"/>
                    </a:lnTo>
                    <a:lnTo>
                      <a:pt x="97" y="351"/>
                    </a:lnTo>
                    <a:lnTo>
                      <a:pt x="110" y="337"/>
                    </a:lnTo>
                    <a:lnTo>
                      <a:pt x="121" y="322"/>
                    </a:lnTo>
                    <a:lnTo>
                      <a:pt x="130" y="306"/>
                    </a:lnTo>
                    <a:lnTo>
                      <a:pt x="139" y="290"/>
                    </a:lnTo>
                    <a:lnTo>
                      <a:pt x="139" y="434"/>
                    </a:lnTo>
                    <a:lnTo>
                      <a:pt x="139" y="436"/>
                    </a:lnTo>
                    <a:lnTo>
                      <a:pt x="125" y="436"/>
                    </a:lnTo>
                    <a:lnTo>
                      <a:pt x="125" y="436"/>
                    </a:lnTo>
                    <a:lnTo>
                      <a:pt x="125" y="425"/>
                    </a:lnTo>
                    <a:lnTo>
                      <a:pt x="123" y="413"/>
                    </a:lnTo>
                    <a:lnTo>
                      <a:pt x="121" y="401"/>
                    </a:lnTo>
                    <a:lnTo>
                      <a:pt x="116" y="391"/>
                    </a:lnTo>
                    <a:lnTo>
                      <a:pt x="112" y="382"/>
                    </a:lnTo>
                    <a:lnTo>
                      <a:pt x="106" y="375"/>
                    </a:lnTo>
                    <a:lnTo>
                      <a:pt x="103" y="373"/>
                    </a:lnTo>
                    <a:lnTo>
                      <a:pt x="99" y="371"/>
                    </a:lnTo>
                    <a:lnTo>
                      <a:pt x="96" y="369"/>
                    </a:lnTo>
                    <a:lnTo>
                      <a:pt x="91" y="369"/>
                    </a:lnTo>
                    <a:lnTo>
                      <a:pt x="91" y="369"/>
                    </a:lnTo>
                    <a:lnTo>
                      <a:pt x="87" y="369"/>
                    </a:lnTo>
                    <a:lnTo>
                      <a:pt x="83" y="371"/>
                    </a:lnTo>
                    <a:lnTo>
                      <a:pt x="79" y="373"/>
                    </a:lnTo>
                    <a:lnTo>
                      <a:pt x="76" y="375"/>
                    </a:lnTo>
                    <a:lnTo>
                      <a:pt x="71" y="382"/>
                    </a:lnTo>
                    <a:lnTo>
                      <a:pt x="65" y="391"/>
                    </a:lnTo>
                    <a:lnTo>
                      <a:pt x="62" y="401"/>
                    </a:lnTo>
                    <a:lnTo>
                      <a:pt x="60" y="413"/>
                    </a:lnTo>
                    <a:lnTo>
                      <a:pt x="58" y="425"/>
                    </a:lnTo>
                    <a:lnTo>
                      <a:pt x="57" y="436"/>
                    </a:lnTo>
                    <a:lnTo>
                      <a:pt x="15" y="436"/>
                    </a:lnTo>
                    <a:lnTo>
                      <a:pt x="15" y="436"/>
                    </a:lnTo>
                    <a:lnTo>
                      <a:pt x="15" y="428"/>
                    </a:lnTo>
                    <a:lnTo>
                      <a:pt x="15" y="428"/>
                    </a:lnTo>
                    <a:close/>
                    <a:moveTo>
                      <a:pt x="111" y="436"/>
                    </a:moveTo>
                    <a:lnTo>
                      <a:pt x="72" y="436"/>
                    </a:lnTo>
                    <a:lnTo>
                      <a:pt x="72" y="436"/>
                    </a:lnTo>
                    <a:lnTo>
                      <a:pt x="72" y="426"/>
                    </a:lnTo>
                    <a:lnTo>
                      <a:pt x="74" y="416"/>
                    </a:lnTo>
                    <a:lnTo>
                      <a:pt x="75" y="406"/>
                    </a:lnTo>
                    <a:lnTo>
                      <a:pt x="78" y="399"/>
                    </a:lnTo>
                    <a:lnTo>
                      <a:pt x="81" y="392"/>
                    </a:lnTo>
                    <a:lnTo>
                      <a:pt x="84" y="388"/>
                    </a:lnTo>
                    <a:lnTo>
                      <a:pt x="87" y="385"/>
                    </a:lnTo>
                    <a:lnTo>
                      <a:pt x="91" y="384"/>
                    </a:lnTo>
                    <a:lnTo>
                      <a:pt x="91" y="384"/>
                    </a:lnTo>
                    <a:lnTo>
                      <a:pt x="95" y="385"/>
                    </a:lnTo>
                    <a:lnTo>
                      <a:pt x="99" y="388"/>
                    </a:lnTo>
                    <a:lnTo>
                      <a:pt x="102" y="392"/>
                    </a:lnTo>
                    <a:lnTo>
                      <a:pt x="104" y="399"/>
                    </a:lnTo>
                    <a:lnTo>
                      <a:pt x="108" y="406"/>
                    </a:lnTo>
                    <a:lnTo>
                      <a:pt x="109" y="416"/>
                    </a:lnTo>
                    <a:lnTo>
                      <a:pt x="111" y="426"/>
                    </a:lnTo>
                    <a:lnTo>
                      <a:pt x="111" y="436"/>
                    </a:lnTo>
                    <a:lnTo>
                      <a:pt x="111" y="436"/>
                    </a:lnTo>
                    <a:close/>
                    <a:moveTo>
                      <a:pt x="111" y="460"/>
                    </a:moveTo>
                    <a:lnTo>
                      <a:pt x="72" y="460"/>
                    </a:lnTo>
                    <a:lnTo>
                      <a:pt x="72" y="460"/>
                    </a:lnTo>
                    <a:lnTo>
                      <a:pt x="72" y="450"/>
                    </a:lnTo>
                    <a:lnTo>
                      <a:pt x="111" y="450"/>
                    </a:lnTo>
                    <a:lnTo>
                      <a:pt x="111" y="450"/>
                    </a:lnTo>
                    <a:lnTo>
                      <a:pt x="111" y="460"/>
                    </a:lnTo>
                    <a:lnTo>
                      <a:pt x="111" y="460"/>
                    </a:lnTo>
                    <a:close/>
                    <a:moveTo>
                      <a:pt x="153" y="461"/>
                    </a:moveTo>
                    <a:lnTo>
                      <a:pt x="153" y="461"/>
                    </a:lnTo>
                    <a:lnTo>
                      <a:pt x="152" y="448"/>
                    </a:lnTo>
                    <a:lnTo>
                      <a:pt x="153" y="448"/>
                    </a:lnTo>
                    <a:lnTo>
                      <a:pt x="244" y="448"/>
                    </a:lnTo>
                    <a:lnTo>
                      <a:pt x="245" y="448"/>
                    </a:lnTo>
                    <a:lnTo>
                      <a:pt x="245" y="448"/>
                    </a:lnTo>
                    <a:lnTo>
                      <a:pt x="244" y="461"/>
                    </a:lnTo>
                    <a:lnTo>
                      <a:pt x="153" y="461"/>
                    </a:lnTo>
                    <a:close/>
                    <a:moveTo>
                      <a:pt x="325" y="460"/>
                    </a:moveTo>
                    <a:lnTo>
                      <a:pt x="286" y="460"/>
                    </a:lnTo>
                    <a:lnTo>
                      <a:pt x="286" y="460"/>
                    </a:lnTo>
                    <a:lnTo>
                      <a:pt x="285" y="450"/>
                    </a:lnTo>
                    <a:lnTo>
                      <a:pt x="325" y="450"/>
                    </a:lnTo>
                    <a:lnTo>
                      <a:pt x="325" y="450"/>
                    </a:lnTo>
                    <a:lnTo>
                      <a:pt x="325" y="460"/>
                    </a:lnTo>
                    <a:lnTo>
                      <a:pt x="325" y="460"/>
                    </a:lnTo>
                    <a:close/>
                    <a:moveTo>
                      <a:pt x="286" y="436"/>
                    </a:moveTo>
                    <a:lnTo>
                      <a:pt x="286" y="436"/>
                    </a:lnTo>
                    <a:lnTo>
                      <a:pt x="286" y="426"/>
                    </a:lnTo>
                    <a:lnTo>
                      <a:pt x="288" y="416"/>
                    </a:lnTo>
                    <a:lnTo>
                      <a:pt x="289" y="406"/>
                    </a:lnTo>
                    <a:lnTo>
                      <a:pt x="292" y="399"/>
                    </a:lnTo>
                    <a:lnTo>
                      <a:pt x="294" y="392"/>
                    </a:lnTo>
                    <a:lnTo>
                      <a:pt x="298" y="388"/>
                    </a:lnTo>
                    <a:lnTo>
                      <a:pt x="301" y="385"/>
                    </a:lnTo>
                    <a:lnTo>
                      <a:pt x="305" y="384"/>
                    </a:lnTo>
                    <a:lnTo>
                      <a:pt x="305" y="384"/>
                    </a:lnTo>
                    <a:lnTo>
                      <a:pt x="308" y="385"/>
                    </a:lnTo>
                    <a:lnTo>
                      <a:pt x="313" y="388"/>
                    </a:lnTo>
                    <a:lnTo>
                      <a:pt x="316" y="392"/>
                    </a:lnTo>
                    <a:lnTo>
                      <a:pt x="318" y="399"/>
                    </a:lnTo>
                    <a:lnTo>
                      <a:pt x="320" y="406"/>
                    </a:lnTo>
                    <a:lnTo>
                      <a:pt x="322" y="416"/>
                    </a:lnTo>
                    <a:lnTo>
                      <a:pt x="325" y="426"/>
                    </a:lnTo>
                    <a:lnTo>
                      <a:pt x="325" y="436"/>
                    </a:lnTo>
                    <a:lnTo>
                      <a:pt x="286" y="436"/>
                    </a:lnTo>
                    <a:close/>
                    <a:moveTo>
                      <a:pt x="339" y="436"/>
                    </a:moveTo>
                    <a:lnTo>
                      <a:pt x="339" y="436"/>
                    </a:lnTo>
                    <a:lnTo>
                      <a:pt x="339" y="425"/>
                    </a:lnTo>
                    <a:lnTo>
                      <a:pt x="337" y="413"/>
                    </a:lnTo>
                    <a:lnTo>
                      <a:pt x="334" y="401"/>
                    </a:lnTo>
                    <a:lnTo>
                      <a:pt x="330" y="391"/>
                    </a:lnTo>
                    <a:lnTo>
                      <a:pt x="326" y="382"/>
                    </a:lnTo>
                    <a:lnTo>
                      <a:pt x="320" y="375"/>
                    </a:lnTo>
                    <a:lnTo>
                      <a:pt x="317" y="373"/>
                    </a:lnTo>
                    <a:lnTo>
                      <a:pt x="313" y="371"/>
                    </a:lnTo>
                    <a:lnTo>
                      <a:pt x="310" y="369"/>
                    </a:lnTo>
                    <a:lnTo>
                      <a:pt x="305" y="369"/>
                    </a:lnTo>
                    <a:lnTo>
                      <a:pt x="305" y="369"/>
                    </a:lnTo>
                    <a:lnTo>
                      <a:pt x="301" y="369"/>
                    </a:lnTo>
                    <a:lnTo>
                      <a:pt x="297" y="371"/>
                    </a:lnTo>
                    <a:lnTo>
                      <a:pt x="293" y="373"/>
                    </a:lnTo>
                    <a:lnTo>
                      <a:pt x="290" y="375"/>
                    </a:lnTo>
                    <a:lnTo>
                      <a:pt x="285" y="382"/>
                    </a:lnTo>
                    <a:lnTo>
                      <a:pt x="279" y="391"/>
                    </a:lnTo>
                    <a:lnTo>
                      <a:pt x="276" y="401"/>
                    </a:lnTo>
                    <a:lnTo>
                      <a:pt x="274" y="413"/>
                    </a:lnTo>
                    <a:lnTo>
                      <a:pt x="272" y="425"/>
                    </a:lnTo>
                    <a:lnTo>
                      <a:pt x="271" y="436"/>
                    </a:lnTo>
                    <a:lnTo>
                      <a:pt x="258" y="436"/>
                    </a:lnTo>
                    <a:lnTo>
                      <a:pt x="258" y="434"/>
                    </a:lnTo>
                    <a:lnTo>
                      <a:pt x="258" y="292"/>
                    </a:lnTo>
                    <a:lnTo>
                      <a:pt x="258" y="292"/>
                    </a:lnTo>
                    <a:lnTo>
                      <a:pt x="266" y="308"/>
                    </a:lnTo>
                    <a:lnTo>
                      <a:pt x="276" y="323"/>
                    </a:lnTo>
                    <a:lnTo>
                      <a:pt x="288" y="337"/>
                    </a:lnTo>
                    <a:lnTo>
                      <a:pt x="301" y="351"/>
                    </a:lnTo>
                    <a:lnTo>
                      <a:pt x="316" y="364"/>
                    </a:lnTo>
                    <a:lnTo>
                      <a:pt x="332" y="376"/>
                    </a:lnTo>
                    <a:lnTo>
                      <a:pt x="351" y="386"/>
                    </a:lnTo>
                    <a:lnTo>
                      <a:pt x="370" y="395"/>
                    </a:lnTo>
                    <a:lnTo>
                      <a:pt x="375" y="400"/>
                    </a:lnTo>
                    <a:lnTo>
                      <a:pt x="375" y="400"/>
                    </a:lnTo>
                    <a:lnTo>
                      <a:pt x="379" y="403"/>
                    </a:lnTo>
                    <a:lnTo>
                      <a:pt x="381" y="409"/>
                    </a:lnTo>
                    <a:lnTo>
                      <a:pt x="382" y="418"/>
                    </a:lnTo>
                    <a:lnTo>
                      <a:pt x="382" y="427"/>
                    </a:lnTo>
                    <a:lnTo>
                      <a:pt x="382" y="427"/>
                    </a:lnTo>
                    <a:lnTo>
                      <a:pt x="382" y="436"/>
                    </a:lnTo>
                    <a:lnTo>
                      <a:pt x="339" y="436"/>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70" name="Freeform 87"/>
              <p:cNvSpPr/>
              <p:nvPr>
                <p:custDataLst>
                  <p:tags r:id="rId66"/>
                </p:custDataLst>
              </p:nvPr>
            </p:nvSpPr>
            <p:spPr bwMode="auto">
              <a:xfrm>
                <a:off x="4313238" y="3270250"/>
                <a:ext cx="106363" cy="34925"/>
              </a:xfrm>
              <a:custGeom>
                <a:avLst/>
                <a:gdLst>
                  <a:gd name="T0" fmla="*/ 13 w 67"/>
                  <a:gd name="T1" fmla="*/ 20 h 22"/>
                  <a:gd name="T2" fmla="*/ 13 w 67"/>
                  <a:gd name="T3" fmla="*/ 20 h 22"/>
                  <a:gd name="T4" fmla="*/ 15 w 67"/>
                  <a:gd name="T5" fmla="*/ 18 h 22"/>
                  <a:gd name="T6" fmla="*/ 20 w 67"/>
                  <a:gd name="T7" fmla="*/ 16 h 22"/>
                  <a:gd name="T8" fmla="*/ 26 w 67"/>
                  <a:gd name="T9" fmla="*/ 15 h 22"/>
                  <a:gd name="T10" fmla="*/ 33 w 67"/>
                  <a:gd name="T11" fmla="*/ 14 h 22"/>
                  <a:gd name="T12" fmla="*/ 33 w 67"/>
                  <a:gd name="T13" fmla="*/ 14 h 22"/>
                  <a:gd name="T14" fmla="*/ 41 w 67"/>
                  <a:gd name="T15" fmla="*/ 15 h 22"/>
                  <a:gd name="T16" fmla="*/ 46 w 67"/>
                  <a:gd name="T17" fmla="*/ 16 h 22"/>
                  <a:gd name="T18" fmla="*/ 52 w 67"/>
                  <a:gd name="T19" fmla="*/ 18 h 22"/>
                  <a:gd name="T20" fmla="*/ 54 w 67"/>
                  <a:gd name="T21" fmla="*/ 20 h 22"/>
                  <a:gd name="T22" fmla="*/ 54 w 67"/>
                  <a:gd name="T23" fmla="*/ 20 h 22"/>
                  <a:gd name="T24" fmla="*/ 57 w 67"/>
                  <a:gd name="T25" fmla="*/ 22 h 22"/>
                  <a:gd name="T26" fmla="*/ 59 w 67"/>
                  <a:gd name="T27" fmla="*/ 22 h 22"/>
                  <a:gd name="T28" fmla="*/ 59 w 67"/>
                  <a:gd name="T29" fmla="*/ 22 h 22"/>
                  <a:gd name="T30" fmla="*/ 62 w 67"/>
                  <a:gd name="T31" fmla="*/ 22 h 22"/>
                  <a:gd name="T32" fmla="*/ 65 w 67"/>
                  <a:gd name="T33" fmla="*/ 20 h 22"/>
                  <a:gd name="T34" fmla="*/ 65 w 67"/>
                  <a:gd name="T35" fmla="*/ 20 h 22"/>
                  <a:gd name="T36" fmla="*/ 66 w 67"/>
                  <a:gd name="T37" fmla="*/ 18 h 22"/>
                  <a:gd name="T38" fmla="*/ 67 w 67"/>
                  <a:gd name="T39" fmla="*/ 16 h 22"/>
                  <a:gd name="T40" fmla="*/ 66 w 67"/>
                  <a:gd name="T41" fmla="*/ 13 h 22"/>
                  <a:gd name="T42" fmla="*/ 65 w 67"/>
                  <a:gd name="T43" fmla="*/ 10 h 22"/>
                  <a:gd name="T44" fmla="*/ 65 w 67"/>
                  <a:gd name="T45" fmla="*/ 10 h 22"/>
                  <a:gd name="T46" fmla="*/ 59 w 67"/>
                  <a:gd name="T47" fmla="*/ 6 h 22"/>
                  <a:gd name="T48" fmla="*/ 52 w 67"/>
                  <a:gd name="T49" fmla="*/ 3 h 22"/>
                  <a:gd name="T50" fmla="*/ 43 w 67"/>
                  <a:gd name="T51" fmla="*/ 1 h 22"/>
                  <a:gd name="T52" fmla="*/ 33 w 67"/>
                  <a:gd name="T53" fmla="*/ 0 h 22"/>
                  <a:gd name="T54" fmla="*/ 33 w 67"/>
                  <a:gd name="T55" fmla="*/ 0 h 22"/>
                  <a:gd name="T56" fmla="*/ 24 w 67"/>
                  <a:gd name="T57" fmla="*/ 1 h 22"/>
                  <a:gd name="T58" fmla="*/ 15 w 67"/>
                  <a:gd name="T59" fmla="*/ 3 h 22"/>
                  <a:gd name="T60" fmla="*/ 7 w 67"/>
                  <a:gd name="T61" fmla="*/ 6 h 22"/>
                  <a:gd name="T62" fmla="*/ 2 w 67"/>
                  <a:gd name="T63" fmla="*/ 10 h 22"/>
                  <a:gd name="T64" fmla="*/ 2 w 67"/>
                  <a:gd name="T65" fmla="*/ 10 h 22"/>
                  <a:gd name="T66" fmla="*/ 1 w 67"/>
                  <a:gd name="T67" fmla="*/ 13 h 22"/>
                  <a:gd name="T68" fmla="*/ 0 w 67"/>
                  <a:gd name="T69" fmla="*/ 16 h 22"/>
                  <a:gd name="T70" fmla="*/ 1 w 67"/>
                  <a:gd name="T71" fmla="*/ 18 h 22"/>
                  <a:gd name="T72" fmla="*/ 2 w 67"/>
                  <a:gd name="T73" fmla="*/ 20 h 22"/>
                  <a:gd name="T74" fmla="*/ 2 w 67"/>
                  <a:gd name="T75" fmla="*/ 20 h 22"/>
                  <a:gd name="T76" fmla="*/ 5 w 67"/>
                  <a:gd name="T77" fmla="*/ 22 h 22"/>
                  <a:gd name="T78" fmla="*/ 7 w 67"/>
                  <a:gd name="T79" fmla="*/ 22 h 22"/>
                  <a:gd name="T80" fmla="*/ 10 w 67"/>
                  <a:gd name="T81" fmla="*/ 21 h 22"/>
                  <a:gd name="T82" fmla="*/ 13 w 67"/>
                  <a:gd name="T83" fmla="*/ 20 h 22"/>
                  <a:gd name="T84" fmla="*/ 13 w 67"/>
                  <a:gd name="T8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22">
                    <a:moveTo>
                      <a:pt x="13" y="20"/>
                    </a:moveTo>
                    <a:lnTo>
                      <a:pt x="13" y="20"/>
                    </a:lnTo>
                    <a:lnTo>
                      <a:pt x="15" y="18"/>
                    </a:lnTo>
                    <a:lnTo>
                      <a:pt x="20" y="16"/>
                    </a:lnTo>
                    <a:lnTo>
                      <a:pt x="26" y="15"/>
                    </a:lnTo>
                    <a:lnTo>
                      <a:pt x="33" y="14"/>
                    </a:lnTo>
                    <a:lnTo>
                      <a:pt x="33" y="14"/>
                    </a:lnTo>
                    <a:lnTo>
                      <a:pt x="41" y="15"/>
                    </a:lnTo>
                    <a:lnTo>
                      <a:pt x="46" y="16"/>
                    </a:lnTo>
                    <a:lnTo>
                      <a:pt x="52" y="18"/>
                    </a:lnTo>
                    <a:lnTo>
                      <a:pt x="54" y="20"/>
                    </a:lnTo>
                    <a:lnTo>
                      <a:pt x="54" y="20"/>
                    </a:lnTo>
                    <a:lnTo>
                      <a:pt x="57" y="22"/>
                    </a:lnTo>
                    <a:lnTo>
                      <a:pt x="59" y="22"/>
                    </a:lnTo>
                    <a:lnTo>
                      <a:pt x="59" y="22"/>
                    </a:lnTo>
                    <a:lnTo>
                      <a:pt x="62" y="22"/>
                    </a:lnTo>
                    <a:lnTo>
                      <a:pt x="65" y="20"/>
                    </a:lnTo>
                    <a:lnTo>
                      <a:pt x="65" y="20"/>
                    </a:lnTo>
                    <a:lnTo>
                      <a:pt x="66" y="18"/>
                    </a:lnTo>
                    <a:lnTo>
                      <a:pt x="67" y="16"/>
                    </a:lnTo>
                    <a:lnTo>
                      <a:pt x="66" y="13"/>
                    </a:lnTo>
                    <a:lnTo>
                      <a:pt x="65" y="10"/>
                    </a:lnTo>
                    <a:lnTo>
                      <a:pt x="65" y="10"/>
                    </a:lnTo>
                    <a:lnTo>
                      <a:pt x="59" y="6"/>
                    </a:lnTo>
                    <a:lnTo>
                      <a:pt x="52" y="3"/>
                    </a:lnTo>
                    <a:lnTo>
                      <a:pt x="43" y="1"/>
                    </a:lnTo>
                    <a:lnTo>
                      <a:pt x="33" y="0"/>
                    </a:lnTo>
                    <a:lnTo>
                      <a:pt x="33" y="0"/>
                    </a:lnTo>
                    <a:lnTo>
                      <a:pt x="24" y="1"/>
                    </a:lnTo>
                    <a:lnTo>
                      <a:pt x="15" y="3"/>
                    </a:lnTo>
                    <a:lnTo>
                      <a:pt x="7" y="6"/>
                    </a:lnTo>
                    <a:lnTo>
                      <a:pt x="2" y="10"/>
                    </a:lnTo>
                    <a:lnTo>
                      <a:pt x="2" y="10"/>
                    </a:lnTo>
                    <a:lnTo>
                      <a:pt x="1" y="13"/>
                    </a:lnTo>
                    <a:lnTo>
                      <a:pt x="0" y="16"/>
                    </a:lnTo>
                    <a:lnTo>
                      <a:pt x="1" y="18"/>
                    </a:lnTo>
                    <a:lnTo>
                      <a:pt x="2" y="20"/>
                    </a:lnTo>
                    <a:lnTo>
                      <a:pt x="2" y="20"/>
                    </a:lnTo>
                    <a:lnTo>
                      <a:pt x="5" y="22"/>
                    </a:lnTo>
                    <a:lnTo>
                      <a:pt x="7" y="22"/>
                    </a:lnTo>
                    <a:lnTo>
                      <a:pt x="10" y="21"/>
                    </a:lnTo>
                    <a:lnTo>
                      <a:pt x="13" y="20"/>
                    </a:lnTo>
                    <a:lnTo>
                      <a:pt x="13" y="20"/>
                    </a:lnTo>
                    <a:close/>
                  </a:path>
                </a:pathLst>
              </a:custGeom>
              <a:grpFill/>
              <a:ln w="9525">
                <a:noFill/>
                <a:round/>
              </a:ln>
            </p:spPr>
            <p:txBody>
              <a:bodyPr vert="horz" wrap="square" lIns="91440" tIns="45720" rIns="91440" bIns="45720" numCol="1" anchor="t" anchorCtr="0" compatLnSpc="1"/>
              <a:lstStyle/>
              <a:p>
                <a:endParaRPr lang="ko-KR" altLang="en-US"/>
              </a:p>
            </p:txBody>
          </p:sp>
        </p:grpSp>
        <p:sp>
          <p:nvSpPr>
            <p:cNvPr id="59" name="Oval 56"/>
            <p:cNvSpPr/>
            <p:nvPr>
              <p:custDataLst>
                <p:tags r:id="rId67"/>
              </p:custDataLst>
            </p:nvPr>
          </p:nvSpPr>
          <p:spPr>
            <a:xfrm>
              <a:off x="7620642" y="2706377"/>
              <a:ext cx="357498" cy="357498"/>
            </a:xfrm>
            <a:prstGeom prst="ellipse">
              <a:avLst/>
            </a:prstGeom>
            <a:gradFill flip="none" rotWithShape="1">
              <a:gsLst>
                <a:gs pos="87000">
                  <a:srgbClr val="0D1325"/>
                </a:gs>
                <a:gs pos="0">
                  <a:srgbClr val="54D0CA"/>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nvGrpSpPr>
            <p:cNvPr id="60" name="Group 88"/>
            <p:cNvGrpSpPr/>
            <p:nvPr/>
          </p:nvGrpSpPr>
          <p:grpSpPr>
            <a:xfrm>
              <a:off x="7710642" y="2813209"/>
              <a:ext cx="177498" cy="143834"/>
              <a:chOff x="5145088" y="3205163"/>
              <a:chExt cx="736600" cy="596900"/>
            </a:xfrm>
            <a:solidFill>
              <a:schemeClr val="bg1"/>
            </a:solidFill>
          </p:grpSpPr>
          <p:sp>
            <p:nvSpPr>
              <p:cNvPr id="61" name="Freeform 89"/>
              <p:cNvSpPr>
                <a:spLocks noEditPoints="1"/>
              </p:cNvSpPr>
              <p:nvPr>
                <p:custDataLst>
                  <p:tags r:id="rId68"/>
                </p:custDataLst>
              </p:nvPr>
            </p:nvSpPr>
            <p:spPr bwMode="auto">
              <a:xfrm>
                <a:off x="5145088" y="3205163"/>
                <a:ext cx="736600" cy="596900"/>
              </a:xfrm>
              <a:custGeom>
                <a:avLst/>
                <a:gdLst>
                  <a:gd name="T0" fmla="*/ 464 w 464"/>
                  <a:gd name="T1" fmla="*/ 52 h 376"/>
                  <a:gd name="T2" fmla="*/ 464 w 464"/>
                  <a:gd name="T3" fmla="*/ 0 h 376"/>
                  <a:gd name="T4" fmla="*/ 0 w 464"/>
                  <a:gd name="T5" fmla="*/ 0 h 376"/>
                  <a:gd name="T6" fmla="*/ 0 w 464"/>
                  <a:gd name="T7" fmla="*/ 52 h 376"/>
                  <a:gd name="T8" fmla="*/ 10 w 464"/>
                  <a:gd name="T9" fmla="*/ 52 h 376"/>
                  <a:gd name="T10" fmla="*/ 10 w 464"/>
                  <a:gd name="T11" fmla="*/ 281 h 376"/>
                  <a:gd name="T12" fmla="*/ 0 w 464"/>
                  <a:gd name="T13" fmla="*/ 281 h 376"/>
                  <a:gd name="T14" fmla="*/ 0 w 464"/>
                  <a:gd name="T15" fmla="*/ 320 h 376"/>
                  <a:gd name="T16" fmla="*/ 153 w 464"/>
                  <a:gd name="T17" fmla="*/ 320 h 376"/>
                  <a:gd name="T18" fmla="*/ 115 w 464"/>
                  <a:gd name="T19" fmla="*/ 368 h 376"/>
                  <a:gd name="T20" fmla="*/ 126 w 464"/>
                  <a:gd name="T21" fmla="*/ 376 h 376"/>
                  <a:gd name="T22" fmla="*/ 171 w 464"/>
                  <a:gd name="T23" fmla="*/ 320 h 376"/>
                  <a:gd name="T24" fmla="*/ 224 w 464"/>
                  <a:gd name="T25" fmla="*/ 320 h 376"/>
                  <a:gd name="T26" fmla="*/ 224 w 464"/>
                  <a:gd name="T27" fmla="*/ 372 h 376"/>
                  <a:gd name="T28" fmla="*/ 238 w 464"/>
                  <a:gd name="T29" fmla="*/ 372 h 376"/>
                  <a:gd name="T30" fmla="*/ 238 w 464"/>
                  <a:gd name="T31" fmla="*/ 320 h 376"/>
                  <a:gd name="T32" fmla="*/ 292 w 464"/>
                  <a:gd name="T33" fmla="*/ 320 h 376"/>
                  <a:gd name="T34" fmla="*/ 337 w 464"/>
                  <a:gd name="T35" fmla="*/ 376 h 376"/>
                  <a:gd name="T36" fmla="*/ 348 w 464"/>
                  <a:gd name="T37" fmla="*/ 368 h 376"/>
                  <a:gd name="T38" fmla="*/ 310 w 464"/>
                  <a:gd name="T39" fmla="*/ 320 h 376"/>
                  <a:gd name="T40" fmla="*/ 464 w 464"/>
                  <a:gd name="T41" fmla="*/ 320 h 376"/>
                  <a:gd name="T42" fmla="*/ 464 w 464"/>
                  <a:gd name="T43" fmla="*/ 281 h 376"/>
                  <a:gd name="T44" fmla="*/ 452 w 464"/>
                  <a:gd name="T45" fmla="*/ 281 h 376"/>
                  <a:gd name="T46" fmla="*/ 452 w 464"/>
                  <a:gd name="T47" fmla="*/ 52 h 376"/>
                  <a:gd name="T48" fmla="*/ 464 w 464"/>
                  <a:gd name="T49" fmla="*/ 52 h 376"/>
                  <a:gd name="T50" fmla="*/ 449 w 464"/>
                  <a:gd name="T51" fmla="*/ 306 h 376"/>
                  <a:gd name="T52" fmla="*/ 14 w 464"/>
                  <a:gd name="T53" fmla="*/ 306 h 376"/>
                  <a:gd name="T54" fmla="*/ 14 w 464"/>
                  <a:gd name="T55" fmla="*/ 295 h 376"/>
                  <a:gd name="T56" fmla="*/ 449 w 464"/>
                  <a:gd name="T57" fmla="*/ 295 h 376"/>
                  <a:gd name="T58" fmla="*/ 449 w 464"/>
                  <a:gd name="T59" fmla="*/ 306 h 376"/>
                  <a:gd name="T60" fmla="*/ 14 w 464"/>
                  <a:gd name="T61" fmla="*/ 14 h 376"/>
                  <a:gd name="T62" fmla="*/ 449 w 464"/>
                  <a:gd name="T63" fmla="*/ 14 h 376"/>
                  <a:gd name="T64" fmla="*/ 449 w 464"/>
                  <a:gd name="T65" fmla="*/ 38 h 376"/>
                  <a:gd name="T66" fmla="*/ 14 w 464"/>
                  <a:gd name="T67" fmla="*/ 38 h 376"/>
                  <a:gd name="T68" fmla="*/ 14 w 464"/>
                  <a:gd name="T69" fmla="*/ 14 h 376"/>
                  <a:gd name="T70" fmla="*/ 438 w 464"/>
                  <a:gd name="T71" fmla="*/ 280 h 376"/>
                  <a:gd name="T72" fmla="*/ 26 w 464"/>
                  <a:gd name="T73" fmla="*/ 280 h 376"/>
                  <a:gd name="T74" fmla="*/ 26 w 464"/>
                  <a:gd name="T75" fmla="*/ 52 h 376"/>
                  <a:gd name="T76" fmla="*/ 438 w 464"/>
                  <a:gd name="T77" fmla="*/ 52 h 376"/>
                  <a:gd name="T78" fmla="*/ 438 w 464"/>
                  <a:gd name="T79" fmla="*/ 28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4" h="376">
                    <a:moveTo>
                      <a:pt x="464" y="52"/>
                    </a:moveTo>
                    <a:lnTo>
                      <a:pt x="464" y="0"/>
                    </a:lnTo>
                    <a:lnTo>
                      <a:pt x="0" y="0"/>
                    </a:lnTo>
                    <a:lnTo>
                      <a:pt x="0" y="52"/>
                    </a:lnTo>
                    <a:lnTo>
                      <a:pt x="10" y="52"/>
                    </a:lnTo>
                    <a:lnTo>
                      <a:pt x="10" y="281"/>
                    </a:lnTo>
                    <a:lnTo>
                      <a:pt x="0" y="281"/>
                    </a:lnTo>
                    <a:lnTo>
                      <a:pt x="0" y="320"/>
                    </a:lnTo>
                    <a:lnTo>
                      <a:pt x="153" y="320"/>
                    </a:lnTo>
                    <a:lnTo>
                      <a:pt x="115" y="368"/>
                    </a:lnTo>
                    <a:lnTo>
                      <a:pt x="126" y="376"/>
                    </a:lnTo>
                    <a:lnTo>
                      <a:pt x="171" y="320"/>
                    </a:lnTo>
                    <a:lnTo>
                      <a:pt x="224" y="320"/>
                    </a:lnTo>
                    <a:lnTo>
                      <a:pt x="224" y="372"/>
                    </a:lnTo>
                    <a:lnTo>
                      <a:pt x="238" y="372"/>
                    </a:lnTo>
                    <a:lnTo>
                      <a:pt x="238" y="320"/>
                    </a:lnTo>
                    <a:lnTo>
                      <a:pt x="292" y="320"/>
                    </a:lnTo>
                    <a:lnTo>
                      <a:pt x="337" y="376"/>
                    </a:lnTo>
                    <a:lnTo>
                      <a:pt x="348" y="368"/>
                    </a:lnTo>
                    <a:lnTo>
                      <a:pt x="310" y="320"/>
                    </a:lnTo>
                    <a:lnTo>
                      <a:pt x="464" y="320"/>
                    </a:lnTo>
                    <a:lnTo>
                      <a:pt x="464" y="281"/>
                    </a:lnTo>
                    <a:lnTo>
                      <a:pt x="452" y="281"/>
                    </a:lnTo>
                    <a:lnTo>
                      <a:pt x="452" y="52"/>
                    </a:lnTo>
                    <a:lnTo>
                      <a:pt x="464" y="52"/>
                    </a:lnTo>
                    <a:close/>
                    <a:moveTo>
                      <a:pt x="449" y="306"/>
                    </a:moveTo>
                    <a:lnTo>
                      <a:pt x="14" y="306"/>
                    </a:lnTo>
                    <a:lnTo>
                      <a:pt x="14" y="295"/>
                    </a:lnTo>
                    <a:lnTo>
                      <a:pt x="449" y="295"/>
                    </a:lnTo>
                    <a:lnTo>
                      <a:pt x="449" y="306"/>
                    </a:lnTo>
                    <a:close/>
                    <a:moveTo>
                      <a:pt x="14" y="14"/>
                    </a:moveTo>
                    <a:lnTo>
                      <a:pt x="449" y="14"/>
                    </a:lnTo>
                    <a:lnTo>
                      <a:pt x="449" y="38"/>
                    </a:lnTo>
                    <a:lnTo>
                      <a:pt x="14" y="38"/>
                    </a:lnTo>
                    <a:lnTo>
                      <a:pt x="14" y="14"/>
                    </a:lnTo>
                    <a:close/>
                    <a:moveTo>
                      <a:pt x="438" y="280"/>
                    </a:moveTo>
                    <a:lnTo>
                      <a:pt x="26" y="280"/>
                    </a:lnTo>
                    <a:lnTo>
                      <a:pt x="26" y="52"/>
                    </a:lnTo>
                    <a:lnTo>
                      <a:pt x="438" y="52"/>
                    </a:lnTo>
                    <a:lnTo>
                      <a:pt x="438" y="280"/>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62" name="Freeform 90"/>
              <p:cNvSpPr>
                <a:spLocks noEditPoints="1"/>
              </p:cNvSpPr>
              <p:nvPr>
                <p:custDataLst>
                  <p:tags r:id="rId69"/>
                </p:custDataLst>
              </p:nvPr>
            </p:nvSpPr>
            <p:spPr bwMode="auto">
              <a:xfrm>
                <a:off x="5221288" y="3425825"/>
                <a:ext cx="174625" cy="188913"/>
              </a:xfrm>
              <a:custGeom>
                <a:avLst/>
                <a:gdLst>
                  <a:gd name="T0" fmla="*/ 46 w 110"/>
                  <a:gd name="T1" fmla="*/ 119 h 119"/>
                  <a:gd name="T2" fmla="*/ 65 w 110"/>
                  <a:gd name="T3" fmla="*/ 119 h 119"/>
                  <a:gd name="T4" fmla="*/ 78 w 110"/>
                  <a:gd name="T5" fmla="*/ 119 h 119"/>
                  <a:gd name="T6" fmla="*/ 110 w 110"/>
                  <a:gd name="T7" fmla="*/ 119 h 119"/>
                  <a:gd name="T8" fmla="*/ 110 w 110"/>
                  <a:gd name="T9" fmla="*/ 29 h 119"/>
                  <a:gd name="T10" fmla="*/ 78 w 110"/>
                  <a:gd name="T11" fmla="*/ 29 h 119"/>
                  <a:gd name="T12" fmla="*/ 78 w 110"/>
                  <a:gd name="T13" fmla="*/ 0 h 119"/>
                  <a:gd name="T14" fmla="*/ 33 w 110"/>
                  <a:gd name="T15" fmla="*/ 0 h 119"/>
                  <a:gd name="T16" fmla="*/ 33 w 110"/>
                  <a:gd name="T17" fmla="*/ 53 h 119"/>
                  <a:gd name="T18" fmla="*/ 0 w 110"/>
                  <a:gd name="T19" fmla="*/ 53 h 119"/>
                  <a:gd name="T20" fmla="*/ 0 w 110"/>
                  <a:gd name="T21" fmla="*/ 119 h 119"/>
                  <a:gd name="T22" fmla="*/ 33 w 110"/>
                  <a:gd name="T23" fmla="*/ 119 h 119"/>
                  <a:gd name="T24" fmla="*/ 46 w 110"/>
                  <a:gd name="T25" fmla="*/ 119 h 119"/>
                  <a:gd name="T26" fmla="*/ 80 w 110"/>
                  <a:gd name="T27" fmla="*/ 43 h 119"/>
                  <a:gd name="T28" fmla="*/ 96 w 110"/>
                  <a:gd name="T29" fmla="*/ 43 h 119"/>
                  <a:gd name="T30" fmla="*/ 96 w 110"/>
                  <a:gd name="T31" fmla="*/ 105 h 119"/>
                  <a:gd name="T32" fmla="*/ 80 w 110"/>
                  <a:gd name="T33" fmla="*/ 105 h 119"/>
                  <a:gd name="T34" fmla="*/ 80 w 110"/>
                  <a:gd name="T35" fmla="*/ 43 h 119"/>
                  <a:gd name="T36" fmla="*/ 47 w 110"/>
                  <a:gd name="T37" fmla="*/ 14 h 119"/>
                  <a:gd name="T38" fmla="*/ 64 w 110"/>
                  <a:gd name="T39" fmla="*/ 14 h 119"/>
                  <a:gd name="T40" fmla="*/ 64 w 110"/>
                  <a:gd name="T41" fmla="*/ 105 h 119"/>
                  <a:gd name="T42" fmla="*/ 47 w 110"/>
                  <a:gd name="T43" fmla="*/ 105 h 119"/>
                  <a:gd name="T44" fmla="*/ 47 w 110"/>
                  <a:gd name="T45" fmla="*/ 14 h 119"/>
                  <a:gd name="T46" fmla="*/ 32 w 110"/>
                  <a:gd name="T47" fmla="*/ 105 h 119"/>
                  <a:gd name="T48" fmla="*/ 14 w 110"/>
                  <a:gd name="T49" fmla="*/ 105 h 119"/>
                  <a:gd name="T50" fmla="*/ 14 w 110"/>
                  <a:gd name="T51" fmla="*/ 67 h 119"/>
                  <a:gd name="T52" fmla="*/ 32 w 110"/>
                  <a:gd name="T53" fmla="*/ 67 h 119"/>
                  <a:gd name="T54" fmla="*/ 32 w 110"/>
                  <a:gd name="T55" fmla="*/ 10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9">
                    <a:moveTo>
                      <a:pt x="46" y="119"/>
                    </a:moveTo>
                    <a:lnTo>
                      <a:pt x="65" y="119"/>
                    </a:lnTo>
                    <a:lnTo>
                      <a:pt x="78" y="119"/>
                    </a:lnTo>
                    <a:lnTo>
                      <a:pt x="110" y="119"/>
                    </a:lnTo>
                    <a:lnTo>
                      <a:pt x="110" y="29"/>
                    </a:lnTo>
                    <a:lnTo>
                      <a:pt x="78" y="29"/>
                    </a:lnTo>
                    <a:lnTo>
                      <a:pt x="78" y="0"/>
                    </a:lnTo>
                    <a:lnTo>
                      <a:pt x="33" y="0"/>
                    </a:lnTo>
                    <a:lnTo>
                      <a:pt x="33" y="53"/>
                    </a:lnTo>
                    <a:lnTo>
                      <a:pt x="0" y="53"/>
                    </a:lnTo>
                    <a:lnTo>
                      <a:pt x="0" y="119"/>
                    </a:lnTo>
                    <a:lnTo>
                      <a:pt x="33" y="119"/>
                    </a:lnTo>
                    <a:lnTo>
                      <a:pt x="46" y="119"/>
                    </a:lnTo>
                    <a:close/>
                    <a:moveTo>
                      <a:pt x="80" y="43"/>
                    </a:moveTo>
                    <a:lnTo>
                      <a:pt x="96" y="43"/>
                    </a:lnTo>
                    <a:lnTo>
                      <a:pt x="96" y="105"/>
                    </a:lnTo>
                    <a:lnTo>
                      <a:pt x="80" y="105"/>
                    </a:lnTo>
                    <a:lnTo>
                      <a:pt x="80" y="43"/>
                    </a:lnTo>
                    <a:close/>
                    <a:moveTo>
                      <a:pt x="47" y="14"/>
                    </a:moveTo>
                    <a:lnTo>
                      <a:pt x="64" y="14"/>
                    </a:lnTo>
                    <a:lnTo>
                      <a:pt x="64" y="105"/>
                    </a:lnTo>
                    <a:lnTo>
                      <a:pt x="47" y="105"/>
                    </a:lnTo>
                    <a:lnTo>
                      <a:pt x="47" y="14"/>
                    </a:lnTo>
                    <a:close/>
                    <a:moveTo>
                      <a:pt x="32" y="105"/>
                    </a:moveTo>
                    <a:lnTo>
                      <a:pt x="14" y="105"/>
                    </a:lnTo>
                    <a:lnTo>
                      <a:pt x="14" y="67"/>
                    </a:lnTo>
                    <a:lnTo>
                      <a:pt x="32" y="67"/>
                    </a:lnTo>
                    <a:lnTo>
                      <a:pt x="32" y="105"/>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63" name="Freeform 91"/>
              <p:cNvSpPr>
                <a:spLocks noEditPoints="1"/>
              </p:cNvSpPr>
              <p:nvPr>
                <p:custDataLst>
                  <p:tags r:id="rId70"/>
                </p:custDataLst>
              </p:nvPr>
            </p:nvSpPr>
            <p:spPr bwMode="auto">
              <a:xfrm>
                <a:off x="5424488" y="3427413"/>
                <a:ext cx="174625" cy="187325"/>
              </a:xfrm>
              <a:custGeom>
                <a:avLst/>
                <a:gdLst>
                  <a:gd name="T0" fmla="*/ 45 w 110"/>
                  <a:gd name="T1" fmla="*/ 118 h 118"/>
                  <a:gd name="T2" fmla="*/ 77 w 110"/>
                  <a:gd name="T3" fmla="*/ 118 h 118"/>
                  <a:gd name="T4" fmla="*/ 77 w 110"/>
                  <a:gd name="T5" fmla="*/ 118 h 118"/>
                  <a:gd name="T6" fmla="*/ 110 w 110"/>
                  <a:gd name="T7" fmla="*/ 118 h 118"/>
                  <a:gd name="T8" fmla="*/ 110 w 110"/>
                  <a:gd name="T9" fmla="*/ 0 h 118"/>
                  <a:gd name="T10" fmla="*/ 64 w 110"/>
                  <a:gd name="T11" fmla="*/ 0 h 118"/>
                  <a:gd name="T12" fmla="*/ 64 w 110"/>
                  <a:gd name="T13" fmla="*/ 39 h 118"/>
                  <a:gd name="T14" fmla="*/ 32 w 110"/>
                  <a:gd name="T15" fmla="*/ 39 h 118"/>
                  <a:gd name="T16" fmla="*/ 32 w 110"/>
                  <a:gd name="T17" fmla="*/ 73 h 118"/>
                  <a:gd name="T18" fmla="*/ 0 w 110"/>
                  <a:gd name="T19" fmla="*/ 73 h 118"/>
                  <a:gd name="T20" fmla="*/ 0 w 110"/>
                  <a:gd name="T21" fmla="*/ 118 h 118"/>
                  <a:gd name="T22" fmla="*/ 32 w 110"/>
                  <a:gd name="T23" fmla="*/ 118 h 118"/>
                  <a:gd name="T24" fmla="*/ 45 w 110"/>
                  <a:gd name="T25" fmla="*/ 118 h 118"/>
                  <a:gd name="T26" fmla="*/ 80 w 110"/>
                  <a:gd name="T27" fmla="*/ 14 h 118"/>
                  <a:gd name="T28" fmla="*/ 96 w 110"/>
                  <a:gd name="T29" fmla="*/ 14 h 118"/>
                  <a:gd name="T30" fmla="*/ 96 w 110"/>
                  <a:gd name="T31" fmla="*/ 104 h 118"/>
                  <a:gd name="T32" fmla="*/ 80 w 110"/>
                  <a:gd name="T33" fmla="*/ 104 h 118"/>
                  <a:gd name="T34" fmla="*/ 80 w 110"/>
                  <a:gd name="T35" fmla="*/ 14 h 118"/>
                  <a:gd name="T36" fmla="*/ 46 w 110"/>
                  <a:gd name="T37" fmla="*/ 53 h 118"/>
                  <a:gd name="T38" fmla="*/ 63 w 110"/>
                  <a:gd name="T39" fmla="*/ 53 h 118"/>
                  <a:gd name="T40" fmla="*/ 63 w 110"/>
                  <a:gd name="T41" fmla="*/ 104 h 118"/>
                  <a:gd name="T42" fmla="*/ 46 w 110"/>
                  <a:gd name="T43" fmla="*/ 104 h 118"/>
                  <a:gd name="T44" fmla="*/ 46 w 110"/>
                  <a:gd name="T45" fmla="*/ 53 h 118"/>
                  <a:gd name="T46" fmla="*/ 31 w 110"/>
                  <a:gd name="T47" fmla="*/ 104 h 118"/>
                  <a:gd name="T48" fmla="*/ 14 w 110"/>
                  <a:gd name="T49" fmla="*/ 104 h 118"/>
                  <a:gd name="T50" fmla="*/ 14 w 110"/>
                  <a:gd name="T51" fmla="*/ 87 h 118"/>
                  <a:gd name="T52" fmla="*/ 31 w 110"/>
                  <a:gd name="T53" fmla="*/ 87 h 118"/>
                  <a:gd name="T54" fmla="*/ 31 w 110"/>
                  <a:gd name="T55" fmla="*/ 10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8">
                    <a:moveTo>
                      <a:pt x="45" y="118"/>
                    </a:moveTo>
                    <a:lnTo>
                      <a:pt x="77" y="118"/>
                    </a:lnTo>
                    <a:lnTo>
                      <a:pt x="77" y="118"/>
                    </a:lnTo>
                    <a:lnTo>
                      <a:pt x="110" y="118"/>
                    </a:lnTo>
                    <a:lnTo>
                      <a:pt x="110" y="0"/>
                    </a:lnTo>
                    <a:lnTo>
                      <a:pt x="64" y="0"/>
                    </a:lnTo>
                    <a:lnTo>
                      <a:pt x="64" y="39"/>
                    </a:lnTo>
                    <a:lnTo>
                      <a:pt x="32" y="39"/>
                    </a:lnTo>
                    <a:lnTo>
                      <a:pt x="32" y="73"/>
                    </a:lnTo>
                    <a:lnTo>
                      <a:pt x="0" y="73"/>
                    </a:lnTo>
                    <a:lnTo>
                      <a:pt x="0" y="118"/>
                    </a:lnTo>
                    <a:lnTo>
                      <a:pt x="32" y="118"/>
                    </a:lnTo>
                    <a:lnTo>
                      <a:pt x="45" y="118"/>
                    </a:lnTo>
                    <a:close/>
                    <a:moveTo>
                      <a:pt x="80" y="14"/>
                    </a:moveTo>
                    <a:lnTo>
                      <a:pt x="96" y="14"/>
                    </a:lnTo>
                    <a:lnTo>
                      <a:pt x="96" y="104"/>
                    </a:lnTo>
                    <a:lnTo>
                      <a:pt x="80" y="104"/>
                    </a:lnTo>
                    <a:lnTo>
                      <a:pt x="80" y="14"/>
                    </a:lnTo>
                    <a:close/>
                    <a:moveTo>
                      <a:pt x="46" y="53"/>
                    </a:moveTo>
                    <a:lnTo>
                      <a:pt x="63" y="53"/>
                    </a:lnTo>
                    <a:lnTo>
                      <a:pt x="63" y="104"/>
                    </a:lnTo>
                    <a:lnTo>
                      <a:pt x="46" y="104"/>
                    </a:lnTo>
                    <a:lnTo>
                      <a:pt x="46" y="53"/>
                    </a:lnTo>
                    <a:close/>
                    <a:moveTo>
                      <a:pt x="31" y="104"/>
                    </a:moveTo>
                    <a:lnTo>
                      <a:pt x="14" y="104"/>
                    </a:lnTo>
                    <a:lnTo>
                      <a:pt x="14" y="87"/>
                    </a:lnTo>
                    <a:lnTo>
                      <a:pt x="31" y="87"/>
                    </a:lnTo>
                    <a:lnTo>
                      <a:pt x="31" y="104"/>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64" name="Freeform 92"/>
              <p:cNvSpPr>
                <a:spLocks noEditPoints="1"/>
              </p:cNvSpPr>
              <p:nvPr>
                <p:custDataLst>
                  <p:tags r:id="rId71"/>
                </p:custDataLst>
              </p:nvPr>
            </p:nvSpPr>
            <p:spPr bwMode="auto">
              <a:xfrm>
                <a:off x="5626100" y="3409950"/>
                <a:ext cx="174625" cy="204788"/>
              </a:xfrm>
              <a:custGeom>
                <a:avLst/>
                <a:gdLst>
                  <a:gd name="T0" fmla="*/ 45 w 110"/>
                  <a:gd name="T1" fmla="*/ 129 h 129"/>
                  <a:gd name="T2" fmla="*/ 65 w 110"/>
                  <a:gd name="T3" fmla="*/ 129 h 129"/>
                  <a:gd name="T4" fmla="*/ 78 w 110"/>
                  <a:gd name="T5" fmla="*/ 129 h 129"/>
                  <a:gd name="T6" fmla="*/ 110 w 110"/>
                  <a:gd name="T7" fmla="*/ 129 h 129"/>
                  <a:gd name="T8" fmla="*/ 110 w 110"/>
                  <a:gd name="T9" fmla="*/ 0 h 129"/>
                  <a:gd name="T10" fmla="*/ 65 w 110"/>
                  <a:gd name="T11" fmla="*/ 0 h 129"/>
                  <a:gd name="T12" fmla="*/ 65 w 110"/>
                  <a:gd name="T13" fmla="*/ 80 h 129"/>
                  <a:gd name="T14" fmla="*/ 45 w 110"/>
                  <a:gd name="T15" fmla="*/ 80 h 129"/>
                  <a:gd name="T16" fmla="*/ 45 w 110"/>
                  <a:gd name="T17" fmla="*/ 47 h 129"/>
                  <a:gd name="T18" fmla="*/ 0 w 110"/>
                  <a:gd name="T19" fmla="*/ 47 h 129"/>
                  <a:gd name="T20" fmla="*/ 0 w 110"/>
                  <a:gd name="T21" fmla="*/ 129 h 129"/>
                  <a:gd name="T22" fmla="*/ 32 w 110"/>
                  <a:gd name="T23" fmla="*/ 129 h 129"/>
                  <a:gd name="T24" fmla="*/ 45 w 110"/>
                  <a:gd name="T25" fmla="*/ 129 h 129"/>
                  <a:gd name="T26" fmla="*/ 80 w 110"/>
                  <a:gd name="T27" fmla="*/ 14 h 129"/>
                  <a:gd name="T28" fmla="*/ 96 w 110"/>
                  <a:gd name="T29" fmla="*/ 14 h 129"/>
                  <a:gd name="T30" fmla="*/ 96 w 110"/>
                  <a:gd name="T31" fmla="*/ 115 h 129"/>
                  <a:gd name="T32" fmla="*/ 80 w 110"/>
                  <a:gd name="T33" fmla="*/ 115 h 129"/>
                  <a:gd name="T34" fmla="*/ 80 w 110"/>
                  <a:gd name="T35" fmla="*/ 14 h 129"/>
                  <a:gd name="T36" fmla="*/ 47 w 110"/>
                  <a:gd name="T37" fmla="*/ 94 h 129"/>
                  <a:gd name="T38" fmla="*/ 64 w 110"/>
                  <a:gd name="T39" fmla="*/ 94 h 129"/>
                  <a:gd name="T40" fmla="*/ 64 w 110"/>
                  <a:gd name="T41" fmla="*/ 115 h 129"/>
                  <a:gd name="T42" fmla="*/ 47 w 110"/>
                  <a:gd name="T43" fmla="*/ 115 h 129"/>
                  <a:gd name="T44" fmla="*/ 47 w 110"/>
                  <a:gd name="T45" fmla="*/ 94 h 129"/>
                  <a:gd name="T46" fmla="*/ 31 w 110"/>
                  <a:gd name="T47" fmla="*/ 115 h 129"/>
                  <a:gd name="T48" fmla="*/ 14 w 110"/>
                  <a:gd name="T49" fmla="*/ 115 h 129"/>
                  <a:gd name="T50" fmla="*/ 14 w 110"/>
                  <a:gd name="T51" fmla="*/ 61 h 129"/>
                  <a:gd name="T52" fmla="*/ 31 w 110"/>
                  <a:gd name="T53" fmla="*/ 61 h 129"/>
                  <a:gd name="T54" fmla="*/ 31 w 110"/>
                  <a:gd name="T55" fmla="*/ 11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29">
                    <a:moveTo>
                      <a:pt x="45" y="129"/>
                    </a:moveTo>
                    <a:lnTo>
                      <a:pt x="65" y="129"/>
                    </a:lnTo>
                    <a:lnTo>
                      <a:pt x="78" y="129"/>
                    </a:lnTo>
                    <a:lnTo>
                      <a:pt x="110" y="129"/>
                    </a:lnTo>
                    <a:lnTo>
                      <a:pt x="110" y="0"/>
                    </a:lnTo>
                    <a:lnTo>
                      <a:pt x="65" y="0"/>
                    </a:lnTo>
                    <a:lnTo>
                      <a:pt x="65" y="80"/>
                    </a:lnTo>
                    <a:lnTo>
                      <a:pt x="45" y="80"/>
                    </a:lnTo>
                    <a:lnTo>
                      <a:pt x="45" y="47"/>
                    </a:lnTo>
                    <a:lnTo>
                      <a:pt x="0" y="47"/>
                    </a:lnTo>
                    <a:lnTo>
                      <a:pt x="0" y="129"/>
                    </a:lnTo>
                    <a:lnTo>
                      <a:pt x="32" y="129"/>
                    </a:lnTo>
                    <a:lnTo>
                      <a:pt x="45" y="129"/>
                    </a:lnTo>
                    <a:close/>
                    <a:moveTo>
                      <a:pt x="80" y="14"/>
                    </a:moveTo>
                    <a:lnTo>
                      <a:pt x="96" y="14"/>
                    </a:lnTo>
                    <a:lnTo>
                      <a:pt x="96" y="115"/>
                    </a:lnTo>
                    <a:lnTo>
                      <a:pt x="80" y="115"/>
                    </a:lnTo>
                    <a:lnTo>
                      <a:pt x="80" y="14"/>
                    </a:lnTo>
                    <a:close/>
                    <a:moveTo>
                      <a:pt x="47" y="94"/>
                    </a:moveTo>
                    <a:lnTo>
                      <a:pt x="64" y="94"/>
                    </a:lnTo>
                    <a:lnTo>
                      <a:pt x="64" y="115"/>
                    </a:lnTo>
                    <a:lnTo>
                      <a:pt x="47" y="115"/>
                    </a:lnTo>
                    <a:lnTo>
                      <a:pt x="47" y="94"/>
                    </a:lnTo>
                    <a:close/>
                    <a:moveTo>
                      <a:pt x="31" y="115"/>
                    </a:moveTo>
                    <a:lnTo>
                      <a:pt x="14" y="115"/>
                    </a:lnTo>
                    <a:lnTo>
                      <a:pt x="14" y="61"/>
                    </a:lnTo>
                    <a:lnTo>
                      <a:pt x="31" y="61"/>
                    </a:lnTo>
                    <a:lnTo>
                      <a:pt x="31" y="115"/>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65" name="Rectangle 93"/>
              <p:cNvSpPr>
                <a:spLocks noChangeArrowheads="1"/>
              </p:cNvSpPr>
              <p:nvPr>
                <p:custDataLst>
                  <p:tags r:id="rId72"/>
                </p:custDataLst>
              </p:nvPr>
            </p:nvSpPr>
            <p:spPr bwMode="auto">
              <a:xfrm>
                <a:off x="5226050" y="3333750"/>
                <a:ext cx="176213" cy="22225"/>
              </a:xfrm>
              <a:prstGeom prst="rect">
                <a:avLst/>
              </a:prstGeom>
              <a:grpFill/>
              <a:ln w="9525">
                <a:noFill/>
                <a:miter lim="800000"/>
              </a:ln>
            </p:spPr>
            <p:txBody>
              <a:bodyPr vert="horz" wrap="square" lIns="91440" tIns="45720" rIns="91440" bIns="45720" numCol="1" anchor="t" anchorCtr="0" compatLnSpc="1"/>
              <a:lstStyle/>
              <a:p>
                <a:endParaRPr lang="ko-KR" altLang="en-US"/>
              </a:p>
            </p:txBody>
          </p:sp>
          <p:sp>
            <p:nvSpPr>
              <p:cNvPr id="66" name="Rectangle 94"/>
              <p:cNvSpPr>
                <a:spLocks noChangeArrowheads="1"/>
              </p:cNvSpPr>
              <p:nvPr>
                <p:custDataLst>
                  <p:tags r:id="rId73"/>
                </p:custDataLst>
              </p:nvPr>
            </p:nvSpPr>
            <p:spPr bwMode="auto">
              <a:xfrm>
                <a:off x="5226050" y="3373438"/>
                <a:ext cx="71438" cy="25400"/>
              </a:xfrm>
              <a:prstGeom prst="rect">
                <a:avLst/>
              </a:prstGeom>
              <a:grpFill/>
              <a:ln w="9525">
                <a:noFill/>
                <a:miter lim="800000"/>
              </a:ln>
            </p:spPr>
            <p:txBody>
              <a:bodyPr vert="horz" wrap="square" lIns="91440" tIns="45720" rIns="91440" bIns="45720" numCol="1" anchor="t" anchorCtr="0" compatLnSpc="1"/>
              <a:lstStyle/>
              <a:p>
                <a:endParaRPr lang="ko-KR" altLang="en-US"/>
              </a:p>
            </p:txBody>
          </p:sp>
        </p:grpSp>
        <p:sp>
          <p:nvSpPr>
            <p:cNvPr id="57" name="Oval 52"/>
            <p:cNvSpPr/>
            <p:nvPr>
              <p:custDataLst>
                <p:tags r:id="rId74"/>
              </p:custDataLst>
            </p:nvPr>
          </p:nvSpPr>
          <p:spPr>
            <a:xfrm>
              <a:off x="5737232" y="4283717"/>
              <a:ext cx="466718" cy="466718"/>
            </a:xfrm>
            <a:prstGeom prst="ellipse">
              <a:avLst/>
            </a:prstGeom>
            <a:gradFill flip="none" rotWithShape="1">
              <a:gsLst>
                <a:gs pos="87000">
                  <a:srgbClr val="0D1325"/>
                </a:gs>
                <a:gs pos="0">
                  <a:srgbClr val="54D0CA"/>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58" name="Freeform 95"/>
            <p:cNvSpPr>
              <a:spLocks noEditPoints="1"/>
            </p:cNvSpPr>
            <p:nvPr>
              <p:custDataLst>
                <p:tags r:id="rId75"/>
              </p:custDataLst>
            </p:nvPr>
          </p:nvSpPr>
          <p:spPr bwMode="auto">
            <a:xfrm>
              <a:off x="5823450" y="4387670"/>
              <a:ext cx="294282" cy="258813"/>
            </a:xfrm>
            <a:custGeom>
              <a:avLst/>
              <a:gdLst>
                <a:gd name="T0" fmla="*/ 448 w 531"/>
                <a:gd name="T1" fmla="*/ 98 h 467"/>
                <a:gd name="T2" fmla="*/ 461 w 531"/>
                <a:gd name="T3" fmla="*/ 75 h 467"/>
                <a:gd name="T4" fmla="*/ 449 w 531"/>
                <a:gd name="T5" fmla="*/ 72 h 467"/>
                <a:gd name="T6" fmla="*/ 442 w 531"/>
                <a:gd name="T7" fmla="*/ 85 h 467"/>
                <a:gd name="T8" fmla="*/ 430 w 531"/>
                <a:gd name="T9" fmla="*/ 78 h 467"/>
                <a:gd name="T10" fmla="*/ 435 w 531"/>
                <a:gd name="T11" fmla="*/ 67 h 467"/>
                <a:gd name="T12" fmla="*/ 429 w 531"/>
                <a:gd name="T13" fmla="*/ 60 h 467"/>
                <a:gd name="T14" fmla="*/ 286 w 531"/>
                <a:gd name="T15" fmla="*/ 36 h 467"/>
                <a:gd name="T16" fmla="*/ 288 w 531"/>
                <a:gd name="T17" fmla="*/ 15 h 467"/>
                <a:gd name="T18" fmla="*/ 266 w 531"/>
                <a:gd name="T19" fmla="*/ 0 h 467"/>
                <a:gd name="T20" fmla="*/ 247 w 531"/>
                <a:gd name="T21" fmla="*/ 11 h 467"/>
                <a:gd name="T22" fmla="*/ 243 w 531"/>
                <a:gd name="T23" fmla="*/ 31 h 467"/>
                <a:gd name="T24" fmla="*/ 135 w 531"/>
                <a:gd name="T25" fmla="*/ 51 h 467"/>
                <a:gd name="T26" fmla="*/ 97 w 531"/>
                <a:gd name="T27" fmla="*/ 65 h 467"/>
                <a:gd name="T28" fmla="*/ 101 w 531"/>
                <a:gd name="T29" fmla="*/ 78 h 467"/>
                <a:gd name="T30" fmla="*/ 92 w 531"/>
                <a:gd name="T31" fmla="*/ 87 h 467"/>
                <a:gd name="T32" fmla="*/ 84 w 531"/>
                <a:gd name="T33" fmla="*/ 75 h 467"/>
                <a:gd name="T34" fmla="*/ 72 w 531"/>
                <a:gd name="T35" fmla="*/ 72 h 467"/>
                <a:gd name="T36" fmla="*/ 78 w 531"/>
                <a:gd name="T37" fmla="*/ 95 h 467"/>
                <a:gd name="T38" fmla="*/ 0 w 531"/>
                <a:gd name="T39" fmla="*/ 304 h 467"/>
                <a:gd name="T40" fmla="*/ 24 w 531"/>
                <a:gd name="T41" fmla="*/ 328 h 467"/>
                <a:gd name="T42" fmla="*/ 138 w 531"/>
                <a:gd name="T43" fmla="*/ 339 h 467"/>
                <a:gd name="T44" fmla="*/ 173 w 531"/>
                <a:gd name="T45" fmla="*/ 320 h 467"/>
                <a:gd name="T46" fmla="*/ 185 w 531"/>
                <a:gd name="T47" fmla="*/ 300 h 467"/>
                <a:gd name="T48" fmla="*/ 114 w 531"/>
                <a:gd name="T49" fmla="*/ 84 h 467"/>
                <a:gd name="T50" fmla="*/ 178 w 531"/>
                <a:gd name="T51" fmla="*/ 58 h 467"/>
                <a:gd name="T52" fmla="*/ 243 w 531"/>
                <a:gd name="T53" fmla="*/ 233 h 467"/>
                <a:gd name="T54" fmla="*/ 249 w 531"/>
                <a:gd name="T55" fmla="*/ 299 h 467"/>
                <a:gd name="T56" fmla="*/ 248 w 531"/>
                <a:gd name="T57" fmla="*/ 352 h 467"/>
                <a:gd name="T58" fmla="*/ 210 w 531"/>
                <a:gd name="T59" fmla="*/ 385 h 467"/>
                <a:gd name="T60" fmla="*/ 186 w 531"/>
                <a:gd name="T61" fmla="*/ 467 h 467"/>
                <a:gd name="T62" fmla="*/ 327 w 531"/>
                <a:gd name="T63" fmla="*/ 386 h 467"/>
                <a:gd name="T64" fmla="*/ 292 w 531"/>
                <a:gd name="T65" fmla="*/ 371 h 467"/>
                <a:gd name="T66" fmla="*/ 282 w 531"/>
                <a:gd name="T67" fmla="*/ 299 h 467"/>
                <a:gd name="T68" fmla="*/ 289 w 531"/>
                <a:gd name="T69" fmla="*/ 233 h 467"/>
                <a:gd name="T70" fmla="*/ 354 w 531"/>
                <a:gd name="T71" fmla="*/ 58 h 467"/>
                <a:gd name="T72" fmla="*/ 417 w 531"/>
                <a:gd name="T73" fmla="*/ 84 h 467"/>
                <a:gd name="T74" fmla="*/ 346 w 531"/>
                <a:gd name="T75" fmla="*/ 300 h 467"/>
                <a:gd name="T76" fmla="*/ 358 w 531"/>
                <a:gd name="T77" fmla="*/ 320 h 467"/>
                <a:gd name="T78" fmla="*/ 396 w 531"/>
                <a:gd name="T79" fmla="*/ 339 h 467"/>
                <a:gd name="T80" fmla="*/ 507 w 531"/>
                <a:gd name="T81" fmla="*/ 328 h 467"/>
                <a:gd name="T82" fmla="*/ 531 w 531"/>
                <a:gd name="T83" fmla="*/ 303 h 467"/>
                <a:gd name="T84" fmla="*/ 275 w 531"/>
                <a:gd name="T85" fmla="*/ 24 h 467"/>
                <a:gd name="T86" fmla="*/ 266 w 531"/>
                <a:gd name="T87" fmla="*/ 34 h 467"/>
                <a:gd name="T88" fmla="*/ 257 w 531"/>
                <a:gd name="T89" fmla="*/ 21 h 467"/>
                <a:gd name="T90" fmla="*/ 51 w 531"/>
                <a:gd name="T91" fmla="*/ 325 h 467"/>
                <a:gd name="T92" fmla="*/ 166 w 531"/>
                <a:gd name="T93" fmla="*/ 308 h 467"/>
                <a:gd name="T94" fmla="*/ 134 w 531"/>
                <a:gd name="T95" fmla="*/ 325 h 467"/>
                <a:gd name="T96" fmla="*/ 270 w 531"/>
                <a:gd name="T97" fmla="*/ 217 h 467"/>
                <a:gd name="T98" fmla="*/ 275 w 531"/>
                <a:gd name="T99" fmla="*/ 274 h 467"/>
                <a:gd name="T100" fmla="*/ 256 w 531"/>
                <a:gd name="T101" fmla="*/ 274 h 467"/>
                <a:gd name="T102" fmla="*/ 262 w 531"/>
                <a:gd name="T103" fmla="*/ 217 h 467"/>
                <a:gd name="T104" fmla="*/ 331 w 531"/>
                <a:gd name="T105" fmla="*/ 453 h 467"/>
                <a:gd name="T106" fmla="*/ 296 w 531"/>
                <a:gd name="T107" fmla="*/ 391 h 467"/>
                <a:gd name="T108" fmla="*/ 256 w 531"/>
                <a:gd name="T109" fmla="*/ 368 h 467"/>
                <a:gd name="T110" fmla="*/ 268 w 531"/>
                <a:gd name="T111" fmla="*/ 307 h 467"/>
                <a:gd name="T112" fmla="*/ 274 w 531"/>
                <a:gd name="T113" fmla="*/ 368 h 467"/>
                <a:gd name="T114" fmla="*/ 268 w 531"/>
                <a:gd name="T115" fmla="*/ 203 h 467"/>
                <a:gd name="T116" fmla="*/ 268 w 531"/>
                <a:gd name="T117" fmla="*/ 53 h 467"/>
                <a:gd name="T118" fmla="*/ 480 w 531"/>
                <a:gd name="T119" fmla="*/ 325 h 467"/>
                <a:gd name="T120" fmla="*/ 367 w 531"/>
                <a:gd name="T121" fmla="*/ 308 h 467"/>
                <a:gd name="T122" fmla="*/ 480 w 531"/>
                <a:gd name="T123" fmla="*/ 32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1" h="467">
                  <a:moveTo>
                    <a:pt x="531" y="303"/>
                  </a:moveTo>
                  <a:lnTo>
                    <a:pt x="531" y="303"/>
                  </a:lnTo>
                  <a:lnTo>
                    <a:pt x="531" y="300"/>
                  </a:lnTo>
                  <a:lnTo>
                    <a:pt x="530" y="298"/>
                  </a:lnTo>
                  <a:lnTo>
                    <a:pt x="448" y="98"/>
                  </a:lnTo>
                  <a:lnTo>
                    <a:pt x="448" y="98"/>
                  </a:lnTo>
                  <a:lnTo>
                    <a:pt x="453" y="95"/>
                  </a:lnTo>
                  <a:lnTo>
                    <a:pt x="457" y="91"/>
                  </a:lnTo>
                  <a:lnTo>
                    <a:pt x="461" y="84"/>
                  </a:lnTo>
                  <a:lnTo>
                    <a:pt x="462" y="78"/>
                  </a:lnTo>
                  <a:lnTo>
                    <a:pt x="462" y="78"/>
                  </a:lnTo>
                  <a:lnTo>
                    <a:pt x="461" y="75"/>
                  </a:lnTo>
                  <a:lnTo>
                    <a:pt x="459" y="72"/>
                  </a:lnTo>
                  <a:lnTo>
                    <a:pt x="457" y="71"/>
                  </a:lnTo>
                  <a:lnTo>
                    <a:pt x="454" y="70"/>
                  </a:lnTo>
                  <a:lnTo>
                    <a:pt x="454" y="70"/>
                  </a:lnTo>
                  <a:lnTo>
                    <a:pt x="452" y="71"/>
                  </a:lnTo>
                  <a:lnTo>
                    <a:pt x="449" y="72"/>
                  </a:lnTo>
                  <a:lnTo>
                    <a:pt x="448" y="75"/>
                  </a:lnTo>
                  <a:lnTo>
                    <a:pt x="448" y="78"/>
                  </a:lnTo>
                  <a:lnTo>
                    <a:pt x="448" y="78"/>
                  </a:lnTo>
                  <a:lnTo>
                    <a:pt x="446" y="81"/>
                  </a:lnTo>
                  <a:lnTo>
                    <a:pt x="444" y="83"/>
                  </a:lnTo>
                  <a:lnTo>
                    <a:pt x="442" y="85"/>
                  </a:lnTo>
                  <a:lnTo>
                    <a:pt x="439" y="87"/>
                  </a:lnTo>
                  <a:lnTo>
                    <a:pt x="439" y="87"/>
                  </a:lnTo>
                  <a:lnTo>
                    <a:pt x="436" y="85"/>
                  </a:lnTo>
                  <a:lnTo>
                    <a:pt x="434" y="83"/>
                  </a:lnTo>
                  <a:lnTo>
                    <a:pt x="431" y="81"/>
                  </a:lnTo>
                  <a:lnTo>
                    <a:pt x="430" y="78"/>
                  </a:lnTo>
                  <a:lnTo>
                    <a:pt x="430" y="78"/>
                  </a:lnTo>
                  <a:lnTo>
                    <a:pt x="431" y="75"/>
                  </a:lnTo>
                  <a:lnTo>
                    <a:pt x="434" y="72"/>
                  </a:lnTo>
                  <a:lnTo>
                    <a:pt x="434" y="72"/>
                  </a:lnTo>
                  <a:lnTo>
                    <a:pt x="435" y="70"/>
                  </a:lnTo>
                  <a:lnTo>
                    <a:pt x="435" y="67"/>
                  </a:lnTo>
                  <a:lnTo>
                    <a:pt x="435" y="65"/>
                  </a:lnTo>
                  <a:lnTo>
                    <a:pt x="434" y="63"/>
                  </a:lnTo>
                  <a:lnTo>
                    <a:pt x="434" y="63"/>
                  </a:lnTo>
                  <a:lnTo>
                    <a:pt x="431" y="61"/>
                  </a:lnTo>
                  <a:lnTo>
                    <a:pt x="429" y="60"/>
                  </a:lnTo>
                  <a:lnTo>
                    <a:pt x="429" y="60"/>
                  </a:lnTo>
                  <a:lnTo>
                    <a:pt x="396" y="51"/>
                  </a:lnTo>
                  <a:lnTo>
                    <a:pt x="360" y="44"/>
                  </a:lnTo>
                  <a:lnTo>
                    <a:pt x="323" y="41"/>
                  </a:lnTo>
                  <a:lnTo>
                    <a:pt x="283" y="39"/>
                  </a:lnTo>
                  <a:lnTo>
                    <a:pt x="283" y="39"/>
                  </a:lnTo>
                  <a:lnTo>
                    <a:pt x="286" y="36"/>
                  </a:lnTo>
                  <a:lnTo>
                    <a:pt x="288" y="31"/>
                  </a:lnTo>
                  <a:lnTo>
                    <a:pt x="289" y="28"/>
                  </a:lnTo>
                  <a:lnTo>
                    <a:pt x="289" y="24"/>
                  </a:lnTo>
                  <a:lnTo>
                    <a:pt x="289" y="24"/>
                  </a:lnTo>
                  <a:lnTo>
                    <a:pt x="289" y="20"/>
                  </a:lnTo>
                  <a:lnTo>
                    <a:pt x="288" y="15"/>
                  </a:lnTo>
                  <a:lnTo>
                    <a:pt x="286" y="11"/>
                  </a:lnTo>
                  <a:lnTo>
                    <a:pt x="282" y="8"/>
                  </a:lnTo>
                  <a:lnTo>
                    <a:pt x="279" y="4"/>
                  </a:lnTo>
                  <a:lnTo>
                    <a:pt x="275" y="2"/>
                  </a:lnTo>
                  <a:lnTo>
                    <a:pt x="270" y="1"/>
                  </a:lnTo>
                  <a:lnTo>
                    <a:pt x="266" y="0"/>
                  </a:lnTo>
                  <a:lnTo>
                    <a:pt x="266" y="0"/>
                  </a:lnTo>
                  <a:lnTo>
                    <a:pt x="261" y="1"/>
                  </a:lnTo>
                  <a:lnTo>
                    <a:pt x="256" y="2"/>
                  </a:lnTo>
                  <a:lnTo>
                    <a:pt x="253" y="4"/>
                  </a:lnTo>
                  <a:lnTo>
                    <a:pt x="249" y="8"/>
                  </a:lnTo>
                  <a:lnTo>
                    <a:pt x="247" y="11"/>
                  </a:lnTo>
                  <a:lnTo>
                    <a:pt x="245" y="15"/>
                  </a:lnTo>
                  <a:lnTo>
                    <a:pt x="242" y="20"/>
                  </a:lnTo>
                  <a:lnTo>
                    <a:pt x="242" y="24"/>
                  </a:lnTo>
                  <a:lnTo>
                    <a:pt x="242" y="24"/>
                  </a:lnTo>
                  <a:lnTo>
                    <a:pt x="242" y="28"/>
                  </a:lnTo>
                  <a:lnTo>
                    <a:pt x="243" y="31"/>
                  </a:lnTo>
                  <a:lnTo>
                    <a:pt x="246" y="36"/>
                  </a:lnTo>
                  <a:lnTo>
                    <a:pt x="248" y="39"/>
                  </a:lnTo>
                  <a:lnTo>
                    <a:pt x="248" y="39"/>
                  </a:lnTo>
                  <a:lnTo>
                    <a:pt x="209" y="41"/>
                  </a:lnTo>
                  <a:lnTo>
                    <a:pt x="171" y="44"/>
                  </a:lnTo>
                  <a:lnTo>
                    <a:pt x="135" y="51"/>
                  </a:lnTo>
                  <a:lnTo>
                    <a:pt x="102" y="60"/>
                  </a:lnTo>
                  <a:lnTo>
                    <a:pt x="102" y="60"/>
                  </a:lnTo>
                  <a:lnTo>
                    <a:pt x="100" y="61"/>
                  </a:lnTo>
                  <a:lnTo>
                    <a:pt x="98" y="63"/>
                  </a:lnTo>
                  <a:lnTo>
                    <a:pt x="98" y="63"/>
                  </a:lnTo>
                  <a:lnTo>
                    <a:pt x="97" y="65"/>
                  </a:lnTo>
                  <a:lnTo>
                    <a:pt x="97" y="67"/>
                  </a:lnTo>
                  <a:lnTo>
                    <a:pt x="97" y="70"/>
                  </a:lnTo>
                  <a:lnTo>
                    <a:pt x="99" y="72"/>
                  </a:lnTo>
                  <a:lnTo>
                    <a:pt x="99" y="72"/>
                  </a:lnTo>
                  <a:lnTo>
                    <a:pt x="100" y="75"/>
                  </a:lnTo>
                  <a:lnTo>
                    <a:pt x="101" y="78"/>
                  </a:lnTo>
                  <a:lnTo>
                    <a:pt x="101" y="78"/>
                  </a:lnTo>
                  <a:lnTo>
                    <a:pt x="100" y="81"/>
                  </a:lnTo>
                  <a:lnTo>
                    <a:pt x="99" y="83"/>
                  </a:lnTo>
                  <a:lnTo>
                    <a:pt x="95" y="85"/>
                  </a:lnTo>
                  <a:lnTo>
                    <a:pt x="92" y="87"/>
                  </a:lnTo>
                  <a:lnTo>
                    <a:pt x="92" y="87"/>
                  </a:lnTo>
                  <a:lnTo>
                    <a:pt x="89" y="85"/>
                  </a:lnTo>
                  <a:lnTo>
                    <a:pt x="87" y="83"/>
                  </a:lnTo>
                  <a:lnTo>
                    <a:pt x="85" y="81"/>
                  </a:lnTo>
                  <a:lnTo>
                    <a:pt x="85" y="78"/>
                  </a:lnTo>
                  <a:lnTo>
                    <a:pt x="85" y="78"/>
                  </a:lnTo>
                  <a:lnTo>
                    <a:pt x="84" y="75"/>
                  </a:lnTo>
                  <a:lnTo>
                    <a:pt x="83" y="72"/>
                  </a:lnTo>
                  <a:lnTo>
                    <a:pt x="80" y="71"/>
                  </a:lnTo>
                  <a:lnTo>
                    <a:pt x="77" y="70"/>
                  </a:lnTo>
                  <a:lnTo>
                    <a:pt x="77" y="70"/>
                  </a:lnTo>
                  <a:lnTo>
                    <a:pt x="75" y="71"/>
                  </a:lnTo>
                  <a:lnTo>
                    <a:pt x="72" y="72"/>
                  </a:lnTo>
                  <a:lnTo>
                    <a:pt x="71" y="75"/>
                  </a:lnTo>
                  <a:lnTo>
                    <a:pt x="71" y="78"/>
                  </a:lnTo>
                  <a:lnTo>
                    <a:pt x="71" y="78"/>
                  </a:lnTo>
                  <a:lnTo>
                    <a:pt x="71" y="84"/>
                  </a:lnTo>
                  <a:lnTo>
                    <a:pt x="74" y="91"/>
                  </a:lnTo>
                  <a:lnTo>
                    <a:pt x="78" y="95"/>
                  </a:lnTo>
                  <a:lnTo>
                    <a:pt x="84" y="98"/>
                  </a:lnTo>
                  <a:lnTo>
                    <a:pt x="2" y="298"/>
                  </a:lnTo>
                  <a:lnTo>
                    <a:pt x="2" y="298"/>
                  </a:lnTo>
                  <a:lnTo>
                    <a:pt x="2" y="300"/>
                  </a:lnTo>
                  <a:lnTo>
                    <a:pt x="2" y="303"/>
                  </a:lnTo>
                  <a:lnTo>
                    <a:pt x="0" y="304"/>
                  </a:lnTo>
                  <a:lnTo>
                    <a:pt x="0" y="304"/>
                  </a:lnTo>
                  <a:lnTo>
                    <a:pt x="4" y="310"/>
                  </a:lnTo>
                  <a:lnTo>
                    <a:pt x="8" y="314"/>
                  </a:lnTo>
                  <a:lnTo>
                    <a:pt x="12" y="320"/>
                  </a:lnTo>
                  <a:lnTo>
                    <a:pt x="18" y="324"/>
                  </a:lnTo>
                  <a:lnTo>
                    <a:pt x="24" y="328"/>
                  </a:lnTo>
                  <a:lnTo>
                    <a:pt x="32" y="333"/>
                  </a:lnTo>
                  <a:lnTo>
                    <a:pt x="39" y="336"/>
                  </a:lnTo>
                  <a:lnTo>
                    <a:pt x="48" y="339"/>
                  </a:lnTo>
                  <a:lnTo>
                    <a:pt x="50" y="339"/>
                  </a:lnTo>
                  <a:lnTo>
                    <a:pt x="135" y="339"/>
                  </a:lnTo>
                  <a:lnTo>
                    <a:pt x="138" y="339"/>
                  </a:lnTo>
                  <a:lnTo>
                    <a:pt x="138" y="339"/>
                  </a:lnTo>
                  <a:lnTo>
                    <a:pt x="146" y="336"/>
                  </a:lnTo>
                  <a:lnTo>
                    <a:pt x="154" y="333"/>
                  </a:lnTo>
                  <a:lnTo>
                    <a:pt x="161" y="328"/>
                  </a:lnTo>
                  <a:lnTo>
                    <a:pt x="168" y="324"/>
                  </a:lnTo>
                  <a:lnTo>
                    <a:pt x="173" y="320"/>
                  </a:lnTo>
                  <a:lnTo>
                    <a:pt x="179" y="314"/>
                  </a:lnTo>
                  <a:lnTo>
                    <a:pt x="183" y="310"/>
                  </a:lnTo>
                  <a:lnTo>
                    <a:pt x="186" y="304"/>
                  </a:lnTo>
                  <a:lnTo>
                    <a:pt x="185" y="303"/>
                  </a:lnTo>
                  <a:lnTo>
                    <a:pt x="185" y="303"/>
                  </a:lnTo>
                  <a:lnTo>
                    <a:pt x="185" y="300"/>
                  </a:lnTo>
                  <a:lnTo>
                    <a:pt x="184" y="298"/>
                  </a:lnTo>
                  <a:lnTo>
                    <a:pt x="102" y="98"/>
                  </a:lnTo>
                  <a:lnTo>
                    <a:pt x="102" y="98"/>
                  </a:lnTo>
                  <a:lnTo>
                    <a:pt x="107" y="95"/>
                  </a:lnTo>
                  <a:lnTo>
                    <a:pt x="112" y="90"/>
                  </a:lnTo>
                  <a:lnTo>
                    <a:pt x="114" y="84"/>
                  </a:lnTo>
                  <a:lnTo>
                    <a:pt x="115" y="78"/>
                  </a:lnTo>
                  <a:lnTo>
                    <a:pt x="115" y="78"/>
                  </a:lnTo>
                  <a:lnTo>
                    <a:pt x="114" y="70"/>
                  </a:lnTo>
                  <a:lnTo>
                    <a:pt x="114" y="70"/>
                  </a:lnTo>
                  <a:lnTo>
                    <a:pt x="145" y="64"/>
                  </a:lnTo>
                  <a:lnTo>
                    <a:pt x="178" y="58"/>
                  </a:lnTo>
                  <a:lnTo>
                    <a:pt x="212" y="54"/>
                  </a:lnTo>
                  <a:lnTo>
                    <a:pt x="249" y="53"/>
                  </a:lnTo>
                  <a:lnTo>
                    <a:pt x="249" y="211"/>
                  </a:lnTo>
                  <a:lnTo>
                    <a:pt x="249" y="211"/>
                  </a:lnTo>
                  <a:lnTo>
                    <a:pt x="246" y="222"/>
                  </a:lnTo>
                  <a:lnTo>
                    <a:pt x="243" y="233"/>
                  </a:lnTo>
                  <a:lnTo>
                    <a:pt x="241" y="244"/>
                  </a:lnTo>
                  <a:lnTo>
                    <a:pt x="241" y="255"/>
                  </a:lnTo>
                  <a:lnTo>
                    <a:pt x="241" y="267"/>
                  </a:lnTo>
                  <a:lnTo>
                    <a:pt x="243" y="278"/>
                  </a:lnTo>
                  <a:lnTo>
                    <a:pt x="246" y="288"/>
                  </a:lnTo>
                  <a:lnTo>
                    <a:pt x="249" y="299"/>
                  </a:lnTo>
                  <a:lnTo>
                    <a:pt x="249" y="299"/>
                  </a:lnTo>
                  <a:lnTo>
                    <a:pt x="249" y="300"/>
                  </a:lnTo>
                  <a:lnTo>
                    <a:pt x="249" y="341"/>
                  </a:lnTo>
                  <a:lnTo>
                    <a:pt x="249" y="341"/>
                  </a:lnTo>
                  <a:lnTo>
                    <a:pt x="249" y="346"/>
                  </a:lnTo>
                  <a:lnTo>
                    <a:pt x="248" y="352"/>
                  </a:lnTo>
                  <a:lnTo>
                    <a:pt x="246" y="358"/>
                  </a:lnTo>
                  <a:lnTo>
                    <a:pt x="242" y="364"/>
                  </a:lnTo>
                  <a:lnTo>
                    <a:pt x="238" y="371"/>
                  </a:lnTo>
                  <a:lnTo>
                    <a:pt x="230" y="376"/>
                  </a:lnTo>
                  <a:lnTo>
                    <a:pt x="222" y="381"/>
                  </a:lnTo>
                  <a:lnTo>
                    <a:pt x="210" y="385"/>
                  </a:lnTo>
                  <a:lnTo>
                    <a:pt x="206" y="386"/>
                  </a:lnTo>
                  <a:lnTo>
                    <a:pt x="205" y="391"/>
                  </a:lnTo>
                  <a:lnTo>
                    <a:pt x="192" y="391"/>
                  </a:lnTo>
                  <a:lnTo>
                    <a:pt x="192" y="429"/>
                  </a:lnTo>
                  <a:lnTo>
                    <a:pt x="186" y="429"/>
                  </a:lnTo>
                  <a:lnTo>
                    <a:pt x="186" y="467"/>
                  </a:lnTo>
                  <a:lnTo>
                    <a:pt x="345" y="467"/>
                  </a:lnTo>
                  <a:lnTo>
                    <a:pt x="345" y="429"/>
                  </a:lnTo>
                  <a:lnTo>
                    <a:pt x="340" y="429"/>
                  </a:lnTo>
                  <a:lnTo>
                    <a:pt x="340" y="391"/>
                  </a:lnTo>
                  <a:lnTo>
                    <a:pt x="327" y="391"/>
                  </a:lnTo>
                  <a:lnTo>
                    <a:pt x="327" y="386"/>
                  </a:lnTo>
                  <a:lnTo>
                    <a:pt x="321" y="385"/>
                  </a:lnTo>
                  <a:lnTo>
                    <a:pt x="321" y="385"/>
                  </a:lnTo>
                  <a:lnTo>
                    <a:pt x="311" y="382"/>
                  </a:lnTo>
                  <a:lnTo>
                    <a:pt x="304" y="379"/>
                  </a:lnTo>
                  <a:lnTo>
                    <a:pt x="297" y="375"/>
                  </a:lnTo>
                  <a:lnTo>
                    <a:pt x="292" y="371"/>
                  </a:lnTo>
                  <a:lnTo>
                    <a:pt x="288" y="364"/>
                  </a:lnTo>
                  <a:lnTo>
                    <a:pt x="286" y="358"/>
                  </a:lnTo>
                  <a:lnTo>
                    <a:pt x="283" y="350"/>
                  </a:lnTo>
                  <a:lnTo>
                    <a:pt x="282" y="341"/>
                  </a:lnTo>
                  <a:lnTo>
                    <a:pt x="282" y="299"/>
                  </a:lnTo>
                  <a:lnTo>
                    <a:pt x="282" y="299"/>
                  </a:lnTo>
                  <a:lnTo>
                    <a:pt x="286" y="288"/>
                  </a:lnTo>
                  <a:lnTo>
                    <a:pt x="289" y="278"/>
                  </a:lnTo>
                  <a:lnTo>
                    <a:pt x="290" y="266"/>
                  </a:lnTo>
                  <a:lnTo>
                    <a:pt x="290" y="255"/>
                  </a:lnTo>
                  <a:lnTo>
                    <a:pt x="290" y="244"/>
                  </a:lnTo>
                  <a:lnTo>
                    <a:pt x="289" y="233"/>
                  </a:lnTo>
                  <a:lnTo>
                    <a:pt x="286" y="222"/>
                  </a:lnTo>
                  <a:lnTo>
                    <a:pt x="282" y="211"/>
                  </a:lnTo>
                  <a:lnTo>
                    <a:pt x="282" y="53"/>
                  </a:lnTo>
                  <a:lnTo>
                    <a:pt x="282" y="53"/>
                  </a:lnTo>
                  <a:lnTo>
                    <a:pt x="319" y="54"/>
                  </a:lnTo>
                  <a:lnTo>
                    <a:pt x="354" y="58"/>
                  </a:lnTo>
                  <a:lnTo>
                    <a:pt x="387" y="64"/>
                  </a:lnTo>
                  <a:lnTo>
                    <a:pt x="417" y="70"/>
                  </a:lnTo>
                  <a:lnTo>
                    <a:pt x="417" y="70"/>
                  </a:lnTo>
                  <a:lnTo>
                    <a:pt x="416" y="78"/>
                  </a:lnTo>
                  <a:lnTo>
                    <a:pt x="416" y="78"/>
                  </a:lnTo>
                  <a:lnTo>
                    <a:pt x="417" y="84"/>
                  </a:lnTo>
                  <a:lnTo>
                    <a:pt x="421" y="90"/>
                  </a:lnTo>
                  <a:lnTo>
                    <a:pt x="424" y="95"/>
                  </a:lnTo>
                  <a:lnTo>
                    <a:pt x="429" y="98"/>
                  </a:lnTo>
                  <a:lnTo>
                    <a:pt x="347" y="298"/>
                  </a:lnTo>
                  <a:lnTo>
                    <a:pt x="347" y="298"/>
                  </a:lnTo>
                  <a:lnTo>
                    <a:pt x="346" y="300"/>
                  </a:lnTo>
                  <a:lnTo>
                    <a:pt x="347" y="303"/>
                  </a:lnTo>
                  <a:lnTo>
                    <a:pt x="346" y="304"/>
                  </a:lnTo>
                  <a:lnTo>
                    <a:pt x="346" y="304"/>
                  </a:lnTo>
                  <a:lnTo>
                    <a:pt x="349" y="310"/>
                  </a:lnTo>
                  <a:lnTo>
                    <a:pt x="354" y="314"/>
                  </a:lnTo>
                  <a:lnTo>
                    <a:pt x="358" y="320"/>
                  </a:lnTo>
                  <a:lnTo>
                    <a:pt x="363" y="324"/>
                  </a:lnTo>
                  <a:lnTo>
                    <a:pt x="370" y="328"/>
                  </a:lnTo>
                  <a:lnTo>
                    <a:pt x="377" y="333"/>
                  </a:lnTo>
                  <a:lnTo>
                    <a:pt x="385" y="336"/>
                  </a:lnTo>
                  <a:lnTo>
                    <a:pt x="394" y="339"/>
                  </a:lnTo>
                  <a:lnTo>
                    <a:pt x="396" y="339"/>
                  </a:lnTo>
                  <a:lnTo>
                    <a:pt x="481" y="339"/>
                  </a:lnTo>
                  <a:lnTo>
                    <a:pt x="483" y="339"/>
                  </a:lnTo>
                  <a:lnTo>
                    <a:pt x="483" y="339"/>
                  </a:lnTo>
                  <a:lnTo>
                    <a:pt x="492" y="336"/>
                  </a:lnTo>
                  <a:lnTo>
                    <a:pt x="499" y="333"/>
                  </a:lnTo>
                  <a:lnTo>
                    <a:pt x="507" y="328"/>
                  </a:lnTo>
                  <a:lnTo>
                    <a:pt x="513" y="324"/>
                  </a:lnTo>
                  <a:lnTo>
                    <a:pt x="519" y="320"/>
                  </a:lnTo>
                  <a:lnTo>
                    <a:pt x="524" y="314"/>
                  </a:lnTo>
                  <a:lnTo>
                    <a:pt x="527" y="310"/>
                  </a:lnTo>
                  <a:lnTo>
                    <a:pt x="531" y="304"/>
                  </a:lnTo>
                  <a:lnTo>
                    <a:pt x="531" y="303"/>
                  </a:lnTo>
                  <a:close/>
                  <a:moveTo>
                    <a:pt x="266" y="15"/>
                  </a:moveTo>
                  <a:lnTo>
                    <a:pt x="266" y="15"/>
                  </a:lnTo>
                  <a:lnTo>
                    <a:pt x="269" y="15"/>
                  </a:lnTo>
                  <a:lnTo>
                    <a:pt x="273" y="17"/>
                  </a:lnTo>
                  <a:lnTo>
                    <a:pt x="275" y="21"/>
                  </a:lnTo>
                  <a:lnTo>
                    <a:pt x="275" y="24"/>
                  </a:lnTo>
                  <a:lnTo>
                    <a:pt x="275" y="24"/>
                  </a:lnTo>
                  <a:lnTo>
                    <a:pt x="275" y="27"/>
                  </a:lnTo>
                  <a:lnTo>
                    <a:pt x="273" y="30"/>
                  </a:lnTo>
                  <a:lnTo>
                    <a:pt x="269" y="33"/>
                  </a:lnTo>
                  <a:lnTo>
                    <a:pt x="266" y="34"/>
                  </a:lnTo>
                  <a:lnTo>
                    <a:pt x="266" y="34"/>
                  </a:lnTo>
                  <a:lnTo>
                    <a:pt x="262" y="33"/>
                  </a:lnTo>
                  <a:lnTo>
                    <a:pt x="260" y="30"/>
                  </a:lnTo>
                  <a:lnTo>
                    <a:pt x="257" y="27"/>
                  </a:lnTo>
                  <a:lnTo>
                    <a:pt x="256" y="24"/>
                  </a:lnTo>
                  <a:lnTo>
                    <a:pt x="256" y="24"/>
                  </a:lnTo>
                  <a:lnTo>
                    <a:pt x="257" y="21"/>
                  </a:lnTo>
                  <a:lnTo>
                    <a:pt x="260" y="17"/>
                  </a:lnTo>
                  <a:lnTo>
                    <a:pt x="262" y="15"/>
                  </a:lnTo>
                  <a:lnTo>
                    <a:pt x="266" y="15"/>
                  </a:lnTo>
                  <a:lnTo>
                    <a:pt x="266" y="15"/>
                  </a:lnTo>
                  <a:close/>
                  <a:moveTo>
                    <a:pt x="134" y="325"/>
                  </a:moveTo>
                  <a:lnTo>
                    <a:pt x="51" y="325"/>
                  </a:lnTo>
                  <a:lnTo>
                    <a:pt x="51" y="325"/>
                  </a:lnTo>
                  <a:lnTo>
                    <a:pt x="41" y="322"/>
                  </a:lnTo>
                  <a:lnTo>
                    <a:pt x="34" y="318"/>
                  </a:lnTo>
                  <a:lnTo>
                    <a:pt x="26" y="313"/>
                  </a:lnTo>
                  <a:lnTo>
                    <a:pt x="21" y="308"/>
                  </a:lnTo>
                  <a:lnTo>
                    <a:pt x="166" y="308"/>
                  </a:lnTo>
                  <a:lnTo>
                    <a:pt x="166" y="308"/>
                  </a:lnTo>
                  <a:lnTo>
                    <a:pt x="159" y="313"/>
                  </a:lnTo>
                  <a:lnTo>
                    <a:pt x="152" y="318"/>
                  </a:lnTo>
                  <a:lnTo>
                    <a:pt x="144" y="322"/>
                  </a:lnTo>
                  <a:lnTo>
                    <a:pt x="134" y="325"/>
                  </a:lnTo>
                  <a:lnTo>
                    <a:pt x="134" y="325"/>
                  </a:lnTo>
                  <a:close/>
                  <a:moveTo>
                    <a:pt x="19" y="294"/>
                  </a:moveTo>
                  <a:lnTo>
                    <a:pt x="93" y="114"/>
                  </a:lnTo>
                  <a:lnTo>
                    <a:pt x="167" y="294"/>
                  </a:lnTo>
                  <a:lnTo>
                    <a:pt x="19" y="294"/>
                  </a:lnTo>
                  <a:close/>
                  <a:moveTo>
                    <a:pt x="270" y="217"/>
                  </a:moveTo>
                  <a:lnTo>
                    <a:pt x="270" y="217"/>
                  </a:lnTo>
                  <a:lnTo>
                    <a:pt x="273" y="227"/>
                  </a:lnTo>
                  <a:lnTo>
                    <a:pt x="275" y="237"/>
                  </a:lnTo>
                  <a:lnTo>
                    <a:pt x="276" y="245"/>
                  </a:lnTo>
                  <a:lnTo>
                    <a:pt x="276" y="255"/>
                  </a:lnTo>
                  <a:lnTo>
                    <a:pt x="276" y="265"/>
                  </a:lnTo>
                  <a:lnTo>
                    <a:pt x="275" y="274"/>
                  </a:lnTo>
                  <a:lnTo>
                    <a:pt x="273" y="283"/>
                  </a:lnTo>
                  <a:lnTo>
                    <a:pt x="270" y="293"/>
                  </a:lnTo>
                  <a:lnTo>
                    <a:pt x="262" y="293"/>
                  </a:lnTo>
                  <a:lnTo>
                    <a:pt x="262" y="293"/>
                  </a:lnTo>
                  <a:lnTo>
                    <a:pt x="259" y="283"/>
                  </a:lnTo>
                  <a:lnTo>
                    <a:pt x="256" y="274"/>
                  </a:lnTo>
                  <a:lnTo>
                    <a:pt x="255" y="265"/>
                  </a:lnTo>
                  <a:lnTo>
                    <a:pt x="255" y="255"/>
                  </a:lnTo>
                  <a:lnTo>
                    <a:pt x="255" y="245"/>
                  </a:lnTo>
                  <a:lnTo>
                    <a:pt x="256" y="237"/>
                  </a:lnTo>
                  <a:lnTo>
                    <a:pt x="259" y="227"/>
                  </a:lnTo>
                  <a:lnTo>
                    <a:pt x="262" y="217"/>
                  </a:lnTo>
                  <a:lnTo>
                    <a:pt x="270" y="217"/>
                  </a:lnTo>
                  <a:close/>
                  <a:moveTo>
                    <a:pt x="331" y="453"/>
                  </a:moveTo>
                  <a:lnTo>
                    <a:pt x="200" y="453"/>
                  </a:lnTo>
                  <a:lnTo>
                    <a:pt x="200" y="443"/>
                  </a:lnTo>
                  <a:lnTo>
                    <a:pt x="331" y="443"/>
                  </a:lnTo>
                  <a:lnTo>
                    <a:pt x="331" y="453"/>
                  </a:lnTo>
                  <a:close/>
                  <a:moveTo>
                    <a:pt x="207" y="429"/>
                  </a:moveTo>
                  <a:lnTo>
                    <a:pt x="207" y="406"/>
                  </a:lnTo>
                  <a:lnTo>
                    <a:pt x="326" y="406"/>
                  </a:lnTo>
                  <a:lnTo>
                    <a:pt x="326" y="429"/>
                  </a:lnTo>
                  <a:lnTo>
                    <a:pt x="207" y="429"/>
                  </a:lnTo>
                  <a:close/>
                  <a:moveTo>
                    <a:pt x="296" y="391"/>
                  </a:moveTo>
                  <a:lnTo>
                    <a:pt x="235" y="391"/>
                  </a:lnTo>
                  <a:lnTo>
                    <a:pt x="235" y="391"/>
                  </a:lnTo>
                  <a:lnTo>
                    <a:pt x="241" y="386"/>
                  </a:lnTo>
                  <a:lnTo>
                    <a:pt x="248" y="380"/>
                  </a:lnTo>
                  <a:lnTo>
                    <a:pt x="252" y="375"/>
                  </a:lnTo>
                  <a:lnTo>
                    <a:pt x="256" y="368"/>
                  </a:lnTo>
                  <a:lnTo>
                    <a:pt x="260" y="362"/>
                  </a:lnTo>
                  <a:lnTo>
                    <a:pt x="262" y="355"/>
                  </a:lnTo>
                  <a:lnTo>
                    <a:pt x="263" y="348"/>
                  </a:lnTo>
                  <a:lnTo>
                    <a:pt x="263" y="341"/>
                  </a:lnTo>
                  <a:lnTo>
                    <a:pt x="263" y="307"/>
                  </a:lnTo>
                  <a:lnTo>
                    <a:pt x="268" y="307"/>
                  </a:lnTo>
                  <a:lnTo>
                    <a:pt x="268" y="341"/>
                  </a:lnTo>
                  <a:lnTo>
                    <a:pt x="268" y="341"/>
                  </a:lnTo>
                  <a:lnTo>
                    <a:pt x="269" y="348"/>
                  </a:lnTo>
                  <a:lnTo>
                    <a:pt x="269" y="354"/>
                  </a:lnTo>
                  <a:lnTo>
                    <a:pt x="272" y="362"/>
                  </a:lnTo>
                  <a:lnTo>
                    <a:pt x="274" y="368"/>
                  </a:lnTo>
                  <a:lnTo>
                    <a:pt x="278" y="375"/>
                  </a:lnTo>
                  <a:lnTo>
                    <a:pt x="282" y="380"/>
                  </a:lnTo>
                  <a:lnTo>
                    <a:pt x="289" y="386"/>
                  </a:lnTo>
                  <a:lnTo>
                    <a:pt x="296" y="391"/>
                  </a:lnTo>
                  <a:lnTo>
                    <a:pt x="296" y="391"/>
                  </a:lnTo>
                  <a:close/>
                  <a:moveTo>
                    <a:pt x="268" y="203"/>
                  </a:moveTo>
                  <a:lnTo>
                    <a:pt x="263" y="203"/>
                  </a:lnTo>
                  <a:lnTo>
                    <a:pt x="263" y="53"/>
                  </a:lnTo>
                  <a:lnTo>
                    <a:pt x="263" y="53"/>
                  </a:lnTo>
                  <a:lnTo>
                    <a:pt x="266" y="53"/>
                  </a:lnTo>
                  <a:lnTo>
                    <a:pt x="266" y="53"/>
                  </a:lnTo>
                  <a:lnTo>
                    <a:pt x="268" y="53"/>
                  </a:lnTo>
                  <a:lnTo>
                    <a:pt x="268" y="203"/>
                  </a:lnTo>
                  <a:close/>
                  <a:moveTo>
                    <a:pt x="512" y="294"/>
                  </a:moveTo>
                  <a:lnTo>
                    <a:pt x="364" y="294"/>
                  </a:lnTo>
                  <a:lnTo>
                    <a:pt x="439" y="114"/>
                  </a:lnTo>
                  <a:lnTo>
                    <a:pt x="512" y="294"/>
                  </a:lnTo>
                  <a:close/>
                  <a:moveTo>
                    <a:pt x="480" y="325"/>
                  </a:moveTo>
                  <a:lnTo>
                    <a:pt x="397" y="325"/>
                  </a:lnTo>
                  <a:lnTo>
                    <a:pt x="397" y="325"/>
                  </a:lnTo>
                  <a:lnTo>
                    <a:pt x="387" y="322"/>
                  </a:lnTo>
                  <a:lnTo>
                    <a:pt x="380" y="318"/>
                  </a:lnTo>
                  <a:lnTo>
                    <a:pt x="372" y="313"/>
                  </a:lnTo>
                  <a:lnTo>
                    <a:pt x="367" y="308"/>
                  </a:lnTo>
                  <a:lnTo>
                    <a:pt x="511" y="308"/>
                  </a:lnTo>
                  <a:lnTo>
                    <a:pt x="511" y="308"/>
                  </a:lnTo>
                  <a:lnTo>
                    <a:pt x="505" y="313"/>
                  </a:lnTo>
                  <a:lnTo>
                    <a:pt x="497" y="318"/>
                  </a:lnTo>
                  <a:lnTo>
                    <a:pt x="490" y="322"/>
                  </a:lnTo>
                  <a:lnTo>
                    <a:pt x="480" y="325"/>
                  </a:lnTo>
                  <a:lnTo>
                    <a:pt x="480" y="325"/>
                  </a:lnTo>
                  <a:close/>
                </a:path>
              </a:pathLst>
            </a:custGeom>
            <a:solidFill>
              <a:schemeClr val="bg1"/>
            </a:solidFill>
            <a:ln>
              <a:noFill/>
            </a:ln>
          </p:spPr>
          <p:txBody>
            <a:bodyPr vert="horz" wrap="square" lIns="91440" tIns="45720" rIns="91440" bIns="45720" numCol="1" anchor="t" anchorCtr="0" compatLnSpc="1"/>
            <a:lstStyle/>
            <a:p>
              <a:endParaRPr lang="ko-KR" altLang="en-US"/>
            </a:p>
          </p:txBody>
        </p:sp>
        <p:sp>
          <p:nvSpPr>
            <p:cNvPr id="40" name="Oval 43"/>
            <p:cNvSpPr/>
            <p:nvPr>
              <p:custDataLst>
                <p:tags r:id="rId76"/>
              </p:custDataLst>
            </p:nvPr>
          </p:nvSpPr>
          <p:spPr>
            <a:xfrm>
              <a:off x="4959358" y="2043755"/>
              <a:ext cx="317492" cy="317492"/>
            </a:xfrm>
            <a:prstGeom prst="ellipse">
              <a:avLst/>
            </a:prstGeom>
            <a:gradFill flip="none" rotWithShape="1">
              <a:gsLst>
                <a:gs pos="87000">
                  <a:srgbClr val="0D1325"/>
                </a:gs>
                <a:gs pos="0">
                  <a:srgbClr val="54D0CA"/>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nvGrpSpPr>
            <p:cNvPr id="41" name="Group 96"/>
            <p:cNvGrpSpPr/>
            <p:nvPr/>
          </p:nvGrpSpPr>
          <p:grpSpPr>
            <a:xfrm>
              <a:off x="5029755" y="2114338"/>
              <a:ext cx="176698" cy="176327"/>
              <a:chOff x="5138738" y="4373563"/>
              <a:chExt cx="755650" cy="754063"/>
            </a:xfrm>
            <a:solidFill>
              <a:schemeClr val="bg1"/>
            </a:solidFill>
          </p:grpSpPr>
          <p:sp>
            <p:nvSpPr>
              <p:cNvPr id="42" name="Freeform 97"/>
              <p:cNvSpPr>
                <a:spLocks noEditPoints="1"/>
              </p:cNvSpPr>
              <p:nvPr>
                <p:custDataLst>
                  <p:tags r:id="rId77"/>
                </p:custDataLst>
              </p:nvPr>
            </p:nvSpPr>
            <p:spPr bwMode="auto">
              <a:xfrm>
                <a:off x="5138738" y="4373563"/>
                <a:ext cx="755650" cy="754063"/>
              </a:xfrm>
              <a:custGeom>
                <a:avLst/>
                <a:gdLst>
                  <a:gd name="T0" fmla="*/ 214 w 476"/>
                  <a:gd name="T1" fmla="*/ 1 h 475"/>
                  <a:gd name="T2" fmla="*/ 146 w 476"/>
                  <a:gd name="T3" fmla="*/ 20 h 475"/>
                  <a:gd name="T4" fmla="*/ 87 w 476"/>
                  <a:gd name="T5" fmla="*/ 55 h 475"/>
                  <a:gd name="T6" fmla="*/ 41 w 476"/>
                  <a:gd name="T7" fmla="*/ 105 h 475"/>
                  <a:gd name="T8" fmla="*/ 11 w 476"/>
                  <a:gd name="T9" fmla="*/ 167 h 475"/>
                  <a:gd name="T10" fmla="*/ 0 w 476"/>
                  <a:gd name="T11" fmla="*/ 238 h 475"/>
                  <a:gd name="T12" fmla="*/ 6 w 476"/>
                  <a:gd name="T13" fmla="*/ 286 h 475"/>
                  <a:gd name="T14" fmla="*/ 30 w 476"/>
                  <a:gd name="T15" fmla="*/ 351 h 475"/>
                  <a:gd name="T16" fmla="*/ 71 w 476"/>
                  <a:gd name="T17" fmla="*/ 406 h 475"/>
                  <a:gd name="T18" fmla="*/ 125 w 476"/>
                  <a:gd name="T19" fmla="*/ 447 h 475"/>
                  <a:gd name="T20" fmla="*/ 190 w 476"/>
                  <a:gd name="T21" fmla="*/ 471 h 475"/>
                  <a:gd name="T22" fmla="*/ 238 w 476"/>
                  <a:gd name="T23" fmla="*/ 475 h 475"/>
                  <a:gd name="T24" fmla="*/ 309 w 476"/>
                  <a:gd name="T25" fmla="*/ 464 h 475"/>
                  <a:gd name="T26" fmla="*/ 371 w 476"/>
                  <a:gd name="T27" fmla="*/ 435 h 475"/>
                  <a:gd name="T28" fmla="*/ 422 w 476"/>
                  <a:gd name="T29" fmla="*/ 389 h 475"/>
                  <a:gd name="T30" fmla="*/ 457 w 476"/>
                  <a:gd name="T31" fmla="*/ 331 h 475"/>
                  <a:gd name="T32" fmla="*/ 474 w 476"/>
                  <a:gd name="T33" fmla="*/ 263 h 475"/>
                  <a:gd name="T34" fmla="*/ 474 w 476"/>
                  <a:gd name="T35" fmla="*/ 214 h 475"/>
                  <a:gd name="T36" fmla="*/ 457 w 476"/>
                  <a:gd name="T37" fmla="*/ 146 h 475"/>
                  <a:gd name="T38" fmla="*/ 422 w 476"/>
                  <a:gd name="T39" fmla="*/ 86 h 475"/>
                  <a:gd name="T40" fmla="*/ 371 w 476"/>
                  <a:gd name="T41" fmla="*/ 41 h 475"/>
                  <a:gd name="T42" fmla="*/ 309 w 476"/>
                  <a:gd name="T43" fmla="*/ 11 h 475"/>
                  <a:gd name="T44" fmla="*/ 238 w 476"/>
                  <a:gd name="T45" fmla="*/ 0 h 475"/>
                  <a:gd name="T46" fmla="*/ 238 w 476"/>
                  <a:gd name="T47" fmla="*/ 461 h 475"/>
                  <a:gd name="T48" fmla="*/ 172 w 476"/>
                  <a:gd name="T49" fmla="*/ 452 h 475"/>
                  <a:gd name="T50" fmla="*/ 114 w 476"/>
                  <a:gd name="T51" fmla="*/ 423 h 475"/>
                  <a:gd name="T52" fmla="*/ 66 w 476"/>
                  <a:gd name="T53" fmla="*/ 380 h 475"/>
                  <a:gd name="T54" fmla="*/ 33 w 476"/>
                  <a:gd name="T55" fmla="*/ 325 h 475"/>
                  <a:gd name="T56" fmla="*/ 15 w 476"/>
                  <a:gd name="T57" fmla="*/ 260 h 475"/>
                  <a:gd name="T58" fmla="*/ 15 w 476"/>
                  <a:gd name="T59" fmla="*/ 215 h 475"/>
                  <a:gd name="T60" fmla="*/ 33 w 476"/>
                  <a:gd name="T61" fmla="*/ 151 h 475"/>
                  <a:gd name="T62" fmla="*/ 66 w 476"/>
                  <a:gd name="T63" fmla="*/ 96 h 475"/>
                  <a:gd name="T64" fmla="*/ 114 w 476"/>
                  <a:gd name="T65" fmla="*/ 53 h 475"/>
                  <a:gd name="T66" fmla="*/ 172 w 476"/>
                  <a:gd name="T67" fmla="*/ 25 h 475"/>
                  <a:gd name="T68" fmla="*/ 238 w 476"/>
                  <a:gd name="T69" fmla="*/ 14 h 475"/>
                  <a:gd name="T70" fmla="*/ 283 w 476"/>
                  <a:gd name="T71" fmla="*/ 20 h 475"/>
                  <a:gd name="T72" fmla="*/ 345 w 476"/>
                  <a:gd name="T73" fmla="*/ 41 h 475"/>
                  <a:gd name="T74" fmla="*/ 396 w 476"/>
                  <a:gd name="T75" fmla="*/ 80 h 475"/>
                  <a:gd name="T76" fmla="*/ 435 w 476"/>
                  <a:gd name="T77" fmla="*/ 132 h 475"/>
                  <a:gd name="T78" fmla="*/ 457 w 476"/>
                  <a:gd name="T79" fmla="*/ 193 h 475"/>
                  <a:gd name="T80" fmla="*/ 462 w 476"/>
                  <a:gd name="T81" fmla="*/ 238 h 475"/>
                  <a:gd name="T82" fmla="*/ 452 w 476"/>
                  <a:gd name="T83" fmla="*/ 305 h 475"/>
                  <a:gd name="T84" fmla="*/ 424 w 476"/>
                  <a:gd name="T85" fmla="*/ 363 h 475"/>
                  <a:gd name="T86" fmla="*/ 381 w 476"/>
                  <a:gd name="T87" fmla="*/ 410 h 475"/>
                  <a:gd name="T88" fmla="*/ 325 w 476"/>
                  <a:gd name="T89" fmla="*/ 444 h 475"/>
                  <a:gd name="T90" fmla="*/ 261 w 476"/>
                  <a:gd name="T91" fmla="*/ 46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6" h="475">
                    <a:moveTo>
                      <a:pt x="238" y="0"/>
                    </a:moveTo>
                    <a:lnTo>
                      <a:pt x="238" y="0"/>
                    </a:lnTo>
                    <a:lnTo>
                      <a:pt x="214" y="1"/>
                    </a:lnTo>
                    <a:lnTo>
                      <a:pt x="190" y="5"/>
                    </a:lnTo>
                    <a:lnTo>
                      <a:pt x="168" y="11"/>
                    </a:lnTo>
                    <a:lnTo>
                      <a:pt x="146" y="20"/>
                    </a:lnTo>
                    <a:lnTo>
                      <a:pt x="125" y="29"/>
                    </a:lnTo>
                    <a:lnTo>
                      <a:pt x="105" y="41"/>
                    </a:lnTo>
                    <a:lnTo>
                      <a:pt x="87" y="55"/>
                    </a:lnTo>
                    <a:lnTo>
                      <a:pt x="71" y="70"/>
                    </a:lnTo>
                    <a:lnTo>
                      <a:pt x="54" y="86"/>
                    </a:lnTo>
                    <a:lnTo>
                      <a:pt x="41" y="105"/>
                    </a:lnTo>
                    <a:lnTo>
                      <a:pt x="30" y="125"/>
                    </a:lnTo>
                    <a:lnTo>
                      <a:pt x="19" y="146"/>
                    </a:lnTo>
                    <a:lnTo>
                      <a:pt x="11" y="167"/>
                    </a:lnTo>
                    <a:lnTo>
                      <a:pt x="6" y="190"/>
                    </a:lnTo>
                    <a:lnTo>
                      <a:pt x="1" y="214"/>
                    </a:lnTo>
                    <a:lnTo>
                      <a:pt x="0" y="238"/>
                    </a:lnTo>
                    <a:lnTo>
                      <a:pt x="0" y="238"/>
                    </a:lnTo>
                    <a:lnTo>
                      <a:pt x="1" y="263"/>
                    </a:lnTo>
                    <a:lnTo>
                      <a:pt x="6" y="286"/>
                    </a:lnTo>
                    <a:lnTo>
                      <a:pt x="11" y="309"/>
                    </a:lnTo>
                    <a:lnTo>
                      <a:pt x="19" y="331"/>
                    </a:lnTo>
                    <a:lnTo>
                      <a:pt x="30" y="351"/>
                    </a:lnTo>
                    <a:lnTo>
                      <a:pt x="41" y="371"/>
                    </a:lnTo>
                    <a:lnTo>
                      <a:pt x="54" y="389"/>
                    </a:lnTo>
                    <a:lnTo>
                      <a:pt x="71" y="406"/>
                    </a:lnTo>
                    <a:lnTo>
                      <a:pt x="87" y="421"/>
                    </a:lnTo>
                    <a:lnTo>
                      <a:pt x="105" y="435"/>
                    </a:lnTo>
                    <a:lnTo>
                      <a:pt x="125" y="447"/>
                    </a:lnTo>
                    <a:lnTo>
                      <a:pt x="146" y="457"/>
                    </a:lnTo>
                    <a:lnTo>
                      <a:pt x="168" y="464"/>
                    </a:lnTo>
                    <a:lnTo>
                      <a:pt x="190" y="471"/>
                    </a:lnTo>
                    <a:lnTo>
                      <a:pt x="214" y="474"/>
                    </a:lnTo>
                    <a:lnTo>
                      <a:pt x="238" y="475"/>
                    </a:lnTo>
                    <a:lnTo>
                      <a:pt x="238" y="475"/>
                    </a:lnTo>
                    <a:lnTo>
                      <a:pt x="263" y="474"/>
                    </a:lnTo>
                    <a:lnTo>
                      <a:pt x="285" y="471"/>
                    </a:lnTo>
                    <a:lnTo>
                      <a:pt x="309" y="464"/>
                    </a:lnTo>
                    <a:lnTo>
                      <a:pt x="331" y="457"/>
                    </a:lnTo>
                    <a:lnTo>
                      <a:pt x="351" y="447"/>
                    </a:lnTo>
                    <a:lnTo>
                      <a:pt x="371" y="435"/>
                    </a:lnTo>
                    <a:lnTo>
                      <a:pt x="389" y="421"/>
                    </a:lnTo>
                    <a:lnTo>
                      <a:pt x="406" y="406"/>
                    </a:lnTo>
                    <a:lnTo>
                      <a:pt x="422" y="389"/>
                    </a:lnTo>
                    <a:lnTo>
                      <a:pt x="436" y="371"/>
                    </a:lnTo>
                    <a:lnTo>
                      <a:pt x="447" y="351"/>
                    </a:lnTo>
                    <a:lnTo>
                      <a:pt x="457" y="331"/>
                    </a:lnTo>
                    <a:lnTo>
                      <a:pt x="465" y="309"/>
                    </a:lnTo>
                    <a:lnTo>
                      <a:pt x="471" y="286"/>
                    </a:lnTo>
                    <a:lnTo>
                      <a:pt x="474" y="263"/>
                    </a:lnTo>
                    <a:lnTo>
                      <a:pt x="476" y="238"/>
                    </a:lnTo>
                    <a:lnTo>
                      <a:pt x="476" y="238"/>
                    </a:lnTo>
                    <a:lnTo>
                      <a:pt x="474" y="214"/>
                    </a:lnTo>
                    <a:lnTo>
                      <a:pt x="471" y="190"/>
                    </a:lnTo>
                    <a:lnTo>
                      <a:pt x="465" y="167"/>
                    </a:lnTo>
                    <a:lnTo>
                      <a:pt x="457" y="146"/>
                    </a:lnTo>
                    <a:lnTo>
                      <a:pt x="447" y="125"/>
                    </a:lnTo>
                    <a:lnTo>
                      <a:pt x="436" y="105"/>
                    </a:lnTo>
                    <a:lnTo>
                      <a:pt x="422" y="86"/>
                    </a:lnTo>
                    <a:lnTo>
                      <a:pt x="406" y="70"/>
                    </a:lnTo>
                    <a:lnTo>
                      <a:pt x="389" y="55"/>
                    </a:lnTo>
                    <a:lnTo>
                      <a:pt x="371" y="41"/>
                    </a:lnTo>
                    <a:lnTo>
                      <a:pt x="351" y="29"/>
                    </a:lnTo>
                    <a:lnTo>
                      <a:pt x="331" y="20"/>
                    </a:lnTo>
                    <a:lnTo>
                      <a:pt x="309" y="11"/>
                    </a:lnTo>
                    <a:lnTo>
                      <a:pt x="285" y="5"/>
                    </a:lnTo>
                    <a:lnTo>
                      <a:pt x="263" y="1"/>
                    </a:lnTo>
                    <a:lnTo>
                      <a:pt x="238" y="0"/>
                    </a:lnTo>
                    <a:lnTo>
                      <a:pt x="238" y="0"/>
                    </a:lnTo>
                    <a:close/>
                    <a:moveTo>
                      <a:pt x="238" y="461"/>
                    </a:moveTo>
                    <a:lnTo>
                      <a:pt x="238" y="461"/>
                    </a:lnTo>
                    <a:lnTo>
                      <a:pt x="215" y="460"/>
                    </a:lnTo>
                    <a:lnTo>
                      <a:pt x="194" y="457"/>
                    </a:lnTo>
                    <a:lnTo>
                      <a:pt x="172" y="452"/>
                    </a:lnTo>
                    <a:lnTo>
                      <a:pt x="152" y="444"/>
                    </a:lnTo>
                    <a:lnTo>
                      <a:pt x="132" y="434"/>
                    </a:lnTo>
                    <a:lnTo>
                      <a:pt x="114" y="423"/>
                    </a:lnTo>
                    <a:lnTo>
                      <a:pt x="96" y="410"/>
                    </a:lnTo>
                    <a:lnTo>
                      <a:pt x="80" y="396"/>
                    </a:lnTo>
                    <a:lnTo>
                      <a:pt x="66" y="380"/>
                    </a:lnTo>
                    <a:lnTo>
                      <a:pt x="53" y="363"/>
                    </a:lnTo>
                    <a:lnTo>
                      <a:pt x="41" y="345"/>
                    </a:lnTo>
                    <a:lnTo>
                      <a:pt x="33" y="325"/>
                    </a:lnTo>
                    <a:lnTo>
                      <a:pt x="25" y="305"/>
                    </a:lnTo>
                    <a:lnTo>
                      <a:pt x="19" y="283"/>
                    </a:lnTo>
                    <a:lnTo>
                      <a:pt x="15" y="260"/>
                    </a:lnTo>
                    <a:lnTo>
                      <a:pt x="14" y="238"/>
                    </a:lnTo>
                    <a:lnTo>
                      <a:pt x="14" y="238"/>
                    </a:lnTo>
                    <a:lnTo>
                      <a:pt x="15" y="215"/>
                    </a:lnTo>
                    <a:lnTo>
                      <a:pt x="19" y="193"/>
                    </a:lnTo>
                    <a:lnTo>
                      <a:pt x="25" y="172"/>
                    </a:lnTo>
                    <a:lnTo>
                      <a:pt x="33" y="151"/>
                    </a:lnTo>
                    <a:lnTo>
                      <a:pt x="41" y="132"/>
                    </a:lnTo>
                    <a:lnTo>
                      <a:pt x="53" y="113"/>
                    </a:lnTo>
                    <a:lnTo>
                      <a:pt x="66" y="96"/>
                    </a:lnTo>
                    <a:lnTo>
                      <a:pt x="80" y="80"/>
                    </a:lnTo>
                    <a:lnTo>
                      <a:pt x="96" y="66"/>
                    </a:lnTo>
                    <a:lnTo>
                      <a:pt x="114" y="53"/>
                    </a:lnTo>
                    <a:lnTo>
                      <a:pt x="132" y="41"/>
                    </a:lnTo>
                    <a:lnTo>
                      <a:pt x="152" y="32"/>
                    </a:lnTo>
                    <a:lnTo>
                      <a:pt x="172" y="25"/>
                    </a:lnTo>
                    <a:lnTo>
                      <a:pt x="194" y="20"/>
                    </a:lnTo>
                    <a:lnTo>
                      <a:pt x="215" y="15"/>
                    </a:lnTo>
                    <a:lnTo>
                      <a:pt x="238" y="14"/>
                    </a:lnTo>
                    <a:lnTo>
                      <a:pt x="238" y="14"/>
                    </a:lnTo>
                    <a:lnTo>
                      <a:pt x="261" y="15"/>
                    </a:lnTo>
                    <a:lnTo>
                      <a:pt x="283" y="20"/>
                    </a:lnTo>
                    <a:lnTo>
                      <a:pt x="305" y="25"/>
                    </a:lnTo>
                    <a:lnTo>
                      <a:pt x="325" y="32"/>
                    </a:lnTo>
                    <a:lnTo>
                      <a:pt x="345" y="41"/>
                    </a:lnTo>
                    <a:lnTo>
                      <a:pt x="363" y="53"/>
                    </a:lnTo>
                    <a:lnTo>
                      <a:pt x="381" y="66"/>
                    </a:lnTo>
                    <a:lnTo>
                      <a:pt x="396" y="80"/>
                    </a:lnTo>
                    <a:lnTo>
                      <a:pt x="411" y="96"/>
                    </a:lnTo>
                    <a:lnTo>
                      <a:pt x="424" y="113"/>
                    </a:lnTo>
                    <a:lnTo>
                      <a:pt x="435" y="132"/>
                    </a:lnTo>
                    <a:lnTo>
                      <a:pt x="444" y="151"/>
                    </a:lnTo>
                    <a:lnTo>
                      <a:pt x="452" y="172"/>
                    </a:lnTo>
                    <a:lnTo>
                      <a:pt x="457" y="193"/>
                    </a:lnTo>
                    <a:lnTo>
                      <a:pt x="460" y="215"/>
                    </a:lnTo>
                    <a:lnTo>
                      <a:pt x="462" y="238"/>
                    </a:lnTo>
                    <a:lnTo>
                      <a:pt x="462" y="238"/>
                    </a:lnTo>
                    <a:lnTo>
                      <a:pt x="460" y="260"/>
                    </a:lnTo>
                    <a:lnTo>
                      <a:pt x="457" y="283"/>
                    </a:lnTo>
                    <a:lnTo>
                      <a:pt x="452" y="305"/>
                    </a:lnTo>
                    <a:lnTo>
                      <a:pt x="444" y="325"/>
                    </a:lnTo>
                    <a:lnTo>
                      <a:pt x="435" y="345"/>
                    </a:lnTo>
                    <a:lnTo>
                      <a:pt x="424" y="363"/>
                    </a:lnTo>
                    <a:lnTo>
                      <a:pt x="411" y="380"/>
                    </a:lnTo>
                    <a:lnTo>
                      <a:pt x="396" y="396"/>
                    </a:lnTo>
                    <a:lnTo>
                      <a:pt x="381" y="410"/>
                    </a:lnTo>
                    <a:lnTo>
                      <a:pt x="363" y="423"/>
                    </a:lnTo>
                    <a:lnTo>
                      <a:pt x="345" y="434"/>
                    </a:lnTo>
                    <a:lnTo>
                      <a:pt x="325" y="444"/>
                    </a:lnTo>
                    <a:lnTo>
                      <a:pt x="305" y="452"/>
                    </a:lnTo>
                    <a:lnTo>
                      <a:pt x="283" y="457"/>
                    </a:lnTo>
                    <a:lnTo>
                      <a:pt x="261" y="460"/>
                    </a:lnTo>
                    <a:lnTo>
                      <a:pt x="238" y="461"/>
                    </a:lnTo>
                    <a:lnTo>
                      <a:pt x="238" y="461"/>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43" name="Freeform 98"/>
              <p:cNvSpPr>
                <a:spLocks noEditPoints="1"/>
              </p:cNvSpPr>
              <p:nvPr>
                <p:custDataLst>
                  <p:tags r:id="rId78"/>
                </p:custDataLst>
              </p:nvPr>
            </p:nvSpPr>
            <p:spPr bwMode="auto">
              <a:xfrm>
                <a:off x="5189538" y="4422775"/>
                <a:ext cx="654050" cy="655638"/>
              </a:xfrm>
              <a:custGeom>
                <a:avLst/>
                <a:gdLst>
                  <a:gd name="T0" fmla="*/ 185 w 412"/>
                  <a:gd name="T1" fmla="*/ 1 h 413"/>
                  <a:gd name="T2" fmla="*/ 126 w 412"/>
                  <a:gd name="T3" fmla="*/ 17 h 413"/>
                  <a:gd name="T4" fmla="*/ 75 w 412"/>
                  <a:gd name="T5" fmla="*/ 48 h 413"/>
                  <a:gd name="T6" fmla="*/ 35 w 412"/>
                  <a:gd name="T7" fmla="*/ 92 h 413"/>
                  <a:gd name="T8" fmla="*/ 9 w 412"/>
                  <a:gd name="T9" fmla="*/ 146 h 413"/>
                  <a:gd name="T10" fmla="*/ 0 w 412"/>
                  <a:gd name="T11" fmla="*/ 207 h 413"/>
                  <a:gd name="T12" fmla="*/ 4 w 412"/>
                  <a:gd name="T13" fmla="*/ 249 h 413"/>
                  <a:gd name="T14" fmla="*/ 25 w 412"/>
                  <a:gd name="T15" fmla="*/ 305 h 413"/>
                  <a:gd name="T16" fmla="*/ 60 w 412"/>
                  <a:gd name="T17" fmla="*/ 352 h 413"/>
                  <a:gd name="T18" fmla="*/ 108 w 412"/>
                  <a:gd name="T19" fmla="*/ 388 h 413"/>
                  <a:gd name="T20" fmla="*/ 165 w 412"/>
                  <a:gd name="T21" fmla="*/ 409 h 413"/>
                  <a:gd name="T22" fmla="*/ 206 w 412"/>
                  <a:gd name="T23" fmla="*/ 413 h 413"/>
                  <a:gd name="T24" fmla="*/ 268 w 412"/>
                  <a:gd name="T25" fmla="*/ 404 h 413"/>
                  <a:gd name="T26" fmla="*/ 322 w 412"/>
                  <a:gd name="T27" fmla="*/ 378 h 413"/>
                  <a:gd name="T28" fmla="*/ 365 w 412"/>
                  <a:gd name="T29" fmla="*/ 338 h 413"/>
                  <a:gd name="T30" fmla="*/ 396 w 412"/>
                  <a:gd name="T31" fmla="*/ 288 h 413"/>
                  <a:gd name="T32" fmla="*/ 411 w 412"/>
                  <a:gd name="T33" fmla="*/ 228 h 413"/>
                  <a:gd name="T34" fmla="*/ 411 w 412"/>
                  <a:gd name="T35" fmla="*/ 186 h 413"/>
                  <a:gd name="T36" fmla="*/ 396 w 412"/>
                  <a:gd name="T37" fmla="*/ 127 h 413"/>
                  <a:gd name="T38" fmla="*/ 365 w 412"/>
                  <a:gd name="T39" fmla="*/ 76 h 413"/>
                  <a:gd name="T40" fmla="*/ 322 w 412"/>
                  <a:gd name="T41" fmla="*/ 36 h 413"/>
                  <a:gd name="T42" fmla="*/ 268 w 412"/>
                  <a:gd name="T43" fmla="*/ 10 h 413"/>
                  <a:gd name="T44" fmla="*/ 206 w 412"/>
                  <a:gd name="T45" fmla="*/ 0 h 413"/>
                  <a:gd name="T46" fmla="*/ 206 w 412"/>
                  <a:gd name="T47" fmla="*/ 399 h 413"/>
                  <a:gd name="T48" fmla="*/ 149 w 412"/>
                  <a:gd name="T49" fmla="*/ 390 h 413"/>
                  <a:gd name="T50" fmla="*/ 99 w 412"/>
                  <a:gd name="T51" fmla="*/ 367 h 413"/>
                  <a:gd name="T52" fmla="*/ 58 w 412"/>
                  <a:gd name="T53" fmla="*/ 329 h 413"/>
                  <a:gd name="T54" fmla="*/ 29 w 412"/>
                  <a:gd name="T55" fmla="*/ 281 h 413"/>
                  <a:gd name="T56" fmla="*/ 15 w 412"/>
                  <a:gd name="T57" fmla="*/ 226 h 413"/>
                  <a:gd name="T58" fmla="*/ 15 w 412"/>
                  <a:gd name="T59" fmla="*/ 187 h 413"/>
                  <a:gd name="T60" fmla="*/ 29 w 412"/>
                  <a:gd name="T61" fmla="*/ 132 h 413"/>
                  <a:gd name="T62" fmla="*/ 58 w 412"/>
                  <a:gd name="T63" fmla="*/ 85 h 413"/>
                  <a:gd name="T64" fmla="*/ 99 w 412"/>
                  <a:gd name="T65" fmla="*/ 48 h 413"/>
                  <a:gd name="T66" fmla="*/ 149 w 412"/>
                  <a:gd name="T67" fmla="*/ 24 h 413"/>
                  <a:gd name="T68" fmla="*/ 206 w 412"/>
                  <a:gd name="T69" fmla="*/ 16 h 413"/>
                  <a:gd name="T70" fmla="*/ 245 w 412"/>
                  <a:gd name="T71" fmla="*/ 19 h 413"/>
                  <a:gd name="T72" fmla="*/ 298 w 412"/>
                  <a:gd name="T73" fmla="*/ 38 h 413"/>
                  <a:gd name="T74" fmla="*/ 342 w 412"/>
                  <a:gd name="T75" fmla="*/ 72 h 413"/>
                  <a:gd name="T76" fmla="*/ 374 w 412"/>
                  <a:gd name="T77" fmla="*/ 116 h 413"/>
                  <a:gd name="T78" fmla="*/ 394 w 412"/>
                  <a:gd name="T79" fmla="*/ 169 h 413"/>
                  <a:gd name="T80" fmla="*/ 398 w 412"/>
                  <a:gd name="T81" fmla="*/ 207 h 413"/>
                  <a:gd name="T82" fmla="*/ 390 w 412"/>
                  <a:gd name="T83" fmla="*/ 264 h 413"/>
                  <a:gd name="T84" fmla="*/ 366 w 412"/>
                  <a:gd name="T85" fmla="*/ 315 h 413"/>
                  <a:gd name="T86" fmla="*/ 328 w 412"/>
                  <a:gd name="T87" fmla="*/ 355 h 413"/>
                  <a:gd name="T88" fmla="*/ 280 w 412"/>
                  <a:gd name="T89" fmla="*/ 384 h 413"/>
                  <a:gd name="T90" fmla="*/ 225 w 412"/>
                  <a:gd name="T91" fmla="*/ 398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2" h="413">
                    <a:moveTo>
                      <a:pt x="206" y="0"/>
                    </a:moveTo>
                    <a:lnTo>
                      <a:pt x="206" y="0"/>
                    </a:lnTo>
                    <a:lnTo>
                      <a:pt x="185" y="1"/>
                    </a:lnTo>
                    <a:lnTo>
                      <a:pt x="165" y="5"/>
                    </a:lnTo>
                    <a:lnTo>
                      <a:pt x="144" y="10"/>
                    </a:lnTo>
                    <a:lnTo>
                      <a:pt x="126" y="17"/>
                    </a:lnTo>
                    <a:lnTo>
                      <a:pt x="108" y="26"/>
                    </a:lnTo>
                    <a:lnTo>
                      <a:pt x="91" y="36"/>
                    </a:lnTo>
                    <a:lnTo>
                      <a:pt x="75" y="48"/>
                    </a:lnTo>
                    <a:lnTo>
                      <a:pt x="60" y="61"/>
                    </a:lnTo>
                    <a:lnTo>
                      <a:pt x="47" y="76"/>
                    </a:lnTo>
                    <a:lnTo>
                      <a:pt x="35" y="92"/>
                    </a:lnTo>
                    <a:lnTo>
                      <a:pt x="25" y="108"/>
                    </a:lnTo>
                    <a:lnTo>
                      <a:pt x="16" y="127"/>
                    </a:lnTo>
                    <a:lnTo>
                      <a:pt x="9" y="146"/>
                    </a:lnTo>
                    <a:lnTo>
                      <a:pt x="4" y="166"/>
                    </a:lnTo>
                    <a:lnTo>
                      <a:pt x="1" y="186"/>
                    </a:lnTo>
                    <a:lnTo>
                      <a:pt x="0" y="207"/>
                    </a:lnTo>
                    <a:lnTo>
                      <a:pt x="0" y="207"/>
                    </a:lnTo>
                    <a:lnTo>
                      <a:pt x="1" y="228"/>
                    </a:lnTo>
                    <a:lnTo>
                      <a:pt x="4" y="249"/>
                    </a:lnTo>
                    <a:lnTo>
                      <a:pt x="9" y="268"/>
                    </a:lnTo>
                    <a:lnTo>
                      <a:pt x="16" y="288"/>
                    </a:lnTo>
                    <a:lnTo>
                      <a:pt x="25" y="305"/>
                    </a:lnTo>
                    <a:lnTo>
                      <a:pt x="35" y="322"/>
                    </a:lnTo>
                    <a:lnTo>
                      <a:pt x="47" y="338"/>
                    </a:lnTo>
                    <a:lnTo>
                      <a:pt x="60" y="352"/>
                    </a:lnTo>
                    <a:lnTo>
                      <a:pt x="75" y="367"/>
                    </a:lnTo>
                    <a:lnTo>
                      <a:pt x="91" y="378"/>
                    </a:lnTo>
                    <a:lnTo>
                      <a:pt x="108" y="388"/>
                    </a:lnTo>
                    <a:lnTo>
                      <a:pt x="126" y="397"/>
                    </a:lnTo>
                    <a:lnTo>
                      <a:pt x="144" y="404"/>
                    </a:lnTo>
                    <a:lnTo>
                      <a:pt x="165" y="409"/>
                    </a:lnTo>
                    <a:lnTo>
                      <a:pt x="185" y="412"/>
                    </a:lnTo>
                    <a:lnTo>
                      <a:pt x="206" y="413"/>
                    </a:lnTo>
                    <a:lnTo>
                      <a:pt x="206" y="413"/>
                    </a:lnTo>
                    <a:lnTo>
                      <a:pt x="228" y="412"/>
                    </a:lnTo>
                    <a:lnTo>
                      <a:pt x="248" y="409"/>
                    </a:lnTo>
                    <a:lnTo>
                      <a:pt x="268" y="404"/>
                    </a:lnTo>
                    <a:lnTo>
                      <a:pt x="286" y="397"/>
                    </a:lnTo>
                    <a:lnTo>
                      <a:pt x="304" y="388"/>
                    </a:lnTo>
                    <a:lnTo>
                      <a:pt x="322" y="378"/>
                    </a:lnTo>
                    <a:lnTo>
                      <a:pt x="337" y="367"/>
                    </a:lnTo>
                    <a:lnTo>
                      <a:pt x="352" y="352"/>
                    </a:lnTo>
                    <a:lnTo>
                      <a:pt x="365" y="338"/>
                    </a:lnTo>
                    <a:lnTo>
                      <a:pt x="377" y="322"/>
                    </a:lnTo>
                    <a:lnTo>
                      <a:pt x="387" y="305"/>
                    </a:lnTo>
                    <a:lnTo>
                      <a:pt x="396" y="288"/>
                    </a:lnTo>
                    <a:lnTo>
                      <a:pt x="403" y="268"/>
                    </a:lnTo>
                    <a:lnTo>
                      <a:pt x="408" y="249"/>
                    </a:lnTo>
                    <a:lnTo>
                      <a:pt x="411" y="228"/>
                    </a:lnTo>
                    <a:lnTo>
                      <a:pt x="412" y="207"/>
                    </a:lnTo>
                    <a:lnTo>
                      <a:pt x="412" y="207"/>
                    </a:lnTo>
                    <a:lnTo>
                      <a:pt x="411" y="186"/>
                    </a:lnTo>
                    <a:lnTo>
                      <a:pt x="408" y="166"/>
                    </a:lnTo>
                    <a:lnTo>
                      <a:pt x="403" y="146"/>
                    </a:lnTo>
                    <a:lnTo>
                      <a:pt x="396" y="127"/>
                    </a:lnTo>
                    <a:lnTo>
                      <a:pt x="387" y="108"/>
                    </a:lnTo>
                    <a:lnTo>
                      <a:pt x="377" y="92"/>
                    </a:lnTo>
                    <a:lnTo>
                      <a:pt x="365" y="76"/>
                    </a:lnTo>
                    <a:lnTo>
                      <a:pt x="352" y="61"/>
                    </a:lnTo>
                    <a:lnTo>
                      <a:pt x="337" y="48"/>
                    </a:lnTo>
                    <a:lnTo>
                      <a:pt x="322" y="36"/>
                    </a:lnTo>
                    <a:lnTo>
                      <a:pt x="304" y="26"/>
                    </a:lnTo>
                    <a:lnTo>
                      <a:pt x="286" y="17"/>
                    </a:lnTo>
                    <a:lnTo>
                      <a:pt x="268" y="10"/>
                    </a:lnTo>
                    <a:lnTo>
                      <a:pt x="248" y="5"/>
                    </a:lnTo>
                    <a:lnTo>
                      <a:pt x="228" y="1"/>
                    </a:lnTo>
                    <a:lnTo>
                      <a:pt x="206" y="0"/>
                    </a:lnTo>
                    <a:lnTo>
                      <a:pt x="206" y="0"/>
                    </a:lnTo>
                    <a:close/>
                    <a:moveTo>
                      <a:pt x="206" y="399"/>
                    </a:moveTo>
                    <a:lnTo>
                      <a:pt x="206" y="399"/>
                    </a:lnTo>
                    <a:lnTo>
                      <a:pt x="187" y="398"/>
                    </a:lnTo>
                    <a:lnTo>
                      <a:pt x="167" y="395"/>
                    </a:lnTo>
                    <a:lnTo>
                      <a:pt x="149" y="390"/>
                    </a:lnTo>
                    <a:lnTo>
                      <a:pt x="131" y="384"/>
                    </a:lnTo>
                    <a:lnTo>
                      <a:pt x="114" y="376"/>
                    </a:lnTo>
                    <a:lnTo>
                      <a:pt x="99" y="367"/>
                    </a:lnTo>
                    <a:lnTo>
                      <a:pt x="84" y="355"/>
                    </a:lnTo>
                    <a:lnTo>
                      <a:pt x="71" y="343"/>
                    </a:lnTo>
                    <a:lnTo>
                      <a:pt x="58" y="329"/>
                    </a:lnTo>
                    <a:lnTo>
                      <a:pt x="47" y="315"/>
                    </a:lnTo>
                    <a:lnTo>
                      <a:pt x="37" y="298"/>
                    </a:lnTo>
                    <a:lnTo>
                      <a:pt x="29" y="281"/>
                    </a:lnTo>
                    <a:lnTo>
                      <a:pt x="22" y="264"/>
                    </a:lnTo>
                    <a:lnTo>
                      <a:pt x="18" y="246"/>
                    </a:lnTo>
                    <a:lnTo>
                      <a:pt x="15" y="226"/>
                    </a:lnTo>
                    <a:lnTo>
                      <a:pt x="14" y="207"/>
                    </a:lnTo>
                    <a:lnTo>
                      <a:pt x="14" y="207"/>
                    </a:lnTo>
                    <a:lnTo>
                      <a:pt x="15" y="187"/>
                    </a:lnTo>
                    <a:lnTo>
                      <a:pt x="18" y="169"/>
                    </a:lnTo>
                    <a:lnTo>
                      <a:pt x="22" y="151"/>
                    </a:lnTo>
                    <a:lnTo>
                      <a:pt x="29" y="132"/>
                    </a:lnTo>
                    <a:lnTo>
                      <a:pt x="37" y="116"/>
                    </a:lnTo>
                    <a:lnTo>
                      <a:pt x="47" y="100"/>
                    </a:lnTo>
                    <a:lnTo>
                      <a:pt x="58" y="85"/>
                    </a:lnTo>
                    <a:lnTo>
                      <a:pt x="71" y="72"/>
                    </a:lnTo>
                    <a:lnTo>
                      <a:pt x="84" y="59"/>
                    </a:lnTo>
                    <a:lnTo>
                      <a:pt x="99" y="48"/>
                    </a:lnTo>
                    <a:lnTo>
                      <a:pt x="114" y="38"/>
                    </a:lnTo>
                    <a:lnTo>
                      <a:pt x="131" y="31"/>
                    </a:lnTo>
                    <a:lnTo>
                      <a:pt x="149" y="24"/>
                    </a:lnTo>
                    <a:lnTo>
                      <a:pt x="167" y="19"/>
                    </a:lnTo>
                    <a:lnTo>
                      <a:pt x="187" y="16"/>
                    </a:lnTo>
                    <a:lnTo>
                      <a:pt x="206" y="16"/>
                    </a:lnTo>
                    <a:lnTo>
                      <a:pt x="206" y="16"/>
                    </a:lnTo>
                    <a:lnTo>
                      <a:pt x="225" y="16"/>
                    </a:lnTo>
                    <a:lnTo>
                      <a:pt x="245" y="19"/>
                    </a:lnTo>
                    <a:lnTo>
                      <a:pt x="263" y="24"/>
                    </a:lnTo>
                    <a:lnTo>
                      <a:pt x="280" y="31"/>
                    </a:lnTo>
                    <a:lnTo>
                      <a:pt x="298" y="38"/>
                    </a:lnTo>
                    <a:lnTo>
                      <a:pt x="313" y="48"/>
                    </a:lnTo>
                    <a:lnTo>
                      <a:pt x="328" y="59"/>
                    </a:lnTo>
                    <a:lnTo>
                      <a:pt x="342" y="72"/>
                    </a:lnTo>
                    <a:lnTo>
                      <a:pt x="354" y="85"/>
                    </a:lnTo>
                    <a:lnTo>
                      <a:pt x="366" y="100"/>
                    </a:lnTo>
                    <a:lnTo>
                      <a:pt x="374" y="116"/>
                    </a:lnTo>
                    <a:lnTo>
                      <a:pt x="383" y="132"/>
                    </a:lnTo>
                    <a:lnTo>
                      <a:pt x="390" y="151"/>
                    </a:lnTo>
                    <a:lnTo>
                      <a:pt x="394" y="169"/>
                    </a:lnTo>
                    <a:lnTo>
                      <a:pt x="397" y="187"/>
                    </a:lnTo>
                    <a:lnTo>
                      <a:pt x="398" y="207"/>
                    </a:lnTo>
                    <a:lnTo>
                      <a:pt x="398" y="207"/>
                    </a:lnTo>
                    <a:lnTo>
                      <a:pt x="397" y="226"/>
                    </a:lnTo>
                    <a:lnTo>
                      <a:pt x="394" y="246"/>
                    </a:lnTo>
                    <a:lnTo>
                      <a:pt x="390" y="264"/>
                    </a:lnTo>
                    <a:lnTo>
                      <a:pt x="383" y="281"/>
                    </a:lnTo>
                    <a:lnTo>
                      <a:pt x="374" y="298"/>
                    </a:lnTo>
                    <a:lnTo>
                      <a:pt x="366" y="315"/>
                    </a:lnTo>
                    <a:lnTo>
                      <a:pt x="354" y="329"/>
                    </a:lnTo>
                    <a:lnTo>
                      <a:pt x="342" y="343"/>
                    </a:lnTo>
                    <a:lnTo>
                      <a:pt x="328" y="355"/>
                    </a:lnTo>
                    <a:lnTo>
                      <a:pt x="313" y="367"/>
                    </a:lnTo>
                    <a:lnTo>
                      <a:pt x="298" y="376"/>
                    </a:lnTo>
                    <a:lnTo>
                      <a:pt x="280" y="384"/>
                    </a:lnTo>
                    <a:lnTo>
                      <a:pt x="263" y="390"/>
                    </a:lnTo>
                    <a:lnTo>
                      <a:pt x="245" y="395"/>
                    </a:lnTo>
                    <a:lnTo>
                      <a:pt x="225" y="398"/>
                    </a:lnTo>
                    <a:lnTo>
                      <a:pt x="206" y="399"/>
                    </a:lnTo>
                    <a:lnTo>
                      <a:pt x="206" y="399"/>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44" name="Rectangle 99"/>
              <p:cNvSpPr>
                <a:spLocks noChangeArrowheads="1"/>
              </p:cNvSpPr>
              <p:nvPr>
                <p:custDataLst>
                  <p:tags r:id="rId79"/>
                </p:custDataLst>
              </p:nvPr>
            </p:nvSpPr>
            <p:spPr bwMode="auto">
              <a:xfrm>
                <a:off x="5505450" y="4470400"/>
                <a:ext cx="23813" cy="57150"/>
              </a:xfrm>
              <a:prstGeom prst="rect">
                <a:avLst/>
              </a:prstGeom>
              <a:grpFill/>
              <a:ln w="9525">
                <a:noFill/>
                <a:miter lim="800000"/>
              </a:ln>
            </p:spPr>
            <p:txBody>
              <a:bodyPr vert="horz" wrap="square" lIns="91440" tIns="45720" rIns="91440" bIns="45720" numCol="1" anchor="t" anchorCtr="0" compatLnSpc="1"/>
              <a:lstStyle/>
              <a:p>
                <a:endParaRPr lang="ko-KR" altLang="en-US"/>
              </a:p>
            </p:txBody>
          </p:sp>
          <p:sp>
            <p:nvSpPr>
              <p:cNvPr id="45" name="Freeform 100"/>
              <p:cNvSpPr/>
              <p:nvPr>
                <p:custDataLst>
                  <p:tags r:id="rId80"/>
                </p:custDataLst>
              </p:nvPr>
            </p:nvSpPr>
            <p:spPr bwMode="auto">
              <a:xfrm>
                <a:off x="5365750" y="4502150"/>
                <a:ext cx="49213" cy="61913"/>
              </a:xfrm>
              <a:custGeom>
                <a:avLst/>
                <a:gdLst>
                  <a:gd name="T0" fmla="*/ 31 w 31"/>
                  <a:gd name="T1" fmla="*/ 31 h 39"/>
                  <a:gd name="T2" fmla="*/ 13 w 31"/>
                  <a:gd name="T3" fmla="*/ 0 h 39"/>
                  <a:gd name="T4" fmla="*/ 0 w 31"/>
                  <a:gd name="T5" fmla="*/ 7 h 39"/>
                  <a:gd name="T6" fmla="*/ 18 w 31"/>
                  <a:gd name="T7" fmla="*/ 39 h 39"/>
                  <a:gd name="T8" fmla="*/ 31 w 31"/>
                  <a:gd name="T9" fmla="*/ 31 h 39"/>
                </a:gdLst>
                <a:ahLst/>
                <a:cxnLst>
                  <a:cxn ang="0">
                    <a:pos x="T0" y="T1"/>
                  </a:cxn>
                  <a:cxn ang="0">
                    <a:pos x="T2" y="T3"/>
                  </a:cxn>
                  <a:cxn ang="0">
                    <a:pos x="T4" y="T5"/>
                  </a:cxn>
                  <a:cxn ang="0">
                    <a:pos x="T6" y="T7"/>
                  </a:cxn>
                  <a:cxn ang="0">
                    <a:pos x="T8" y="T9"/>
                  </a:cxn>
                </a:cxnLst>
                <a:rect l="0" t="0" r="r" b="b"/>
                <a:pathLst>
                  <a:path w="31" h="39">
                    <a:moveTo>
                      <a:pt x="31" y="31"/>
                    </a:moveTo>
                    <a:lnTo>
                      <a:pt x="13" y="0"/>
                    </a:lnTo>
                    <a:lnTo>
                      <a:pt x="0" y="7"/>
                    </a:lnTo>
                    <a:lnTo>
                      <a:pt x="18" y="39"/>
                    </a:lnTo>
                    <a:lnTo>
                      <a:pt x="31" y="31"/>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46" name="Freeform 101"/>
              <p:cNvSpPr/>
              <p:nvPr>
                <p:custDataLst>
                  <p:tags r:id="rId81"/>
                </p:custDataLst>
              </p:nvPr>
            </p:nvSpPr>
            <p:spPr bwMode="auto">
              <a:xfrm>
                <a:off x="5265738" y="4600575"/>
                <a:ext cx="63500" cy="49213"/>
              </a:xfrm>
              <a:custGeom>
                <a:avLst/>
                <a:gdLst>
                  <a:gd name="T0" fmla="*/ 0 w 40"/>
                  <a:gd name="T1" fmla="*/ 13 h 31"/>
                  <a:gd name="T2" fmla="*/ 33 w 40"/>
                  <a:gd name="T3" fmla="*/ 31 h 31"/>
                  <a:gd name="T4" fmla="*/ 40 w 40"/>
                  <a:gd name="T5" fmla="*/ 19 h 31"/>
                  <a:gd name="T6" fmla="*/ 8 w 40"/>
                  <a:gd name="T7" fmla="*/ 0 h 31"/>
                  <a:gd name="T8" fmla="*/ 0 w 40"/>
                  <a:gd name="T9" fmla="*/ 13 h 31"/>
                </a:gdLst>
                <a:ahLst/>
                <a:cxnLst>
                  <a:cxn ang="0">
                    <a:pos x="T0" y="T1"/>
                  </a:cxn>
                  <a:cxn ang="0">
                    <a:pos x="T2" y="T3"/>
                  </a:cxn>
                  <a:cxn ang="0">
                    <a:pos x="T4" y="T5"/>
                  </a:cxn>
                  <a:cxn ang="0">
                    <a:pos x="T6" y="T7"/>
                  </a:cxn>
                  <a:cxn ang="0">
                    <a:pos x="T8" y="T9"/>
                  </a:cxn>
                </a:cxnLst>
                <a:rect l="0" t="0" r="r" b="b"/>
                <a:pathLst>
                  <a:path w="40" h="31">
                    <a:moveTo>
                      <a:pt x="0" y="13"/>
                    </a:moveTo>
                    <a:lnTo>
                      <a:pt x="33" y="31"/>
                    </a:lnTo>
                    <a:lnTo>
                      <a:pt x="40" y="19"/>
                    </a:lnTo>
                    <a:lnTo>
                      <a:pt x="8" y="0"/>
                    </a:lnTo>
                    <a:lnTo>
                      <a:pt x="0" y="13"/>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47" name="Rectangle 102"/>
              <p:cNvSpPr>
                <a:spLocks noChangeArrowheads="1"/>
              </p:cNvSpPr>
              <p:nvPr>
                <p:custDataLst>
                  <p:tags r:id="rId82"/>
                </p:custDataLst>
              </p:nvPr>
            </p:nvSpPr>
            <p:spPr bwMode="auto">
              <a:xfrm>
                <a:off x="5235575" y="4740275"/>
                <a:ext cx="58738" cy="22225"/>
              </a:xfrm>
              <a:prstGeom prst="rect">
                <a:avLst/>
              </a:prstGeom>
              <a:grpFill/>
              <a:ln w="9525">
                <a:noFill/>
                <a:miter lim="800000"/>
              </a:ln>
            </p:spPr>
            <p:txBody>
              <a:bodyPr vert="horz" wrap="square" lIns="91440" tIns="45720" rIns="91440" bIns="45720" numCol="1" anchor="t" anchorCtr="0" compatLnSpc="1"/>
              <a:lstStyle/>
              <a:p>
                <a:endParaRPr lang="ko-KR" altLang="en-US"/>
              </a:p>
            </p:txBody>
          </p:sp>
          <p:sp>
            <p:nvSpPr>
              <p:cNvPr id="48" name="Freeform 103"/>
              <p:cNvSpPr/>
              <p:nvPr>
                <p:custDataLst>
                  <p:tags r:id="rId83"/>
                </p:custDataLst>
              </p:nvPr>
            </p:nvSpPr>
            <p:spPr bwMode="auto">
              <a:xfrm>
                <a:off x="5265738" y="4852988"/>
                <a:ext cx="63500" cy="49213"/>
              </a:xfrm>
              <a:custGeom>
                <a:avLst/>
                <a:gdLst>
                  <a:gd name="T0" fmla="*/ 0 w 40"/>
                  <a:gd name="T1" fmla="*/ 19 h 31"/>
                  <a:gd name="T2" fmla="*/ 8 w 40"/>
                  <a:gd name="T3" fmla="*/ 31 h 31"/>
                  <a:gd name="T4" fmla="*/ 40 w 40"/>
                  <a:gd name="T5" fmla="*/ 12 h 31"/>
                  <a:gd name="T6" fmla="*/ 33 w 40"/>
                  <a:gd name="T7" fmla="*/ 0 h 31"/>
                  <a:gd name="T8" fmla="*/ 0 w 40"/>
                  <a:gd name="T9" fmla="*/ 19 h 31"/>
                </a:gdLst>
                <a:ahLst/>
                <a:cxnLst>
                  <a:cxn ang="0">
                    <a:pos x="T0" y="T1"/>
                  </a:cxn>
                  <a:cxn ang="0">
                    <a:pos x="T2" y="T3"/>
                  </a:cxn>
                  <a:cxn ang="0">
                    <a:pos x="T4" y="T5"/>
                  </a:cxn>
                  <a:cxn ang="0">
                    <a:pos x="T6" y="T7"/>
                  </a:cxn>
                  <a:cxn ang="0">
                    <a:pos x="T8" y="T9"/>
                  </a:cxn>
                </a:cxnLst>
                <a:rect l="0" t="0" r="r" b="b"/>
                <a:pathLst>
                  <a:path w="40" h="31">
                    <a:moveTo>
                      <a:pt x="0" y="19"/>
                    </a:moveTo>
                    <a:lnTo>
                      <a:pt x="8" y="31"/>
                    </a:lnTo>
                    <a:lnTo>
                      <a:pt x="40" y="12"/>
                    </a:lnTo>
                    <a:lnTo>
                      <a:pt x="33" y="0"/>
                    </a:lnTo>
                    <a:lnTo>
                      <a:pt x="0" y="19"/>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49" name="Freeform 104"/>
              <p:cNvSpPr/>
              <p:nvPr>
                <p:custDataLst>
                  <p:tags r:id="rId84"/>
                </p:custDataLst>
              </p:nvPr>
            </p:nvSpPr>
            <p:spPr bwMode="auto">
              <a:xfrm>
                <a:off x="5365750" y="4938713"/>
                <a:ext cx="49213" cy="61913"/>
              </a:xfrm>
              <a:custGeom>
                <a:avLst/>
                <a:gdLst>
                  <a:gd name="T0" fmla="*/ 0 w 31"/>
                  <a:gd name="T1" fmla="*/ 32 h 39"/>
                  <a:gd name="T2" fmla="*/ 13 w 31"/>
                  <a:gd name="T3" fmla="*/ 39 h 39"/>
                  <a:gd name="T4" fmla="*/ 31 w 31"/>
                  <a:gd name="T5" fmla="*/ 7 h 39"/>
                  <a:gd name="T6" fmla="*/ 18 w 31"/>
                  <a:gd name="T7" fmla="*/ 0 h 39"/>
                  <a:gd name="T8" fmla="*/ 0 w 31"/>
                  <a:gd name="T9" fmla="*/ 32 h 39"/>
                </a:gdLst>
                <a:ahLst/>
                <a:cxnLst>
                  <a:cxn ang="0">
                    <a:pos x="T0" y="T1"/>
                  </a:cxn>
                  <a:cxn ang="0">
                    <a:pos x="T2" y="T3"/>
                  </a:cxn>
                  <a:cxn ang="0">
                    <a:pos x="T4" y="T5"/>
                  </a:cxn>
                  <a:cxn ang="0">
                    <a:pos x="T6" y="T7"/>
                  </a:cxn>
                  <a:cxn ang="0">
                    <a:pos x="T8" y="T9"/>
                  </a:cxn>
                </a:cxnLst>
                <a:rect l="0" t="0" r="r" b="b"/>
                <a:pathLst>
                  <a:path w="31" h="39">
                    <a:moveTo>
                      <a:pt x="0" y="32"/>
                    </a:moveTo>
                    <a:lnTo>
                      <a:pt x="13" y="39"/>
                    </a:lnTo>
                    <a:lnTo>
                      <a:pt x="31" y="7"/>
                    </a:lnTo>
                    <a:lnTo>
                      <a:pt x="18" y="0"/>
                    </a:lnTo>
                    <a:lnTo>
                      <a:pt x="0" y="32"/>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50" name="Rectangle 105"/>
              <p:cNvSpPr>
                <a:spLocks noChangeArrowheads="1"/>
              </p:cNvSpPr>
              <p:nvPr>
                <p:custDataLst>
                  <p:tags r:id="rId85"/>
                </p:custDataLst>
              </p:nvPr>
            </p:nvSpPr>
            <p:spPr bwMode="auto">
              <a:xfrm>
                <a:off x="5505450" y="4975225"/>
                <a:ext cx="23813" cy="58738"/>
              </a:xfrm>
              <a:prstGeom prst="rect">
                <a:avLst/>
              </a:prstGeom>
              <a:grpFill/>
              <a:ln w="9525">
                <a:noFill/>
                <a:miter lim="800000"/>
              </a:ln>
            </p:spPr>
            <p:txBody>
              <a:bodyPr vert="horz" wrap="square" lIns="91440" tIns="45720" rIns="91440" bIns="45720" numCol="1" anchor="t" anchorCtr="0" compatLnSpc="1"/>
              <a:lstStyle/>
              <a:p>
                <a:endParaRPr lang="ko-KR" altLang="en-US"/>
              </a:p>
            </p:txBody>
          </p:sp>
          <p:sp>
            <p:nvSpPr>
              <p:cNvPr id="51" name="Freeform 106"/>
              <p:cNvSpPr/>
              <p:nvPr>
                <p:custDataLst>
                  <p:tags r:id="rId86"/>
                </p:custDataLst>
              </p:nvPr>
            </p:nvSpPr>
            <p:spPr bwMode="auto">
              <a:xfrm>
                <a:off x="5619750" y="4938713"/>
                <a:ext cx="47625" cy="61913"/>
              </a:xfrm>
              <a:custGeom>
                <a:avLst/>
                <a:gdLst>
                  <a:gd name="T0" fmla="*/ 0 w 30"/>
                  <a:gd name="T1" fmla="*/ 7 h 39"/>
                  <a:gd name="T2" fmla="*/ 18 w 30"/>
                  <a:gd name="T3" fmla="*/ 39 h 39"/>
                  <a:gd name="T4" fmla="*/ 30 w 30"/>
                  <a:gd name="T5" fmla="*/ 32 h 39"/>
                  <a:gd name="T6" fmla="*/ 12 w 30"/>
                  <a:gd name="T7" fmla="*/ 0 h 39"/>
                  <a:gd name="T8" fmla="*/ 0 w 30"/>
                  <a:gd name="T9" fmla="*/ 7 h 39"/>
                </a:gdLst>
                <a:ahLst/>
                <a:cxnLst>
                  <a:cxn ang="0">
                    <a:pos x="T0" y="T1"/>
                  </a:cxn>
                  <a:cxn ang="0">
                    <a:pos x="T2" y="T3"/>
                  </a:cxn>
                  <a:cxn ang="0">
                    <a:pos x="T4" y="T5"/>
                  </a:cxn>
                  <a:cxn ang="0">
                    <a:pos x="T6" y="T7"/>
                  </a:cxn>
                  <a:cxn ang="0">
                    <a:pos x="T8" y="T9"/>
                  </a:cxn>
                </a:cxnLst>
                <a:rect l="0" t="0" r="r" b="b"/>
                <a:pathLst>
                  <a:path w="30" h="39">
                    <a:moveTo>
                      <a:pt x="0" y="7"/>
                    </a:moveTo>
                    <a:lnTo>
                      <a:pt x="18" y="39"/>
                    </a:lnTo>
                    <a:lnTo>
                      <a:pt x="30" y="32"/>
                    </a:lnTo>
                    <a:lnTo>
                      <a:pt x="12" y="0"/>
                    </a:lnTo>
                    <a:lnTo>
                      <a:pt x="0" y="7"/>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52" name="Freeform 107"/>
              <p:cNvSpPr/>
              <p:nvPr>
                <p:custDataLst>
                  <p:tags r:id="rId87"/>
                </p:custDataLst>
              </p:nvPr>
            </p:nvSpPr>
            <p:spPr bwMode="auto">
              <a:xfrm>
                <a:off x="5705475" y="4852988"/>
                <a:ext cx="61913" cy="49213"/>
              </a:xfrm>
              <a:custGeom>
                <a:avLst/>
                <a:gdLst>
                  <a:gd name="T0" fmla="*/ 0 w 39"/>
                  <a:gd name="T1" fmla="*/ 12 h 31"/>
                  <a:gd name="T2" fmla="*/ 31 w 39"/>
                  <a:gd name="T3" fmla="*/ 31 h 31"/>
                  <a:gd name="T4" fmla="*/ 39 w 39"/>
                  <a:gd name="T5" fmla="*/ 19 h 31"/>
                  <a:gd name="T6" fmla="*/ 6 w 39"/>
                  <a:gd name="T7" fmla="*/ 0 h 31"/>
                  <a:gd name="T8" fmla="*/ 0 w 39"/>
                  <a:gd name="T9" fmla="*/ 12 h 31"/>
                </a:gdLst>
                <a:ahLst/>
                <a:cxnLst>
                  <a:cxn ang="0">
                    <a:pos x="T0" y="T1"/>
                  </a:cxn>
                  <a:cxn ang="0">
                    <a:pos x="T2" y="T3"/>
                  </a:cxn>
                  <a:cxn ang="0">
                    <a:pos x="T4" y="T5"/>
                  </a:cxn>
                  <a:cxn ang="0">
                    <a:pos x="T6" y="T7"/>
                  </a:cxn>
                  <a:cxn ang="0">
                    <a:pos x="T8" y="T9"/>
                  </a:cxn>
                </a:cxnLst>
                <a:rect l="0" t="0" r="r" b="b"/>
                <a:pathLst>
                  <a:path w="39" h="31">
                    <a:moveTo>
                      <a:pt x="0" y="12"/>
                    </a:moveTo>
                    <a:lnTo>
                      <a:pt x="31" y="31"/>
                    </a:lnTo>
                    <a:lnTo>
                      <a:pt x="39" y="19"/>
                    </a:lnTo>
                    <a:lnTo>
                      <a:pt x="6" y="0"/>
                    </a:lnTo>
                    <a:lnTo>
                      <a:pt x="0" y="12"/>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53" name="Rectangle 108"/>
              <p:cNvSpPr>
                <a:spLocks noChangeArrowheads="1"/>
              </p:cNvSpPr>
              <p:nvPr>
                <p:custDataLst>
                  <p:tags r:id="rId88"/>
                </p:custDataLst>
              </p:nvPr>
            </p:nvSpPr>
            <p:spPr bwMode="auto">
              <a:xfrm>
                <a:off x="5738813" y="4740275"/>
                <a:ext cx="60325" cy="22225"/>
              </a:xfrm>
              <a:prstGeom prst="rect">
                <a:avLst/>
              </a:prstGeom>
              <a:grpFill/>
              <a:ln w="9525">
                <a:noFill/>
                <a:miter lim="800000"/>
              </a:ln>
            </p:spPr>
            <p:txBody>
              <a:bodyPr vert="horz" wrap="square" lIns="91440" tIns="45720" rIns="91440" bIns="45720" numCol="1" anchor="t" anchorCtr="0" compatLnSpc="1"/>
              <a:lstStyle/>
              <a:p>
                <a:endParaRPr lang="ko-KR" altLang="en-US"/>
              </a:p>
            </p:txBody>
          </p:sp>
          <p:sp>
            <p:nvSpPr>
              <p:cNvPr id="54" name="Freeform 109"/>
              <p:cNvSpPr/>
              <p:nvPr>
                <p:custDataLst>
                  <p:tags r:id="rId89"/>
                </p:custDataLst>
              </p:nvPr>
            </p:nvSpPr>
            <p:spPr bwMode="auto">
              <a:xfrm>
                <a:off x="5705475" y="4600575"/>
                <a:ext cx="61913" cy="49213"/>
              </a:xfrm>
              <a:custGeom>
                <a:avLst/>
                <a:gdLst>
                  <a:gd name="T0" fmla="*/ 39 w 39"/>
                  <a:gd name="T1" fmla="*/ 13 h 31"/>
                  <a:gd name="T2" fmla="*/ 31 w 39"/>
                  <a:gd name="T3" fmla="*/ 0 h 31"/>
                  <a:gd name="T4" fmla="*/ 0 w 39"/>
                  <a:gd name="T5" fmla="*/ 19 h 31"/>
                  <a:gd name="T6" fmla="*/ 6 w 39"/>
                  <a:gd name="T7" fmla="*/ 31 h 31"/>
                  <a:gd name="T8" fmla="*/ 39 w 39"/>
                  <a:gd name="T9" fmla="*/ 13 h 31"/>
                </a:gdLst>
                <a:ahLst/>
                <a:cxnLst>
                  <a:cxn ang="0">
                    <a:pos x="T0" y="T1"/>
                  </a:cxn>
                  <a:cxn ang="0">
                    <a:pos x="T2" y="T3"/>
                  </a:cxn>
                  <a:cxn ang="0">
                    <a:pos x="T4" y="T5"/>
                  </a:cxn>
                  <a:cxn ang="0">
                    <a:pos x="T6" y="T7"/>
                  </a:cxn>
                  <a:cxn ang="0">
                    <a:pos x="T8" y="T9"/>
                  </a:cxn>
                </a:cxnLst>
                <a:rect l="0" t="0" r="r" b="b"/>
                <a:pathLst>
                  <a:path w="39" h="31">
                    <a:moveTo>
                      <a:pt x="39" y="13"/>
                    </a:moveTo>
                    <a:lnTo>
                      <a:pt x="31" y="0"/>
                    </a:lnTo>
                    <a:lnTo>
                      <a:pt x="0" y="19"/>
                    </a:lnTo>
                    <a:lnTo>
                      <a:pt x="6" y="31"/>
                    </a:lnTo>
                    <a:lnTo>
                      <a:pt x="39" y="13"/>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55" name="Freeform 110"/>
              <p:cNvSpPr/>
              <p:nvPr>
                <p:custDataLst>
                  <p:tags r:id="rId90"/>
                </p:custDataLst>
              </p:nvPr>
            </p:nvSpPr>
            <p:spPr bwMode="auto">
              <a:xfrm>
                <a:off x="5619750" y="4502150"/>
                <a:ext cx="47625" cy="61913"/>
              </a:xfrm>
              <a:custGeom>
                <a:avLst/>
                <a:gdLst>
                  <a:gd name="T0" fmla="*/ 30 w 30"/>
                  <a:gd name="T1" fmla="*/ 7 h 39"/>
                  <a:gd name="T2" fmla="*/ 18 w 30"/>
                  <a:gd name="T3" fmla="*/ 0 h 39"/>
                  <a:gd name="T4" fmla="*/ 0 w 30"/>
                  <a:gd name="T5" fmla="*/ 31 h 39"/>
                  <a:gd name="T6" fmla="*/ 12 w 30"/>
                  <a:gd name="T7" fmla="*/ 39 h 39"/>
                  <a:gd name="T8" fmla="*/ 30 w 30"/>
                  <a:gd name="T9" fmla="*/ 7 h 39"/>
                </a:gdLst>
                <a:ahLst/>
                <a:cxnLst>
                  <a:cxn ang="0">
                    <a:pos x="T0" y="T1"/>
                  </a:cxn>
                  <a:cxn ang="0">
                    <a:pos x="T2" y="T3"/>
                  </a:cxn>
                  <a:cxn ang="0">
                    <a:pos x="T4" y="T5"/>
                  </a:cxn>
                  <a:cxn ang="0">
                    <a:pos x="T6" y="T7"/>
                  </a:cxn>
                  <a:cxn ang="0">
                    <a:pos x="T8" y="T9"/>
                  </a:cxn>
                </a:cxnLst>
                <a:rect l="0" t="0" r="r" b="b"/>
                <a:pathLst>
                  <a:path w="30" h="39">
                    <a:moveTo>
                      <a:pt x="30" y="7"/>
                    </a:moveTo>
                    <a:lnTo>
                      <a:pt x="18" y="0"/>
                    </a:lnTo>
                    <a:lnTo>
                      <a:pt x="0" y="31"/>
                    </a:lnTo>
                    <a:lnTo>
                      <a:pt x="12" y="39"/>
                    </a:lnTo>
                    <a:lnTo>
                      <a:pt x="30" y="7"/>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56" name="Freeform 111"/>
              <p:cNvSpPr>
                <a:spLocks noEditPoints="1"/>
              </p:cNvSpPr>
              <p:nvPr>
                <p:custDataLst>
                  <p:tags r:id="rId91"/>
                </p:custDataLst>
              </p:nvPr>
            </p:nvSpPr>
            <p:spPr bwMode="auto">
              <a:xfrm>
                <a:off x="5373688" y="4592638"/>
                <a:ext cx="277813" cy="187325"/>
              </a:xfrm>
              <a:custGeom>
                <a:avLst/>
                <a:gdLst>
                  <a:gd name="T0" fmla="*/ 175 w 175"/>
                  <a:gd name="T1" fmla="*/ 33 h 118"/>
                  <a:gd name="T2" fmla="*/ 167 w 175"/>
                  <a:gd name="T3" fmla="*/ 22 h 118"/>
                  <a:gd name="T4" fmla="*/ 98 w 175"/>
                  <a:gd name="T5" fmla="*/ 83 h 118"/>
                  <a:gd name="T6" fmla="*/ 98 w 175"/>
                  <a:gd name="T7" fmla="*/ 83 h 118"/>
                  <a:gd name="T8" fmla="*/ 94 w 175"/>
                  <a:gd name="T9" fmla="*/ 82 h 118"/>
                  <a:gd name="T10" fmla="*/ 90 w 175"/>
                  <a:gd name="T11" fmla="*/ 81 h 118"/>
                  <a:gd name="T12" fmla="*/ 90 w 175"/>
                  <a:gd name="T13" fmla="*/ 81 h 118"/>
                  <a:gd name="T14" fmla="*/ 85 w 175"/>
                  <a:gd name="T15" fmla="*/ 82 h 118"/>
                  <a:gd name="T16" fmla="*/ 11 w 175"/>
                  <a:gd name="T17" fmla="*/ 0 h 118"/>
                  <a:gd name="T18" fmla="*/ 0 w 175"/>
                  <a:gd name="T19" fmla="*/ 10 h 118"/>
                  <a:gd name="T20" fmla="*/ 74 w 175"/>
                  <a:gd name="T21" fmla="*/ 92 h 118"/>
                  <a:gd name="T22" fmla="*/ 74 w 175"/>
                  <a:gd name="T23" fmla="*/ 92 h 118"/>
                  <a:gd name="T24" fmla="*/ 73 w 175"/>
                  <a:gd name="T25" fmla="*/ 95 h 118"/>
                  <a:gd name="T26" fmla="*/ 72 w 175"/>
                  <a:gd name="T27" fmla="*/ 99 h 118"/>
                  <a:gd name="T28" fmla="*/ 72 w 175"/>
                  <a:gd name="T29" fmla="*/ 99 h 118"/>
                  <a:gd name="T30" fmla="*/ 72 w 175"/>
                  <a:gd name="T31" fmla="*/ 103 h 118"/>
                  <a:gd name="T32" fmla="*/ 73 w 175"/>
                  <a:gd name="T33" fmla="*/ 106 h 118"/>
                  <a:gd name="T34" fmla="*/ 75 w 175"/>
                  <a:gd name="T35" fmla="*/ 109 h 118"/>
                  <a:gd name="T36" fmla="*/ 77 w 175"/>
                  <a:gd name="T37" fmla="*/ 113 h 118"/>
                  <a:gd name="T38" fmla="*/ 77 w 175"/>
                  <a:gd name="T39" fmla="*/ 113 h 118"/>
                  <a:gd name="T40" fmla="*/ 79 w 175"/>
                  <a:gd name="T41" fmla="*/ 115 h 118"/>
                  <a:gd name="T42" fmla="*/ 82 w 175"/>
                  <a:gd name="T43" fmla="*/ 117 h 118"/>
                  <a:gd name="T44" fmla="*/ 87 w 175"/>
                  <a:gd name="T45" fmla="*/ 118 h 118"/>
                  <a:gd name="T46" fmla="*/ 90 w 175"/>
                  <a:gd name="T47" fmla="*/ 118 h 118"/>
                  <a:gd name="T48" fmla="*/ 90 w 175"/>
                  <a:gd name="T49" fmla="*/ 118 h 118"/>
                  <a:gd name="T50" fmla="*/ 96 w 175"/>
                  <a:gd name="T51" fmla="*/ 117 h 118"/>
                  <a:gd name="T52" fmla="*/ 102 w 175"/>
                  <a:gd name="T53" fmla="*/ 114 h 118"/>
                  <a:gd name="T54" fmla="*/ 102 w 175"/>
                  <a:gd name="T55" fmla="*/ 114 h 118"/>
                  <a:gd name="T56" fmla="*/ 106 w 175"/>
                  <a:gd name="T57" fmla="*/ 109 h 118"/>
                  <a:gd name="T58" fmla="*/ 107 w 175"/>
                  <a:gd name="T59" fmla="*/ 104 h 118"/>
                  <a:gd name="T60" fmla="*/ 108 w 175"/>
                  <a:gd name="T61" fmla="*/ 100 h 118"/>
                  <a:gd name="T62" fmla="*/ 107 w 175"/>
                  <a:gd name="T63" fmla="*/ 94 h 118"/>
                  <a:gd name="T64" fmla="*/ 175 w 175"/>
                  <a:gd name="T65" fmla="*/ 33 h 118"/>
                  <a:gd name="T66" fmla="*/ 93 w 175"/>
                  <a:gd name="T67" fmla="*/ 103 h 118"/>
                  <a:gd name="T68" fmla="*/ 93 w 175"/>
                  <a:gd name="T69" fmla="*/ 103 h 118"/>
                  <a:gd name="T70" fmla="*/ 91 w 175"/>
                  <a:gd name="T71" fmla="*/ 104 h 118"/>
                  <a:gd name="T72" fmla="*/ 90 w 175"/>
                  <a:gd name="T73" fmla="*/ 104 h 118"/>
                  <a:gd name="T74" fmla="*/ 90 w 175"/>
                  <a:gd name="T75" fmla="*/ 104 h 118"/>
                  <a:gd name="T76" fmla="*/ 89 w 175"/>
                  <a:gd name="T77" fmla="*/ 104 h 118"/>
                  <a:gd name="T78" fmla="*/ 87 w 175"/>
                  <a:gd name="T79" fmla="*/ 103 h 118"/>
                  <a:gd name="T80" fmla="*/ 87 w 175"/>
                  <a:gd name="T81" fmla="*/ 103 h 118"/>
                  <a:gd name="T82" fmla="*/ 86 w 175"/>
                  <a:gd name="T83" fmla="*/ 100 h 118"/>
                  <a:gd name="T84" fmla="*/ 86 w 175"/>
                  <a:gd name="T85" fmla="*/ 100 h 118"/>
                  <a:gd name="T86" fmla="*/ 88 w 175"/>
                  <a:gd name="T87" fmla="*/ 98 h 118"/>
                  <a:gd name="T88" fmla="*/ 88 w 175"/>
                  <a:gd name="T89" fmla="*/ 98 h 118"/>
                  <a:gd name="T90" fmla="*/ 89 w 175"/>
                  <a:gd name="T91" fmla="*/ 96 h 118"/>
                  <a:gd name="T92" fmla="*/ 90 w 175"/>
                  <a:gd name="T93" fmla="*/ 96 h 118"/>
                  <a:gd name="T94" fmla="*/ 90 w 175"/>
                  <a:gd name="T95" fmla="*/ 96 h 118"/>
                  <a:gd name="T96" fmla="*/ 91 w 175"/>
                  <a:gd name="T97" fmla="*/ 96 h 118"/>
                  <a:gd name="T98" fmla="*/ 93 w 175"/>
                  <a:gd name="T99" fmla="*/ 98 h 118"/>
                  <a:gd name="T100" fmla="*/ 93 w 175"/>
                  <a:gd name="T101" fmla="*/ 98 h 118"/>
                  <a:gd name="T102" fmla="*/ 94 w 175"/>
                  <a:gd name="T103" fmla="*/ 101 h 118"/>
                  <a:gd name="T104" fmla="*/ 93 w 175"/>
                  <a:gd name="T105" fmla="*/ 103 h 118"/>
                  <a:gd name="T106" fmla="*/ 93 w 175"/>
                  <a:gd name="T107" fmla="*/ 10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5" h="118">
                    <a:moveTo>
                      <a:pt x="175" y="33"/>
                    </a:moveTo>
                    <a:lnTo>
                      <a:pt x="167" y="22"/>
                    </a:lnTo>
                    <a:lnTo>
                      <a:pt x="98" y="83"/>
                    </a:lnTo>
                    <a:lnTo>
                      <a:pt x="98" y="83"/>
                    </a:lnTo>
                    <a:lnTo>
                      <a:pt x="94" y="82"/>
                    </a:lnTo>
                    <a:lnTo>
                      <a:pt x="90" y="81"/>
                    </a:lnTo>
                    <a:lnTo>
                      <a:pt x="90" y="81"/>
                    </a:lnTo>
                    <a:lnTo>
                      <a:pt x="85" y="82"/>
                    </a:lnTo>
                    <a:lnTo>
                      <a:pt x="11" y="0"/>
                    </a:lnTo>
                    <a:lnTo>
                      <a:pt x="0" y="10"/>
                    </a:lnTo>
                    <a:lnTo>
                      <a:pt x="74" y="92"/>
                    </a:lnTo>
                    <a:lnTo>
                      <a:pt x="74" y="92"/>
                    </a:lnTo>
                    <a:lnTo>
                      <a:pt x="73" y="95"/>
                    </a:lnTo>
                    <a:lnTo>
                      <a:pt x="72" y="99"/>
                    </a:lnTo>
                    <a:lnTo>
                      <a:pt x="72" y="99"/>
                    </a:lnTo>
                    <a:lnTo>
                      <a:pt x="72" y="103"/>
                    </a:lnTo>
                    <a:lnTo>
                      <a:pt x="73" y="106"/>
                    </a:lnTo>
                    <a:lnTo>
                      <a:pt x="75" y="109"/>
                    </a:lnTo>
                    <a:lnTo>
                      <a:pt x="77" y="113"/>
                    </a:lnTo>
                    <a:lnTo>
                      <a:pt x="77" y="113"/>
                    </a:lnTo>
                    <a:lnTo>
                      <a:pt x="79" y="115"/>
                    </a:lnTo>
                    <a:lnTo>
                      <a:pt x="82" y="117"/>
                    </a:lnTo>
                    <a:lnTo>
                      <a:pt x="87" y="118"/>
                    </a:lnTo>
                    <a:lnTo>
                      <a:pt x="90" y="118"/>
                    </a:lnTo>
                    <a:lnTo>
                      <a:pt x="90" y="118"/>
                    </a:lnTo>
                    <a:lnTo>
                      <a:pt x="96" y="117"/>
                    </a:lnTo>
                    <a:lnTo>
                      <a:pt x="102" y="114"/>
                    </a:lnTo>
                    <a:lnTo>
                      <a:pt x="102" y="114"/>
                    </a:lnTo>
                    <a:lnTo>
                      <a:pt x="106" y="109"/>
                    </a:lnTo>
                    <a:lnTo>
                      <a:pt x="107" y="104"/>
                    </a:lnTo>
                    <a:lnTo>
                      <a:pt x="108" y="100"/>
                    </a:lnTo>
                    <a:lnTo>
                      <a:pt x="107" y="94"/>
                    </a:lnTo>
                    <a:lnTo>
                      <a:pt x="175" y="33"/>
                    </a:lnTo>
                    <a:close/>
                    <a:moveTo>
                      <a:pt x="93" y="103"/>
                    </a:moveTo>
                    <a:lnTo>
                      <a:pt x="93" y="103"/>
                    </a:lnTo>
                    <a:lnTo>
                      <a:pt x="91" y="104"/>
                    </a:lnTo>
                    <a:lnTo>
                      <a:pt x="90" y="104"/>
                    </a:lnTo>
                    <a:lnTo>
                      <a:pt x="90" y="104"/>
                    </a:lnTo>
                    <a:lnTo>
                      <a:pt x="89" y="104"/>
                    </a:lnTo>
                    <a:lnTo>
                      <a:pt x="87" y="103"/>
                    </a:lnTo>
                    <a:lnTo>
                      <a:pt x="87" y="103"/>
                    </a:lnTo>
                    <a:lnTo>
                      <a:pt x="86" y="100"/>
                    </a:lnTo>
                    <a:lnTo>
                      <a:pt x="86" y="100"/>
                    </a:lnTo>
                    <a:lnTo>
                      <a:pt x="88" y="98"/>
                    </a:lnTo>
                    <a:lnTo>
                      <a:pt x="88" y="98"/>
                    </a:lnTo>
                    <a:lnTo>
                      <a:pt x="89" y="96"/>
                    </a:lnTo>
                    <a:lnTo>
                      <a:pt x="90" y="96"/>
                    </a:lnTo>
                    <a:lnTo>
                      <a:pt x="90" y="96"/>
                    </a:lnTo>
                    <a:lnTo>
                      <a:pt x="91" y="96"/>
                    </a:lnTo>
                    <a:lnTo>
                      <a:pt x="93" y="98"/>
                    </a:lnTo>
                    <a:lnTo>
                      <a:pt x="93" y="98"/>
                    </a:lnTo>
                    <a:lnTo>
                      <a:pt x="94" y="101"/>
                    </a:lnTo>
                    <a:lnTo>
                      <a:pt x="93" y="103"/>
                    </a:lnTo>
                    <a:lnTo>
                      <a:pt x="93" y="103"/>
                    </a:lnTo>
                    <a:close/>
                  </a:path>
                </a:pathLst>
              </a:custGeom>
              <a:grpFill/>
              <a:ln w="9525">
                <a:noFill/>
                <a:round/>
              </a:ln>
            </p:spPr>
            <p:txBody>
              <a:bodyPr vert="horz" wrap="square" lIns="91440" tIns="45720" rIns="91440" bIns="45720" numCol="1" anchor="t" anchorCtr="0" compatLnSpc="1"/>
              <a:lstStyle/>
              <a:p>
                <a:endParaRPr lang="ko-KR" altLang="en-US"/>
              </a:p>
            </p:txBody>
          </p:sp>
        </p:grpSp>
        <p:sp>
          <p:nvSpPr>
            <p:cNvPr id="38" name="Oval 65"/>
            <p:cNvSpPr/>
            <p:nvPr>
              <p:custDataLst>
                <p:tags r:id="rId92"/>
              </p:custDataLst>
            </p:nvPr>
          </p:nvSpPr>
          <p:spPr>
            <a:xfrm>
              <a:off x="5088900" y="5276066"/>
              <a:ext cx="306060" cy="306060"/>
            </a:xfrm>
            <a:prstGeom prst="ellipse">
              <a:avLst/>
            </a:prstGeom>
            <a:gradFill flip="none" rotWithShape="1">
              <a:gsLst>
                <a:gs pos="87000">
                  <a:srgbClr val="0D1325"/>
                </a:gs>
                <a:gs pos="0">
                  <a:srgbClr val="54D0CA"/>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39" name="Freeform 112"/>
            <p:cNvSpPr>
              <a:spLocks noEditPoints="1"/>
            </p:cNvSpPr>
            <p:nvPr>
              <p:custDataLst>
                <p:tags r:id="rId93"/>
              </p:custDataLst>
            </p:nvPr>
          </p:nvSpPr>
          <p:spPr bwMode="auto">
            <a:xfrm>
              <a:off x="5155246" y="5350244"/>
              <a:ext cx="173369" cy="157704"/>
            </a:xfrm>
            <a:custGeom>
              <a:avLst/>
              <a:gdLst>
                <a:gd name="T0" fmla="*/ 348 w 498"/>
                <a:gd name="T1" fmla="*/ 251 h 453"/>
                <a:gd name="T2" fmla="*/ 340 w 498"/>
                <a:gd name="T3" fmla="*/ 252 h 453"/>
                <a:gd name="T4" fmla="*/ 376 w 498"/>
                <a:gd name="T5" fmla="*/ 185 h 453"/>
                <a:gd name="T6" fmla="*/ 407 w 498"/>
                <a:gd name="T7" fmla="*/ 194 h 453"/>
                <a:gd name="T8" fmla="*/ 470 w 498"/>
                <a:gd name="T9" fmla="*/ 103 h 453"/>
                <a:gd name="T10" fmla="*/ 495 w 498"/>
                <a:gd name="T11" fmla="*/ 93 h 453"/>
                <a:gd name="T12" fmla="*/ 484 w 498"/>
                <a:gd name="T13" fmla="*/ 68 h 453"/>
                <a:gd name="T14" fmla="*/ 459 w 498"/>
                <a:gd name="T15" fmla="*/ 79 h 453"/>
                <a:gd name="T16" fmla="*/ 394 w 498"/>
                <a:gd name="T17" fmla="*/ 162 h 453"/>
                <a:gd name="T18" fmla="*/ 356 w 498"/>
                <a:gd name="T19" fmla="*/ 140 h 453"/>
                <a:gd name="T20" fmla="*/ 300 w 498"/>
                <a:gd name="T21" fmla="*/ 34 h 453"/>
                <a:gd name="T22" fmla="*/ 185 w 498"/>
                <a:gd name="T23" fmla="*/ 0 h 453"/>
                <a:gd name="T24" fmla="*/ 79 w 498"/>
                <a:gd name="T25" fmla="*/ 57 h 453"/>
                <a:gd name="T26" fmla="*/ 44 w 498"/>
                <a:gd name="T27" fmla="*/ 175 h 453"/>
                <a:gd name="T28" fmla="*/ 88 w 498"/>
                <a:gd name="T29" fmla="*/ 306 h 453"/>
                <a:gd name="T30" fmla="*/ 38 w 498"/>
                <a:gd name="T31" fmla="*/ 280 h 453"/>
                <a:gd name="T32" fmla="*/ 15 w 498"/>
                <a:gd name="T33" fmla="*/ 266 h 453"/>
                <a:gd name="T34" fmla="*/ 0 w 498"/>
                <a:gd name="T35" fmla="*/ 288 h 453"/>
                <a:gd name="T36" fmla="*/ 25 w 498"/>
                <a:gd name="T37" fmla="*/ 302 h 453"/>
                <a:gd name="T38" fmla="*/ 69 w 498"/>
                <a:gd name="T39" fmla="*/ 338 h 453"/>
                <a:gd name="T40" fmla="*/ 96 w 498"/>
                <a:gd name="T41" fmla="*/ 338 h 453"/>
                <a:gd name="T42" fmla="*/ 117 w 498"/>
                <a:gd name="T43" fmla="*/ 289 h 453"/>
                <a:gd name="T44" fmla="*/ 201 w 498"/>
                <a:gd name="T45" fmla="*/ 313 h 453"/>
                <a:gd name="T46" fmla="*/ 292 w 498"/>
                <a:gd name="T47" fmla="*/ 284 h 453"/>
                <a:gd name="T48" fmla="*/ 295 w 498"/>
                <a:gd name="T49" fmla="*/ 301 h 453"/>
                <a:gd name="T50" fmla="*/ 297 w 498"/>
                <a:gd name="T51" fmla="*/ 305 h 453"/>
                <a:gd name="T52" fmla="*/ 447 w 498"/>
                <a:gd name="T53" fmla="*/ 453 h 453"/>
                <a:gd name="T54" fmla="*/ 497 w 498"/>
                <a:gd name="T55" fmla="*/ 413 h 453"/>
                <a:gd name="T56" fmla="*/ 481 w 498"/>
                <a:gd name="T57" fmla="*/ 83 h 453"/>
                <a:gd name="T58" fmla="*/ 346 w 498"/>
                <a:gd name="T59" fmla="*/ 268 h 453"/>
                <a:gd name="T60" fmla="*/ 68 w 498"/>
                <a:gd name="T61" fmla="*/ 101 h 453"/>
                <a:gd name="T62" fmla="*/ 146 w 498"/>
                <a:gd name="T63" fmla="*/ 25 h 453"/>
                <a:gd name="T64" fmla="*/ 255 w 498"/>
                <a:gd name="T65" fmla="*/ 25 h 453"/>
                <a:gd name="T66" fmla="*/ 333 w 498"/>
                <a:gd name="T67" fmla="*/ 101 h 453"/>
                <a:gd name="T68" fmla="*/ 329 w 498"/>
                <a:gd name="T69" fmla="*/ 156 h 453"/>
                <a:gd name="T70" fmla="*/ 292 w 498"/>
                <a:gd name="T71" fmla="*/ 64 h 453"/>
                <a:gd name="T72" fmla="*/ 201 w 498"/>
                <a:gd name="T73" fmla="*/ 27 h 453"/>
                <a:gd name="T74" fmla="*/ 109 w 498"/>
                <a:gd name="T75" fmla="*/ 66 h 453"/>
                <a:gd name="T76" fmla="*/ 71 w 498"/>
                <a:gd name="T77" fmla="*/ 156 h 453"/>
                <a:gd name="T78" fmla="*/ 109 w 498"/>
                <a:gd name="T79" fmla="*/ 247 h 453"/>
                <a:gd name="T80" fmla="*/ 67 w 498"/>
                <a:gd name="T81" fmla="*/ 205 h 453"/>
                <a:gd name="T82" fmla="*/ 204 w 498"/>
                <a:gd name="T83" fmla="*/ 175 h 453"/>
                <a:gd name="T84" fmla="*/ 294 w 498"/>
                <a:gd name="T85" fmla="*/ 224 h 453"/>
                <a:gd name="T86" fmla="*/ 212 w 498"/>
                <a:gd name="T87" fmla="*/ 271 h 453"/>
                <a:gd name="T88" fmla="*/ 140 w 498"/>
                <a:gd name="T89" fmla="*/ 255 h 453"/>
                <a:gd name="T90" fmla="*/ 197 w 498"/>
                <a:gd name="T91" fmla="*/ 139 h 453"/>
                <a:gd name="T92" fmla="*/ 187 w 498"/>
                <a:gd name="T93" fmla="*/ 164 h 453"/>
                <a:gd name="T94" fmla="*/ 91 w 498"/>
                <a:gd name="T95" fmla="*/ 190 h 453"/>
                <a:gd name="T96" fmla="*/ 99 w 498"/>
                <a:gd name="T97" fmla="*/ 102 h 453"/>
                <a:gd name="T98" fmla="*/ 167 w 498"/>
                <a:gd name="T99" fmla="*/ 46 h 453"/>
                <a:gd name="T100" fmla="*/ 255 w 498"/>
                <a:gd name="T101" fmla="*/ 55 h 453"/>
                <a:gd name="T102" fmla="*/ 311 w 498"/>
                <a:gd name="T103" fmla="*/ 123 h 453"/>
                <a:gd name="T104" fmla="*/ 201 w 498"/>
                <a:gd name="T105" fmla="*/ 299 h 453"/>
                <a:gd name="T106" fmla="*/ 125 w 498"/>
                <a:gd name="T107" fmla="*/ 277 h 453"/>
                <a:gd name="T108" fmla="*/ 214 w 498"/>
                <a:gd name="T109" fmla="*/ 285 h 453"/>
                <a:gd name="T110" fmla="*/ 299 w 498"/>
                <a:gd name="T111" fmla="*/ 239 h 453"/>
                <a:gd name="T112" fmla="*/ 341 w 498"/>
                <a:gd name="T113" fmla="*/ 181 h 453"/>
                <a:gd name="T114" fmla="*/ 308 w 498"/>
                <a:gd name="T115" fmla="*/ 250 h 453"/>
                <a:gd name="T116" fmla="*/ 288 w 498"/>
                <a:gd name="T117" fmla="*/ 269 h 453"/>
                <a:gd name="T118" fmla="*/ 225 w 498"/>
                <a:gd name="T119" fmla="*/ 297 h 453"/>
                <a:gd name="T120" fmla="*/ 307 w 498"/>
                <a:gd name="T121" fmla="*/ 272 h 453"/>
                <a:gd name="T122" fmla="*/ 310 w 498"/>
                <a:gd name="T123" fmla="*/ 283 h 453"/>
                <a:gd name="T124" fmla="*/ 483 w 498"/>
                <a:gd name="T125" fmla="*/ 41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98" h="453">
                  <a:moveTo>
                    <a:pt x="496" y="398"/>
                  </a:moveTo>
                  <a:lnTo>
                    <a:pt x="496" y="398"/>
                  </a:lnTo>
                  <a:lnTo>
                    <a:pt x="485" y="387"/>
                  </a:lnTo>
                  <a:lnTo>
                    <a:pt x="485" y="387"/>
                  </a:lnTo>
                  <a:lnTo>
                    <a:pt x="485" y="387"/>
                  </a:lnTo>
                  <a:lnTo>
                    <a:pt x="350" y="252"/>
                  </a:lnTo>
                  <a:lnTo>
                    <a:pt x="350" y="252"/>
                  </a:lnTo>
                  <a:lnTo>
                    <a:pt x="348" y="251"/>
                  </a:lnTo>
                  <a:lnTo>
                    <a:pt x="348" y="251"/>
                  </a:lnTo>
                  <a:lnTo>
                    <a:pt x="348" y="251"/>
                  </a:lnTo>
                  <a:lnTo>
                    <a:pt x="348" y="251"/>
                  </a:lnTo>
                  <a:lnTo>
                    <a:pt x="346" y="250"/>
                  </a:lnTo>
                  <a:lnTo>
                    <a:pt x="346" y="250"/>
                  </a:lnTo>
                  <a:lnTo>
                    <a:pt x="342" y="251"/>
                  </a:lnTo>
                  <a:lnTo>
                    <a:pt x="342" y="251"/>
                  </a:lnTo>
                  <a:lnTo>
                    <a:pt x="342" y="251"/>
                  </a:lnTo>
                  <a:lnTo>
                    <a:pt x="342" y="251"/>
                  </a:lnTo>
                  <a:lnTo>
                    <a:pt x="340" y="252"/>
                  </a:lnTo>
                  <a:lnTo>
                    <a:pt x="337" y="256"/>
                  </a:lnTo>
                  <a:lnTo>
                    <a:pt x="328" y="247"/>
                  </a:lnTo>
                  <a:lnTo>
                    <a:pt x="328" y="247"/>
                  </a:lnTo>
                  <a:lnTo>
                    <a:pt x="338" y="232"/>
                  </a:lnTo>
                  <a:lnTo>
                    <a:pt x="346" y="217"/>
                  </a:lnTo>
                  <a:lnTo>
                    <a:pt x="351" y="199"/>
                  </a:lnTo>
                  <a:lnTo>
                    <a:pt x="355" y="183"/>
                  </a:lnTo>
                  <a:lnTo>
                    <a:pt x="376" y="185"/>
                  </a:lnTo>
                  <a:lnTo>
                    <a:pt x="376" y="185"/>
                  </a:lnTo>
                  <a:lnTo>
                    <a:pt x="379" y="191"/>
                  </a:lnTo>
                  <a:lnTo>
                    <a:pt x="382" y="195"/>
                  </a:lnTo>
                  <a:lnTo>
                    <a:pt x="388" y="198"/>
                  </a:lnTo>
                  <a:lnTo>
                    <a:pt x="394" y="199"/>
                  </a:lnTo>
                  <a:lnTo>
                    <a:pt x="394" y="199"/>
                  </a:lnTo>
                  <a:lnTo>
                    <a:pt x="399" y="199"/>
                  </a:lnTo>
                  <a:lnTo>
                    <a:pt x="402" y="198"/>
                  </a:lnTo>
                  <a:lnTo>
                    <a:pt x="405" y="196"/>
                  </a:lnTo>
                  <a:lnTo>
                    <a:pt x="407" y="194"/>
                  </a:lnTo>
                  <a:lnTo>
                    <a:pt x="410" y="191"/>
                  </a:lnTo>
                  <a:lnTo>
                    <a:pt x="412" y="188"/>
                  </a:lnTo>
                  <a:lnTo>
                    <a:pt x="413" y="184"/>
                  </a:lnTo>
                  <a:lnTo>
                    <a:pt x="414" y="181"/>
                  </a:lnTo>
                  <a:lnTo>
                    <a:pt x="414" y="181"/>
                  </a:lnTo>
                  <a:lnTo>
                    <a:pt x="413" y="176"/>
                  </a:lnTo>
                  <a:lnTo>
                    <a:pt x="412" y="172"/>
                  </a:lnTo>
                  <a:lnTo>
                    <a:pt x="470" y="103"/>
                  </a:lnTo>
                  <a:lnTo>
                    <a:pt x="470" y="103"/>
                  </a:lnTo>
                  <a:lnTo>
                    <a:pt x="473" y="104"/>
                  </a:lnTo>
                  <a:lnTo>
                    <a:pt x="477" y="104"/>
                  </a:lnTo>
                  <a:lnTo>
                    <a:pt x="477" y="104"/>
                  </a:lnTo>
                  <a:lnTo>
                    <a:pt x="481" y="104"/>
                  </a:lnTo>
                  <a:lnTo>
                    <a:pt x="484" y="103"/>
                  </a:lnTo>
                  <a:lnTo>
                    <a:pt x="487" y="101"/>
                  </a:lnTo>
                  <a:lnTo>
                    <a:pt x="490" y="99"/>
                  </a:lnTo>
                  <a:lnTo>
                    <a:pt x="493" y="96"/>
                  </a:lnTo>
                  <a:lnTo>
                    <a:pt x="495" y="93"/>
                  </a:lnTo>
                  <a:lnTo>
                    <a:pt x="496" y="89"/>
                  </a:lnTo>
                  <a:lnTo>
                    <a:pt x="496" y="86"/>
                  </a:lnTo>
                  <a:lnTo>
                    <a:pt x="496" y="86"/>
                  </a:lnTo>
                  <a:lnTo>
                    <a:pt x="496" y="82"/>
                  </a:lnTo>
                  <a:lnTo>
                    <a:pt x="495" y="79"/>
                  </a:lnTo>
                  <a:lnTo>
                    <a:pt x="493" y="75"/>
                  </a:lnTo>
                  <a:lnTo>
                    <a:pt x="490" y="72"/>
                  </a:lnTo>
                  <a:lnTo>
                    <a:pt x="487" y="70"/>
                  </a:lnTo>
                  <a:lnTo>
                    <a:pt x="484" y="68"/>
                  </a:lnTo>
                  <a:lnTo>
                    <a:pt x="481" y="67"/>
                  </a:lnTo>
                  <a:lnTo>
                    <a:pt x="477" y="67"/>
                  </a:lnTo>
                  <a:lnTo>
                    <a:pt x="477" y="67"/>
                  </a:lnTo>
                  <a:lnTo>
                    <a:pt x="473" y="67"/>
                  </a:lnTo>
                  <a:lnTo>
                    <a:pt x="470" y="68"/>
                  </a:lnTo>
                  <a:lnTo>
                    <a:pt x="467" y="70"/>
                  </a:lnTo>
                  <a:lnTo>
                    <a:pt x="463" y="72"/>
                  </a:lnTo>
                  <a:lnTo>
                    <a:pt x="461" y="75"/>
                  </a:lnTo>
                  <a:lnTo>
                    <a:pt x="459" y="79"/>
                  </a:lnTo>
                  <a:lnTo>
                    <a:pt x="458" y="82"/>
                  </a:lnTo>
                  <a:lnTo>
                    <a:pt x="458" y="86"/>
                  </a:lnTo>
                  <a:lnTo>
                    <a:pt x="458" y="86"/>
                  </a:lnTo>
                  <a:lnTo>
                    <a:pt x="459" y="89"/>
                  </a:lnTo>
                  <a:lnTo>
                    <a:pt x="460" y="94"/>
                  </a:lnTo>
                  <a:lnTo>
                    <a:pt x="401" y="163"/>
                  </a:lnTo>
                  <a:lnTo>
                    <a:pt x="401" y="163"/>
                  </a:lnTo>
                  <a:lnTo>
                    <a:pt x="394" y="162"/>
                  </a:lnTo>
                  <a:lnTo>
                    <a:pt x="394" y="162"/>
                  </a:lnTo>
                  <a:lnTo>
                    <a:pt x="389" y="163"/>
                  </a:lnTo>
                  <a:lnTo>
                    <a:pt x="385" y="165"/>
                  </a:lnTo>
                  <a:lnTo>
                    <a:pt x="381" y="167"/>
                  </a:lnTo>
                  <a:lnTo>
                    <a:pt x="378" y="171"/>
                  </a:lnTo>
                  <a:lnTo>
                    <a:pt x="358" y="169"/>
                  </a:lnTo>
                  <a:lnTo>
                    <a:pt x="358" y="169"/>
                  </a:lnTo>
                  <a:lnTo>
                    <a:pt x="358" y="156"/>
                  </a:lnTo>
                  <a:lnTo>
                    <a:pt x="358" y="156"/>
                  </a:lnTo>
                  <a:lnTo>
                    <a:pt x="356" y="140"/>
                  </a:lnTo>
                  <a:lnTo>
                    <a:pt x="354" y="125"/>
                  </a:lnTo>
                  <a:lnTo>
                    <a:pt x="351" y="111"/>
                  </a:lnTo>
                  <a:lnTo>
                    <a:pt x="346" y="96"/>
                  </a:lnTo>
                  <a:lnTo>
                    <a:pt x="339" y="82"/>
                  </a:lnTo>
                  <a:lnTo>
                    <a:pt x="332" y="69"/>
                  </a:lnTo>
                  <a:lnTo>
                    <a:pt x="322" y="57"/>
                  </a:lnTo>
                  <a:lnTo>
                    <a:pt x="312" y="45"/>
                  </a:lnTo>
                  <a:lnTo>
                    <a:pt x="312" y="45"/>
                  </a:lnTo>
                  <a:lnTo>
                    <a:pt x="300" y="34"/>
                  </a:lnTo>
                  <a:lnTo>
                    <a:pt x="287" y="26"/>
                  </a:lnTo>
                  <a:lnTo>
                    <a:pt x="274" y="18"/>
                  </a:lnTo>
                  <a:lnTo>
                    <a:pt x="260" y="12"/>
                  </a:lnTo>
                  <a:lnTo>
                    <a:pt x="246" y="6"/>
                  </a:lnTo>
                  <a:lnTo>
                    <a:pt x="231" y="2"/>
                  </a:lnTo>
                  <a:lnTo>
                    <a:pt x="216" y="0"/>
                  </a:lnTo>
                  <a:lnTo>
                    <a:pt x="201" y="0"/>
                  </a:lnTo>
                  <a:lnTo>
                    <a:pt x="201" y="0"/>
                  </a:lnTo>
                  <a:lnTo>
                    <a:pt x="185" y="0"/>
                  </a:lnTo>
                  <a:lnTo>
                    <a:pt x="170" y="2"/>
                  </a:lnTo>
                  <a:lnTo>
                    <a:pt x="155" y="6"/>
                  </a:lnTo>
                  <a:lnTo>
                    <a:pt x="140" y="12"/>
                  </a:lnTo>
                  <a:lnTo>
                    <a:pt x="126" y="18"/>
                  </a:lnTo>
                  <a:lnTo>
                    <a:pt x="113" y="26"/>
                  </a:lnTo>
                  <a:lnTo>
                    <a:pt x="102" y="35"/>
                  </a:lnTo>
                  <a:lnTo>
                    <a:pt x="90" y="45"/>
                  </a:lnTo>
                  <a:lnTo>
                    <a:pt x="90" y="45"/>
                  </a:lnTo>
                  <a:lnTo>
                    <a:pt x="79" y="57"/>
                  </a:lnTo>
                  <a:lnTo>
                    <a:pt x="70" y="70"/>
                  </a:lnTo>
                  <a:lnTo>
                    <a:pt x="62" y="83"/>
                  </a:lnTo>
                  <a:lnTo>
                    <a:pt x="55" y="96"/>
                  </a:lnTo>
                  <a:lnTo>
                    <a:pt x="51" y="111"/>
                  </a:lnTo>
                  <a:lnTo>
                    <a:pt x="47" y="125"/>
                  </a:lnTo>
                  <a:lnTo>
                    <a:pt x="44" y="141"/>
                  </a:lnTo>
                  <a:lnTo>
                    <a:pt x="43" y="156"/>
                  </a:lnTo>
                  <a:lnTo>
                    <a:pt x="43" y="156"/>
                  </a:lnTo>
                  <a:lnTo>
                    <a:pt x="44" y="175"/>
                  </a:lnTo>
                  <a:lnTo>
                    <a:pt x="48" y="193"/>
                  </a:lnTo>
                  <a:lnTo>
                    <a:pt x="53" y="210"/>
                  </a:lnTo>
                  <a:lnTo>
                    <a:pt x="61" y="226"/>
                  </a:lnTo>
                  <a:lnTo>
                    <a:pt x="69" y="242"/>
                  </a:lnTo>
                  <a:lnTo>
                    <a:pt x="80" y="256"/>
                  </a:lnTo>
                  <a:lnTo>
                    <a:pt x="92" y="269"/>
                  </a:lnTo>
                  <a:lnTo>
                    <a:pt x="105" y="280"/>
                  </a:lnTo>
                  <a:lnTo>
                    <a:pt x="88" y="306"/>
                  </a:lnTo>
                  <a:lnTo>
                    <a:pt x="88" y="306"/>
                  </a:lnTo>
                  <a:lnTo>
                    <a:pt x="83" y="305"/>
                  </a:lnTo>
                  <a:lnTo>
                    <a:pt x="83" y="305"/>
                  </a:lnTo>
                  <a:lnTo>
                    <a:pt x="77" y="306"/>
                  </a:lnTo>
                  <a:lnTo>
                    <a:pt x="71" y="310"/>
                  </a:lnTo>
                  <a:lnTo>
                    <a:pt x="38" y="288"/>
                  </a:lnTo>
                  <a:lnTo>
                    <a:pt x="38" y="288"/>
                  </a:lnTo>
                  <a:lnTo>
                    <a:pt x="38" y="285"/>
                  </a:lnTo>
                  <a:lnTo>
                    <a:pt x="38" y="285"/>
                  </a:lnTo>
                  <a:lnTo>
                    <a:pt x="38" y="280"/>
                  </a:lnTo>
                  <a:lnTo>
                    <a:pt x="37" y="277"/>
                  </a:lnTo>
                  <a:lnTo>
                    <a:pt x="35" y="274"/>
                  </a:lnTo>
                  <a:lnTo>
                    <a:pt x="32" y="271"/>
                  </a:lnTo>
                  <a:lnTo>
                    <a:pt x="29" y="269"/>
                  </a:lnTo>
                  <a:lnTo>
                    <a:pt x="26" y="268"/>
                  </a:lnTo>
                  <a:lnTo>
                    <a:pt x="23" y="266"/>
                  </a:lnTo>
                  <a:lnTo>
                    <a:pt x="20" y="265"/>
                  </a:lnTo>
                  <a:lnTo>
                    <a:pt x="20" y="265"/>
                  </a:lnTo>
                  <a:lnTo>
                    <a:pt x="15" y="266"/>
                  </a:lnTo>
                  <a:lnTo>
                    <a:pt x="12" y="268"/>
                  </a:lnTo>
                  <a:lnTo>
                    <a:pt x="9" y="269"/>
                  </a:lnTo>
                  <a:lnTo>
                    <a:pt x="5" y="271"/>
                  </a:lnTo>
                  <a:lnTo>
                    <a:pt x="3" y="274"/>
                  </a:lnTo>
                  <a:lnTo>
                    <a:pt x="1" y="277"/>
                  </a:lnTo>
                  <a:lnTo>
                    <a:pt x="0" y="280"/>
                  </a:lnTo>
                  <a:lnTo>
                    <a:pt x="0" y="285"/>
                  </a:lnTo>
                  <a:lnTo>
                    <a:pt x="0" y="285"/>
                  </a:lnTo>
                  <a:lnTo>
                    <a:pt x="0" y="288"/>
                  </a:lnTo>
                  <a:lnTo>
                    <a:pt x="1" y="292"/>
                  </a:lnTo>
                  <a:lnTo>
                    <a:pt x="3" y="295"/>
                  </a:lnTo>
                  <a:lnTo>
                    <a:pt x="5" y="298"/>
                  </a:lnTo>
                  <a:lnTo>
                    <a:pt x="9" y="300"/>
                  </a:lnTo>
                  <a:lnTo>
                    <a:pt x="12" y="302"/>
                  </a:lnTo>
                  <a:lnTo>
                    <a:pt x="15" y="303"/>
                  </a:lnTo>
                  <a:lnTo>
                    <a:pt x="20" y="303"/>
                  </a:lnTo>
                  <a:lnTo>
                    <a:pt x="20" y="303"/>
                  </a:lnTo>
                  <a:lnTo>
                    <a:pt x="25" y="302"/>
                  </a:lnTo>
                  <a:lnTo>
                    <a:pt x="29" y="300"/>
                  </a:lnTo>
                  <a:lnTo>
                    <a:pt x="64" y="322"/>
                  </a:lnTo>
                  <a:lnTo>
                    <a:pt x="64" y="322"/>
                  </a:lnTo>
                  <a:lnTo>
                    <a:pt x="64" y="325"/>
                  </a:lnTo>
                  <a:lnTo>
                    <a:pt x="64" y="325"/>
                  </a:lnTo>
                  <a:lnTo>
                    <a:pt x="64" y="328"/>
                  </a:lnTo>
                  <a:lnTo>
                    <a:pt x="65" y="332"/>
                  </a:lnTo>
                  <a:lnTo>
                    <a:pt x="67" y="336"/>
                  </a:lnTo>
                  <a:lnTo>
                    <a:pt x="69" y="338"/>
                  </a:lnTo>
                  <a:lnTo>
                    <a:pt x="72" y="340"/>
                  </a:lnTo>
                  <a:lnTo>
                    <a:pt x="76" y="342"/>
                  </a:lnTo>
                  <a:lnTo>
                    <a:pt x="79" y="343"/>
                  </a:lnTo>
                  <a:lnTo>
                    <a:pt x="83" y="343"/>
                  </a:lnTo>
                  <a:lnTo>
                    <a:pt x="83" y="343"/>
                  </a:lnTo>
                  <a:lnTo>
                    <a:pt x="86" y="343"/>
                  </a:lnTo>
                  <a:lnTo>
                    <a:pt x="90" y="342"/>
                  </a:lnTo>
                  <a:lnTo>
                    <a:pt x="93" y="340"/>
                  </a:lnTo>
                  <a:lnTo>
                    <a:pt x="96" y="338"/>
                  </a:lnTo>
                  <a:lnTo>
                    <a:pt x="98" y="336"/>
                  </a:lnTo>
                  <a:lnTo>
                    <a:pt x="101" y="332"/>
                  </a:lnTo>
                  <a:lnTo>
                    <a:pt x="102" y="328"/>
                  </a:lnTo>
                  <a:lnTo>
                    <a:pt x="102" y="325"/>
                  </a:lnTo>
                  <a:lnTo>
                    <a:pt x="102" y="325"/>
                  </a:lnTo>
                  <a:lnTo>
                    <a:pt x="101" y="319"/>
                  </a:lnTo>
                  <a:lnTo>
                    <a:pt x="98" y="314"/>
                  </a:lnTo>
                  <a:lnTo>
                    <a:pt x="117" y="289"/>
                  </a:lnTo>
                  <a:lnTo>
                    <a:pt x="117" y="289"/>
                  </a:lnTo>
                  <a:lnTo>
                    <a:pt x="126" y="295"/>
                  </a:lnTo>
                  <a:lnTo>
                    <a:pt x="136" y="299"/>
                  </a:lnTo>
                  <a:lnTo>
                    <a:pt x="146" y="303"/>
                  </a:lnTo>
                  <a:lnTo>
                    <a:pt x="157" y="306"/>
                  </a:lnTo>
                  <a:lnTo>
                    <a:pt x="166" y="310"/>
                  </a:lnTo>
                  <a:lnTo>
                    <a:pt x="178" y="312"/>
                  </a:lnTo>
                  <a:lnTo>
                    <a:pt x="189" y="313"/>
                  </a:lnTo>
                  <a:lnTo>
                    <a:pt x="201" y="313"/>
                  </a:lnTo>
                  <a:lnTo>
                    <a:pt x="201" y="313"/>
                  </a:lnTo>
                  <a:lnTo>
                    <a:pt x="201" y="313"/>
                  </a:lnTo>
                  <a:lnTo>
                    <a:pt x="213" y="313"/>
                  </a:lnTo>
                  <a:lnTo>
                    <a:pt x="225" y="311"/>
                  </a:lnTo>
                  <a:lnTo>
                    <a:pt x="237" y="309"/>
                  </a:lnTo>
                  <a:lnTo>
                    <a:pt x="248" y="305"/>
                  </a:lnTo>
                  <a:lnTo>
                    <a:pt x="260" y="302"/>
                  </a:lnTo>
                  <a:lnTo>
                    <a:pt x="271" y="297"/>
                  </a:lnTo>
                  <a:lnTo>
                    <a:pt x="282" y="291"/>
                  </a:lnTo>
                  <a:lnTo>
                    <a:pt x="292" y="284"/>
                  </a:lnTo>
                  <a:lnTo>
                    <a:pt x="300" y="292"/>
                  </a:lnTo>
                  <a:lnTo>
                    <a:pt x="297" y="296"/>
                  </a:lnTo>
                  <a:lnTo>
                    <a:pt x="297" y="296"/>
                  </a:lnTo>
                  <a:lnTo>
                    <a:pt x="295" y="298"/>
                  </a:lnTo>
                  <a:lnTo>
                    <a:pt x="295" y="298"/>
                  </a:lnTo>
                  <a:lnTo>
                    <a:pt x="295" y="298"/>
                  </a:lnTo>
                  <a:lnTo>
                    <a:pt x="295" y="298"/>
                  </a:lnTo>
                  <a:lnTo>
                    <a:pt x="295" y="301"/>
                  </a:lnTo>
                  <a:lnTo>
                    <a:pt x="295" y="301"/>
                  </a:lnTo>
                  <a:lnTo>
                    <a:pt x="295" y="301"/>
                  </a:lnTo>
                  <a:lnTo>
                    <a:pt x="295" y="301"/>
                  </a:lnTo>
                  <a:lnTo>
                    <a:pt x="295" y="303"/>
                  </a:lnTo>
                  <a:lnTo>
                    <a:pt x="295" y="303"/>
                  </a:lnTo>
                  <a:lnTo>
                    <a:pt x="295" y="303"/>
                  </a:lnTo>
                  <a:lnTo>
                    <a:pt x="295" y="303"/>
                  </a:lnTo>
                  <a:lnTo>
                    <a:pt x="297" y="305"/>
                  </a:lnTo>
                  <a:lnTo>
                    <a:pt x="297" y="305"/>
                  </a:lnTo>
                  <a:lnTo>
                    <a:pt x="297" y="305"/>
                  </a:lnTo>
                  <a:lnTo>
                    <a:pt x="312" y="322"/>
                  </a:lnTo>
                  <a:lnTo>
                    <a:pt x="312" y="322"/>
                  </a:lnTo>
                  <a:lnTo>
                    <a:pt x="312" y="322"/>
                  </a:lnTo>
                  <a:lnTo>
                    <a:pt x="432" y="440"/>
                  </a:lnTo>
                  <a:lnTo>
                    <a:pt x="443" y="451"/>
                  </a:lnTo>
                  <a:lnTo>
                    <a:pt x="443" y="451"/>
                  </a:lnTo>
                  <a:lnTo>
                    <a:pt x="445" y="452"/>
                  </a:lnTo>
                  <a:lnTo>
                    <a:pt x="447" y="453"/>
                  </a:lnTo>
                  <a:lnTo>
                    <a:pt x="447" y="453"/>
                  </a:lnTo>
                  <a:lnTo>
                    <a:pt x="447" y="453"/>
                  </a:lnTo>
                  <a:lnTo>
                    <a:pt x="447" y="453"/>
                  </a:lnTo>
                  <a:lnTo>
                    <a:pt x="458" y="452"/>
                  </a:lnTo>
                  <a:lnTo>
                    <a:pt x="467" y="449"/>
                  </a:lnTo>
                  <a:lnTo>
                    <a:pt x="475" y="445"/>
                  </a:lnTo>
                  <a:lnTo>
                    <a:pt x="483" y="438"/>
                  </a:lnTo>
                  <a:lnTo>
                    <a:pt x="489" y="431"/>
                  </a:lnTo>
                  <a:lnTo>
                    <a:pt x="494" y="422"/>
                  </a:lnTo>
                  <a:lnTo>
                    <a:pt x="497" y="413"/>
                  </a:lnTo>
                  <a:lnTo>
                    <a:pt x="498" y="403"/>
                  </a:lnTo>
                  <a:lnTo>
                    <a:pt x="498" y="403"/>
                  </a:lnTo>
                  <a:lnTo>
                    <a:pt x="497" y="400"/>
                  </a:lnTo>
                  <a:lnTo>
                    <a:pt x="496" y="398"/>
                  </a:lnTo>
                  <a:lnTo>
                    <a:pt x="496" y="398"/>
                  </a:lnTo>
                  <a:close/>
                  <a:moveTo>
                    <a:pt x="481" y="83"/>
                  </a:moveTo>
                  <a:lnTo>
                    <a:pt x="480" y="82"/>
                  </a:lnTo>
                  <a:lnTo>
                    <a:pt x="480" y="82"/>
                  </a:lnTo>
                  <a:lnTo>
                    <a:pt x="481" y="83"/>
                  </a:lnTo>
                  <a:lnTo>
                    <a:pt x="481" y="83"/>
                  </a:lnTo>
                  <a:close/>
                  <a:moveTo>
                    <a:pt x="327" y="316"/>
                  </a:moveTo>
                  <a:lnTo>
                    <a:pt x="361" y="283"/>
                  </a:lnTo>
                  <a:lnTo>
                    <a:pt x="470" y="393"/>
                  </a:lnTo>
                  <a:lnTo>
                    <a:pt x="470" y="393"/>
                  </a:lnTo>
                  <a:lnTo>
                    <a:pt x="437" y="426"/>
                  </a:lnTo>
                  <a:lnTo>
                    <a:pt x="327" y="316"/>
                  </a:lnTo>
                  <a:close/>
                  <a:moveTo>
                    <a:pt x="312" y="301"/>
                  </a:moveTo>
                  <a:lnTo>
                    <a:pt x="346" y="268"/>
                  </a:lnTo>
                  <a:lnTo>
                    <a:pt x="351" y="273"/>
                  </a:lnTo>
                  <a:lnTo>
                    <a:pt x="318" y="306"/>
                  </a:lnTo>
                  <a:lnTo>
                    <a:pt x="312" y="301"/>
                  </a:lnTo>
                  <a:close/>
                  <a:moveTo>
                    <a:pt x="58" y="156"/>
                  </a:moveTo>
                  <a:lnTo>
                    <a:pt x="58" y="156"/>
                  </a:lnTo>
                  <a:lnTo>
                    <a:pt x="58" y="142"/>
                  </a:lnTo>
                  <a:lnTo>
                    <a:pt x="61" y="128"/>
                  </a:lnTo>
                  <a:lnTo>
                    <a:pt x="64" y="115"/>
                  </a:lnTo>
                  <a:lnTo>
                    <a:pt x="68" y="101"/>
                  </a:lnTo>
                  <a:lnTo>
                    <a:pt x="75" y="89"/>
                  </a:lnTo>
                  <a:lnTo>
                    <a:pt x="82" y="77"/>
                  </a:lnTo>
                  <a:lnTo>
                    <a:pt x="90" y="66"/>
                  </a:lnTo>
                  <a:lnTo>
                    <a:pt x="99" y="56"/>
                  </a:lnTo>
                  <a:lnTo>
                    <a:pt x="99" y="56"/>
                  </a:lnTo>
                  <a:lnTo>
                    <a:pt x="110" y="46"/>
                  </a:lnTo>
                  <a:lnTo>
                    <a:pt x="121" y="37"/>
                  </a:lnTo>
                  <a:lnTo>
                    <a:pt x="133" y="30"/>
                  </a:lnTo>
                  <a:lnTo>
                    <a:pt x="146" y="25"/>
                  </a:lnTo>
                  <a:lnTo>
                    <a:pt x="159" y="19"/>
                  </a:lnTo>
                  <a:lnTo>
                    <a:pt x="173" y="16"/>
                  </a:lnTo>
                  <a:lnTo>
                    <a:pt x="187" y="14"/>
                  </a:lnTo>
                  <a:lnTo>
                    <a:pt x="201" y="14"/>
                  </a:lnTo>
                  <a:lnTo>
                    <a:pt x="201" y="14"/>
                  </a:lnTo>
                  <a:lnTo>
                    <a:pt x="215" y="14"/>
                  </a:lnTo>
                  <a:lnTo>
                    <a:pt x="229" y="16"/>
                  </a:lnTo>
                  <a:lnTo>
                    <a:pt x="242" y="19"/>
                  </a:lnTo>
                  <a:lnTo>
                    <a:pt x="255" y="25"/>
                  </a:lnTo>
                  <a:lnTo>
                    <a:pt x="268" y="30"/>
                  </a:lnTo>
                  <a:lnTo>
                    <a:pt x="280" y="37"/>
                  </a:lnTo>
                  <a:lnTo>
                    <a:pt x="291" y="46"/>
                  </a:lnTo>
                  <a:lnTo>
                    <a:pt x="301" y="55"/>
                  </a:lnTo>
                  <a:lnTo>
                    <a:pt x="301" y="55"/>
                  </a:lnTo>
                  <a:lnTo>
                    <a:pt x="311" y="66"/>
                  </a:lnTo>
                  <a:lnTo>
                    <a:pt x="320" y="77"/>
                  </a:lnTo>
                  <a:lnTo>
                    <a:pt x="327" y="89"/>
                  </a:lnTo>
                  <a:lnTo>
                    <a:pt x="333" y="101"/>
                  </a:lnTo>
                  <a:lnTo>
                    <a:pt x="337" y="114"/>
                  </a:lnTo>
                  <a:lnTo>
                    <a:pt x="340" y="128"/>
                  </a:lnTo>
                  <a:lnTo>
                    <a:pt x="342" y="142"/>
                  </a:lnTo>
                  <a:lnTo>
                    <a:pt x="344" y="156"/>
                  </a:lnTo>
                  <a:lnTo>
                    <a:pt x="344" y="156"/>
                  </a:lnTo>
                  <a:lnTo>
                    <a:pt x="344" y="167"/>
                  </a:lnTo>
                  <a:lnTo>
                    <a:pt x="329" y="165"/>
                  </a:lnTo>
                  <a:lnTo>
                    <a:pt x="329" y="165"/>
                  </a:lnTo>
                  <a:lnTo>
                    <a:pt x="329" y="156"/>
                  </a:lnTo>
                  <a:lnTo>
                    <a:pt x="329" y="156"/>
                  </a:lnTo>
                  <a:lnTo>
                    <a:pt x="329" y="143"/>
                  </a:lnTo>
                  <a:lnTo>
                    <a:pt x="327" y="130"/>
                  </a:lnTo>
                  <a:lnTo>
                    <a:pt x="324" y="118"/>
                  </a:lnTo>
                  <a:lnTo>
                    <a:pt x="320" y="107"/>
                  </a:lnTo>
                  <a:lnTo>
                    <a:pt x="314" y="96"/>
                  </a:lnTo>
                  <a:lnTo>
                    <a:pt x="308" y="85"/>
                  </a:lnTo>
                  <a:lnTo>
                    <a:pt x="300" y="74"/>
                  </a:lnTo>
                  <a:lnTo>
                    <a:pt x="292" y="64"/>
                  </a:lnTo>
                  <a:lnTo>
                    <a:pt x="292" y="64"/>
                  </a:lnTo>
                  <a:lnTo>
                    <a:pt x="282" y="56"/>
                  </a:lnTo>
                  <a:lnTo>
                    <a:pt x="272" y="48"/>
                  </a:lnTo>
                  <a:lnTo>
                    <a:pt x="261" y="42"/>
                  </a:lnTo>
                  <a:lnTo>
                    <a:pt x="250" y="36"/>
                  </a:lnTo>
                  <a:lnTo>
                    <a:pt x="239" y="33"/>
                  </a:lnTo>
                  <a:lnTo>
                    <a:pt x="226" y="30"/>
                  </a:lnTo>
                  <a:lnTo>
                    <a:pt x="214" y="28"/>
                  </a:lnTo>
                  <a:lnTo>
                    <a:pt x="201" y="27"/>
                  </a:lnTo>
                  <a:lnTo>
                    <a:pt x="201" y="27"/>
                  </a:lnTo>
                  <a:lnTo>
                    <a:pt x="188" y="28"/>
                  </a:lnTo>
                  <a:lnTo>
                    <a:pt x="175" y="30"/>
                  </a:lnTo>
                  <a:lnTo>
                    <a:pt x="163" y="33"/>
                  </a:lnTo>
                  <a:lnTo>
                    <a:pt x="151" y="37"/>
                  </a:lnTo>
                  <a:lnTo>
                    <a:pt x="139" y="43"/>
                  </a:lnTo>
                  <a:lnTo>
                    <a:pt x="129" y="49"/>
                  </a:lnTo>
                  <a:lnTo>
                    <a:pt x="119" y="57"/>
                  </a:lnTo>
                  <a:lnTo>
                    <a:pt x="109" y="66"/>
                  </a:lnTo>
                  <a:lnTo>
                    <a:pt x="109" y="66"/>
                  </a:lnTo>
                  <a:lnTo>
                    <a:pt x="101" y="74"/>
                  </a:lnTo>
                  <a:lnTo>
                    <a:pt x="93" y="85"/>
                  </a:lnTo>
                  <a:lnTo>
                    <a:pt x="86" y="96"/>
                  </a:lnTo>
                  <a:lnTo>
                    <a:pt x="81" y="107"/>
                  </a:lnTo>
                  <a:lnTo>
                    <a:pt x="77" y="118"/>
                  </a:lnTo>
                  <a:lnTo>
                    <a:pt x="75" y="131"/>
                  </a:lnTo>
                  <a:lnTo>
                    <a:pt x="72" y="143"/>
                  </a:lnTo>
                  <a:lnTo>
                    <a:pt x="71" y="156"/>
                  </a:lnTo>
                  <a:lnTo>
                    <a:pt x="71" y="156"/>
                  </a:lnTo>
                  <a:lnTo>
                    <a:pt x="72" y="169"/>
                  </a:lnTo>
                  <a:lnTo>
                    <a:pt x="75" y="181"/>
                  </a:lnTo>
                  <a:lnTo>
                    <a:pt x="77" y="194"/>
                  </a:lnTo>
                  <a:lnTo>
                    <a:pt x="81" y="206"/>
                  </a:lnTo>
                  <a:lnTo>
                    <a:pt x="86" y="217"/>
                  </a:lnTo>
                  <a:lnTo>
                    <a:pt x="93" y="228"/>
                  </a:lnTo>
                  <a:lnTo>
                    <a:pt x="101" y="238"/>
                  </a:lnTo>
                  <a:lnTo>
                    <a:pt x="109" y="247"/>
                  </a:lnTo>
                  <a:lnTo>
                    <a:pt x="109" y="247"/>
                  </a:lnTo>
                  <a:lnTo>
                    <a:pt x="121" y="258"/>
                  </a:lnTo>
                  <a:lnTo>
                    <a:pt x="113" y="269"/>
                  </a:lnTo>
                  <a:lnTo>
                    <a:pt x="113" y="269"/>
                  </a:lnTo>
                  <a:lnTo>
                    <a:pt x="102" y="259"/>
                  </a:lnTo>
                  <a:lnTo>
                    <a:pt x="91" y="247"/>
                  </a:lnTo>
                  <a:lnTo>
                    <a:pt x="81" y="234"/>
                  </a:lnTo>
                  <a:lnTo>
                    <a:pt x="72" y="220"/>
                  </a:lnTo>
                  <a:lnTo>
                    <a:pt x="67" y="205"/>
                  </a:lnTo>
                  <a:lnTo>
                    <a:pt x="62" y="190"/>
                  </a:lnTo>
                  <a:lnTo>
                    <a:pt x="58" y="174"/>
                  </a:lnTo>
                  <a:lnTo>
                    <a:pt x="58" y="156"/>
                  </a:lnTo>
                  <a:lnTo>
                    <a:pt x="58" y="156"/>
                  </a:lnTo>
                  <a:close/>
                  <a:moveTo>
                    <a:pt x="140" y="255"/>
                  </a:moveTo>
                  <a:lnTo>
                    <a:pt x="198" y="174"/>
                  </a:lnTo>
                  <a:lnTo>
                    <a:pt x="198" y="174"/>
                  </a:lnTo>
                  <a:lnTo>
                    <a:pt x="204" y="175"/>
                  </a:lnTo>
                  <a:lnTo>
                    <a:pt x="204" y="175"/>
                  </a:lnTo>
                  <a:lnTo>
                    <a:pt x="209" y="175"/>
                  </a:lnTo>
                  <a:lnTo>
                    <a:pt x="213" y="172"/>
                  </a:lnTo>
                  <a:lnTo>
                    <a:pt x="217" y="169"/>
                  </a:lnTo>
                  <a:lnTo>
                    <a:pt x="220" y="166"/>
                  </a:lnTo>
                  <a:lnTo>
                    <a:pt x="313" y="178"/>
                  </a:lnTo>
                  <a:lnTo>
                    <a:pt x="313" y="178"/>
                  </a:lnTo>
                  <a:lnTo>
                    <a:pt x="309" y="194"/>
                  </a:lnTo>
                  <a:lnTo>
                    <a:pt x="302" y="209"/>
                  </a:lnTo>
                  <a:lnTo>
                    <a:pt x="294" y="224"/>
                  </a:lnTo>
                  <a:lnTo>
                    <a:pt x="282" y="237"/>
                  </a:lnTo>
                  <a:lnTo>
                    <a:pt x="282" y="237"/>
                  </a:lnTo>
                  <a:lnTo>
                    <a:pt x="273" y="245"/>
                  </a:lnTo>
                  <a:lnTo>
                    <a:pt x="265" y="251"/>
                  </a:lnTo>
                  <a:lnTo>
                    <a:pt x="255" y="258"/>
                  </a:lnTo>
                  <a:lnTo>
                    <a:pt x="245" y="262"/>
                  </a:lnTo>
                  <a:lnTo>
                    <a:pt x="234" y="266"/>
                  </a:lnTo>
                  <a:lnTo>
                    <a:pt x="224" y="269"/>
                  </a:lnTo>
                  <a:lnTo>
                    <a:pt x="212" y="271"/>
                  </a:lnTo>
                  <a:lnTo>
                    <a:pt x="201" y="271"/>
                  </a:lnTo>
                  <a:lnTo>
                    <a:pt x="201" y="278"/>
                  </a:lnTo>
                  <a:lnTo>
                    <a:pt x="201" y="271"/>
                  </a:lnTo>
                  <a:lnTo>
                    <a:pt x="201" y="271"/>
                  </a:lnTo>
                  <a:lnTo>
                    <a:pt x="185" y="270"/>
                  </a:lnTo>
                  <a:lnTo>
                    <a:pt x="170" y="266"/>
                  </a:lnTo>
                  <a:lnTo>
                    <a:pt x="155" y="261"/>
                  </a:lnTo>
                  <a:lnTo>
                    <a:pt x="140" y="255"/>
                  </a:lnTo>
                  <a:lnTo>
                    <a:pt x="140" y="255"/>
                  </a:lnTo>
                  <a:close/>
                  <a:moveTo>
                    <a:pt x="223" y="152"/>
                  </a:moveTo>
                  <a:lnTo>
                    <a:pt x="223" y="152"/>
                  </a:lnTo>
                  <a:lnTo>
                    <a:pt x="220" y="147"/>
                  </a:lnTo>
                  <a:lnTo>
                    <a:pt x="216" y="141"/>
                  </a:lnTo>
                  <a:lnTo>
                    <a:pt x="211" y="139"/>
                  </a:lnTo>
                  <a:lnTo>
                    <a:pt x="204" y="137"/>
                  </a:lnTo>
                  <a:lnTo>
                    <a:pt x="204" y="137"/>
                  </a:lnTo>
                  <a:lnTo>
                    <a:pt x="200" y="138"/>
                  </a:lnTo>
                  <a:lnTo>
                    <a:pt x="197" y="139"/>
                  </a:lnTo>
                  <a:lnTo>
                    <a:pt x="193" y="140"/>
                  </a:lnTo>
                  <a:lnTo>
                    <a:pt x="190" y="143"/>
                  </a:lnTo>
                  <a:lnTo>
                    <a:pt x="188" y="145"/>
                  </a:lnTo>
                  <a:lnTo>
                    <a:pt x="187" y="149"/>
                  </a:lnTo>
                  <a:lnTo>
                    <a:pt x="186" y="152"/>
                  </a:lnTo>
                  <a:lnTo>
                    <a:pt x="185" y="156"/>
                  </a:lnTo>
                  <a:lnTo>
                    <a:pt x="185" y="156"/>
                  </a:lnTo>
                  <a:lnTo>
                    <a:pt x="186" y="161"/>
                  </a:lnTo>
                  <a:lnTo>
                    <a:pt x="187" y="164"/>
                  </a:lnTo>
                  <a:lnTo>
                    <a:pt x="130" y="246"/>
                  </a:lnTo>
                  <a:lnTo>
                    <a:pt x="130" y="246"/>
                  </a:lnTo>
                  <a:lnTo>
                    <a:pt x="120" y="237"/>
                  </a:lnTo>
                  <a:lnTo>
                    <a:pt x="120" y="237"/>
                  </a:lnTo>
                  <a:lnTo>
                    <a:pt x="111" y="229"/>
                  </a:lnTo>
                  <a:lnTo>
                    <a:pt x="105" y="220"/>
                  </a:lnTo>
                  <a:lnTo>
                    <a:pt x="99" y="210"/>
                  </a:lnTo>
                  <a:lnTo>
                    <a:pt x="94" y="201"/>
                  </a:lnTo>
                  <a:lnTo>
                    <a:pt x="91" y="190"/>
                  </a:lnTo>
                  <a:lnTo>
                    <a:pt x="88" y="179"/>
                  </a:lnTo>
                  <a:lnTo>
                    <a:pt x="86" y="167"/>
                  </a:lnTo>
                  <a:lnTo>
                    <a:pt x="85" y="156"/>
                  </a:lnTo>
                  <a:lnTo>
                    <a:pt x="85" y="156"/>
                  </a:lnTo>
                  <a:lnTo>
                    <a:pt x="86" y="144"/>
                  </a:lnTo>
                  <a:lnTo>
                    <a:pt x="88" y="134"/>
                  </a:lnTo>
                  <a:lnTo>
                    <a:pt x="91" y="123"/>
                  </a:lnTo>
                  <a:lnTo>
                    <a:pt x="94" y="112"/>
                  </a:lnTo>
                  <a:lnTo>
                    <a:pt x="99" y="102"/>
                  </a:lnTo>
                  <a:lnTo>
                    <a:pt x="105" y="93"/>
                  </a:lnTo>
                  <a:lnTo>
                    <a:pt x="111" y="84"/>
                  </a:lnTo>
                  <a:lnTo>
                    <a:pt x="119" y="75"/>
                  </a:lnTo>
                  <a:lnTo>
                    <a:pt x="119" y="75"/>
                  </a:lnTo>
                  <a:lnTo>
                    <a:pt x="128" y="68"/>
                  </a:lnTo>
                  <a:lnTo>
                    <a:pt x="137" y="60"/>
                  </a:lnTo>
                  <a:lnTo>
                    <a:pt x="147" y="55"/>
                  </a:lnTo>
                  <a:lnTo>
                    <a:pt x="157" y="50"/>
                  </a:lnTo>
                  <a:lnTo>
                    <a:pt x="167" y="46"/>
                  </a:lnTo>
                  <a:lnTo>
                    <a:pt x="178" y="44"/>
                  </a:lnTo>
                  <a:lnTo>
                    <a:pt x="189" y="42"/>
                  </a:lnTo>
                  <a:lnTo>
                    <a:pt x="201" y="42"/>
                  </a:lnTo>
                  <a:lnTo>
                    <a:pt x="201" y="42"/>
                  </a:lnTo>
                  <a:lnTo>
                    <a:pt x="212" y="42"/>
                  </a:lnTo>
                  <a:lnTo>
                    <a:pt x="224" y="44"/>
                  </a:lnTo>
                  <a:lnTo>
                    <a:pt x="234" y="46"/>
                  </a:lnTo>
                  <a:lnTo>
                    <a:pt x="244" y="50"/>
                  </a:lnTo>
                  <a:lnTo>
                    <a:pt x="255" y="55"/>
                  </a:lnTo>
                  <a:lnTo>
                    <a:pt x="265" y="60"/>
                  </a:lnTo>
                  <a:lnTo>
                    <a:pt x="273" y="68"/>
                  </a:lnTo>
                  <a:lnTo>
                    <a:pt x="282" y="75"/>
                  </a:lnTo>
                  <a:lnTo>
                    <a:pt x="282" y="75"/>
                  </a:lnTo>
                  <a:lnTo>
                    <a:pt x="290" y="84"/>
                  </a:lnTo>
                  <a:lnTo>
                    <a:pt x="296" y="93"/>
                  </a:lnTo>
                  <a:lnTo>
                    <a:pt x="302" y="102"/>
                  </a:lnTo>
                  <a:lnTo>
                    <a:pt x="307" y="112"/>
                  </a:lnTo>
                  <a:lnTo>
                    <a:pt x="311" y="123"/>
                  </a:lnTo>
                  <a:lnTo>
                    <a:pt x="313" y="134"/>
                  </a:lnTo>
                  <a:lnTo>
                    <a:pt x="315" y="144"/>
                  </a:lnTo>
                  <a:lnTo>
                    <a:pt x="315" y="156"/>
                  </a:lnTo>
                  <a:lnTo>
                    <a:pt x="315" y="156"/>
                  </a:lnTo>
                  <a:lnTo>
                    <a:pt x="315" y="164"/>
                  </a:lnTo>
                  <a:lnTo>
                    <a:pt x="223" y="152"/>
                  </a:lnTo>
                  <a:close/>
                  <a:moveTo>
                    <a:pt x="201" y="299"/>
                  </a:moveTo>
                  <a:lnTo>
                    <a:pt x="201" y="306"/>
                  </a:lnTo>
                  <a:lnTo>
                    <a:pt x="201" y="299"/>
                  </a:lnTo>
                  <a:lnTo>
                    <a:pt x="201" y="299"/>
                  </a:lnTo>
                  <a:lnTo>
                    <a:pt x="190" y="299"/>
                  </a:lnTo>
                  <a:lnTo>
                    <a:pt x="180" y="298"/>
                  </a:lnTo>
                  <a:lnTo>
                    <a:pt x="171" y="296"/>
                  </a:lnTo>
                  <a:lnTo>
                    <a:pt x="161" y="293"/>
                  </a:lnTo>
                  <a:lnTo>
                    <a:pt x="151" y="290"/>
                  </a:lnTo>
                  <a:lnTo>
                    <a:pt x="142" y="286"/>
                  </a:lnTo>
                  <a:lnTo>
                    <a:pt x="133" y="282"/>
                  </a:lnTo>
                  <a:lnTo>
                    <a:pt x="125" y="277"/>
                  </a:lnTo>
                  <a:lnTo>
                    <a:pt x="133" y="265"/>
                  </a:lnTo>
                  <a:lnTo>
                    <a:pt x="133" y="265"/>
                  </a:lnTo>
                  <a:lnTo>
                    <a:pt x="148" y="274"/>
                  </a:lnTo>
                  <a:lnTo>
                    <a:pt x="165" y="280"/>
                  </a:lnTo>
                  <a:lnTo>
                    <a:pt x="183" y="284"/>
                  </a:lnTo>
                  <a:lnTo>
                    <a:pt x="201" y="285"/>
                  </a:lnTo>
                  <a:lnTo>
                    <a:pt x="201" y="285"/>
                  </a:lnTo>
                  <a:lnTo>
                    <a:pt x="201" y="285"/>
                  </a:lnTo>
                  <a:lnTo>
                    <a:pt x="214" y="285"/>
                  </a:lnTo>
                  <a:lnTo>
                    <a:pt x="226" y="283"/>
                  </a:lnTo>
                  <a:lnTo>
                    <a:pt x="239" y="279"/>
                  </a:lnTo>
                  <a:lnTo>
                    <a:pt x="251" y="275"/>
                  </a:lnTo>
                  <a:lnTo>
                    <a:pt x="261" y="270"/>
                  </a:lnTo>
                  <a:lnTo>
                    <a:pt x="272" y="263"/>
                  </a:lnTo>
                  <a:lnTo>
                    <a:pt x="283" y="256"/>
                  </a:lnTo>
                  <a:lnTo>
                    <a:pt x="292" y="247"/>
                  </a:lnTo>
                  <a:lnTo>
                    <a:pt x="292" y="247"/>
                  </a:lnTo>
                  <a:lnTo>
                    <a:pt x="299" y="239"/>
                  </a:lnTo>
                  <a:lnTo>
                    <a:pt x="305" y="232"/>
                  </a:lnTo>
                  <a:lnTo>
                    <a:pt x="310" y="224"/>
                  </a:lnTo>
                  <a:lnTo>
                    <a:pt x="315" y="216"/>
                  </a:lnTo>
                  <a:lnTo>
                    <a:pt x="320" y="207"/>
                  </a:lnTo>
                  <a:lnTo>
                    <a:pt x="323" y="198"/>
                  </a:lnTo>
                  <a:lnTo>
                    <a:pt x="325" y="189"/>
                  </a:lnTo>
                  <a:lnTo>
                    <a:pt x="327" y="179"/>
                  </a:lnTo>
                  <a:lnTo>
                    <a:pt x="341" y="181"/>
                  </a:lnTo>
                  <a:lnTo>
                    <a:pt x="341" y="181"/>
                  </a:lnTo>
                  <a:lnTo>
                    <a:pt x="337" y="197"/>
                  </a:lnTo>
                  <a:lnTo>
                    <a:pt x="332" y="214"/>
                  </a:lnTo>
                  <a:lnTo>
                    <a:pt x="324" y="229"/>
                  </a:lnTo>
                  <a:lnTo>
                    <a:pt x="314" y="243"/>
                  </a:lnTo>
                  <a:lnTo>
                    <a:pt x="314" y="243"/>
                  </a:lnTo>
                  <a:lnTo>
                    <a:pt x="314" y="244"/>
                  </a:lnTo>
                  <a:lnTo>
                    <a:pt x="314" y="244"/>
                  </a:lnTo>
                  <a:lnTo>
                    <a:pt x="308" y="250"/>
                  </a:lnTo>
                  <a:lnTo>
                    <a:pt x="308" y="250"/>
                  </a:lnTo>
                  <a:lnTo>
                    <a:pt x="308" y="250"/>
                  </a:lnTo>
                  <a:lnTo>
                    <a:pt x="308" y="250"/>
                  </a:lnTo>
                  <a:lnTo>
                    <a:pt x="301" y="257"/>
                  </a:lnTo>
                  <a:lnTo>
                    <a:pt x="301" y="257"/>
                  </a:lnTo>
                  <a:lnTo>
                    <a:pt x="295" y="263"/>
                  </a:lnTo>
                  <a:lnTo>
                    <a:pt x="295" y="263"/>
                  </a:lnTo>
                  <a:lnTo>
                    <a:pt x="295" y="263"/>
                  </a:lnTo>
                  <a:lnTo>
                    <a:pt x="295" y="263"/>
                  </a:lnTo>
                  <a:lnTo>
                    <a:pt x="288" y="269"/>
                  </a:lnTo>
                  <a:lnTo>
                    <a:pt x="288" y="269"/>
                  </a:lnTo>
                  <a:lnTo>
                    <a:pt x="288" y="270"/>
                  </a:lnTo>
                  <a:lnTo>
                    <a:pt x="288" y="270"/>
                  </a:lnTo>
                  <a:lnTo>
                    <a:pt x="279" y="276"/>
                  </a:lnTo>
                  <a:lnTo>
                    <a:pt x="268" y="282"/>
                  </a:lnTo>
                  <a:lnTo>
                    <a:pt x="258" y="287"/>
                  </a:lnTo>
                  <a:lnTo>
                    <a:pt x="247" y="291"/>
                  </a:lnTo>
                  <a:lnTo>
                    <a:pt x="236" y="295"/>
                  </a:lnTo>
                  <a:lnTo>
                    <a:pt x="225" y="297"/>
                  </a:lnTo>
                  <a:lnTo>
                    <a:pt x="213" y="299"/>
                  </a:lnTo>
                  <a:lnTo>
                    <a:pt x="201" y="299"/>
                  </a:lnTo>
                  <a:lnTo>
                    <a:pt x="201" y="299"/>
                  </a:lnTo>
                  <a:close/>
                  <a:moveTo>
                    <a:pt x="302" y="275"/>
                  </a:moveTo>
                  <a:lnTo>
                    <a:pt x="302" y="275"/>
                  </a:lnTo>
                  <a:lnTo>
                    <a:pt x="304" y="275"/>
                  </a:lnTo>
                  <a:lnTo>
                    <a:pt x="304" y="275"/>
                  </a:lnTo>
                  <a:lnTo>
                    <a:pt x="307" y="272"/>
                  </a:lnTo>
                  <a:lnTo>
                    <a:pt x="307" y="272"/>
                  </a:lnTo>
                  <a:lnTo>
                    <a:pt x="311" y="268"/>
                  </a:lnTo>
                  <a:lnTo>
                    <a:pt x="311" y="268"/>
                  </a:lnTo>
                  <a:lnTo>
                    <a:pt x="312" y="266"/>
                  </a:lnTo>
                  <a:lnTo>
                    <a:pt x="312" y="266"/>
                  </a:lnTo>
                  <a:lnTo>
                    <a:pt x="320" y="259"/>
                  </a:lnTo>
                  <a:lnTo>
                    <a:pt x="320" y="259"/>
                  </a:lnTo>
                  <a:lnTo>
                    <a:pt x="320" y="258"/>
                  </a:lnTo>
                  <a:lnTo>
                    <a:pt x="327" y="265"/>
                  </a:lnTo>
                  <a:lnTo>
                    <a:pt x="310" y="283"/>
                  </a:lnTo>
                  <a:lnTo>
                    <a:pt x="302" y="275"/>
                  </a:lnTo>
                  <a:close/>
                  <a:moveTo>
                    <a:pt x="450" y="439"/>
                  </a:moveTo>
                  <a:lnTo>
                    <a:pt x="447" y="436"/>
                  </a:lnTo>
                  <a:lnTo>
                    <a:pt x="447" y="436"/>
                  </a:lnTo>
                  <a:lnTo>
                    <a:pt x="481" y="403"/>
                  </a:lnTo>
                  <a:lnTo>
                    <a:pt x="481" y="403"/>
                  </a:lnTo>
                  <a:lnTo>
                    <a:pt x="484" y="406"/>
                  </a:lnTo>
                  <a:lnTo>
                    <a:pt x="484" y="406"/>
                  </a:lnTo>
                  <a:lnTo>
                    <a:pt x="483" y="412"/>
                  </a:lnTo>
                  <a:lnTo>
                    <a:pt x="481" y="418"/>
                  </a:lnTo>
                  <a:lnTo>
                    <a:pt x="477" y="424"/>
                  </a:lnTo>
                  <a:lnTo>
                    <a:pt x="473" y="428"/>
                  </a:lnTo>
                  <a:lnTo>
                    <a:pt x="468" y="433"/>
                  </a:lnTo>
                  <a:lnTo>
                    <a:pt x="462" y="436"/>
                  </a:lnTo>
                  <a:lnTo>
                    <a:pt x="457" y="438"/>
                  </a:lnTo>
                  <a:lnTo>
                    <a:pt x="450" y="439"/>
                  </a:lnTo>
                  <a:lnTo>
                    <a:pt x="450" y="439"/>
                  </a:lnTo>
                  <a:close/>
                </a:path>
              </a:pathLst>
            </a:custGeom>
            <a:solidFill>
              <a:schemeClr val="bg1"/>
            </a:solidFill>
            <a:ln>
              <a:noFill/>
            </a:ln>
          </p:spPr>
          <p:txBody>
            <a:bodyPr vert="horz" wrap="square" lIns="91440" tIns="45720" rIns="91440" bIns="45720" numCol="1" anchor="t" anchorCtr="0" compatLnSpc="1"/>
            <a:lstStyle/>
            <a:p>
              <a:endParaRPr lang="ko-KR" altLang="en-US"/>
            </a:p>
          </p:txBody>
        </p:sp>
        <p:sp>
          <p:nvSpPr>
            <p:cNvPr id="29" name="Oval 59"/>
            <p:cNvSpPr/>
            <p:nvPr>
              <p:custDataLst>
                <p:tags r:id="rId94"/>
              </p:custDataLst>
            </p:nvPr>
          </p:nvSpPr>
          <p:spPr>
            <a:xfrm>
              <a:off x="7496182" y="4461517"/>
              <a:ext cx="473068" cy="473068"/>
            </a:xfrm>
            <a:prstGeom prst="ellipse">
              <a:avLst/>
            </a:prstGeom>
            <a:gradFill flip="none" rotWithShape="1">
              <a:gsLst>
                <a:gs pos="87000">
                  <a:srgbClr val="0D1325"/>
                </a:gs>
                <a:gs pos="0">
                  <a:srgbClr val="54D0CA"/>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nvGrpSpPr>
            <p:cNvPr id="30" name="Group 114"/>
            <p:cNvGrpSpPr/>
            <p:nvPr/>
          </p:nvGrpSpPr>
          <p:grpSpPr>
            <a:xfrm>
              <a:off x="7599439" y="4571879"/>
              <a:ext cx="266554" cy="252345"/>
              <a:chOff x="2835275" y="3127375"/>
              <a:chExt cx="744538" cy="704850"/>
            </a:xfrm>
            <a:solidFill>
              <a:schemeClr val="bg1"/>
            </a:solidFill>
          </p:grpSpPr>
          <p:sp>
            <p:nvSpPr>
              <p:cNvPr id="31" name="Freeform 115"/>
              <p:cNvSpPr>
                <a:spLocks noEditPoints="1"/>
              </p:cNvSpPr>
              <p:nvPr>
                <p:custDataLst>
                  <p:tags r:id="rId95"/>
                </p:custDataLst>
              </p:nvPr>
            </p:nvSpPr>
            <p:spPr bwMode="auto">
              <a:xfrm>
                <a:off x="2835275" y="3324225"/>
                <a:ext cx="504825" cy="508000"/>
              </a:xfrm>
              <a:custGeom>
                <a:avLst/>
                <a:gdLst>
                  <a:gd name="T0" fmla="*/ 284 w 318"/>
                  <a:gd name="T1" fmla="*/ 55 h 320"/>
                  <a:gd name="T2" fmla="*/ 253 w 318"/>
                  <a:gd name="T3" fmla="*/ 61 h 320"/>
                  <a:gd name="T4" fmla="*/ 195 w 318"/>
                  <a:gd name="T5" fmla="*/ 28 h 320"/>
                  <a:gd name="T6" fmla="*/ 185 w 318"/>
                  <a:gd name="T7" fmla="*/ 0 h 320"/>
                  <a:gd name="T8" fmla="*/ 125 w 318"/>
                  <a:gd name="T9" fmla="*/ 27 h 320"/>
                  <a:gd name="T10" fmla="*/ 55 w 318"/>
                  <a:gd name="T11" fmla="*/ 36 h 320"/>
                  <a:gd name="T12" fmla="*/ 57 w 318"/>
                  <a:gd name="T13" fmla="*/ 66 h 320"/>
                  <a:gd name="T14" fmla="*/ 25 w 318"/>
                  <a:gd name="T15" fmla="*/ 120 h 320"/>
                  <a:gd name="T16" fmla="*/ 0 w 318"/>
                  <a:gd name="T17" fmla="*/ 135 h 320"/>
                  <a:gd name="T18" fmla="*/ 20 w 318"/>
                  <a:gd name="T19" fmla="*/ 192 h 320"/>
                  <a:gd name="T20" fmla="*/ 35 w 318"/>
                  <a:gd name="T21" fmla="*/ 264 h 320"/>
                  <a:gd name="T22" fmla="*/ 64 w 318"/>
                  <a:gd name="T23" fmla="*/ 268 h 320"/>
                  <a:gd name="T24" fmla="*/ 116 w 318"/>
                  <a:gd name="T25" fmla="*/ 298 h 320"/>
                  <a:gd name="T26" fmla="*/ 135 w 318"/>
                  <a:gd name="T27" fmla="*/ 320 h 320"/>
                  <a:gd name="T28" fmla="*/ 192 w 318"/>
                  <a:gd name="T29" fmla="*/ 300 h 320"/>
                  <a:gd name="T30" fmla="*/ 263 w 318"/>
                  <a:gd name="T31" fmla="*/ 284 h 320"/>
                  <a:gd name="T32" fmla="*/ 264 w 318"/>
                  <a:gd name="T33" fmla="*/ 255 h 320"/>
                  <a:gd name="T34" fmla="*/ 294 w 318"/>
                  <a:gd name="T35" fmla="*/ 199 h 320"/>
                  <a:gd name="T36" fmla="*/ 318 w 318"/>
                  <a:gd name="T37" fmla="*/ 185 h 320"/>
                  <a:gd name="T38" fmla="*/ 293 w 318"/>
                  <a:gd name="T39" fmla="*/ 126 h 320"/>
                  <a:gd name="T40" fmla="*/ 304 w 318"/>
                  <a:gd name="T41" fmla="*/ 173 h 320"/>
                  <a:gd name="T42" fmla="*/ 283 w 318"/>
                  <a:gd name="T43" fmla="*/ 183 h 320"/>
                  <a:gd name="T44" fmla="*/ 294 w 318"/>
                  <a:gd name="T45" fmla="*/ 218 h 320"/>
                  <a:gd name="T46" fmla="*/ 257 w 318"/>
                  <a:gd name="T47" fmla="*/ 242 h 320"/>
                  <a:gd name="T48" fmla="*/ 244 w 318"/>
                  <a:gd name="T49" fmla="*/ 256 h 320"/>
                  <a:gd name="T50" fmla="*/ 220 w 318"/>
                  <a:gd name="T51" fmla="*/ 293 h 320"/>
                  <a:gd name="T52" fmla="*/ 204 w 318"/>
                  <a:gd name="T53" fmla="*/ 281 h 320"/>
                  <a:gd name="T54" fmla="*/ 180 w 318"/>
                  <a:gd name="T55" fmla="*/ 288 h 320"/>
                  <a:gd name="T56" fmla="*/ 142 w 318"/>
                  <a:gd name="T57" fmla="*/ 290 h 320"/>
                  <a:gd name="T58" fmla="*/ 127 w 318"/>
                  <a:gd name="T59" fmla="*/ 286 h 320"/>
                  <a:gd name="T60" fmla="*/ 101 w 318"/>
                  <a:gd name="T61" fmla="*/ 294 h 320"/>
                  <a:gd name="T62" fmla="*/ 77 w 318"/>
                  <a:gd name="T63" fmla="*/ 260 h 320"/>
                  <a:gd name="T64" fmla="*/ 61 w 318"/>
                  <a:gd name="T65" fmla="*/ 245 h 320"/>
                  <a:gd name="T66" fmla="*/ 27 w 318"/>
                  <a:gd name="T67" fmla="*/ 220 h 320"/>
                  <a:gd name="T68" fmla="*/ 38 w 318"/>
                  <a:gd name="T69" fmla="*/ 204 h 320"/>
                  <a:gd name="T70" fmla="*/ 32 w 318"/>
                  <a:gd name="T71" fmla="*/ 180 h 320"/>
                  <a:gd name="T72" fmla="*/ 33 w 318"/>
                  <a:gd name="T73" fmla="*/ 143 h 320"/>
                  <a:gd name="T74" fmla="*/ 37 w 318"/>
                  <a:gd name="T75" fmla="*/ 129 h 320"/>
                  <a:gd name="T76" fmla="*/ 25 w 318"/>
                  <a:gd name="T77" fmla="*/ 102 h 320"/>
                  <a:gd name="T78" fmla="*/ 65 w 318"/>
                  <a:gd name="T79" fmla="*/ 79 h 320"/>
                  <a:gd name="T80" fmla="*/ 80 w 318"/>
                  <a:gd name="T81" fmla="*/ 65 h 320"/>
                  <a:gd name="T82" fmla="*/ 114 w 318"/>
                  <a:gd name="T83" fmla="*/ 45 h 320"/>
                  <a:gd name="T84" fmla="*/ 133 w 318"/>
                  <a:gd name="T85" fmla="*/ 40 h 320"/>
                  <a:gd name="T86" fmla="*/ 173 w 318"/>
                  <a:gd name="T87" fmla="*/ 14 h 320"/>
                  <a:gd name="T88" fmla="*/ 182 w 318"/>
                  <a:gd name="T89" fmla="*/ 40 h 320"/>
                  <a:gd name="T90" fmla="*/ 218 w 318"/>
                  <a:gd name="T91" fmla="*/ 25 h 320"/>
                  <a:gd name="T92" fmla="*/ 240 w 318"/>
                  <a:gd name="T93" fmla="*/ 68 h 320"/>
                  <a:gd name="T94" fmla="*/ 253 w 318"/>
                  <a:gd name="T95" fmla="*/ 80 h 320"/>
                  <a:gd name="T96" fmla="*/ 274 w 318"/>
                  <a:gd name="T97" fmla="*/ 115 h 320"/>
                  <a:gd name="T98" fmla="*/ 281 w 318"/>
                  <a:gd name="T99" fmla="*/ 134 h 320"/>
                  <a:gd name="T100" fmla="*/ 304 w 318"/>
                  <a:gd name="T101" fmla="*/ 17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8" h="320">
                    <a:moveTo>
                      <a:pt x="290" y="119"/>
                    </a:moveTo>
                    <a:lnTo>
                      <a:pt x="310" y="102"/>
                    </a:lnTo>
                    <a:lnTo>
                      <a:pt x="284" y="55"/>
                    </a:lnTo>
                    <a:lnTo>
                      <a:pt x="257" y="64"/>
                    </a:lnTo>
                    <a:lnTo>
                      <a:pt x="257" y="64"/>
                    </a:lnTo>
                    <a:lnTo>
                      <a:pt x="253" y="61"/>
                    </a:lnTo>
                    <a:lnTo>
                      <a:pt x="260" y="34"/>
                    </a:lnTo>
                    <a:lnTo>
                      <a:pt x="215" y="8"/>
                    </a:lnTo>
                    <a:lnTo>
                      <a:pt x="195" y="28"/>
                    </a:lnTo>
                    <a:lnTo>
                      <a:pt x="195" y="28"/>
                    </a:lnTo>
                    <a:lnTo>
                      <a:pt x="190" y="27"/>
                    </a:lnTo>
                    <a:lnTo>
                      <a:pt x="185" y="0"/>
                    </a:lnTo>
                    <a:lnTo>
                      <a:pt x="131" y="0"/>
                    </a:lnTo>
                    <a:lnTo>
                      <a:pt x="125" y="27"/>
                    </a:lnTo>
                    <a:lnTo>
                      <a:pt x="125" y="27"/>
                    </a:lnTo>
                    <a:lnTo>
                      <a:pt x="119" y="29"/>
                    </a:lnTo>
                    <a:lnTo>
                      <a:pt x="101" y="9"/>
                    </a:lnTo>
                    <a:lnTo>
                      <a:pt x="55" y="36"/>
                    </a:lnTo>
                    <a:lnTo>
                      <a:pt x="62" y="61"/>
                    </a:lnTo>
                    <a:lnTo>
                      <a:pt x="62" y="61"/>
                    </a:lnTo>
                    <a:lnTo>
                      <a:pt x="57" y="66"/>
                    </a:lnTo>
                    <a:lnTo>
                      <a:pt x="33" y="58"/>
                    </a:lnTo>
                    <a:lnTo>
                      <a:pt x="7" y="105"/>
                    </a:lnTo>
                    <a:lnTo>
                      <a:pt x="25" y="120"/>
                    </a:lnTo>
                    <a:lnTo>
                      <a:pt x="25" y="120"/>
                    </a:lnTo>
                    <a:lnTo>
                      <a:pt x="21" y="131"/>
                    </a:lnTo>
                    <a:lnTo>
                      <a:pt x="0" y="135"/>
                    </a:lnTo>
                    <a:lnTo>
                      <a:pt x="0" y="188"/>
                    </a:lnTo>
                    <a:lnTo>
                      <a:pt x="20" y="192"/>
                    </a:lnTo>
                    <a:lnTo>
                      <a:pt x="20" y="192"/>
                    </a:lnTo>
                    <a:lnTo>
                      <a:pt x="24" y="205"/>
                    </a:lnTo>
                    <a:lnTo>
                      <a:pt x="8" y="218"/>
                    </a:lnTo>
                    <a:lnTo>
                      <a:pt x="35" y="264"/>
                    </a:lnTo>
                    <a:lnTo>
                      <a:pt x="54" y="258"/>
                    </a:lnTo>
                    <a:lnTo>
                      <a:pt x="54" y="258"/>
                    </a:lnTo>
                    <a:lnTo>
                      <a:pt x="64" y="268"/>
                    </a:lnTo>
                    <a:lnTo>
                      <a:pt x="58" y="285"/>
                    </a:lnTo>
                    <a:lnTo>
                      <a:pt x="104" y="312"/>
                    </a:lnTo>
                    <a:lnTo>
                      <a:pt x="116" y="298"/>
                    </a:lnTo>
                    <a:lnTo>
                      <a:pt x="116" y="298"/>
                    </a:lnTo>
                    <a:lnTo>
                      <a:pt x="131" y="301"/>
                    </a:lnTo>
                    <a:lnTo>
                      <a:pt x="135" y="320"/>
                    </a:lnTo>
                    <a:lnTo>
                      <a:pt x="188" y="320"/>
                    </a:lnTo>
                    <a:lnTo>
                      <a:pt x="192" y="300"/>
                    </a:lnTo>
                    <a:lnTo>
                      <a:pt x="192" y="300"/>
                    </a:lnTo>
                    <a:lnTo>
                      <a:pt x="205" y="296"/>
                    </a:lnTo>
                    <a:lnTo>
                      <a:pt x="218" y="310"/>
                    </a:lnTo>
                    <a:lnTo>
                      <a:pt x="263" y="284"/>
                    </a:lnTo>
                    <a:lnTo>
                      <a:pt x="257" y="264"/>
                    </a:lnTo>
                    <a:lnTo>
                      <a:pt x="257" y="264"/>
                    </a:lnTo>
                    <a:lnTo>
                      <a:pt x="264" y="255"/>
                    </a:lnTo>
                    <a:lnTo>
                      <a:pt x="285" y="261"/>
                    </a:lnTo>
                    <a:lnTo>
                      <a:pt x="312" y="215"/>
                    </a:lnTo>
                    <a:lnTo>
                      <a:pt x="294" y="199"/>
                    </a:lnTo>
                    <a:lnTo>
                      <a:pt x="294" y="199"/>
                    </a:lnTo>
                    <a:lnTo>
                      <a:pt x="296" y="190"/>
                    </a:lnTo>
                    <a:lnTo>
                      <a:pt x="318" y="185"/>
                    </a:lnTo>
                    <a:lnTo>
                      <a:pt x="318" y="132"/>
                    </a:lnTo>
                    <a:lnTo>
                      <a:pt x="293" y="126"/>
                    </a:lnTo>
                    <a:lnTo>
                      <a:pt x="293" y="126"/>
                    </a:lnTo>
                    <a:lnTo>
                      <a:pt x="290" y="119"/>
                    </a:lnTo>
                    <a:lnTo>
                      <a:pt x="290" y="119"/>
                    </a:lnTo>
                    <a:close/>
                    <a:moveTo>
                      <a:pt x="304" y="173"/>
                    </a:moveTo>
                    <a:lnTo>
                      <a:pt x="283" y="178"/>
                    </a:lnTo>
                    <a:lnTo>
                      <a:pt x="283" y="183"/>
                    </a:lnTo>
                    <a:lnTo>
                      <a:pt x="283" y="183"/>
                    </a:lnTo>
                    <a:lnTo>
                      <a:pt x="278" y="199"/>
                    </a:lnTo>
                    <a:lnTo>
                      <a:pt x="277" y="203"/>
                    </a:lnTo>
                    <a:lnTo>
                      <a:pt x="294" y="218"/>
                    </a:lnTo>
                    <a:lnTo>
                      <a:pt x="278" y="244"/>
                    </a:lnTo>
                    <a:lnTo>
                      <a:pt x="260" y="238"/>
                    </a:lnTo>
                    <a:lnTo>
                      <a:pt x="257" y="242"/>
                    </a:lnTo>
                    <a:lnTo>
                      <a:pt x="257" y="242"/>
                    </a:lnTo>
                    <a:lnTo>
                      <a:pt x="250" y="250"/>
                    </a:lnTo>
                    <a:lnTo>
                      <a:pt x="244" y="256"/>
                    </a:lnTo>
                    <a:lnTo>
                      <a:pt x="241" y="259"/>
                    </a:lnTo>
                    <a:lnTo>
                      <a:pt x="246" y="278"/>
                    </a:lnTo>
                    <a:lnTo>
                      <a:pt x="220" y="293"/>
                    </a:lnTo>
                    <a:lnTo>
                      <a:pt x="208" y="280"/>
                    </a:lnTo>
                    <a:lnTo>
                      <a:pt x="204" y="281"/>
                    </a:lnTo>
                    <a:lnTo>
                      <a:pt x="204" y="281"/>
                    </a:lnTo>
                    <a:lnTo>
                      <a:pt x="194" y="285"/>
                    </a:lnTo>
                    <a:lnTo>
                      <a:pt x="185" y="287"/>
                    </a:lnTo>
                    <a:lnTo>
                      <a:pt x="180" y="288"/>
                    </a:lnTo>
                    <a:lnTo>
                      <a:pt x="176" y="306"/>
                    </a:lnTo>
                    <a:lnTo>
                      <a:pt x="146" y="306"/>
                    </a:lnTo>
                    <a:lnTo>
                      <a:pt x="142" y="290"/>
                    </a:lnTo>
                    <a:lnTo>
                      <a:pt x="138" y="288"/>
                    </a:lnTo>
                    <a:lnTo>
                      <a:pt x="138" y="288"/>
                    </a:lnTo>
                    <a:lnTo>
                      <a:pt x="127" y="286"/>
                    </a:lnTo>
                    <a:lnTo>
                      <a:pt x="116" y="283"/>
                    </a:lnTo>
                    <a:lnTo>
                      <a:pt x="112" y="282"/>
                    </a:lnTo>
                    <a:lnTo>
                      <a:pt x="101" y="294"/>
                    </a:lnTo>
                    <a:lnTo>
                      <a:pt x="74" y="279"/>
                    </a:lnTo>
                    <a:lnTo>
                      <a:pt x="80" y="264"/>
                    </a:lnTo>
                    <a:lnTo>
                      <a:pt x="77" y="260"/>
                    </a:lnTo>
                    <a:lnTo>
                      <a:pt x="77" y="260"/>
                    </a:lnTo>
                    <a:lnTo>
                      <a:pt x="68" y="253"/>
                    </a:lnTo>
                    <a:lnTo>
                      <a:pt x="61" y="245"/>
                    </a:lnTo>
                    <a:lnTo>
                      <a:pt x="58" y="242"/>
                    </a:lnTo>
                    <a:lnTo>
                      <a:pt x="42" y="247"/>
                    </a:lnTo>
                    <a:lnTo>
                      <a:pt x="27" y="220"/>
                    </a:lnTo>
                    <a:lnTo>
                      <a:pt x="40" y="210"/>
                    </a:lnTo>
                    <a:lnTo>
                      <a:pt x="38" y="204"/>
                    </a:lnTo>
                    <a:lnTo>
                      <a:pt x="38" y="204"/>
                    </a:lnTo>
                    <a:lnTo>
                      <a:pt x="35" y="196"/>
                    </a:lnTo>
                    <a:lnTo>
                      <a:pt x="33" y="185"/>
                    </a:lnTo>
                    <a:lnTo>
                      <a:pt x="32" y="180"/>
                    </a:lnTo>
                    <a:lnTo>
                      <a:pt x="14" y="176"/>
                    </a:lnTo>
                    <a:lnTo>
                      <a:pt x="14" y="146"/>
                    </a:lnTo>
                    <a:lnTo>
                      <a:pt x="33" y="143"/>
                    </a:lnTo>
                    <a:lnTo>
                      <a:pt x="34" y="137"/>
                    </a:lnTo>
                    <a:lnTo>
                      <a:pt x="34" y="137"/>
                    </a:lnTo>
                    <a:lnTo>
                      <a:pt x="37" y="129"/>
                    </a:lnTo>
                    <a:lnTo>
                      <a:pt x="39" y="120"/>
                    </a:lnTo>
                    <a:lnTo>
                      <a:pt x="41" y="116"/>
                    </a:lnTo>
                    <a:lnTo>
                      <a:pt x="25" y="102"/>
                    </a:lnTo>
                    <a:lnTo>
                      <a:pt x="40" y="76"/>
                    </a:lnTo>
                    <a:lnTo>
                      <a:pt x="61" y="82"/>
                    </a:lnTo>
                    <a:lnTo>
                      <a:pt x="65" y="79"/>
                    </a:lnTo>
                    <a:lnTo>
                      <a:pt x="65" y="79"/>
                    </a:lnTo>
                    <a:lnTo>
                      <a:pt x="75" y="68"/>
                    </a:lnTo>
                    <a:lnTo>
                      <a:pt x="80" y="65"/>
                    </a:lnTo>
                    <a:lnTo>
                      <a:pt x="72" y="42"/>
                    </a:lnTo>
                    <a:lnTo>
                      <a:pt x="98" y="27"/>
                    </a:lnTo>
                    <a:lnTo>
                      <a:pt x="114" y="45"/>
                    </a:lnTo>
                    <a:lnTo>
                      <a:pt x="119" y="43"/>
                    </a:lnTo>
                    <a:lnTo>
                      <a:pt x="119" y="43"/>
                    </a:lnTo>
                    <a:lnTo>
                      <a:pt x="133" y="40"/>
                    </a:lnTo>
                    <a:lnTo>
                      <a:pt x="137" y="39"/>
                    </a:lnTo>
                    <a:lnTo>
                      <a:pt x="142" y="14"/>
                    </a:lnTo>
                    <a:lnTo>
                      <a:pt x="173" y="14"/>
                    </a:lnTo>
                    <a:lnTo>
                      <a:pt x="178" y="39"/>
                    </a:lnTo>
                    <a:lnTo>
                      <a:pt x="182" y="40"/>
                    </a:lnTo>
                    <a:lnTo>
                      <a:pt x="182" y="40"/>
                    </a:lnTo>
                    <a:lnTo>
                      <a:pt x="195" y="43"/>
                    </a:lnTo>
                    <a:lnTo>
                      <a:pt x="200" y="44"/>
                    </a:lnTo>
                    <a:lnTo>
                      <a:pt x="218" y="25"/>
                    </a:lnTo>
                    <a:lnTo>
                      <a:pt x="244" y="40"/>
                    </a:lnTo>
                    <a:lnTo>
                      <a:pt x="236" y="65"/>
                    </a:lnTo>
                    <a:lnTo>
                      <a:pt x="240" y="68"/>
                    </a:lnTo>
                    <a:lnTo>
                      <a:pt x="240" y="68"/>
                    </a:lnTo>
                    <a:lnTo>
                      <a:pt x="249" y="77"/>
                    </a:lnTo>
                    <a:lnTo>
                      <a:pt x="253" y="80"/>
                    </a:lnTo>
                    <a:lnTo>
                      <a:pt x="277" y="72"/>
                    </a:lnTo>
                    <a:lnTo>
                      <a:pt x="293" y="98"/>
                    </a:lnTo>
                    <a:lnTo>
                      <a:pt x="274" y="115"/>
                    </a:lnTo>
                    <a:lnTo>
                      <a:pt x="276" y="119"/>
                    </a:lnTo>
                    <a:lnTo>
                      <a:pt x="276" y="119"/>
                    </a:lnTo>
                    <a:lnTo>
                      <a:pt x="281" y="134"/>
                    </a:lnTo>
                    <a:lnTo>
                      <a:pt x="282" y="138"/>
                    </a:lnTo>
                    <a:lnTo>
                      <a:pt x="304" y="143"/>
                    </a:lnTo>
                    <a:lnTo>
                      <a:pt x="304" y="173"/>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32" name="Freeform 116"/>
              <p:cNvSpPr>
                <a:spLocks noEditPoints="1"/>
              </p:cNvSpPr>
              <p:nvPr>
                <p:custDataLst>
                  <p:tags r:id="rId96"/>
                </p:custDataLst>
              </p:nvPr>
            </p:nvSpPr>
            <p:spPr bwMode="auto">
              <a:xfrm>
                <a:off x="2963863" y="3462338"/>
                <a:ext cx="242888" cy="244475"/>
              </a:xfrm>
              <a:custGeom>
                <a:avLst/>
                <a:gdLst>
                  <a:gd name="T0" fmla="*/ 77 w 153"/>
                  <a:gd name="T1" fmla="*/ 0 h 154"/>
                  <a:gd name="T2" fmla="*/ 61 w 153"/>
                  <a:gd name="T3" fmla="*/ 2 h 154"/>
                  <a:gd name="T4" fmla="*/ 46 w 153"/>
                  <a:gd name="T5" fmla="*/ 6 h 154"/>
                  <a:gd name="T6" fmla="*/ 33 w 153"/>
                  <a:gd name="T7" fmla="*/ 14 h 154"/>
                  <a:gd name="T8" fmla="*/ 23 w 153"/>
                  <a:gd name="T9" fmla="*/ 22 h 154"/>
                  <a:gd name="T10" fmla="*/ 13 w 153"/>
                  <a:gd name="T11" fmla="*/ 34 h 154"/>
                  <a:gd name="T12" fmla="*/ 5 w 153"/>
                  <a:gd name="T13" fmla="*/ 47 h 154"/>
                  <a:gd name="T14" fmla="*/ 1 w 153"/>
                  <a:gd name="T15" fmla="*/ 61 h 154"/>
                  <a:gd name="T16" fmla="*/ 0 w 153"/>
                  <a:gd name="T17" fmla="*/ 77 h 154"/>
                  <a:gd name="T18" fmla="*/ 0 w 153"/>
                  <a:gd name="T19" fmla="*/ 85 h 154"/>
                  <a:gd name="T20" fmla="*/ 3 w 153"/>
                  <a:gd name="T21" fmla="*/ 100 h 154"/>
                  <a:gd name="T22" fmla="*/ 8 w 153"/>
                  <a:gd name="T23" fmla="*/ 114 h 154"/>
                  <a:gd name="T24" fmla="*/ 17 w 153"/>
                  <a:gd name="T25" fmla="*/ 126 h 154"/>
                  <a:gd name="T26" fmla="*/ 28 w 153"/>
                  <a:gd name="T27" fmla="*/ 137 h 154"/>
                  <a:gd name="T28" fmla="*/ 40 w 153"/>
                  <a:gd name="T29" fmla="*/ 144 h 154"/>
                  <a:gd name="T30" fmla="*/ 54 w 153"/>
                  <a:gd name="T31" fmla="*/ 151 h 154"/>
                  <a:gd name="T32" fmla="*/ 69 w 153"/>
                  <a:gd name="T33" fmla="*/ 154 h 154"/>
                  <a:gd name="T34" fmla="*/ 77 w 153"/>
                  <a:gd name="T35" fmla="*/ 154 h 154"/>
                  <a:gd name="T36" fmla="*/ 92 w 153"/>
                  <a:gd name="T37" fmla="*/ 153 h 154"/>
                  <a:gd name="T38" fmla="*/ 107 w 153"/>
                  <a:gd name="T39" fmla="*/ 147 h 154"/>
                  <a:gd name="T40" fmla="*/ 120 w 153"/>
                  <a:gd name="T41" fmla="*/ 141 h 154"/>
                  <a:gd name="T42" fmla="*/ 132 w 153"/>
                  <a:gd name="T43" fmla="*/ 131 h 154"/>
                  <a:gd name="T44" fmla="*/ 140 w 153"/>
                  <a:gd name="T45" fmla="*/ 120 h 154"/>
                  <a:gd name="T46" fmla="*/ 148 w 153"/>
                  <a:gd name="T47" fmla="*/ 106 h 154"/>
                  <a:gd name="T48" fmla="*/ 152 w 153"/>
                  <a:gd name="T49" fmla="*/ 92 h 154"/>
                  <a:gd name="T50" fmla="*/ 153 w 153"/>
                  <a:gd name="T51" fmla="*/ 77 h 154"/>
                  <a:gd name="T52" fmla="*/ 153 w 153"/>
                  <a:gd name="T53" fmla="*/ 69 h 154"/>
                  <a:gd name="T54" fmla="*/ 150 w 153"/>
                  <a:gd name="T55" fmla="*/ 55 h 154"/>
                  <a:gd name="T56" fmla="*/ 145 w 153"/>
                  <a:gd name="T57" fmla="*/ 41 h 154"/>
                  <a:gd name="T58" fmla="*/ 136 w 153"/>
                  <a:gd name="T59" fmla="*/ 28 h 154"/>
                  <a:gd name="T60" fmla="*/ 125 w 153"/>
                  <a:gd name="T61" fmla="*/ 18 h 154"/>
                  <a:gd name="T62" fmla="*/ 113 w 153"/>
                  <a:gd name="T63" fmla="*/ 9 h 154"/>
                  <a:gd name="T64" fmla="*/ 99 w 153"/>
                  <a:gd name="T65" fmla="*/ 4 h 154"/>
                  <a:gd name="T66" fmla="*/ 84 w 153"/>
                  <a:gd name="T67" fmla="*/ 1 h 154"/>
                  <a:gd name="T68" fmla="*/ 77 w 153"/>
                  <a:gd name="T69" fmla="*/ 0 h 154"/>
                  <a:gd name="T70" fmla="*/ 77 w 153"/>
                  <a:gd name="T71" fmla="*/ 140 h 154"/>
                  <a:gd name="T72" fmla="*/ 64 w 153"/>
                  <a:gd name="T73" fmla="*/ 139 h 154"/>
                  <a:gd name="T74" fmla="*/ 42 w 153"/>
                  <a:gd name="T75" fmla="*/ 129 h 154"/>
                  <a:gd name="T76" fmla="*/ 25 w 153"/>
                  <a:gd name="T77" fmla="*/ 112 h 154"/>
                  <a:gd name="T78" fmla="*/ 15 w 153"/>
                  <a:gd name="T79" fmla="*/ 89 h 154"/>
                  <a:gd name="T80" fmla="*/ 14 w 153"/>
                  <a:gd name="T81" fmla="*/ 77 h 154"/>
                  <a:gd name="T82" fmla="*/ 14 w 153"/>
                  <a:gd name="T83" fmla="*/ 71 h 154"/>
                  <a:gd name="T84" fmla="*/ 18 w 153"/>
                  <a:gd name="T85" fmla="*/ 52 h 154"/>
                  <a:gd name="T86" fmla="*/ 32 w 153"/>
                  <a:gd name="T87" fmla="*/ 33 h 154"/>
                  <a:gd name="T88" fmla="*/ 52 w 153"/>
                  <a:gd name="T89" fmla="*/ 19 h 154"/>
                  <a:gd name="T90" fmla="*/ 70 w 153"/>
                  <a:gd name="T91" fmla="*/ 15 h 154"/>
                  <a:gd name="T92" fmla="*/ 77 w 153"/>
                  <a:gd name="T93" fmla="*/ 14 h 154"/>
                  <a:gd name="T94" fmla="*/ 89 w 153"/>
                  <a:gd name="T95" fmla="*/ 16 h 154"/>
                  <a:gd name="T96" fmla="*/ 112 w 153"/>
                  <a:gd name="T97" fmla="*/ 24 h 154"/>
                  <a:gd name="T98" fmla="*/ 128 w 153"/>
                  <a:gd name="T99" fmla="*/ 42 h 154"/>
                  <a:gd name="T100" fmla="*/ 138 w 153"/>
                  <a:gd name="T101" fmla="*/ 64 h 154"/>
                  <a:gd name="T102" fmla="*/ 139 w 153"/>
                  <a:gd name="T103" fmla="*/ 77 h 154"/>
                  <a:gd name="T104" fmla="*/ 139 w 153"/>
                  <a:gd name="T105" fmla="*/ 84 h 154"/>
                  <a:gd name="T106" fmla="*/ 135 w 153"/>
                  <a:gd name="T107" fmla="*/ 101 h 154"/>
                  <a:gd name="T108" fmla="*/ 121 w 153"/>
                  <a:gd name="T109" fmla="*/ 122 h 154"/>
                  <a:gd name="T110" fmla="*/ 101 w 153"/>
                  <a:gd name="T111" fmla="*/ 135 h 154"/>
                  <a:gd name="T112" fmla="*/ 83 w 153"/>
                  <a:gd name="T113" fmla="*/ 140 h 154"/>
                  <a:gd name="T114" fmla="*/ 77 w 153"/>
                  <a:gd name="T115" fmla="*/ 14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 h="154">
                    <a:moveTo>
                      <a:pt x="77" y="0"/>
                    </a:moveTo>
                    <a:lnTo>
                      <a:pt x="77" y="0"/>
                    </a:lnTo>
                    <a:lnTo>
                      <a:pt x="69" y="1"/>
                    </a:lnTo>
                    <a:lnTo>
                      <a:pt x="61" y="2"/>
                    </a:lnTo>
                    <a:lnTo>
                      <a:pt x="54" y="4"/>
                    </a:lnTo>
                    <a:lnTo>
                      <a:pt x="46" y="6"/>
                    </a:lnTo>
                    <a:lnTo>
                      <a:pt x="40" y="9"/>
                    </a:lnTo>
                    <a:lnTo>
                      <a:pt x="33" y="14"/>
                    </a:lnTo>
                    <a:lnTo>
                      <a:pt x="28" y="18"/>
                    </a:lnTo>
                    <a:lnTo>
                      <a:pt x="23" y="22"/>
                    </a:lnTo>
                    <a:lnTo>
                      <a:pt x="17" y="28"/>
                    </a:lnTo>
                    <a:lnTo>
                      <a:pt x="13" y="34"/>
                    </a:lnTo>
                    <a:lnTo>
                      <a:pt x="8" y="41"/>
                    </a:lnTo>
                    <a:lnTo>
                      <a:pt x="5" y="47"/>
                    </a:lnTo>
                    <a:lnTo>
                      <a:pt x="3" y="55"/>
                    </a:lnTo>
                    <a:lnTo>
                      <a:pt x="1" y="61"/>
                    </a:lnTo>
                    <a:lnTo>
                      <a:pt x="0" y="69"/>
                    </a:lnTo>
                    <a:lnTo>
                      <a:pt x="0" y="77"/>
                    </a:lnTo>
                    <a:lnTo>
                      <a:pt x="0" y="77"/>
                    </a:lnTo>
                    <a:lnTo>
                      <a:pt x="0" y="85"/>
                    </a:lnTo>
                    <a:lnTo>
                      <a:pt x="1" y="92"/>
                    </a:lnTo>
                    <a:lnTo>
                      <a:pt x="3" y="100"/>
                    </a:lnTo>
                    <a:lnTo>
                      <a:pt x="5" y="106"/>
                    </a:lnTo>
                    <a:lnTo>
                      <a:pt x="8" y="114"/>
                    </a:lnTo>
                    <a:lnTo>
                      <a:pt x="13" y="120"/>
                    </a:lnTo>
                    <a:lnTo>
                      <a:pt x="17" y="126"/>
                    </a:lnTo>
                    <a:lnTo>
                      <a:pt x="23" y="131"/>
                    </a:lnTo>
                    <a:lnTo>
                      <a:pt x="28" y="137"/>
                    </a:lnTo>
                    <a:lnTo>
                      <a:pt x="33" y="141"/>
                    </a:lnTo>
                    <a:lnTo>
                      <a:pt x="40" y="144"/>
                    </a:lnTo>
                    <a:lnTo>
                      <a:pt x="46" y="147"/>
                    </a:lnTo>
                    <a:lnTo>
                      <a:pt x="54" y="151"/>
                    </a:lnTo>
                    <a:lnTo>
                      <a:pt x="61" y="153"/>
                    </a:lnTo>
                    <a:lnTo>
                      <a:pt x="69" y="154"/>
                    </a:lnTo>
                    <a:lnTo>
                      <a:pt x="77" y="154"/>
                    </a:lnTo>
                    <a:lnTo>
                      <a:pt x="77" y="154"/>
                    </a:lnTo>
                    <a:lnTo>
                      <a:pt x="84" y="154"/>
                    </a:lnTo>
                    <a:lnTo>
                      <a:pt x="92" y="153"/>
                    </a:lnTo>
                    <a:lnTo>
                      <a:pt x="99" y="151"/>
                    </a:lnTo>
                    <a:lnTo>
                      <a:pt x="107" y="147"/>
                    </a:lnTo>
                    <a:lnTo>
                      <a:pt x="113" y="144"/>
                    </a:lnTo>
                    <a:lnTo>
                      <a:pt x="120" y="141"/>
                    </a:lnTo>
                    <a:lnTo>
                      <a:pt x="125" y="137"/>
                    </a:lnTo>
                    <a:lnTo>
                      <a:pt x="132" y="131"/>
                    </a:lnTo>
                    <a:lnTo>
                      <a:pt x="136" y="126"/>
                    </a:lnTo>
                    <a:lnTo>
                      <a:pt x="140" y="120"/>
                    </a:lnTo>
                    <a:lnTo>
                      <a:pt x="145" y="114"/>
                    </a:lnTo>
                    <a:lnTo>
                      <a:pt x="148" y="106"/>
                    </a:lnTo>
                    <a:lnTo>
                      <a:pt x="150" y="100"/>
                    </a:lnTo>
                    <a:lnTo>
                      <a:pt x="152" y="92"/>
                    </a:lnTo>
                    <a:lnTo>
                      <a:pt x="153" y="85"/>
                    </a:lnTo>
                    <a:lnTo>
                      <a:pt x="153" y="77"/>
                    </a:lnTo>
                    <a:lnTo>
                      <a:pt x="153" y="77"/>
                    </a:lnTo>
                    <a:lnTo>
                      <a:pt x="153" y="69"/>
                    </a:lnTo>
                    <a:lnTo>
                      <a:pt x="152" y="61"/>
                    </a:lnTo>
                    <a:lnTo>
                      <a:pt x="150" y="55"/>
                    </a:lnTo>
                    <a:lnTo>
                      <a:pt x="148" y="47"/>
                    </a:lnTo>
                    <a:lnTo>
                      <a:pt x="145" y="41"/>
                    </a:lnTo>
                    <a:lnTo>
                      <a:pt x="140" y="34"/>
                    </a:lnTo>
                    <a:lnTo>
                      <a:pt x="136" y="28"/>
                    </a:lnTo>
                    <a:lnTo>
                      <a:pt x="132" y="22"/>
                    </a:lnTo>
                    <a:lnTo>
                      <a:pt x="125" y="18"/>
                    </a:lnTo>
                    <a:lnTo>
                      <a:pt x="120" y="14"/>
                    </a:lnTo>
                    <a:lnTo>
                      <a:pt x="113" y="9"/>
                    </a:lnTo>
                    <a:lnTo>
                      <a:pt x="107" y="6"/>
                    </a:lnTo>
                    <a:lnTo>
                      <a:pt x="99" y="4"/>
                    </a:lnTo>
                    <a:lnTo>
                      <a:pt x="92" y="2"/>
                    </a:lnTo>
                    <a:lnTo>
                      <a:pt x="84" y="1"/>
                    </a:lnTo>
                    <a:lnTo>
                      <a:pt x="77" y="0"/>
                    </a:lnTo>
                    <a:lnTo>
                      <a:pt x="77" y="0"/>
                    </a:lnTo>
                    <a:close/>
                    <a:moveTo>
                      <a:pt x="77" y="140"/>
                    </a:moveTo>
                    <a:lnTo>
                      <a:pt x="77" y="140"/>
                    </a:lnTo>
                    <a:lnTo>
                      <a:pt x="70" y="140"/>
                    </a:lnTo>
                    <a:lnTo>
                      <a:pt x="64" y="139"/>
                    </a:lnTo>
                    <a:lnTo>
                      <a:pt x="52" y="135"/>
                    </a:lnTo>
                    <a:lnTo>
                      <a:pt x="42" y="129"/>
                    </a:lnTo>
                    <a:lnTo>
                      <a:pt x="32" y="122"/>
                    </a:lnTo>
                    <a:lnTo>
                      <a:pt x="25" y="112"/>
                    </a:lnTo>
                    <a:lnTo>
                      <a:pt x="18" y="101"/>
                    </a:lnTo>
                    <a:lnTo>
                      <a:pt x="15" y="89"/>
                    </a:lnTo>
                    <a:lnTo>
                      <a:pt x="14" y="84"/>
                    </a:lnTo>
                    <a:lnTo>
                      <a:pt x="14" y="77"/>
                    </a:lnTo>
                    <a:lnTo>
                      <a:pt x="14" y="77"/>
                    </a:lnTo>
                    <a:lnTo>
                      <a:pt x="14" y="71"/>
                    </a:lnTo>
                    <a:lnTo>
                      <a:pt x="15" y="64"/>
                    </a:lnTo>
                    <a:lnTo>
                      <a:pt x="18" y="52"/>
                    </a:lnTo>
                    <a:lnTo>
                      <a:pt x="25" y="42"/>
                    </a:lnTo>
                    <a:lnTo>
                      <a:pt x="32" y="33"/>
                    </a:lnTo>
                    <a:lnTo>
                      <a:pt x="42" y="24"/>
                    </a:lnTo>
                    <a:lnTo>
                      <a:pt x="52" y="19"/>
                    </a:lnTo>
                    <a:lnTo>
                      <a:pt x="64" y="16"/>
                    </a:lnTo>
                    <a:lnTo>
                      <a:pt x="70" y="15"/>
                    </a:lnTo>
                    <a:lnTo>
                      <a:pt x="77" y="14"/>
                    </a:lnTo>
                    <a:lnTo>
                      <a:pt x="77" y="14"/>
                    </a:lnTo>
                    <a:lnTo>
                      <a:pt x="83" y="15"/>
                    </a:lnTo>
                    <a:lnTo>
                      <a:pt x="89" y="16"/>
                    </a:lnTo>
                    <a:lnTo>
                      <a:pt x="101" y="19"/>
                    </a:lnTo>
                    <a:lnTo>
                      <a:pt x="112" y="24"/>
                    </a:lnTo>
                    <a:lnTo>
                      <a:pt x="121" y="33"/>
                    </a:lnTo>
                    <a:lnTo>
                      <a:pt x="128" y="42"/>
                    </a:lnTo>
                    <a:lnTo>
                      <a:pt x="135" y="52"/>
                    </a:lnTo>
                    <a:lnTo>
                      <a:pt x="138" y="64"/>
                    </a:lnTo>
                    <a:lnTo>
                      <a:pt x="139" y="71"/>
                    </a:lnTo>
                    <a:lnTo>
                      <a:pt x="139" y="77"/>
                    </a:lnTo>
                    <a:lnTo>
                      <a:pt x="139" y="77"/>
                    </a:lnTo>
                    <a:lnTo>
                      <a:pt x="139" y="84"/>
                    </a:lnTo>
                    <a:lnTo>
                      <a:pt x="138" y="89"/>
                    </a:lnTo>
                    <a:lnTo>
                      <a:pt x="135" y="101"/>
                    </a:lnTo>
                    <a:lnTo>
                      <a:pt x="128" y="112"/>
                    </a:lnTo>
                    <a:lnTo>
                      <a:pt x="121" y="122"/>
                    </a:lnTo>
                    <a:lnTo>
                      <a:pt x="112" y="129"/>
                    </a:lnTo>
                    <a:lnTo>
                      <a:pt x="101" y="135"/>
                    </a:lnTo>
                    <a:lnTo>
                      <a:pt x="89" y="139"/>
                    </a:lnTo>
                    <a:lnTo>
                      <a:pt x="83" y="140"/>
                    </a:lnTo>
                    <a:lnTo>
                      <a:pt x="77" y="140"/>
                    </a:lnTo>
                    <a:lnTo>
                      <a:pt x="77" y="140"/>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33" name="Freeform 117"/>
              <p:cNvSpPr>
                <a:spLocks noEditPoints="1"/>
              </p:cNvSpPr>
              <p:nvPr>
                <p:custDataLst>
                  <p:tags r:id="rId97"/>
                </p:custDataLst>
              </p:nvPr>
            </p:nvSpPr>
            <p:spPr bwMode="auto">
              <a:xfrm>
                <a:off x="3238500" y="3127375"/>
                <a:ext cx="341313" cy="342900"/>
              </a:xfrm>
              <a:custGeom>
                <a:avLst/>
                <a:gdLst>
                  <a:gd name="T0" fmla="*/ 197 w 215"/>
                  <a:gd name="T1" fmla="*/ 83 h 216"/>
                  <a:gd name="T2" fmla="*/ 209 w 215"/>
                  <a:gd name="T3" fmla="*/ 70 h 216"/>
                  <a:gd name="T4" fmla="*/ 171 w 215"/>
                  <a:gd name="T5" fmla="*/ 42 h 216"/>
                  <a:gd name="T6" fmla="*/ 143 w 215"/>
                  <a:gd name="T7" fmla="*/ 4 h 216"/>
                  <a:gd name="T8" fmla="*/ 129 w 215"/>
                  <a:gd name="T9" fmla="*/ 18 h 216"/>
                  <a:gd name="T10" fmla="*/ 83 w 215"/>
                  <a:gd name="T11" fmla="*/ 18 h 216"/>
                  <a:gd name="T12" fmla="*/ 69 w 215"/>
                  <a:gd name="T13" fmla="*/ 5 h 216"/>
                  <a:gd name="T14" fmla="*/ 41 w 215"/>
                  <a:gd name="T15" fmla="*/ 41 h 216"/>
                  <a:gd name="T16" fmla="*/ 3 w 215"/>
                  <a:gd name="T17" fmla="*/ 71 h 216"/>
                  <a:gd name="T18" fmla="*/ 14 w 215"/>
                  <a:gd name="T19" fmla="*/ 86 h 216"/>
                  <a:gd name="T20" fmla="*/ 13 w 215"/>
                  <a:gd name="T21" fmla="*/ 132 h 216"/>
                  <a:gd name="T22" fmla="*/ 4 w 215"/>
                  <a:gd name="T23" fmla="*/ 146 h 216"/>
                  <a:gd name="T24" fmla="*/ 36 w 215"/>
                  <a:gd name="T25" fmla="*/ 175 h 216"/>
                  <a:gd name="T26" fmla="*/ 71 w 215"/>
                  <a:gd name="T27" fmla="*/ 212 h 216"/>
                  <a:gd name="T28" fmla="*/ 86 w 215"/>
                  <a:gd name="T29" fmla="*/ 203 h 216"/>
                  <a:gd name="T30" fmla="*/ 130 w 215"/>
                  <a:gd name="T31" fmla="*/ 202 h 216"/>
                  <a:gd name="T32" fmla="*/ 144 w 215"/>
                  <a:gd name="T33" fmla="*/ 211 h 216"/>
                  <a:gd name="T34" fmla="*/ 174 w 215"/>
                  <a:gd name="T35" fmla="*/ 177 h 216"/>
                  <a:gd name="T36" fmla="*/ 210 w 215"/>
                  <a:gd name="T37" fmla="*/ 144 h 216"/>
                  <a:gd name="T38" fmla="*/ 198 w 215"/>
                  <a:gd name="T39" fmla="*/ 130 h 216"/>
                  <a:gd name="T40" fmla="*/ 184 w 215"/>
                  <a:gd name="T41" fmla="*/ 161 h 216"/>
                  <a:gd name="T42" fmla="*/ 169 w 215"/>
                  <a:gd name="T43" fmla="*/ 161 h 216"/>
                  <a:gd name="T44" fmla="*/ 162 w 215"/>
                  <a:gd name="T45" fmla="*/ 185 h 216"/>
                  <a:gd name="T46" fmla="*/ 136 w 215"/>
                  <a:gd name="T47" fmla="*/ 186 h 216"/>
                  <a:gd name="T48" fmla="*/ 118 w 215"/>
                  <a:gd name="T49" fmla="*/ 191 h 216"/>
                  <a:gd name="T50" fmla="*/ 98 w 215"/>
                  <a:gd name="T51" fmla="*/ 191 h 216"/>
                  <a:gd name="T52" fmla="*/ 80 w 215"/>
                  <a:gd name="T53" fmla="*/ 187 h 216"/>
                  <a:gd name="T54" fmla="*/ 54 w 215"/>
                  <a:gd name="T55" fmla="*/ 186 h 216"/>
                  <a:gd name="T56" fmla="*/ 54 w 215"/>
                  <a:gd name="T57" fmla="*/ 173 h 216"/>
                  <a:gd name="T58" fmla="*/ 30 w 215"/>
                  <a:gd name="T59" fmla="*/ 162 h 216"/>
                  <a:gd name="T60" fmla="*/ 29 w 215"/>
                  <a:gd name="T61" fmla="*/ 137 h 216"/>
                  <a:gd name="T62" fmla="*/ 26 w 215"/>
                  <a:gd name="T63" fmla="*/ 120 h 216"/>
                  <a:gd name="T64" fmla="*/ 26 w 215"/>
                  <a:gd name="T65" fmla="*/ 98 h 216"/>
                  <a:gd name="T66" fmla="*/ 30 w 215"/>
                  <a:gd name="T67" fmla="*/ 83 h 216"/>
                  <a:gd name="T68" fmla="*/ 29 w 215"/>
                  <a:gd name="T69" fmla="*/ 55 h 216"/>
                  <a:gd name="T70" fmla="*/ 46 w 215"/>
                  <a:gd name="T71" fmla="*/ 56 h 216"/>
                  <a:gd name="T72" fmla="*/ 53 w 215"/>
                  <a:gd name="T73" fmla="*/ 31 h 216"/>
                  <a:gd name="T74" fmla="*/ 81 w 215"/>
                  <a:gd name="T75" fmla="*/ 33 h 216"/>
                  <a:gd name="T76" fmla="*/ 95 w 215"/>
                  <a:gd name="T77" fmla="*/ 30 h 216"/>
                  <a:gd name="T78" fmla="*/ 117 w 215"/>
                  <a:gd name="T79" fmla="*/ 30 h 216"/>
                  <a:gd name="T80" fmla="*/ 130 w 215"/>
                  <a:gd name="T81" fmla="*/ 33 h 216"/>
                  <a:gd name="T82" fmla="*/ 159 w 215"/>
                  <a:gd name="T83" fmla="*/ 30 h 216"/>
                  <a:gd name="T84" fmla="*/ 158 w 215"/>
                  <a:gd name="T85" fmla="*/ 49 h 216"/>
                  <a:gd name="T86" fmla="*/ 183 w 215"/>
                  <a:gd name="T87" fmla="*/ 53 h 216"/>
                  <a:gd name="T88" fmla="*/ 181 w 215"/>
                  <a:gd name="T89" fmla="*/ 82 h 216"/>
                  <a:gd name="T90" fmla="*/ 185 w 215"/>
                  <a:gd name="T91" fmla="*/ 95 h 216"/>
                  <a:gd name="T92" fmla="*/ 186 w 215"/>
                  <a:gd name="T93" fmla="*/ 118 h 216"/>
                  <a:gd name="T94" fmla="*/ 183 w 215"/>
                  <a:gd name="T95" fmla="*/ 13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5" h="216">
                    <a:moveTo>
                      <a:pt x="215" y="126"/>
                    </a:moveTo>
                    <a:lnTo>
                      <a:pt x="215" y="87"/>
                    </a:lnTo>
                    <a:lnTo>
                      <a:pt x="197" y="83"/>
                    </a:lnTo>
                    <a:lnTo>
                      <a:pt x="197" y="83"/>
                    </a:lnTo>
                    <a:lnTo>
                      <a:pt x="196" y="82"/>
                    </a:lnTo>
                    <a:lnTo>
                      <a:pt x="209" y="70"/>
                    </a:lnTo>
                    <a:lnTo>
                      <a:pt x="190" y="37"/>
                    </a:lnTo>
                    <a:lnTo>
                      <a:pt x="171" y="42"/>
                    </a:lnTo>
                    <a:lnTo>
                      <a:pt x="171" y="42"/>
                    </a:lnTo>
                    <a:lnTo>
                      <a:pt x="171" y="41"/>
                    </a:lnTo>
                    <a:lnTo>
                      <a:pt x="177" y="24"/>
                    </a:lnTo>
                    <a:lnTo>
                      <a:pt x="143" y="4"/>
                    </a:lnTo>
                    <a:lnTo>
                      <a:pt x="130" y="18"/>
                    </a:lnTo>
                    <a:lnTo>
                      <a:pt x="130" y="18"/>
                    </a:lnTo>
                    <a:lnTo>
                      <a:pt x="129" y="18"/>
                    </a:lnTo>
                    <a:lnTo>
                      <a:pt x="125" y="0"/>
                    </a:lnTo>
                    <a:lnTo>
                      <a:pt x="86" y="0"/>
                    </a:lnTo>
                    <a:lnTo>
                      <a:pt x="83" y="18"/>
                    </a:lnTo>
                    <a:lnTo>
                      <a:pt x="83" y="18"/>
                    </a:lnTo>
                    <a:lnTo>
                      <a:pt x="81" y="18"/>
                    </a:lnTo>
                    <a:lnTo>
                      <a:pt x="69" y="5"/>
                    </a:lnTo>
                    <a:lnTo>
                      <a:pt x="35" y="25"/>
                    </a:lnTo>
                    <a:lnTo>
                      <a:pt x="41" y="41"/>
                    </a:lnTo>
                    <a:lnTo>
                      <a:pt x="41" y="41"/>
                    </a:lnTo>
                    <a:lnTo>
                      <a:pt x="39" y="43"/>
                    </a:lnTo>
                    <a:lnTo>
                      <a:pt x="22" y="38"/>
                    </a:lnTo>
                    <a:lnTo>
                      <a:pt x="3" y="71"/>
                    </a:lnTo>
                    <a:lnTo>
                      <a:pt x="15" y="82"/>
                    </a:lnTo>
                    <a:lnTo>
                      <a:pt x="15" y="82"/>
                    </a:lnTo>
                    <a:lnTo>
                      <a:pt x="14" y="86"/>
                    </a:lnTo>
                    <a:lnTo>
                      <a:pt x="0" y="90"/>
                    </a:lnTo>
                    <a:lnTo>
                      <a:pt x="0" y="128"/>
                    </a:lnTo>
                    <a:lnTo>
                      <a:pt x="13" y="132"/>
                    </a:lnTo>
                    <a:lnTo>
                      <a:pt x="13" y="132"/>
                    </a:lnTo>
                    <a:lnTo>
                      <a:pt x="15" y="137"/>
                    </a:lnTo>
                    <a:lnTo>
                      <a:pt x="4" y="146"/>
                    </a:lnTo>
                    <a:lnTo>
                      <a:pt x="23" y="179"/>
                    </a:lnTo>
                    <a:lnTo>
                      <a:pt x="36" y="175"/>
                    </a:lnTo>
                    <a:lnTo>
                      <a:pt x="36" y="175"/>
                    </a:lnTo>
                    <a:lnTo>
                      <a:pt x="41" y="180"/>
                    </a:lnTo>
                    <a:lnTo>
                      <a:pt x="37" y="192"/>
                    </a:lnTo>
                    <a:lnTo>
                      <a:pt x="71" y="212"/>
                    </a:lnTo>
                    <a:lnTo>
                      <a:pt x="80" y="202"/>
                    </a:lnTo>
                    <a:lnTo>
                      <a:pt x="80" y="202"/>
                    </a:lnTo>
                    <a:lnTo>
                      <a:pt x="86" y="203"/>
                    </a:lnTo>
                    <a:lnTo>
                      <a:pt x="88" y="216"/>
                    </a:lnTo>
                    <a:lnTo>
                      <a:pt x="127" y="216"/>
                    </a:lnTo>
                    <a:lnTo>
                      <a:pt x="130" y="202"/>
                    </a:lnTo>
                    <a:lnTo>
                      <a:pt x="130" y="202"/>
                    </a:lnTo>
                    <a:lnTo>
                      <a:pt x="136" y="201"/>
                    </a:lnTo>
                    <a:lnTo>
                      <a:pt x="144" y="211"/>
                    </a:lnTo>
                    <a:lnTo>
                      <a:pt x="179" y="191"/>
                    </a:lnTo>
                    <a:lnTo>
                      <a:pt x="174" y="177"/>
                    </a:lnTo>
                    <a:lnTo>
                      <a:pt x="174" y="177"/>
                    </a:lnTo>
                    <a:lnTo>
                      <a:pt x="177" y="173"/>
                    </a:lnTo>
                    <a:lnTo>
                      <a:pt x="191" y="177"/>
                    </a:lnTo>
                    <a:lnTo>
                      <a:pt x="210" y="144"/>
                    </a:lnTo>
                    <a:lnTo>
                      <a:pt x="198" y="133"/>
                    </a:lnTo>
                    <a:lnTo>
                      <a:pt x="198" y="133"/>
                    </a:lnTo>
                    <a:lnTo>
                      <a:pt x="198" y="130"/>
                    </a:lnTo>
                    <a:lnTo>
                      <a:pt x="215" y="126"/>
                    </a:lnTo>
                    <a:close/>
                    <a:moveTo>
                      <a:pt x="193" y="147"/>
                    </a:moveTo>
                    <a:lnTo>
                      <a:pt x="184" y="161"/>
                    </a:lnTo>
                    <a:lnTo>
                      <a:pt x="172" y="157"/>
                    </a:lnTo>
                    <a:lnTo>
                      <a:pt x="169" y="161"/>
                    </a:lnTo>
                    <a:lnTo>
                      <a:pt x="169" y="161"/>
                    </a:lnTo>
                    <a:lnTo>
                      <a:pt x="161" y="169"/>
                    </a:lnTo>
                    <a:lnTo>
                      <a:pt x="157" y="173"/>
                    </a:lnTo>
                    <a:lnTo>
                      <a:pt x="162" y="185"/>
                    </a:lnTo>
                    <a:lnTo>
                      <a:pt x="148" y="192"/>
                    </a:lnTo>
                    <a:lnTo>
                      <a:pt x="140" y="184"/>
                    </a:lnTo>
                    <a:lnTo>
                      <a:pt x="136" y="186"/>
                    </a:lnTo>
                    <a:lnTo>
                      <a:pt x="136" y="186"/>
                    </a:lnTo>
                    <a:lnTo>
                      <a:pt x="123" y="190"/>
                    </a:lnTo>
                    <a:lnTo>
                      <a:pt x="118" y="191"/>
                    </a:lnTo>
                    <a:lnTo>
                      <a:pt x="116" y="202"/>
                    </a:lnTo>
                    <a:lnTo>
                      <a:pt x="100" y="202"/>
                    </a:lnTo>
                    <a:lnTo>
                      <a:pt x="98" y="191"/>
                    </a:lnTo>
                    <a:lnTo>
                      <a:pt x="93" y="190"/>
                    </a:lnTo>
                    <a:lnTo>
                      <a:pt x="93" y="190"/>
                    </a:lnTo>
                    <a:lnTo>
                      <a:pt x="80" y="187"/>
                    </a:lnTo>
                    <a:lnTo>
                      <a:pt x="75" y="186"/>
                    </a:lnTo>
                    <a:lnTo>
                      <a:pt x="68" y="193"/>
                    </a:lnTo>
                    <a:lnTo>
                      <a:pt x="54" y="186"/>
                    </a:lnTo>
                    <a:lnTo>
                      <a:pt x="57" y="176"/>
                    </a:lnTo>
                    <a:lnTo>
                      <a:pt x="54" y="173"/>
                    </a:lnTo>
                    <a:lnTo>
                      <a:pt x="54" y="173"/>
                    </a:lnTo>
                    <a:lnTo>
                      <a:pt x="44" y="163"/>
                    </a:lnTo>
                    <a:lnTo>
                      <a:pt x="41" y="159"/>
                    </a:lnTo>
                    <a:lnTo>
                      <a:pt x="30" y="162"/>
                    </a:lnTo>
                    <a:lnTo>
                      <a:pt x="22" y="149"/>
                    </a:lnTo>
                    <a:lnTo>
                      <a:pt x="31" y="141"/>
                    </a:lnTo>
                    <a:lnTo>
                      <a:pt x="29" y="137"/>
                    </a:lnTo>
                    <a:lnTo>
                      <a:pt x="29" y="137"/>
                    </a:lnTo>
                    <a:lnTo>
                      <a:pt x="27" y="124"/>
                    </a:lnTo>
                    <a:lnTo>
                      <a:pt x="26" y="120"/>
                    </a:lnTo>
                    <a:lnTo>
                      <a:pt x="14" y="117"/>
                    </a:lnTo>
                    <a:lnTo>
                      <a:pt x="14" y="100"/>
                    </a:lnTo>
                    <a:lnTo>
                      <a:pt x="26" y="98"/>
                    </a:lnTo>
                    <a:lnTo>
                      <a:pt x="27" y="94"/>
                    </a:lnTo>
                    <a:lnTo>
                      <a:pt x="27" y="94"/>
                    </a:lnTo>
                    <a:lnTo>
                      <a:pt x="30" y="83"/>
                    </a:lnTo>
                    <a:lnTo>
                      <a:pt x="32" y="78"/>
                    </a:lnTo>
                    <a:lnTo>
                      <a:pt x="21" y="69"/>
                    </a:lnTo>
                    <a:lnTo>
                      <a:pt x="29" y="55"/>
                    </a:lnTo>
                    <a:lnTo>
                      <a:pt x="43" y="59"/>
                    </a:lnTo>
                    <a:lnTo>
                      <a:pt x="46" y="56"/>
                    </a:lnTo>
                    <a:lnTo>
                      <a:pt x="46" y="56"/>
                    </a:lnTo>
                    <a:lnTo>
                      <a:pt x="54" y="49"/>
                    </a:lnTo>
                    <a:lnTo>
                      <a:pt x="57" y="46"/>
                    </a:lnTo>
                    <a:lnTo>
                      <a:pt x="53" y="31"/>
                    </a:lnTo>
                    <a:lnTo>
                      <a:pt x="67" y="24"/>
                    </a:lnTo>
                    <a:lnTo>
                      <a:pt x="76" y="34"/>
                    </a:lnTo>
                    <a:lnTo>
                      <a:pt x="81" y="33"/>
                    </a:lnTo>
                    <a:lnTo>
                      <a:pt x="81" y="33"/>
                    </a:lnTo>
                    <a:lnTo>
                      <a:pt x="89" y="31"/>
                    </a:lnTo>
                    <a:lnTo>
                      <a:pt x="95" y="30"/>
                    </a:lnTo>
                    <a:lnTo>
                      <a:pt x="98" y="14"/>
                    </a:lnTo>
                    <a:lnTo>
                      <a:pt x="114" y="14"/>
                    </a:lnTo>
                    <a:lnTo>
                      <a:pt x="117" y="30"/>
                    </a:lnTo>
                    <a:lnTo>
                      <a:pt x="122" y="31"/>
                    </a:lnTo>
                    <a:lnTo>
                      <a:pt x="122" y="31"/>
                    </a:lnTo>
                    <a:lnTo>
                      <a:pt x="130" y="33"/>
                    </a:lnTo>
                    <a:lnTo>
                      <a:pt x="135" y="34"/>
                    </a:lnTo>
                    <a:lnTo>
                      <a:pt x="145" y="23"/>
                    </a:lnTo>
                    <a:lnTo>
                      <a:pt x="159" y="30"/>
                    </a:lnTo>
                    <a:lnTo>
                      <a:pt x="154" y="46"/>
                    </a:lnTo>
                    <a:lnTo>
                      <a:pt x="158" y="49"/>
                    </a:lnTo>
                    <a:lnTo>
                      <a:pt x="158" y="49"/>
                    </a:lnTo>
                    <a:lnTo>
                      <a:pt x="165" y="55"/>
                    </a:lnTo>
                    <a:lnTo>
                      <a:pt x="167" y="58"/>
                    </a:lnTo>
                    <a:lnTo>
                      <a:pt x="183" y="53"/>
                    </a:lnTo>
                    <a:lnTo>
                      <a:pt x="192" y="67"/>
                    </a:lnTo>
                    <a:lnTo>
                      <a:pt x="180" y="78"/>
                    </a:lnTo>
                    <a:lnTo>
                      <a:pt x="181" y="82"/>
                    </a:lnTo>
                    <a:lnTo>
                      <a:pt x="181" y="82"/>
                    </a:lnTo>
                    <a:lnTo>
                      <a:pt x="184" y="91"/>
                    </a:lnTo>
                    <a:lnTo>
                      <a:pt x="185" y="95"/>
                    </a:lnTo>
                    <a:lnTo>
                      <a:pt x="201" y="98"/>
                    </a:lnTo>
                    <a:lnTo>
                      <a:pt x="201" y="114"/>
                    </a:lnTo>
                    <a:lnTo>
                      <a:pt x="186" y="118"/>
                    </a:lnTo>
                    <a:lnTo>
                      <a:pt x="185" y="123"/>
                    </a:lnTo>
                    <a:lnTo>
                      <a:pt x="185" y="123"/>
                    </a:lnTo>
                    <a:lnTo>
                      <a:pt x="183" y="133"/>
                    </a:lnTo>
                    <a:lnTo>
                      <a:pt x="182" y="137"/>
                    </a:lnTo>
                    <a:lnTo>
                      <a:pt x="193" y="147"/>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34" name="Freeform 118"/>
              <p:cNvSpPr>
                <a:spLocks noEditPoints="1"/>
              </p:cNvSpPr>
              <p:nvPr>
                <p:custDataLst>
                  <p:tags r:id="rId98"/>
                </p:custDataLst>
              </p:nvPr>
            </p:nvSpPr>
            <p:spPr bwMode="auto">
              <a:xfrm>
                <a:off x="3335338" y="3232150"/>
                <a:ext cx="142875" cy="141288"/>
              </a:xfrm>
              <a:custGeom>
                <a:avLst/>
                <a:gdLst>
                  <a:gd name="T0" fmla="*/ 44 w 90"/>
                  <a:gd name="T1" fmla="*/ 0 h 89"/>
                  <a:gd name="T2" fmla="*/ 27 w 90"/>
                  <a:gd name="T3" fmla="*/ 3 h 89"/>
                  <a:gd name="T4" fmla="*/ 13 w 90"/>
                  <a:gd name="T5" fmla="*/ 13 h 89"/>
                  <a:gd name="T6" fmla="*/ 3 w 90"/>
                  <a:gd name="T7" fmla="*/ 27 h 89"/>
                  <a:gd name="T8" fmla="*/ 0 w 90"/>
                  <a:gd name="T9" fmla="*/ 44 h 89"/>
                  <a:gd name="T10" fmla="*/ 1 w 90"/>
                  <a:gd name="T11" fmla="*/ 54 h 89"/>
                  <a:gd name="T12" fmla="*/ 8 w 90"/>
                  <a:gd name="T13" fmla="*/ 70 h 89"/>
                  <a:gd name="T14" fmla="*/ 20 w 90"/>
                  <a:gd name="T15" fmla="*/ 82 h 89"/>
                  <a:gd name="T16" fmla="*/ 36 w 90"/>
                  <a:gd name="T17" fmla="*/ 88 h 89"/>
                  <a:gd name="T18" fmla="*/ 44 w 90"/>
                  <a:gd name="T19" fmla="*/ 89 h 89"/>
                  <a:gd name="T20" fmla="*/ 62 w 90"/>
                  <a:gd name="T21" fmla="*/ 86 h 89"/>
                  <a:gd name="T22" fmla="*/ 77 w 90"/>
                  <a:gd name="T23" fmla="*/ 76 h 89"/>
                  <a:gd name="T24" fmla="*/ 86 w 90"/>
                  <a:gd name="T25" fmla="*/ 62 h 89"/>
                  <a:gd name="T26" fmla="*/ 90 w 90"/>
                  <a:gd name="T27" fmla="*/ 44 h 89"/>
                  <a:gd name="T28" fmla="*/ 89 w 90"/>
                  <a:gd name="T29" fmla="*/ 35 h 89"/>
                  <a:gd name="T30" fmla="*/ 82 w 90"/>
                  <a:gd name="T31" fmla="*/ 19 h 89"/>
                  <a:gd name="T32" fmla="*/ 69 w 90"/>
                  <a:gd name="T33" fmla="*/ 7 h 89"/>
                  <a:gd name="T34" fmla="*/ 54 w 90"/>
                  <a:gd name="T35" fmla="*/ 1 h 89"/>
                  <a:gd name="T36" fmla="*/ 44 w 90"/>
                  <a:gd name="T37" fmla="*/ 0 h 89"/>
                  <a:gd name="T38" fmla="*/ 44 w 90"/>
                  <a:gd name="T39" fmla="*/ 75 h 89"/>
                  <a:gd name="T40" fmla="*/ 33 w 90"/>
                  <a:gd name="T41" fmla="*/ 73 h 89"/>
                  <a:gd name="T42" fmla="*/ 23 w 90"/>
                  <a:gd name="T43" fmla="*/ 66 h 89"/>
                  <a:gd name="T44" fmla="*/ 16 w 90"/>
                  <a:gd name="T45" fmla="*/ 56 h 89"/>
                  <a:gd name="T46" fmla="*/ 14 w 90"/>
                  <a:gd name="T47" fmla="*/ 44 h 89"/>
                  <a:gd name="T48" fmla="*/ 14 w 90"/>
                  <a:gd name="T49" fmla="*/ 39 h 89"/>
                  <a:gd name="T50" fmla="*/ 20 w 90"/>
                  <a:gd name="T51" fmla="*/ 28 h 89"/>
                  <a:gd name="T52" fmla="*/ 27 w 90"/>
                  <a:gd name="T53" fmla="*/ 19 h 89"/>
                  <a:gd name="T54" fmla="*/ 39 w 90"/>
                  <a:gd name="T55" fmla="*/ 15 h 89"/>
                  <a:gd name="T56" fmla="*/ 44 w 90"/>
                  <a:gd name="T57" fmla="*/ 14 h 89"/>
                  <a:gd name="T58" fmla="*/ 56 w 90"/>
                  <a:gd name="T59" fmla="*/ 16 h 89"/>
                  <a:gd name="T60" fmla="*/ 66 w 90"/>
                  <a:gd name="T61" fmla="*/ 22 h 89"/>
                  <a:gd name="T62" fmla="*/ 73 w 90"/>
                  <a:gd name="T63" fmla="*/ 32 h 89"/>
                  <a:gd name="T64" fmla="*/ 76 w 90"/>
                  <a:gd name="T65" fmla="*/ 44 h 89"/>
                  <a:gd name="T66" fmla="*/ 75 w 90"/>
                  <a:gd name="T67" fmla="*/ 51 h 89"/>
                  <a:gd name="T68" fmla="*/ 70 w 90"/>
                  <a:gd name="T69" fmla="*/ 61 h 89"/>
                  <a:gd name="T70" fmla="*/ 62 w 90"/>
                  <a:gd name="T71" fmla="*/ 70 h 89"/>
                  <a:gd name="T72" fmla="*/ 51 w 90"/>
                  <a:gd name="T73" fmla="*/ 74 h 89"/>
                  <a:gd name="T74" fmla="*/ 44 w 90"/>
                  <a:gd name="T7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89">
                    <a:moveTo>
                      <a:pt x="44" y="0"/>
                    </a:moveTo>
                    <a:lnTo>
                      <a:pt x="44" y="0"/>
                    </a:lnTo>
                    <a:lnTo>
                      <a:pt x="36" y="1"/>
                    </a:lnTo>
                    <a:lnTo>
                      <a:pt x="27" y="3"/>
                    </a:lnTo>
                    <a:lnTo>
                      <a:pt x="20" y="7"/>
                    </a:lnTo>
                    <a:lnTo>
                      <a:pt x="13" y="13"/>
                    </a:lnTo>
                    <a:lnTo>
                      <a:pt x="8" y="19"/>
                    </a:lnTo>
                    <a:lnTo>
                      <a:pt x="3" y="27"/>
                    </a:lnTo>
                    <a:lnTo>
                      <a:pt x="1" y="35"/>
                    </a:lnTo>
                    <a:lnTo>
                      <a:pt x="0" y="44"/>
                    </a:lnTo>
                    <a:lnTo>
                      <a:pt x="0" y="44"/>
                    </a:lnTo>
                    <a:lnTo>
                      <a:pt x="1" y="54"/>
                    </a:lnTo>
                    <a:lnTo>
                      <a:pt x="3" y="62"/>
                    </a:lnTo>
                    <a:lnTo>
                      <a:pt x="8" y="70"/>
                    </a:lnTo>
                    <a:lnTo>
                      <a:pt x="13" y="76"/>
                    </a:lnTo>
                    <a:lnTo>
                      <a:pt x="20" y="82"/>
                    </a:lnTo>
                    <a:lnTo>
                      <a:pt x="27" y="86"/>
                    </a:lnTo>
                    <a:lnTo>
                      <a:pt x="36" y="88"/>
                    </a:lnTo>
                    <a:lnTo>
                      <a:pt x="44" y="89"/>
                    </a:lnTo>
                    <a:lnTo>
                      <a:pt x="44" y="89"/>
                    </a:lnTo>
                    <a:lnTo>
                      <a:pt x="54" y="88"/>
                    </a:lnTo>
                    <a:lnTo>
                      <a:pt x="62" y="86"/>
                    </a:lnTo>
                    <a:lnTo>
                      <a:pt x="69" y="82"/>
                    </a:lnTo>
                    <a:lnTo>
                      <a:pt x="77" y="76"/>
                    </a:lnTo>
                    <a:lnTo>
                      <a:pt x="82" y="70"/>
                    </a:lnTo>
                    <a:lnTo>
                      <a:pt x="86" y="62"/>
                    </a:lnTo>
                    <a:lnTo>
                      <a:pt x="89" y="54"/>
                    </a:lnTo>
                    <a:lnTo>
                      <a:pt x="90" y="44"/>
                    </a:lnTo>
                    <a:lnTo>
                      <a:pt x="90" y="44"/>
                    </a:lnTo>
                    <a:lnTo>
                      <a:pt x="89" y="35"/>
                    </a:lnTo>
                    <a:lnTo>
                      <a:pt x="86" y="27"/>
                    </a:lnTo>
                    <a:lnTo>
                      <a:pt x="82" y="19"/>
                    </a:lnTo>
                    <a:lnTo>
                      <a:pt x="77" y="13"/>
                    </a:lnTo>
                    <a:lnTo>
                      <a:pt x="69" y="7"/>
                    </a:lnTo>
                    <a:lnTo>
                      <a:pt x="62" y="3"/>
                    </a:lnTo>
                    <a:lnTo>
                      <a:pt x="54" y="1"/>
                    </a:lnTo>
                    <a:lnTo>
                      <a:pt x="44" y="0"/>
                    </a:lnTo>
                    <a:lnTo>
                      <a:pt x="44" y="0"/>
                    </a:lnTo>
                    <a:close/>
                    <a:moveTo>
                      <a:pt x="44" y="75"/>
                    </a:moveTo>
                    <a:lnTo>
                      <a:pt x="44" y="75"/>
                    </a:lnTo>
                    <a:lnTo>
                      <a:pt x="39" y="74"/>
                    </a:lnTo>
                    <a:lnTo>
                      <a:pt x="33" y="73"/>
                    </a:lnTo>
                    <a:lnTo>
                      <a:pt x="27" y="70"/>
                    </a:lnTo>
                    <a:lnTo>
                      <a:pt x="23" y="66"/>
                    </a:lnTo>
                    <a:lnTo>
                      <a:pt x="20" y="61"/>
                    </a:lnTo>
                    <a:lnTo>
                      <a:pt x="16" y="56"/>
                    </a:lnTo>
                    <a:lnTo>
                      <a:pt x="14" y="51"/>
                    </a:lnTo>
                    <a:lnTo>
                      <a:pt x="14" y="44"/>
                    </a:lnTo>
                    <a:lnTo>
                      <a:pt x="14" y="44"/>
                    </a:lnTo>
                    <a:lnTo>
                      <a:pt x="14" y="39"/>
                    </a:lnTo>
                    <a:lnTo>
                      <a:pt x="16" y="32"/>
                    </a:lnTo>
                    <a:lnTo>
                      <a:pt x="20" y="28"/>
                    </a:lnTo>
                    <a:lnTo>
                      <a:pt x="23" y="22"/>
                    </a:lnTo>
                    <a:lnTo>
                      <a:pt x="27" y="19"/>
                    </a:lnTo>
                    <a:lnTo>
                      <a:pt x="33" y="16"/>
                    </a:lnTo>
                    <a:lnTo>
                      <a:pt x="39" y="15"/>
                    </a:lnTo>
                    <a:lnTo>
                      <a:pt x="44" y="14"/>
                    </a:lnTo>
                    <a:lnTo>
                      <a:pt x="44" y="14"/>
                    </a:lnTo>
                    <a:lnTo>
                      <a:pt x="51" y="15"/>
                    </a:lnTo>
                    <a:lnTo>
                      <a:pt x="56" y="16"/>
                    </a:lnTo>
                    <a:lnTo>
                      <a:pt x="62" y="19"/>
                    </a:lnTo>
                    <a:lnTo>
                      <a:pt x="66" y="22"/>
                    </a:lnTo>
                    <a:lnTo>
                      <a:pt x="70" y="28"/>
                    </a:lnTo>
                    <a:lnTo>
                      <a:pt x="73" y="32"/>
                    </a:lnTo>
                    <a:lnTo>
                      <a:pt x="75" y="39"/>
                    </a:lnTo>
                    <a:lnTo>
                      <a:pt x="76" y="44"/>
                    </a:lnTo>
                    <a:lnTo>
                      <a:pt x="76" y="44"/>
                    </a:lnTo>
                    <a:lnTo>
                      <a:pt x="75" y="51"/>
                    </a:lnTo>
                    <a:lnTo>
                      <a:pt x="73" y="56"/>
                    </a:lnTo>
                    <a:lnTo>
                      <a:pt x="70" y="61"/>
                    </a:lnTo>
                    <a:lnTo>
                      <a:pt x="66" y="66"/>
                    </a:lnTo>
                    <a:lnTo>
                      <a:pt x="62" y="70"/>
                    </a:lnTo>
                    <a:lnTo>
                      <a:pt x="56" y="73"/>
                    </a:lnTo>
                    <a:lnTo>
                      <a:pt x="51" y="74"/>
                    </a:lnTo>
                    <a:lnTo>
                      <a:pt x="44" y="75"/>
                    </a:lnTo>
                    <a:lnTo>
                      <a:pt x="44" y="75"/>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35" name="Freeform 119"/>
              <p:cNvSpPr>
                <a:spLocks noEditPoints="1"/>
              </p:cNvSpPr>
              <p:nvPr>
                <p:custDataLst>
                  <p:tags r:id="rId99"/>
                </p:custDataLst>
              </p:nvPr>
            </p:nvSpPr>
            <p:spPr bwMode="auto">
              <a:xfrm>
                <a:off x="3352800" y="3486150"/>
                <a:ext cx="200025" cy="201713"/>
              </a:xfrm>
              <a:custGeom>
                <a:avLst/>
                <a:gdLst>
                  <a:gd name="T0" fmla="*/ 111 w 126"/>
                  <a:gd name="T1" fmla="*/ 45 h 127"/>
                  <a:gd name="T2" fmla="*/ 117 w 126"/>
                  <a:gd name="T3" fmla="*/ 27 h 127"/>
                  <a:gd name="T4" fmla="*/ 93 w 126"/>
                  <a:gd name="T5" fmla="*/ 10 h 127"/>
                  <a:gd name="T6" fmla="*/ 82 w 126"/>
                  <a:gd name="T7" fmla="*/ 5 h 127"/>
                  <a:gd name="T8" fmla="*/ 53 w 126"/>
                  <a:gd name="T9" fmla="*/ 0 h 127"/>
                  <a:gd name="T10" fmla="*/ 44 w 126"/>
                  <a:gd name="T11" fmla="*/ 15 h 127"/>
                  <a:gd name="T12" fmla="*/ 27 w 126"/>
                  <a:gd name="T13" fmla="*/ 10 h 127"/>
                  <a:gd name="T14" fmla="*/ 11 w 126"/>
                  <a:gd name="T15" fmla="*/ 34 h 127"/>
                  <a:gd name="T16" fmla="*/ 5 w 126"/>
                  <a:gd name="T17" fmla="*/ 45 h 127"/>
                  <a:gd name="T18" fmla="*/ 0 w 126"/>
                  <a:gd name="T19" fmla="*/ 73 h 127"/>
                  <a:gd name="T20" fmla="*/ 15 w 126"/>
                  <a:gd name="T21" fmla="*/ 82 h 127"/>
                  <a:gd name="T22" fmla="*/ 10 w 126"/>
                  <a:gd name="T23" fmla="*/ 100 h 127"/>
                  <a:gd name="T24" fmla="*/ 33 w 126"/>
                  <a:gd name="T25" fmla="*/ 116 h 127"/>
                  <a:gd name="T26" fmla="*/ 44 w 126"/>
                  <a:gd name="T27" fmla="*/ 122 h 127"/>
                  <a:gd name="T28" fmla="*/ 72 w 126"/>
                  <a:gd name="T29" fmla="*/ 127 h 127"/>
                  <a:gd name="T30" fmla="*/ 82 w 126"/>
                  <a:gd name="T31" fmla="*/ 112 h 127"/>
                  <a:gd name="T32" fmla="*/ 99 w 126"/>
                  <a:gd name="T33" fmla="*/ 116 h 127"/>
                  <a:gd name="T34" fmla="*/ 116 w 126"/>
                  <a:gd name="T35" fmla="*/ 93 h 127"/>
                  <a:gd name="T36" fmla="*/ 121 w 126"/>
                  <a:gd name="T37" fmla="*/ 82 h 127"/>
                  <a:gd name="T38" fmla="*/ 126 w 126"/>
                  <a:gd name="T39" fmla="*/ 54 h 127"/>
                  <a:gd name="T40" fmla="*/ 98 w 126"/>
                  <a:gd name="T41" fmla="*/ 73 h 127"/>
                  <a:gd name="T42" fmla="*/ 100 w 126"/>
                  <a:gd name="T43" fmla="*/ 96 h 127"/>
                  <a:gd name="T44" fmla="*/ 81 w 126"/>
                  <a:gd name="T45" fmla="*/ 95 h 127"/>
                  <a:gd name="T46" fmla="*/ 67 w 126"/>
                  <a:gd name="T47" fmla="*/ 113 h 127"/>
                  <a:gd name="T48" fmla="*/ 54 w 126"/>
                  <a:gd name="T49" fmla="*/ 98 h 127"/>
                  <a:gd name="T50" fmla="*/ 31 w 126"/>
                  <a:gd name="T51" fmla="*/ 101 h 127"/>
                  <a:gd name="T52" fmla="*/ 32 w 126"/>
                  <a:gd name="T53" fmla="*/ 82 h 127"/>
                  <a:gd name="T54" fmla="*/ 14 w 126"/>
                  <a:gd name="T55" fmla="*/ 68 h 127"/>
                  <a:gd name="T56" fmla="*/ 28 w 126"/>
                  <a:gd name="T57" fmla="*/ 54 h 127"/>
                  <a:gd name="T58" fmla="*/ 26 w 126"/>
                  <a:gd name="T59" fmla="*/ 31 h 127"/>
                  <a:gd name="T60" fmla="*/ 45 w 126"/>
                  <a:gd name="T61" fmla="*/ 32 h 127"/>
                  <a:gd name="T62" fmla="*/ 59 w 126"/>
                  <a:gd name="T63" fmla="*/ 14 h 127"/>
                  <a:gd name="T64" fmla="*/ 72 w 126"/>
                  <a:gd name="T65" fmla="*/ 29 h 127"/>
                  <a:gd name="T66" fmla="*/ 95 w 126"/>
                  <a:gd name="T67" fmla="*/ 26 h 127"/>
                  <a:gd name="T68" fmla="*/ 94 w 126"/>
                  <a:gd name="T69" fmla="*/ 45 h 127"/>
                  <a:gd name="T70" fmla="*/ 112 w 126"/>
                  <a:gd name="T71" fmla="*/ 59 h 127"/>
                  <a:gd name="T72" fmla="*/ 98 w 126"/>
                  <a:gd name="T73" fmla="*/ 7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27">
                    <a:moveTo>
                      <a:pt x="121" y="47"/>
                    </a:moveTo>
                    <a:lnTo>
                      <a:pt x="111" y="45"/>
                    </a:lnTo>
                    <a:lnTo>
                      <a:pt x="117" y="35"/>
                    </a:lnTo>
                    <a:lnTo>
                      <a:pt x="117" y="27"/>
                    </a:lnTo>
                    <a:lnTo>
                      <a:pt x="102" y="12"/>
                    </a:lnTo>
                    <a:lnTo>
                      <a:pt x="93" y="10"/>
                    </a:lnTo>
                    <a:lnTo>
                      <a:pt x="84" y="16"/>
                    </a:lnTo>
                    <a:lnTo>
                      <a:pt x="82" y="5"/>
                    </a:lnTo>
                    <a:lnTo>
                      <a:pt x="75" y="0"/>
                    </a:lnTo>
                    <a:lnTo>
                      <a:pt x="53" y="0"/>
                    </a:lnTo>
                    <a:lnTo>
                      <a:pt x="46" y="5"/>
                    </a:lnTo>
                    <a:lnTo>
                      <a:pt x="44" y="15"/>
                    </a:lnTo>
                    <a:lnTo>
                      <a:pt x="36" y="9"/>
                    </a:lnTo>
                    <a:lnTo>
                      <a:pt x="27" y="10"/>
                    </a:lnTo>
                    <a:lnTo>
                      <a:pt x="12" y="26"/>
                    </a:lnTo>
                    <a:lnTo>
                      <a:pt x="11" y="34"/>
                    </a:lnTo>
                    <a:lnTo>
                      <a:pt x="15" y="43"/>
                    </a:lnTo>
                    <a:lnTo>
                      <a:pt x="5" y="45"/>
                    </a:lnTo>
                    <a:lnTo>
                      <a:pt x="0" y="51"/>
                    </a:lnTo>
                    <a:lnTo>
                      <a:pt x="0" y="73"/>
                    </a:lnTo>
                    <a:lnTo>
                      <a:pt x="5" y="80"/>
                    </a:lnTo>
                    <a:lnTo>
                      <a:pt x="15" y="82"/>
                    </a:lnTo>
                    <a:lnTo>
                      <a:pt x="9" y="91"/>
                    </a:lnTo>
                    <a:lnTo>
                      <a:pt x="10" y="100"/>
                    </a:lnTo>
                    <a:lnTo>
                      <a:pt x="25" y="115"/>
                    </a:lnTo>
                    <a:lnTo>
                      <a:pt x="33" y="116"/>
                    </a:lnTo>
                    <a:lnTo>
                      <a:pt x="42" y="111"/>
                    </a:lnTo>
                    <a:lnTo>
                      <a:pt x="44" y="122"/>
                    </a:lnTo>
                    <a:lnTo>
                      <a:pt x="52" y="127"/>
                    </a:lnTo>
                    <a:lnTo>
                      <a:pt x="72" y="127"/>
                    </a:lnTo>
                    <a:lnTo>
                      <a:pt x="80" y="122"/>
                    </a:lnTo>
                    <a:lnTo>
                      <a:pt x="82" y="112"/>
                    </a:lnTo>
                    <a:lnTo>
                      <a:pt x="91" y="117"/>
                    </a:lnTo>
                    <a:lnTo>
                      <a:pt x="99" y="116"/>
                    </a:lnTo>
                    <a:lnTo>
                      <a:pt x="114" y="101"/>
                    </a:lnTo>
                    <a:lnTo>
                      <a:pt x="116" y="93"/>
                    </a:lnTo>
                    <a:lnTo>
                      <a:pt x="111" y="84"/>
                    </a:lnTo>
                    <a:lnTo>
                      <a:pt x="121" y="82"/>
                    </a:lnTo>
                    <a:lnTo>
                      <a:pt x="126" y="75"/>
                    </a:lnTo>
                    <a:lnTo>
                      <a:pt x="126" y="54"/>
                    </a:lnTo>
                    <a:lnTo>
                      <a:pt x="121" y="47"/>
                    </a:lnTo>
                    <a:close/>
                    <a:moveTo>
                      <a:pt x="98" y="73"/>
                    </a:moveTo>
                    <a:lnTo>
                      <a:pt x="94" y="84"/>
                    </a:lnTo>
                    <a:lnTo>
                      <a:pt x="100" y="96"/>
                    </a:lnTo>
                    <a:lnTo>
                      <a:pt x="94" y="102"/>
                    </a:lnTo>
                    <a:lnTo>
                      <a:pt x="81" y="95"/>
                    </a:lnTo>
                    <a:lnTo>
                      <a:pt x="70" y="99"/>
                    </a:lnTo>
                    <a:lnTo>
                      <a:pt x="67" y="113"/>
                    </a:lnTo>
                    <a:lnTo>
                      <a:pt x="57" y="113"/>
                    </a:lnTo>
                    <a:lnTo>
                      <a:pt x="54" y="98"/>
                    </a:lnTo>
                    <a:lnTo>
                      <a:pt x="43" y="94"/>
                    </a:lnTo>
                    <a:lnTo>
                      <a:pt x="31" y="101"/>
                    </a:lnTo>
                    <a:lnTo>
                      <a:pt x="24" y="94"/>
                    </a:lnTo>
                    <a:lnTo>
                      <a:pt x="32" y="82"/>
                    </a:lnTo>
                    <a:lnTo>
                      <a:pt x="28" y="71"/>
                    </a:lnTo>
                    <a:lnTo>
                      <a:pt x="14" y="68"/>
                    </a:lnTo>
                    <a:lnTo>
                      <a:pt x="14" y="58"/>
                    </a:lnTo>
                    <a:lnTo>
                      <a:pt x="28" y="54"/>
                    </a:lnTo>
                    <a:lnTo>
                      <a:pt x="32" y="44"/>
                    </a:lnTo>
                    <a:lnTo>
                      <a:pt x="26" y="31"/>
                    </a:lnTo>
                    <a:lnTo>
                      <a:pt x="32" y="24"/>
                    </a:lnTo>
                    <a:lnTo>
                      <a:pt x="45" y="32"/>
                    </a:lnTo>
                    <a:lnTo>
                      <a:pt x="56" y="28"/>
                    </a:lnTo>
                    <a:lnTo>
                      <a:pt x="59" y="14"/>
                    </a:lnTo>
                    <a:lnTo>
                      <a:pt x="69" y="14"/>
                    </a:lnTo>
                    <a:lnTo>
                      <a:pt x="72" y="29"/>
                    </a:lnTo>
                    <a:lnTo>
                      <a:pt x="83" y="33"/>
                    </a:lnTo>
                    <a:lnTo>
                      <a:pt x="95" y="26"/>
                    </a:lnTo>
                    <a:lnTo>
                      <a:pt x="103" y="33"/>
                    </a:lnTo>
                    <a:lnTo>
                      <a:pt x="94" y="45"/>
                    </a:lnTo>
                    <a:lnTo>
                      <a:pt x="98" y="56"/>
                    </a:lnTo>
                    <a:lnTo>
                      <a:pt x="112" y="59"/>
                    </a:lnTo>
                    <a:lnTo>
                      <a:pt x="112" y="70"/>
                    </a:lnTo>
                    <a:lnTo>
                      <a:pt x="98" y="73"/>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36" name="Freeform 120"/>
              <p:cNvSpPr>
                <a:spLocks noEditPoints="1"/>
              </p:cNvSpPr>
              <p:nvPr>
                <p:custDataLst>
                  <p:tags r:id="rId100"/>
                </p:custDataLst>
              </p:nvPr>
            </p:nvSpPr>
            <p:spPr bwMode="auto">
              <a:xfrm>
                <a:off x="3414713" y="3549650"/>
                <a:ext cx="74613" cy="74613"/>
              </a:xfrm>
              <a:custGeom>
                <a:avLst/>
                <a:gdLst>
                  <a:gd name="T0" fmla="*/ 24 w 47"/>
                  <a:gd name="T1" fmla="*/ 0 h 47"/>
                  <a:gd name="T2" fmla="*/ 24 w 47"/>
                  <a:gd name="T3" fmla="*/ 0 h 47"/>
                  <a:gd name="T4" fmla="*/ 19 w 47"/>
                  <a:gd name="T5" fmla="*/ 0 h 47"/>
                  <a:gd name="T6" fmla="*/ 15 w 47"/>
                  <a:gd name="T7" fmla="*/ 2 h 47"/>
                  <a:gd name="T8" fmla="*/ 11 w 47"/>
                  <a:gd name="T9" fmla="*/ 4 h 47"/>
                  <a:gd name="T10" fmla="*/ 7 w 47"/>
                  <a:gd name="T11" fmla="*/ 6 h 47"/>
                  <a:gd name="T12" fmla="*/ 4 w 47"/>
                  <a:gd name="T13" fmla="*/ 10 h 47"/>
                  <a:gd name="T14" fmla="*/ 2 w 47"/>
                  <a:gd name="T15" fmla="*/ 14 h 47"/>
                  <a:gd name="T16" fmla="*/ 1 w 47"/>
                  <a:gd name="T17" fmla="*/ 19 h 47"/>
                  <a:gd name="T18" fmla="*/ 0 w 47"/>
                  <a:gd name="T19" fmla="*/ 23 h 47"/>
                  <a:gd name="T20" fmla="*/ 0 w 47"/>
                  <a:gd name="T21" fmla="*/ 23 h 47"/>
                  <a:gd name="T22" fmla="*/ 1 w 47"/>
                  <a:gd name="T23" fmla="*/ 28 h 47"/>
                  <a:gd name="T24" fmla="*/ 2 w 47"/>
                  <a:gd name="T25" fmla="*/ 33 h 47"/>
                  <a:gd name="T26" fmla="*/ 4 w 47"/>
                  <a:gd name="T27" fmla="*/ 36 h 47"/>
                  <a:gd name="T28" fmla="*/ 7 w 47"/>
                  <a:gd name="T29" fmla="*/ 41 h 47"/>
                  <a:gd name="T30" fmla="*/ 11 w 47"/>
                  <a:gd name="T31" fmla="*/ 43 h 47"/>
                  <a:gd name="T32" fmla="*/ 15 w 47"/>
                  <a:gd name="T33" fmla="*/ 45 h 47"/>
                  <a:gd name="T34" fmla="*/ 19 w 47"/>
                  <a:gd name="T35" fmla="*/ 47 h 47"/>
                  <a:gd name="T36" fmla="*/ 24 w 47"/>
                  <a:gd name="T37" fmla="*/ 47 h 47"/>
                  <a:gd name="T38" fmla="*/ 24 w 47"/>
                  <a:gd name="T39" fmla="*/ 47 h 47"/>
                  <a:gd name="T40" fmla="*/ 29 w 47"/>
                  <a:gd name="T41" fmla="*/ 47 h 47"/>
                  <a:gd name="T42" fmla="*/ 33 w 47"/>
                  <a:gd name="T43" fmla="*/ 45 h 47"/>
                  <a:gd name="T44" fmla="*/ 38 w 47"/>
                  <a:gd name="T45" fmla="*/ 43 h 47"/>
                  <a:gd name="T46" fmla="*/ 41 w 47"/>
                  <a:gd name="T47" fmla="*/ 41 h 47"/>
                  <a:gd name="T48" fmla="*/ 44 w 47"/>
                  <a:gd name="T49" fmla="*/ 36 h 47"/>
                  <a:gd name="T50" fmla="*/ 46 w 47"/>
                  <a:gd name="T51" fmla="*/ 33 h 47"/>
                  <a:gd name="T52" fmla="*/ 47 w 47"/>
                  <a:gd name="T53" fmla="*/ 28 h 47"/>
                  <a:gd name="T54" fmla="*/ 47 w 47"/>
                  <a:gd name="T55" fmla="*/ 23 h 47"/>
                  <a:gd name="T56" fmla="*/ 47 w 47"/>
                  <a:gd name="T57" fmla="*/ 23 h 47"/>
                  <a:gd name="T58" fmla="*/ 47 w 47"/>
                  <a:gd name="T59" fmla="*/ 19 h 47"/>
                  <a:gd name="T60" fmla="*/ 46 w 47"/>
                  <a:gd name="T61" fmla="*/ 14 h 47"/>
                  <a:gd name="T62" fmla="*/ 44 w 47"/>
                  <a:gd name="T63" fmla="*/ 10 h 47"/>
                  <a:gd name="T64" fmla="*/ 41 w 47"/>
                  <a:gd name="T65" fmla="*/ 6 h 47"/>
                  <a:gd name="T66" fmla="*/ 38 w 47"/>
                  <a:gd name="T67" fmla="*/ 4 h 47"/>
                  <a:gd name="T68" fmla="*/ 33 w 47"/>
                  <a:gd name="T69" fmla="*/ 2 h 47"/>
                  <a:gd name="T70" fmla="*/ 29 w 47"/>
                  <a:gd name="T71" fmla="*/ 0 h 47"/>
                  <a:gd name="T72" fmla="*/ 24 w 47"/>
                  <a:gd name="T73" fmla="*/ 0 h 47"/>
                  <a:gd name="T74" fmla="*/ 24 w 47"/>
                  <a:gd name="T75" fmla="*/ 0 h 47"/>
                  <a:gd name="T76" fmla="*/ 24 w 47"/>
                  <a:gd name="T77" fmla="*/ 33 h 47"/>
                  <a:gd name="T78" fmla="*/ 24 w 47"/>
                  <a:gd name="T79" fmla="*/ 33 h 47"/>
                  <a:gd name="T80" fmla="*/ 20 w 47"/>
                  <a:gd name="T81" fmla="*/ 32 h 47"/>
                  <a:gd name="T82" fmla="*/ 17 w 47"/>
                  <a:gd name="T83" fmla="*/ 30 h 47"/>
                  <a:gd name="T84" fmla="*/ 15 w 47"/>
                  <a:gd name="T85" fmla="*/ 27 h 47"/>
                  <a:gd name="T86" fmla="*/ 15 w 47"/>
                  <a:gd name="T87" fmla="*/ 23 h 47"/>
                  <a:gd name="T88" fmla="*/ 15 w 47"/>
                  <a:gd name="T89" fmla="*/ 23 h 47"/>
                  <a:gd name="T90" fmla="*/ 15 w 47"/>
                  <a:gd name="T91" fmla="*/ 20 h 47"/>
                  <a:gd name="T92" fmla="*/ 17 w 47"/>
                  <a:gd name="T93" fmla="*/ 17 h 47"/>
                  <a:gd name="T94" fmla="*/ 20 w 47"/>
                  <a:gd name="T95" fmla="*/ 15 h 47"/>
                  <a:gd name="T96" fmla="*/ 24 w 47"/>
                  <a:gd name="T97" fmla="*/ 14 h 47"/>
                  <a:gd name="T98" fmla="*/ 24 w 47"/>
                  <a:gd name="T99" fmla="*/ 14 h 47"/>
                  <a:gd name="T100" fmla="*/ 28 w 47"/>
                  <a:gd name="T101" fmla="*/ 15 h 47"/>
                  <a:gd name="T102" fmla="*/ 31 w 47"/>
                  <a:gd name="T103" fmla="*/ 17 h 47"/>
                  <a:gd name="T104" fmla="*/ 33 w 47"/>
                  <a:gd name="T105" fmla="*/ 20 h 47"/>
                  <a:gd name="T106" fmla="*/ 33 w 47"/>
                  <a:gd name="T107" fmla="*/ 23 h 47"/>
                  <a:gd name="T108" fmla="*/ 33 w 47"/>
                  <a:gd name="T109" fmla="*/ 23 h 47"/>
                  <a:gd name="T110" fmla="*/ 33 w 47"/>
                  <a:gd name="T111" fmla="*/ 27 h 47"/>
                  <a:gd name="T112" fmla="*/ 31 w 47"/>
                  <a:gd name="T113" fmla="*/ 30 h 47"/>
                  <a:gd name="T114" fmla="*/ 28 w 47"/>
                  <a:gd name="T115" fmla="*/ 32 h 47"/>
                  <a:gd name="T116" fmla="*/ 24 w 47"/>
                  <a:gd name="T117" fmla="*/ 33 h 47"/>
                  <a:gd name="T118" fmla="*/ 24 w 47"/>
                  <a:gd name="T119"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 h="47">
                    <a:moveTo>
                      <a:pt x="24" y="0"/>
                    </a:moveTo>
                    <a:lnTo>
                      <a:pt x="24" y="0"/>
                    </a:lnTo>
                    <a:lnTo>
                      <a:pt x="19" y="0"/>
                    </a:lnTo>
                    <a:lnTo>
                      <a:pt x="15" y="2"/>
                    </a:lnTo>
                    <a:lnTo>
                      <a:pt x="11" y="4"/>
                    </a:lnTo>
                    <a:lnTo>
                      <a:pt x="7" y="6"/>
                    </a:lnTo>
                    <a:lnTo>
                      <a:pt x="4" y="10"/>
                    </a:lnTo>
                    <a:lnTo>
                      <a:pt x="2" y="14"/>
                    </a:lnTo>
                    <a:lnTo>
                      <a:pt x="1" y="19"/>
                    </a:lnTo>
                    <a:lnTo>
                      <a:pt x="0" y="23"/>
                    </a:lnTo>
                    <a:lnTo>
                      <a:pt x="0" y="23"/>
                    </a:lnTo>
                    <a:lnTo>
                      <a:pt x="1" y="28"/>
                    </a:lnTo>
                    <a:lnTo>
                      <a:pt x="2" y="33"/>
                    </a:lnTo>
                    <a:lnTo>
                      <a:pt x="4" y="36"/>
                    </a:lnTo>
                    <a:lnTo>
                      <a:pt x="7" y="41"/>
                    </a:lnTo>
                    <a:lnTo>
                      <a:pt x="11" y="43"/>
                    </a:lnTo>
                    <a:lnTo>
                      <a:pt x="15" y="45"/>
                    </a:lnTo>
                    <a:lnTo>
                      <a:pt x="19" y="47"/>
                    </a:lnTo>
                    <a:lnTo>
                      <a:pt x="24" y="47"/>
                    </a:lnTo>
                    <a:lnTo>
                      <a:pt x="24" y="47"/>
                    </a:lnTo>
                    <a:lnTo>
                      <a:pt x="29" y="47"/>
                    </a:lnTo>
                    <a:lnTo>
                      <a:pt x="33" y="45"/>
                    </a:lnTo>
                    <a:lnTo>
                      <a:pt x="38" y="43"/>
                    </a:lnTo>
                    <a:lnTo>
                      <a:pt x="41" y="41"/>
                    </a:lnTo>
                    <a:lnTo>
                      <a:pt x="44" y="36"/>
                    </a:lnTo>
                    <a:lnTo>
                      <a:pt x="46" y="33"/>
                    </a:lnTo>
                    <a:lnTo>
                      <a:pt x="47" y="28"/>
                    </a:lnTo>
                    <a:lnTo>
                      <a:pt x="47" y="23"/>
                    </a:lnTo>
                    <a:lnTo>
                      <a:pt x="47" y="23"/>
                    </a:lnTo>
                    <a:lnTo>
                      <a:pt x="47" y="19"/>
                    </a:lnTo>
                    <a:lnTo>
                      <a:pt x="46" y="14"/>
                    </a:lnTo>
                    <a:lnTo>
                      <a:pt x="44" y="10"/>
                    </a:lnTo>
                    <a:lnTo>
                      <a:pt x="41" y="6"/>
                    </a:lnTo>
                    <a:lnTo>
                      <a:pt x="38" y="4"/>
                    </a:lnTo>
                    <a:lnTo>
                      <a:pt x="33" y="2"/>
                    </a:lnTo>
                    <a:lnTo>
                      <a:pt x="29" y="0"/>
                    </a:lnTo>
                    <a:lnTo>
                      <a:pt x="24" y="0"/>
                    </a:lnTo>
                    <a:lnTo>
                      <a:pt x="24" y="0"/>
                    </a:lnTo>
                    <a:close/>
                    <a:moveTo>
                      <a:pt x="24" y="33"/>
                    </a:moveTo>
                    <a:lnTo>
                      <a:pt x="24" y="33"/>
                    </a:lnTo>
                    <a:lnTo>
                      <a:pt x="20" y="32"/>
                    </a:lnTo>
                    <a:lnTo>
                      <a:pt x="17" y="30"/>
                    </a:lnTo>
                    <a:lnTo>
                      <a:pt x="15" y="27"/>
                    </a:lnTo>
                    <a:lnTo>
                      <a:pt x="15" y="23"/>
                    </a:lnTo>
                    <a:lnTo>
                      <a:pt x="15" y="23"/>
                    </a:lnTo>
                    <a:lnTo>
                      <a:pt x="15" y="20"/>
                    </a:lnTo>
                    <a:lnTo>
                      <a:pt x="17" y="17"/>
                    </a:lnTo>
                    <a:lnTo>
                      <a:pt x="20" y="15"/>
                    </a:lnTo>
                    <a:lnTo>
                      <a:pt x="24" y="14"/>
                    </a:lnTo>
                    <a:lnTo>
                      <a:pt x="24" y="14"/>
                    </a:lnTo>
                    <a:lnTo>
                      <a:pt x="28" y="15"/>
                    </a:lnTo>
                    <a:lnTo>
                      <a:pt x="31" y="17"/>
                    </a:lnTo>
                    <a:lnTo>
                      <a:pt x="33" y="20"/>
                    </a:lnTo>
                    <a:lnTo>
                      <a:pt x="33" y="23"/>
                    </a:lnTo>
                    <a:lnTo>
                      <a:pt x="33" y="23"/>
                    </a:lnTo>
                    <a:lnTo>
                      <a:pt x="33" y="27"/>
                    </a:lnTo>
                    <a:lnTo>
                      <a:pt x="31" y="30"/>
                    </a:lnTo>
                    <a:lnTo>
                      <a:pt x="28" y="32"/>
                    </a:lnTo>
                    <a:lnTo>
                      <a:pt x="24" y="33"/>
                    </a:lnTo>
                    <a:lnTo>
                      <a:pt x="24" y="33"/>
                    </a:lnTo>
                    <a:close/>
                  </a:path>
                </a:pathLst>
              </a:custGeom>
              <a:grpFill/>
              <a:ln w="9525">
                <a:noFill/>
                <a:round/>
              </a:ln>
            </p:spPr>
            <p:txBody>
              <a:bodyPr vert="horz" wrap="square" lIns="91440" tIns="45720" rIns="91440" bIns="45720" numCol="1" anchor="t" anchorCtr="0" compatLnSpc="1"/>
              <a:lstStyle/>
              <a:p>
                <a:endParaRPr lang="ko-KR" altLang="en-US"/>
              </a:p>
            </p:txBody>
          </p:sp>
          <p:sp>
            <p:nvSpPr>
              <p:cNvPr id="37" name="Freeform 121"/>
              <p:cNvSpPr/>
              <p:nvPr>
                <p:custDataLst>
                  <p:tags r:id="rId101"/>
                </p:custDataLst>
              </p:nvPr>
            </p:nvSpPr>
            <p:spPr bwMode="auto">
              <a:xfrm>
                <a:off x="2921000" y="3421063"/>
                <a:ext cx="165100" cy="163513"/>
              </a:xfrm>
              <a:custGeom>
                <a:avLst/>
                <a:gdLst>
                  <a:gd name="T0" fmla="*/ 104 w 104"/>
                  <a:gd name="T1" fmla="*/ 14 h 103"/>
                  <a:gd name="T2" fmla="*/ 104 w 104"/>
                  <a:gd name="T3" fmla="*/ 0 h 103"/>
                  <a:gd name="T4" fmla="*/ 104 w 104"/>
                  <a:gd name="T5" fmla="*/ 0 h 103"/>
                  <a:gd name="T6" fmla="*/ 93 w 104"/>
                  <a:gd name="T7" fmla="*/ 0 h 103"/>
                  <a:gd name="T8" fmla="*/ 83 w 104"/>
                  <a:gd name="T9" fmla="*/ 2 h 103"/>
                  <a:gd name="T10" fmla="*/ 73 w 104"/>
                  <a:gd name="T11" fmla="*/ 4 h 103"/>
                  <a:gd name="T12" fmla="*/ 64 w 104"/>
                  <a:gd name="T13" fmla="*/ 7 h 103"/>
                  <a:gd name="T14" fmla="*/ 54 w 104"/>
                  <a:gd name="T15" fmla="*/ 11 h 103"/>
                  <a:gd name="T16" fmla="*/ 45 w 104"/>
                  <a:gd name="T17" fmla="*/ 17 h 103"/>
                  <a:gd name="T18" fmla="*/ 38 w 104"/>
                  <a:gd name="T19" fmla="*/ 23 h 103"/>
                  <a:gd name="T20" fmla="*/ 30 w 104"/>
                  <a:gd name="T21" fmla="*/ 30 h 103"/>
                  <a:gd name="T22" fmla="*/ 24 w 104"/>
                  <a:gd name="T23" fmla="*/ 37 h 103"/>
                  <a:gd name="T24" fmla="*/ 17 w 104"/>
                  <a:gd name="T25" fmla="*/ 45 h 103"/>
                  <a:gd name="T26" fmla="*/ 13 w 104"/>
                  <a:gd name="T27" fmla="*/ 54 h 103"/>
                  <a:gd name="T28" fmla="*/ 7 w 104"/>
                  <a:gd name="T29" fmla="*/ 62 h 103"/>
                  <a:gd name="T30" fmla="*/ 4 w 104"/>
                  <a:gd name="T31" fmla="*/ 72 h 103"/>
                  <a:gd name="T32" fmla="*/ 2 w 104"/>
                  <a:gd name="T33" fmla="*/ 82 h 103"/>
                  <a:gd name="T34" fmla="*/ 0 w 104"/>
                  <a:gd name="T35" fmla="*/ 92 h 103"/>
                  <a:gd name="T36" fmla="*/ 0 w 104"/>
                  <a:gd name="T37" fmla="*/ 103 h 103"/>
                  <a:gd name="T38" fmla="*/ 14 w 104"/>
                  <a:gd name="T39" fmla="*/ 103 h 103"/>
                  <a:gd name="T40" fmla="*/ 14 w 104"/>
                  <a:gd name="T41" fmla="*/ 103 h 103"/>
                  <a:gd name="T42" fmla="*/ 14 w 104"/>
                  <a:gd name="T43" fmla="*/ 94 h 103"/>
                  <a:gd name="T44" fmla="*/ 16 w 104"/>
                  <a:gd name="T45" fmla="*/ 85 h 103"/>
                  <a:gd name="T46" fmla="*/ 18 w 104"/>
                  <a:gd name="T47" fmla="*/ 76 h 103"/>
                  <a:gd name="T48" fmla="*/ 21 w 104"/>
                  <a:gd name="T49" fmla="*/ 68 h 103"/>
                  <a:gd name="T50" fmla="*/ 25 w 104"/>
                  <a:gd name="T51" fmla="*/ 60 h 103"/>
                  <a:gd name="T52" fmla="*/ 29 w 104"/>
                  <a:gd name="T53" fmla="*/ 53 h 103"/>
                  <a:gd name="T54" fmla="*/ 34 w 104"/>
                  <a:gd name="T55" fmla="*/ 46 h 103"/>
                  <a:gd name="T56" fmla="*/ 40 w 104"/>
                  <a:gd name="T57" fmla="*/ 40 h 103"/>
                  <a:gd name="T58" fmla="*/ 46 w 104"/>
                  <a:gd name="T59" fmla="*/ 34 h 103"/>
                  <a:gd name="T60" fmla="*/ 54 w 104"/>
                  <a:gd name="T61" fmla="*/ 29 h 103"/>
                  <a:gd name="T62" fmla="*/ 61 w 104"/>
                  <a:gd name="T63" fmla="*/ 24 h 103"/>
                  <a:gd name="T64" fmla="*/ 69 w 104"/>
                  <a:gd name="T65" fmla="*/ 20 h 103"/>
                  <a:gd name="T66" fmla="*/ 77 w 104"/>
                  <a:gd name="T67" fmla="*/ 17 h 103"/>
                  <a:gd name="T68" fmla="*/ 85 w 104"/>
                  <a:gd name="T69" fmla="*/ 15 h 103"/>
                  <a:gd name="T70" fmla="*/ 95 w 104"/>
                  <a:gd name="T71" fmla="*/ 14 h 103"/>
                  <a:gd name="T72" fmla="*/ 104 w 104"/>
                  <a:gd name="T73" fmla="*/ 14 h 103"/>
                  <a:gd name="T74" fmla="*/ 104 w 104"/>
                  <a:gd name="T75"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104" y="14"/>
                    </a:moveTo>
                    <a:lnTo>
                      <a:pt x="104" y="0"/>
                    </a:lnTo>
                    <a:lnTo>
                      <a:pt x="104" y="0"/>
                    </a:lnTo>
                    <a:lnTo>
                      <a:pt x="93" y="0"/>
                    </a:lnTo>
                    <a:lnTo>
                      <a:pt x="83" y="2"/>
                    </a:lnTo>
                    <a:lnTo>
                      <a:pt x="73" y="4"/>
                    </a:lnTo>
                    <a:lnTo>
                      <a:pt x="64" y="7"/>
                    </a:lnTo>
                    <a:lnTo>
                      <a:pt x="54" y="11"/>
                    </a:lnTo>
                    <a:lnTo>
                      <a:pt x="45" y="17"/>
                    </a:lnTo>
                    <a:lnTo>
                      <a:pt x="38" y="23"/>
                    </a:lnTo>
                    <a:lnTo>
                      <a:pt x="30" y="30"/>
                    </a:lnTo>
                    <a:lnTo>
                      <a:pt x="24" y="37"/>
                    </a:lnTo>
                    <a:lnTo>
                      <a:pt x="17" y="45"/>
                    </a:lnTo>
                    <a:lnTo>
                      <a:pt x="13" y="54"/>
                    </a:lnTo>
                    <a:lnTo>
                      <a:pt x="7" y="62"/>
                    </a:lnTo>
                    <a:lnTo>
                      <a:pt x="4" y="72"/>
                    </a:lnTo>
                    <a:lnTo>
                      <a:pt x="2" y="82"/>
                    </a:lnTo>
                    <a:lnTo>
                      <a:pt x="0" y="92"/>
                    </a:lnTo>
                    <a:lnTo>
                      <a:pt x="0" y="103"/>
                    </a:lnTo>
                    <a:lnTo>
                      <a:pt x="14" y="103"/>
                    </a:lnTo>
                    <a:lnTo>
                      <a:pt x="14" y="103"/>
                    </a:lnTo>
                    <a:lnTo>
                      <a:pt x="14" y="94"/>
                    </a:lnTo>
                    <a:lnTo>
                      <a:pt x="16" y="85"/>
                    </a:lnTo>
                    <a:lnTo>
                      <a:pt x="18" y="76"/>
                    </a:lnTo>
                    <a:lnTo>
                      <a:pt x="21" y="68"/>
                    </a:lnTo>
                    <a:lnTo>
                      <a:pt x="25" y="60"/>
                    </a:lnTo>
                    <a:lnTo>
                      <a:pt x="29" y="53"/>
                    </a:lnTo>
                    <a:lnTo>
                      <a:pt x="34" y="46"/>
                    </a:lnTo>
                    <a:lnTo>
                      <a:pt x="40" y="40"/>
                    </a:lnTo>
                    <a:lnTo>
                      <a:pt x="46" y="34"/>
                    </a:lnTo>
                    <a:lnTo>
                      <a:pt x="54" y="29"/>
                    </a:lnTo>
                    <a:lnTo>
                      <a:pt x="61" y="24"/>
                    </a:lnTo>
                    <a:lnTo>
                      <a:pt x="69" y="20"/>
                    </a:lnTo>
                    <a:lnTo>
                      <a:pt x="77" y="17"/>
                    </a:lnTo>
                    <a:lnTo>
                      <a:pt x="85" y="15"/>
                    </a:lnTo>
                    <a:lnTo>
                      <a:pt x="95" y="14"/>
                    </a:lnTo>
                    <a:lnTo>
                      <a:pt x="104" y="14"/>
                    </a:lnTo>
                    <a:lnTo>
                      <a:pt x="104" y="14"/>
                    </a:lnTo>
                    <a:close/>
                  </a:path>
                </a:pathLst>
              </a:custGeom>
              <a:grpFill/>
              <a:ln w="9525">
                <a:noFill/>
                <a:round/>
              </a:ln>
            </p:spPr>
            <p:txBody>
              <a:bodyPr vert="horz" wrap="square" lIns="91440" tIns="45720" rIns="91440" bIns="45720" numCol="1" anchor="t" anchorCtr="0" compatLnSpc="1"/>
              <a:lstStyle/>
              <a:p>
                <a:endParaRPr lang="ko-KR" altLang="en-US"/>
              </a:p>
            </p:txBody>
          </p:sp>
        </p:grpSp>
      </p:grpSp>
      <p:grpSp>
        <p:nvGrpSpPr>
          <p:cNvPr id="3" name="组合 2"/>
          <p:cNvGrpSpPr/>
          <p:nvPr>
            <p:custDataLst>
              <p:tags r:id="rId102"/>
            </p:custDataLst>
          </p:nvPr>
        </p:nvGrpSpPr>
        <p:grpSpPr>
          <a:xfrm>
            <a:off x="1390888" y="1931187"/>
            <a:ext cx="2472224" cy="709591"/>
            <a:chOff x="1390888" y="1931187"/>
            <a:chExt cx="2472224" cy="709591"/>
          </a:xfrm>
        </p:grpSpPr>
        <p:sp>
          <p:nvSpPr>
            <p:cNvPr id="118" name="TextBox 131"/>
            <p:cNvSpPr txBox="1"/>
            <p:nvPr>
              <p:custDataLst>
                <p:tags r:id="rId103"/>
              </p:custDataLst>
            </p:nvPr>
          </p:nvSpPr>
          <p:spPr>
            <a:xfrm>
              <a:off x="1390888" y="1931187"/>
              <a:ext cx="2472224" cy="368300"/>
            </a:xfrm>
            <a:prstGeom prst="rect">
              <a:avLst/>
            </a:prstGeom>
          </p:spPr>
          <p:txBody>
            <a:bodyPr wrap="square" rtlCol="0">
              <a:spAutoFit/>
            </a:bodyPr>
            <a:lstStyle/>
            <a:p>
              <a:pPr algn="r">
                <a:buClr>
                  <a:srgbClr val="C35954"/>
                </a:buClr>
                <a:buSzPct val="120000"/>
              </a:pPr>
              <a:r>
                <a:rPr lang="zh-CN" altLang="en-US" b="1" dirty="0" smtClean="0">
                  <a:solidFill>
                    <a:srgbClr val="54D0CA"/>
                  </a:solidFill>
                  <a:latin typeface="Calibri" panose="020F0502020204030204" pitchFamily="34" charset="0"/>
                </a:rPr>
                <a:t>前导序列</a:t>
              </a:r>
              <a:endParaRPr lang="zh-CN" altLang="en-US" b="1" dirty="0" smtClean="0">
                <a:solidFill>
                  <a:srgbClr val="54D0CA"/>
                </a:solidFill>
                <a:latin typeface="Calibri" panose="020F0502020204030204" pitchFamily="34" charset="0"/>
              </a:endParaRPr>
            </a:p>
          </p:txBody>
        </p:sp>
        <p:sp>
          <p:nvSpPr>
            <p:cNvPr id="119" name="Rectangle 3"/>
            <p:cNvSpPr txBox="1">
              <a:spLocks noChangeArrowheads="1"/>
            </p:cNvSpPr>
            <p:nvPr>
              <p:custDataLst>
                <p:tags r:id="rId104"/>
              </p:custDataLst>
            </p:nvPr>
          </p:nvSpPr>
          <p:spPr bwMode="auto">
            <a:xfrm>
              <a:off x="1520041" y="2290893"/>
              <a:ext cx="2248070" cy="349885"/>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zh-CN"/>
              </a:defPPr>
              <a:lvl1pPr algn="r" fontAlgn="auto">
                <a:lnSpc>
                  <a:spcPct val="114000"/>
                </a:lnSpc>
                <a:spcBef>
                  <a:spcPts val="0"/>
                </a:spcBef>
                <a:spcAft>
                  <a:spcPts val="0"/>
                </a:spcAft>
                <a:buFont typeface="Arial" panose="020B0604020202020204" pitchFamily="34" charset="0"/>
                <a:buNone/>
                <a:defRPr kumimoji="0" sz="1000">
                  <a:solidFill>
                    <a:schemeClr val="bg1">
                      <a:lumMod val="85000"/>
                    </a:schemeClr>
                  </a:solidFill>
                  <a:latin typeface="+mj-ea"/>
                  <a:ea typeface="+mj-ea"/>
                  <a:cs typeface="Tahoma" panose="020B0604030504040204" pitchFamily="34" charset="0"/>
                </a:defRPr>
              </a:lvl1pPr>
            </a:lstStyle>
            <a:p>
              <a:r>
                <a:rPr lang="zh-CN" altLang="en-US" dirty="0"/>
                <a:t>富含AT碱基，位于CRISPR基因上游，被认为是CRISPR序列的启动子。</a:t>
              </a:r>
              <a:endParaRPr lang="zh-CN" altLang="en-US" dirty="0"/>
            </a:p>
          </p:txBody>
        </p:sp>
      </p:grpSp>
      <p:grpSp>
        <p:nvGrpSpPr>
          <p:cNvPr id="23" name="组合 22"/>
          <p:cNvGrpSpPr/>
          <p:nvPr>
            <p:custDataLst>
              <p:tags r:id="rId105"/>
            </p:custDataLst>
          </p:nvPr>
        </p:nvGrpSpPr>
        <p:grpSpPr>
          <a:xfrm>
            <a:off x="1390888" y="4643907"/>
            <a:ext cx="2472224" cy="1059476"/>
            <a:chOff x="1390888" y="4643907"/>
            <a:chExt cx="2472224" cy="1059476"/>
          </a:xfrm>
        </p:grpSpPr>
        <p:sp>
          <p:nvSpPr>
            <p:cNvPr id="121" name="TextBox 134"/>
            <p:cNvSpPr txBox="1"/>
            <p:nvPr>
              <p:custDataLst>
                <p:tags r:id="rId106"/>
              </p:custDataLst>
            </p:nvPr>
          </p:nvSpPr>
          <p:spPr>
            <a:xfrm>
              <a:off x="1390888" y="4643907"/>
              <a:ext cx="2472224" cy="368300"/>
            </a:xfrm>
            <a:prstGeom prst="rect">
              <a:avLst/>
            </a:prstGeom>
          </p:spPr>
          <p:txBody>
            <a:bodyPr wrap="square" rtlCol="0">
              <a:spAutoFit/>
            </a:bodyPr>
            <a:lstStyle/>
            <a:p>
              <a:pPr algn="r">
                <a:buClr>
                  <a:srgbClr val="C35954"/>
                </a:buClr>
                <a:buSzPct val="120000"/>
              </a:pPr>
              <a:r>
                <a:rPr lang="zh-CN" altLang="en-US" b="1" dirty="0" smtClean="0">
                  <a:solidFill>
                    <a:srgbClr val="54D0CA"/>
                  </a:solidFill>
                  <a:latin typeface="Calibri" panose="020F0502020204030204" pitchFamily="34" charset="0"/>
                </a:rPr>
                <a:t>间隔</a:t>
              </a:r>
              <a:r>
                <a:rPr lang="zh-CN" altLang="en-US" b="1" dirty="0" smtClean="0">
                  <a:solidFill>
                    <a:srgbClr val="54D0CA"/>
                  </a:solidFill>
                  <a:latin typeface="Calibri" panose="020F0502020204030204" pitchFamily="34" charset="0"/>
                </a:rPr>
                <a:t>序列</a:t>
              </a:r>
              <a:endParaRPr lang="zh-CN" altLang="en-US" b="1" dirty="0" smtClean="0">
                <a:solidFill>
                  <a:srgbClr val="54D0CA"/>
                </a:solidFill>
                <a:latin typeface="Calibri" panose="020F0502020204030204" pitchFamily="34" charset="0"/>
              </a:endParaRPr>
            </a:p>
          </p:txBody>
        </p:sp>
        <p:sp>
          <p:nvSpPr>
            <p:cNvPr id="122" name="Rectangle 3"/>
            <p:cNvSpPr txBox="1">
              <a:spLocks noChangeArrowheads="1"/>
            </p:cNvSpPr>
            <p:nvPr>
              <p:custDataLst>
                <p:tags r:id="rId107"/>
              </p:custDataLst>
            </p:nvPr>
          </p:nvSpPr>
          <p:spPr bwMode="auto">
            <a:xfrm>
              <a:off x="1520041" y="5003613"/>
              <a:ext cx="2248070" cy="699770"/>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zh-CN"/>
              </a:defPPr>
              <a:lvl1pPr algn="r" fontAlgn="auto">
                <a:lnSpc>
                  <a:spcPct val="114000"/>
                </a:lnSpc>
                <a:spcBef>
                  <a:spcPts val="0"/>
                </a:spcBef>
                <a:spcAft>
                  <a:spcPts val="0"/>
                </a:spcAft>
                <a:buFont typeface="Arial" panose="020B0604020202020204" pitchFamily="34" charset="0"/>
                <a:buNone/>
                <a:defRPr kumimoji="0" sz="1000">
                  <a:solidFill>
                    <a:schemeClr val="bg1">
                      <a:lumMod val="85000"/>
                    </a:schemeClr>
                  </a:solidFill>
                  <a:latin typeface="+mj-ea"/>
                  <a:ea typeface="+mj-ea"/>
                  <a:cs typeface="Tahoma" panose="020B0604030504040204" pitchFamily="34" charset="0"/>
                </a:defRPr>
              </a:lvl1pPr>
            </a:lstStyle>
            <a:p>
              <a:r>
                <a:rPr lang="zh-CN" altLang="en-US" dirty="0"/>
                <a:t>是被细菌俘获的外源DNA序列。这就相当于细菌免疫系统的“黑名单”，当</a:t>
              </a:r>
              <a:r>
                <a:rPr lang="zh-CN" altLang="en-US" dirty="0"/>
                <a:t>这些外源遗传物质再次入侵时，CRISPR/Cas系统就会予以精确打击。</a:t>
              </a:r>
              <a:endParaRPr lang="zh-CN" altLang="en-US" dirty="0"/>
            </a:p>
          </p:txBody>
        </p:sp>
      </p:grpSp>
      <p:grpSp>
        <p:nvGrpSpPr>
          <p:cNvPr id="22" name="组合 21"/>
          <p:cNvGrpSpPr/>
          <p:nvPr>
            <p:custDataLst>
              <p:tags r:id="rId108"/>
            </p:custDataLst>
          </p:nvPr>
        </p:nvGrpSpPr>
        <p:grpSpPr>
          <a:xfrm>
            <a:off x="1390888" y="3287546"/>
            <a:ext cx="2472224" cy="884851"/>
            <a:chOff x="1390888" y="3287546"/>
            <a:chExt cx="2472224" cy="884851"/>
          </a:xfrm>
        </p:grpSpPr>
        <p:sp>
          <p:nvSpPr>
            <p:cNvPr id="124" name="TextBox 137"/>
            <p:cNvSpPr txBox="1"/>
            <p:nvPr>
              <p:custDataLst>
                <p:tags r:id="rId109"/>
              </p:custDataLst>
            </p:nvPr>
          </p:nvSpPr>
          <p:spPr>
            <a:xfrm>
              <a:off x="1390888" y="3287546"/>
              <a:ext cx="2472224" cy="368300"/>
            </a:xfrm>
            <a:prstGeom prst="rect">
              <a:avLst/>
            </a:prstGeom>
          </p:spPr>
          <p:txBody>
            <a:bodyPr wrap="square" rtlCol="0">
              <a:spAutoFit/>
            </a:bodyPr>
            <a:lstStyle/>
            <a:p>
              <a:pPr algn="r">
                <a:buClr>
                  <a:srgbClr val="C35954"/>
                </a:buClr>
                <a:buSzPct val="120000"/>
              </a:pPr>
              <a:r>
                <a:rPr lang="zh-CN" altLang="en-US" b="1" dirty="0" smtClean="0">
                  <a:solidFill>
                    <a:srgbClr val="54D0CA"/>
                  </a:solidFill>
                  <a:latin typeface="Calibri" panose="020F0502020204030204" pitchFamily="34" charset="0"/>
                </a:rPr>
                <a:t>重复序列</a:t>
              </a:r>
              <a:endParaRPr lang="zh-CN" altLang="en-US" b="1" dirty="0" smtClean="0">
                <a:solidFill>
                  <a:srgbClr val="54D0CA"/>
                </a:solidFill>
                <a:latin typeface="Calibri" panose="020F0502020204030204" pitchFamily="34" charset="0"/>
              </a:endParaRPr>
            </a:p>
          </p:txBody>
        </p:sp>
        <p:sp>
          <p:nvSpPr>
            <p:cNvPr id="125" name="Rectangle 3"/>
            <p:cNvSpPr txBox="1">
              <a:spLocks noChangeArrowheads="1"/>
            </p:cNvSpPr>
            <p:nvPr>
              <p:custDataLst>
                <p:tags r:id="rId110"/>
              </p:custDataLst>
            </p:nvPr>
          </p:nvSpPr>
          <p:spPr bwMode="auto">
            <a:xfrm>
              <a:off x="1520041" y="3647252"/>
              <a:ext cx="2248070" cy="525145"/>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zh-CN"/>
              </a:defPPr>
              <a:lvl1pPr algn="r" fontAlgn="auto">
                <a:lnSpc>
                  <a:spcPct val="114000"/>
                </a:lnSpc>
                <a:spcBef>
                  <a:spcPts val="0"/>
                </a:spcBef>
                <a:spcAft>
                  <a:spcPts val="0"/>
                </a:spcAft>
                <a:buFont typeface="Arial" panose="020B0604020202020204" pitchFamily="34" charset="0"/>
                <a:buNone/>
                <a:defRPr kumimoji="0" sz="1000">
                  <a:solidFill>
                    <a:schemeClr val="bg1">
                      <a:lumMod val="85000"/>
                    </a:schemeClr>
                  </a:solidFill>
                  <a:latin typeface="+mj-ea"/>
                  <a:ea typeface="+mj-ea"/>
                  <a:cs typeface="Tahoma" panose="020B0604030504040204" pitchFamily="34" charset="0"/>
                </a:defRPr>
              </a:lvl1pPr>
            </a:lstStyle>
            <a:p>
              <a:r>
                <a:rPr lang="zh-CN" altLang="en-US" dirty="0"/>
                <a:t>长度约20–50 bp碱基且包含5–7 bp回文序列，转录产物可以形成发卡结构，稳定RNA的整体二级结构。</a:t>
              </a:r>
              <a:endParaRPr lang="zh-CN" altLang="en-US" dirty="0"/>
            </a:p>
          </p:txBody>
        </p:sp>
      </p:grpSp>
      <p:grpSp>
        <p:nvGrpSpPr>
          <p:cNvPr id="24" name="组合 23"/>
          <p:cNvGrpSpPr/>
          <p:nvPr>
            <p:custDataLst>
              <p:tags r:id="rId111"/>
            </p:custDataLst>
          </p:nvPr>
        </p:nvGrpSpPr>
        <p:grpSpPr>
          <a:xfrm>
            <a:off x="8328888" y="1931187"/>
            <a:ext cx="2472224" cy="884851"/>
            <a:chOff x="8328888" y="1931187"/>
            <a:chExt cx="2472224" cy="884851"/>
          </a:xfrm>
        </p:grpSpPr>
        <p:sp>
          <p:nvSpPr>
            <p:cNvPr id="127" name="TextBox 148"/>
            <p:cNvSpPr txBox="1"/>
            <p:nvPr>
              <p:custDataLst>
                <p:tags r:id="rId112"/>
              </p:custDataLst>
            </p:nvPr>
          </p:nvSpPr>
          <p:spPr>
            <a:xfrm>
              <a:off x="8328888" y="1931187"/>
              <a:ext cx="2472224" cy="368300"/>
            </a:xfrm>
            <a:prstGeom prst="rect">
              <a:avLst/>
            </a:prstGeom>
          </p:spPr>
          <p:txBody>
            <a:bodyPr wrap="square" rtlCol="0">
              <a:spAutoFit/>
            </a:bodyPr>
            <a:lstStyle/>
            <a:p>
              <a:pPr>
                <a:buClr>
                  <a:srgbClr val="C35954"/>
                </a:buClr>
                <a:buSzPct val="120000"/>
              </a:pPr>
              <a:r>
                <a:rPr lang="en-US" altLang="zh-CN" b="1" dirty="0" smtClean="0">
                  <a:solidFill>
                    <a:srgbClr val="54D0CA"/>
                  </a:solidFill>
                  <a:latin typeface="Calibri" panose="020F0502020204030204" pitchFamily="34" charset="0"/>
                </a:rPr>
                <a:t>Cas</a:t>
              </a:r>
              <a:r>
                <a:rPr lang="zh-CN" altLang="en-US" b="1" dirty="0" smtClean="0">
                  <a:solidFill>
                    <a:srgbClr val="54D0CA"/>
                  </a:solidFill>
                  <a:latin typeface="Calibri" panose="020F0502020204030204" pitchFamily="34" charset="0"/>
                </a:rPr>
                <a:t>基因</a:t>
              </a:r>
              <a:endParaRPr lang="zh-CN" altLang="en-US" b="1" dirty="0" smtClean="0">
                <a:solidFill>
                  <a:srgbClr val="54D0CA"/>
                </a:solidFill>
                <a:latin typeface="Calibri" panose="020F0502020204030204" pitchFamily="34" charset="0"/>
              </a:endParaRPr>
            </a:p>
          </p:txBody>
        </p:sp>
        <p:sp>
          <p:nvSpPr>
            <p:cNvPr id="128" name="Rectangle 3"/>
            <p:cNvSpPr txBox="1">
              <a:spLocks noChangeArrowheads="1"/>
            </p:cNvSpPr>
            <p:nvPr>
              <p:custDataLst>
                <p:tags r:id="rId113"/>
              </p:custDataLst>
            </p:nvPr>
          </p:nvSpPr>
          <p:spPr bwMode="auto">
            <a:xfrm>
              <a:off x="8423889" y="2290893"/>
              <a:ext cx="2168902" cy="525145"/>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zh-CN"/>
              </a:defPPr>
              <a:lvl1pPr fontAlgn="auto">
                <a:lnSpc>
                  <a:spcPct val="114000"/>
                </a:lnSpc>
                <a:spcBef>
                  <a:spcPts val="0"/>
                </a:spcBef>
                <a:spcAft>
                  <a:spcPts val="0"/>
                </a:spcAft>
                <a:buFont typeface="Arial" panose="020B0604020202020204" pitchFamily="34" charset="0"/>
                <a:buNone/>
                <a:defRPr kumimoji="0" sz="1000">
                  <a:solidFill>
                    <a:schemeClr val="bg1">
                      <a:lumMod val="85000"/>
                    </a:schemeClr>
                  </a:solidFill>
                  <a:latin typeface="+mj-ea"/>
                  <a:ea typeface="+mj-ea"/>
                  <a:cs typeface="Tahoma" panose="020B0604030504040204" pitchFamily="34" charset="0"/>
                </a:defRPr>
              </a:lvl1pPr>
            </a:lstStyle>
            <a:p>
              <a:r>
                <a:rPr lang="zh-CN" altLang="en-US" dirty="0"/>
                <a:t>Cas基因编码的Cas蛋白在防御过程中至关重要，目前已经发现了Cas1-Cas10等多种类型的Cas基因。</a:t>
              </a:r>
              <a:endParaRPr lang="zh-CN" altLang="en-US" dirty="0"/>
            </a:p>
          </p:txBody>
        </p:sp>
      </p:grpSp>
      <p:grpSp>
        <p:nvGrpSpPr>
          <p:cNvPr id="26" name="组合 25"/>
          <p:cNvGrpSpPr/>
          <p:nvPr>
            <p:custDataLst>
              <p:tags r:id="rId114"/>
            </p:custDataLst>
          </p:nvPr>
        </p:nvGrpSpPr>
        <p:grpSpPr>
          <a:xfrm>
            <a:off x="8328888" y="4643907"/>
            <a:ext cx="2472224" cy="709591"/>
            <a:chOff x="8328888" y="4643907"/>
            <a:chExt cx="2472224" cy="709591"/>
          </a:xfrm>
        </p:grpSpPr>
        <p:sp>
          <p:nvSpPr>
            <p:cNvPr id="130" name="TextBox 146"/>
            <p:cNvSpPr txBox="1"/>
            <p:nvPr>
              <p:custDataLst>
                <p:tags r:id="rId115"/>
              </p:custDataLst>
            </p:nvPr>
          </p:nvSpPr>
          <p:spPr>
            <a:xfrm>
              <a:off x="8328888" y="4643907"/>
              <a:ext cx="2472224" cy="368300"/>
            </a:xfrm>
            <a:prstGeom prst="rect">
              <a:avLst/>
            </a:prstGeom>
          </p:spPr>
          <p:txBody>
            <a:bodyPr wrap="square" rtlCol="0">
              <a:spAutoFit/>
            </a:bodyPr>
            <a:lstStyle/>
            <a:p>
              <a:pPr>
                <a:buClr>
                  <a:srgbClr val="C35954"/>
                </a:buClr>
                <a:buSzPct val="120000"/>
              </a:pPr>
              <a:r>
                <a:rPr lang="zh-CN" altLang="en-US" b="1" dirty="0">
                  <a:solidFill>
                    <a:srgbClr val="54D0CA"/>
                  </a:solidFill>
                  <a:latin typeface="Calibri" panose="020F0502020204030204" pitchFamily="34" charset="0"/>
                </a:rPr>
                <a:t>第二大</a:t>
              </a:r>
              <a:r>
                <a:rPr lang="zh-CN" altLang="en-US" b="1" dirty="0">
                  <a:solidFill>
                    <a:srgbClr val="54D0CA"/>
                  </a:solidFill>
                  <a:latin typeface="Calibri" panose="020F0502020204030204" pitchFamily="34" charset="0"/>
                </a:rPr>
                <a:t>类</a:t>
              </a:r>
              <a:endParaRPr lang="zh-CN" altLang="en-US" b="1" dirty="0">
                <a:solidFill>
                  <a:srgbClr val="54D0CA"/>
                </a:solidFill>
                <a:latin typeface="Calibri" panose="020F0502020204030204" pitchFamily="34" charset="0"/>
              </a:endParaRPr>
            </a:p>
          </p:txBody>
        </p:sp>
        <p:sp>
          <p:nvSpPr>
            <p:cNvPr id="131" name="Rectangle 3"/>
            <p:cNvSpPr txBox="1">
              <a:spLocks noChangeArrowheads="1"/>
            </p:cNvSpPr>
            <p:nvPr>
              <p:custDataLst>
                <p:tags r:id="rId116"/>
              </p:custDataLst>
            </p:nvPr>
          </p:nvSpPr>
          <p:spPr bwMode="auto">
            <a:xfrm>
              <a:off x="8423889" y="5003613"/>
              <a:ext cx="2168902" cy="349885"/>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zh-CN"/>
              </a:defPPr>
              <a:lvl1pPr fontAlgn="auto">
                <a:lnSpc>
                  <a:spcPct val="114000"/>
                </a:lnSpc>
                <a:spcBef>
                  <a:spcPts val="0"/>
                </a:spcBef>
                <a:spcAft>
                  <a:spcPts val="0"/>
                </a:spcAft>
                <a:buFont typeface="Arial" panose="020B0604020202020204" pitchFamily="34" charset="0"/>
                <a:buNone/>
                <a:defRPr kumimoji="0" sz="1000">
                  <a:solidFill>
                    <a:schemeClr val="bg1">
                      <a:lumMod val="85000"/>
                    </a:schemeClr>
                  </a:solidFill>
                  <a:latin typeface="+mj-ea"/>
                  <a:ea typeface="+mj-ea"/>
                  <a:cs typeface="Tahoma" panose="020B0604030504040204" pitchFamily="34" charset="0"/>
                </a:defRPr>
              </a:lvl1pPr>
            </a:lstStyle>
            <a:p>
              <a:r>
                <a:rPr lang="zh-CN" altLang="en-US" dirty="0"/>
                <a:t>它们的作用因子是比较单一的Cas蛋白，比如Ⅱ型的Cas9蛋白和Ⅴ型的Cpf蛋白。</a:t>
              </a:r>
              <a:endParaRPr lang="zh-CN" altLang="en-US" dirty="0"/>
            </a:p>
          </p:txBody>
        </p:sp>
      </p:grpSp>
      <p:grpSp>
        <p:nvGrpSpPr>
          <p:cNvPr id="25" name="组合 24"/>
          <p:cNvGrpSpPr/>
          <p:nvPr>
            <p:custDataLst>
              <p:tags r:id="rId117"/>
            </p:custDataLst>
          </p:nvPr>
        </p:nvGrpSpPr>
        <p:grpSpPr>
          <a:xfrm>
            <a:off x="8328888" y="3287546"/>
            <a:ext cx="2472224" cy="884851"/>
            <a:chOff x="8328888" y="3287546"/>
            <a:chExt cx="2472224" cy="884851"/>
          </a:xfrm>
        </p:grpSpPr>
        <p:sp>
          <p:nvSpPr>
            <p:cNvPr id="133" name="TextBox 144"/>
            <p:cNvSpPr txBox="1"/>
            <p:nvPr>
              <p:custDataLst>
                <p:tags r:id="rId118"/>
              </p:custDataLst>
            </p:nvPr>
          </p:nvSpPr>
          <p:spPr>
            <a:xfrm>
              <a:off x="8328888" y="3287546"/>
              <a:ext cx="2472224" cy="368300"/>
            </a:xfrm>
            <a:prstGeom prst="rect">
              <a:avLst/>
            </a:prstGeom>
          </p:spPr>
          <p:txBody>
            <a:bodyPr wrap="square" rtlCol="0">
              <a:spAutoFit/>
            </a:bodyPr>
            <a:lstStyle/>
            <a:p>
              <a:pPr>
                <a:buClr>
                  <a:srgbClr val="C35954"/>
                </a:buClr>
                <a:buSzPct val="120000"/>
              </a:pPr>
              <a:r>
                <a:rPr lang="zh-CN" altLang="en-US" b="1" dirty="0" smtClean="0">
                  <a:solidFill>
                    <a:srgbClr val="54D0CA"/>
                  </a:solidFill>
                  <a:latin typeface="Calibri" panose="020F0502020204030204" pitchFamily="34" charset="0"/>
                </a:rPr>
                <a:t>第一大</a:t>
              </a:r>
              <a:r>
                <a:rPr lang="zh-CN" altLang="en-US" b="1" dirty="0" smtClean="0">
                  <a:solidFill>
                    <a:srgbClr val="54D0CA"/>
                  </a:solidFill>
                  <a:latin typeface="Calibri" panose="020F0502020204030204" pitchFamily="34" charset="0"/>
                </a:rPr>
                <a:t>类</a:t>
              </a:r>
              <a:endParaRPr lang="zh-CN" altLang="en-US" b="1" dirty="0" smtClean="0">
                <a:solidFill>
                  <a:srgbClr val="54D0CA"/>
                </a:solidFill>
                <a:latin typeface="Calibri" panose="020F0502020204030204" pitchFamily="34" charset="0"/>
              </a:endParaRPr>
            </a:p>
          </p:txBody>
        </p:sp>
        <p:sp>
          <p:nvSpPr>
            <p:cNvPr id="134" name="Rectangle 3"/>
            <p:cNvSpPr txBox="1">
              <a:spLocks noChangeArrowheads="1"/>
            </p:cNvSpPr>
            <p:nvPr>
              <p:custDataLst>
                <p:tags r:id="rId119"/>
              </p:custDataLst>
            </p:nvPr>
          </p:nvSpPr>
          <p:spPr bwMode="auto">
            <a:xfrm>
              <a:off x="8423889" y="3647252"/>
              <a:ext cx="2168902" cy="525145"/>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zh-CN"/>
              </a:defPPr>
              <a:lvl1pPr fontAlgn="auto">
                <a:lnSpc>
                  <a:spcPct val="114000"/>
                </a:lnSpc>
                <a:spcBef>
                  <a:spcPts val="0"/>
                </a:spcBef>
                <a:spcAft>
                  <a:spcPts val="0"/>
                </a:spcAft>
                <a:buFont typeface="Arial" panose="020B0604020202020204" pitchFamily="34" charset="0"/>
                <a:buNone/>
                <a:defRPr kumimoji="0" sz="1000">
                  <a:solidFill>
                    <a:schemeClr val="bg1">
                      <a:lumMod val="85000"/>
                    </a:schemeClr>
                  </a:solidFill>
                  <a:latin typeface="+mj-ea"/>
                  <a:ea typeface="+mj-ea"/>
                  <a:cs typeface="Tahoma" panose="020B0604030504040204" pitchFamily="34" charset="0"/>
                </a:defRPr>
              </a:lvl1pPr>
            </a:lstStyle>
            <a:p>
              <a:r>
                <a:rPr lang="zh-CN" altLang="en-US" dirty="0"/>
                <a:t>它们切割外源核酸的效应因子为多个Cas蛋白形成的复合物，包括Ⅰ型、Ⅲ型和Ⅳ型。</a:t>
              </a:r>
              <a:endParaRPr lang="zh-CN" altLang="en-US" dirty="0"/>
            </a:p>
          </p:txBody>
        </p:sp>
      </p:grpSp>
      <p:grpSp>
        <p:nvGrpSpPr>
          <p:cNvPr id="135" name="组合 134"/>
          <p:cNvGrpSpPr/>
          <p:nvPr/>
        </p:nvGrpSpPr>
        <p:grpSpPr>
          <a:xfrm>
            <a:off x="447675" y="367239"/>
            <a:ext cx="513548" cy="575736"/>
            <a:chOff x="447675" y="367239"/>
            <a:chExt cx="513548" cy="575736"/>
          </a:xfrm>
        </p:grpSpPr>
        <p:sp>
          <p:nvSpPr>
            <p:cNvPr id="136" name="等腰三角形 135"/>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等腰三角形 136"/>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8" name="矩形 137"/>
          <p:cNvSpPr/>
          <p:nvPr/>
        </p:nvSpPr>
        <p:spPr>
          <a:xfrm>
            <a:off x="1017388" y="409286"/>
            <a:ext cx="2033905" cy="398780"/>
          </a:xfrm>
          <a:prstGeom prst="rect">
            <a:avLst/>
          </a:prstGeom>
        </p:spPr>
        <p:txBody>
          <a:bodyPr wrap="none">
            <a:spAutoFit/>
          </a:bodyPr>
          <a:lstStyle/>
          <a:p>
            <a:pPr algn="l"/>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CRISPR-Cas9</a:t>
            </a:r>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系统 </a:t>
            </a:r>
            <a:endParaRPr lang="zh-CN" altLang="en-US" sz="12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sp>
        <p:nvSpPr>
          <p:cNvPr id="139" name="矩形 138"/>
          <p:cNvSpPr/>
          <p:nvPr/>
        </p:nvSpPr>
        <p:spPr>
          <a:xfrm>
            <a:off x="1036437" y="748498"/>
            <a:ext cx="3221238" cy="275590"/>
          </a:xfrm>
          <a:prstGeom prst="rect">
            <a:avLst/>
          </a:prstGeom>
        </p:spPr>
        <p:txBody>
          <a:bodyPr wrap="square">
            <a:spAutoFit/>
          </a:bodyPr>
          <a:lstStyle/>
          <a:p>
            <a:pPr lvl="0" algn="dist"/>
            <a:r>
              <a:rPr lang="en-US" altLang="zh-CN" sz="1200" dirty="0">
                <a:solidFill>
                  <a:prstClr val="white">
                    <a:alpha val="70000"/>
                  </a:prst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CRISPR-Cas9   </a:t>
            </a:r>
            <a:r>
              <a:rPr lang="en-US" altLang="zh-CN" sz="1200" dirty="0">
                <a:solidFill>
                  <a:prstClr val="white">
                    <a:alpha val="70000"/>
                  </a:prst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system</a:t>
            </a:r>
            <a:endParaRPr lang="en-US" altLang="zh-CN" sz="1200" dirty="0">
              <a:solidFill>
                <a:prstClr val="white">
                  <a:alpha val="70000"/>
                </a:prst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9"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1000" fill="hold"/>
                                        <p:tgtEl>
                                          <p:spTgt spid="3"/>
                                        </p:tgtEl>
                                        <p:attrNameLst>
                                          <p:attrName>ppt_x</p:attrName>
                                        </p:attrNameLst>
                                      </p:cBhvr>
                                      <p:tavLst>
                                        <p:tav tm="0">
                                          <p:val>
                                            <p:strVal val="0-#ppt_w/2"/>
                                          </p:val>
                                        </p:tav>
                                        <p:tav tm="100000">
                                          <p:val>
                                            <p:strVal val="#ppt_x"/>
                                          </p:val>
                                        </p:tav>
                                      </p:tavLst>
                                    </p:anim>
                                    <p:anim calcmode="lin" valueType="num">
                                      <p:cBhvr additive="base">
                                        <p:cTn id="15" dur="1000" fill="hold"/>
                                        <p:tgtEl>
                                          <p:spTgt spid="3"/>
                                        </p:tgtEl>
                                        <p:attrNameLst>
                                          <p:attrName>ppt_y</p:attrName>
                                        </p:attrNameLst>
                                      </p:cBhvr>
                                      <p:tavLst>
                                        <p:tav tm="0">
                                          <p:val>
                                            <p:strVal val="0-#ppt_h/2"/>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1000" fill="hold"/>
                                        <p:tgtEl>
                                          <p:spTgt spid="22"/>
                                        </p:tgtEl>
                                        <p:attrNameLst>
                                          <p:attrName>ppt_x</p:attrName>
                                        </p:attrNameLst>
                                      </p:cBhvr>
                                      <p:tavLst>
                                        <p:tav tm="0">
                                          <p:val>
                                            <p:strVal val="0-#ppt_w/2"/>
                                          </p:val>
                                        </p:tav>
                                        <p:tav tm="100000">
                                          <p:val>
                                            <p:strVal val="#ppt_x"/>
                                          </p:val>
                                        </p:tav>
                                      </p:tavLst>
                                    </p:anim>
                                    <p:anim calcmode="lin" valueType="num">
                                      <p:cBhvr additive="base">
                                        <p:cTn id="19" dur="1000" fill="hold"/>
                                        <p:tgtEl>
                                          <p:spTgt spid="22"/>
                                        </p:tgtEl>
                                        <p:attrNameLst>
                                          <p:attrName>ppt_y</p:attrName>
                                        </p:attrNameLst>
                                      </p:cBhvr>
                                      <p:tavLst>
                                        <p:tav tm="0">
                                          <p:val>
                                            <p:strVal val="#ppt_y"/>
                                          </p:val>
                                        </p:tav>
                                        <p:tav tm="100000">
                                          <p:val>
                                            <p:strVal val="#ppt_y"/>
                                          </p:val>
                                        </p:tav>
                                      </p:tavLst>
                                    </p:anim>
                                  </p:childTnLst>
                                </p:cTn>
                              </p:par>
                              <p:par>
                                <p:cTn id="20" presetID="2" presetClass="entr" presetSubtype="12"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1000" fill="hold"/>
                                        <p:tgtEl>
                                          <p:spTgt spid="23"/>
                                        </p:tgtEl>
                                        <p:attrNameLst>
                                          <p:attrName>ppt_x</p:attrName>
                                        </p:attrNameLst>
                                      </p:cBhvr>
                                      <p:tavLst>
                                        <p:tav tm="0">
                                          <p:val>
                                            <p:strVal val="0-#ppt_w/2"/>
                                          </p:val>
                                        </p:tav>
                                        <p:tav tm="100000">
                                          <p:val>
                                            <p:strVal val="#ppt_x"/>
                                          </p:val>
                                        </p:tav>
                                      </p:tavLst>
                                    </p:anim>
                                    <p:anim calcmode="lin" valueType="num">
                                      <p:cBhvr additive="base">
                                        <p:cTn id="23" dur="1000" fill="hold"/>
                                        <p:tgtEl>
                                          <p:spTgt spid="23"/>
                                        </p:tgtEl>
                                        <p:attrNameLst>
                                          <p:attrName>ppt_y</p:attrName>
                                        </p:attrNameLst>
                                      </p:cBhvr>
                                      <p:tavLst>
                                        <p:tav tm="0">
                                          <p:val>
                                            <p:strVal val="1+#ppt_h/2"/>
                                          </p:val>
                                        </p:tav>
                                        <p:tav tm="100000">
                                          <p:val>
                                            <p:strVal val="#ppt_y"/>
                                          </p:val>
                                        </p:tav>
                                      </p:tavLst>
                                    </p:anim>
                                  </p:childTnLst>
                                </p:cTn>
                              </p:par>
                              <p:par>
                                <p:cTn id="24" presetID="2" presetClass="entr" presetSubtype="3"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1000" fill="hold"/>
                                        <p:tgtEl>
                                          <p:spTgt spid="24"/>
                                        </p:tgtEl>
                                        <p:attrNameLst>
                                          <p:attrName>ppt_x</p:attrName>
                                        </p:attrNameLst>
                                      </p:cBhvr>
                                      <p:tavLst>
                                        <p:tav tm="0">
                                          <p:val>
                                            <p:strVal val="1+#ppt_w/2"/>
                                          </p:val>
                                        </p:tav>
                                        <p:tav tm="100000">
                                          <p:val>
                                            <p:strVal val="#ppt_x"/>
                                          </p:val>
                                        </p:tav>
                                      </p:tavLst>
                                    </p:anim>
                                    <p:anim calcmode="lin" valueType="num">
                                      <p:cBhvr additive="base">
                                        <p:cTn id="27" dur="1000" fill="hold"/>
                                        <p:tgtEl>
                                          <p:spTgt spid="24"/>
                                        </p:tgtEl>
                                        <p:attrNameLst>
                                          <p:attrName>ppt_y</p:attrName>
                                        </p:attrNameLst>
                                      </p:cBhvr>
                                      <p:tavLst>
                                        <p:tav tm="0">
                                          <p:val>
                                            <p:strVal val="0-#ppt_h/2"/>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1000" fill="hold"/>
                                        <p:tgtEl>
                                          <p:spTgt spid="25"/>
                                        </p:tgtEl>
                                        <p:attrNameLst>
                                          <p:attrName>ppt_x</p:attrName>
                                        </p:attrNameLst>
                                      </p:cBhvr>
                                      <p:tavLst>
                                        <p:tav tm="0">
                                          <p:val>
                                            <p:strVal val="1+#ppt_w/2"/>
                                          </p:val>
                                        </p:tav>
                                        <p:tav tm="100000">
                                          <p:val>
                                            <p:strVal val="#ppt_x"/>
                                          </p:val>
                                        </p:tav>
                                      </p:tavLst>
                                    </p:anim>
                                    <p:anim calcmode="lin" valueType="num">
                                      <p:cBhvr additive="base">
                                        <p:cTn id="31" dur="1000" fill="hold"/>
                                        <p:tgtEl>
                                          <p:spTgt spid="25"/>
                                        </p:tgtEl>
                                        <p:attrNameLst>
                                          <p:attrName>ppt_y</p:attrName>
                                        </p:attrNameLst>
                                      </p:cBhvr>
                                      <p:tavLst>
                                        <p:tav tm="0">
                                          <p:val>
                                            <p:strVal val="#ppt_y"/>
                                          </p:val>
                                        </p:tav>
                                        <p:tav tm="100000">
                                          <p:val>
                                            <p:strVal val="#ppt_y"/>
                                          </p:val>
                                        </p:tav>
                                      </p:tavLst>
                                    </p:anim>
                                  </p:childTnLst>
                                </p:cTn>
                              </p:par>
                              <p:par>
                                <p:cTn id="32" presetID="2" presetClass="entr" presetSubtype="6"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1000" fill="hold"/>
                                        <p:tgtEl>
                                          <p:spTgt spid="26"/>
                                        </p:tgtEl>
                                        <p:attrNameLst>
                                          <p:attrName>ppt_x</p:attrName>
                                        </p:attrNameLst>
                                      </p:cBhvr>
                                      <p:tavLst>
                                        <p:tav tm="0">
                                          <p:val>
                                            <p:strVal val="1+#ppt_w/2"/>
                                          </p:val>
                                        </p:tav>
                                        <p:tav tm="100000">
                                          <p:val>
                                            <p:strVal val="#ppt_x"/>
                                          </p:val>
                                        </p:tav>
                                      </p:tavLst>
                                    </p:anim>
                                    <p:anim calcmode="lin" valueType="num">
                                      <p:cBhvr additive="base">
                                        <p:cTn id="35" dur="10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
          <p:cNvSpPr txBox="1">
            <a:spLocks noChangeArrowheads="1"/>
          </p:cNvSpPr>
          <p:nvPr/>
        </p:nvSpPr>
        <p:spPr bwMode="auto">
          <a:xfrm>
            <a:off x="5134610" y="3022600"/>
            <a:ext cx="4321810" cy="584835"/>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dist"/>
            <a:r>
              <a:rPr lang="zh-CN" altLang="en-US" sz="3200" dirty="0">
                <a:solidFill>
                  <a:prstClr val="white"/>
                </a:solidFill>
                <a:effectLst/>
                <a:latin typeface="Calibri" panose="020F0502020204030204" pitchFamily="34" charset="0"/>
              </a:rPr>
              <a:t>CRISPR-Cas9的作用</a:t>
            </a:r>
            <a:r>
              <a:rPr lang="zh-CN" altLang="en-US" sz="3200" dirty="0">
                <a:solidFill>
                  <a:prstClr val="white"/>
                </a:solidFill>
                <a:effectLst/>
                <a:latin typeface="Calibri" panose="020F0502020204030204" pitchFamily="34" charset="0"/>
              </a:rPr>
              <a:t>原理</a:t>
            </a:r>
            <a:endParaRPr lang="zh-CN" altLang="en-US" sz="3200" dirty="0">
              <a:solidFill>
                <a:prstClr val="white"/>
              </a:solidFill>
              <a:effectLst/>
              <a:latin typeface="Calibri" panose="020F0502020204030204" pitchFamily="34" charset="0"/>
            </a:endParaRPr>
          </a:p>
        </p:txBody>
      </p:sp>
      <p:cxnSp>
        <p:nvCxnSpPr>
          <p:cNvPr id="56" name="Straight Connector 4"/>
          <p:cNvCxnSpPr/>
          <p:nvPr/>
        </p:nvCxnSpPr>
        <p:spPr>
          <a:xfrm flipV="1">
            <a:off x="5210960" y="3630128"/>
            <a:ext cx="4224020" cy="8255"/>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4" name="Group 1"/>
          <p:cNvGrpSpPr/>
          <p:nvPr/>
        </p:nvGrpSpPr>
        <p:grpSpPr>
          <a:xfrm>
            <a:off x="-2982769" y="3616264"/>
            <a:ext cx="6950890" cy="7035260"/>
            <a:chOff x="4297681" y="2137013"/>
            <a:chExt cx="3596640" cy="3640296"/>
          </a:xfrm>
        </p:grpSpPr>
        <p:sp>
          <p:nvSpPr>
            <p:cNvPr id="65" name="Line 699"/>
            <p:cNvSpPr>
              <a:spLocks noChangeShapeType="1"/>
            </p:cNvSpPr>
            <p:nvPr/>
          </p:nvSpPr>
          <p:spPr bwMode="auto">
            <a:xfrm flipH="1" flipV="1">
              <a:off x="6010042" y="2137013"/>
              <a:ext cx="971473" cy="229223"/>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6" name="Freeform 700"/>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7" name="Freeform 701"/>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8" name="Line 702"/>
            <p:cNvSpPr>
              <a:spLocks noChangeShapeType="1"/>
            </p:cNvSpPr>
            <p:nvPr/>
          </p:nvSpPr>
          <p:spPr bwMode="auto">
            <a:xfrm>
              <a:off x="4440949" y="4633919"/>
              <a:ext cx="799556" cy="10205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9" name="Freeform 703"/>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1" fmla="*/ 12868 w 12868"/>
                <a:gd name="connsiteY0-2" fmla="*/ 0 h 9028"/>
                <a:gd name="connsiteX1-3" fmla="*/ 10018 w 12868"/>
                <a:gd name="connsiteY1-4" fmla="*/ 386 h 9028"/>
                <a:gd name="connsiteX2-5" fmla="*/ 5140 w 12868"/>
                <a:gd name="connsiteY2-6" fmla="*/ 1461 h 9028"/>
                <a:gd name="connsiteX3-7" fmla="*/ 854 w 12868"/>
                <a:gd name="connsiteY3-8" fmla="*/ 2274 h 9028"/>
                <a:gd name="connsiteX4-9" fmla="*/ 0 w 12868"/>
                <a:gd name="connsiteY4-10" fmla="*/ 6055 h 9028"/>
                <a:gd name="connsiteX5-11" fmla="*/ 1724 w 12868"/>
                <a:gd name="connsiteY5-12" fmla="*/ 9028 h 9028"/>
                <a:gd name="connsiteX0-13" fmla="*/ 7785 w 7785"/>
                <a:gd name="connsiteY0-14" fmla="*/ 0 h 9572"/>
                <a:gd name="connsiteX1-15" fmla="*/ 3994 w 7785"/>
                <a:gd name="connsiteY1-16" fmla="*/ 1190 h 9572"/>
                <a:gd name="connsiteX2-17" fmla="*/ 664 w 7785"/>
                <a:gd name="connsiteY2-18" fmla="*/ 2091 h 9572"/>
                <a:gd name="connsiteX3-19" fmla="*/ 0 w 7785"/>
                <a:gd name="connsiteY3-20" fmla="*/ 6279 h 9572"/>
                <a:gd name="connsiteX4-21" fmla="*/ 1340 w 7785"/>
                <a:gd name="connsiteY4-22" fmla="*/ 9572 h 9572"/>
                <a:gd name="connsiteX0-23" fmla="*/ 5130 w 5130"/>
                <a:gd name="connsiteY0-24" fmla="*/ 0 h 8757"/>
                <a:gd name="connsiteX1-25" fmla="*/ 853 w 5130"/>
                <a:gd name="connsiteY1-26" fmla="*/ 941 h 8757"/>
                <a:gd name="connsiteX2-27" fmla="*/ 0 w 5130"/>
                <a:gd name="connsiteY2-28" fmla="*/ 5317 h 8757"/>
                <a:gd name="connsiteX3-29" fmla="*/ 1721 w 5130"/>
                <a:gd name="connsiteY3-30" fmla="*/ 8757 h 8757"/>
                <a:gd name="connsiteX0-31" fmla="*/ 1663 w 3355"/>
                <a:gd name="connsiteY0-32" fmla="*/ 0 h 8925"/>
                <a:gd name="connsiteX1-33" fmla="*/ 0 w 3355"/>
                <a:gd name="connsiteY1-34" fmla="*/ 4997 h 8925"/>
                <a:gd name="connsiteX2-35" fmla="*/ 3355 w 3355"/>
                <a:gd name="connsiteY2-36" fmla="*/ 8925 h 8925"/>
              </a:gdLst>
              <a:ahLst/>
              <a:cxnLst>
                <a:cxn ang="0">
                  <a:pos x="connsiteX0-1" y="connsiteY0-2"/>
                </a:cxn>
                <a:cxn ang="0">
                  <a:pos x="connsiteX1-3" y="connsiteY1-4"/>
                </a:cxn>
                <a:cxn ang="0">
                  <a:pos x="connsiteX2-5" y="connsiteY2-6"/>
                </a:cxn>
              </a:cxnLst>
              <a:rect l="l" t="t" r="r" b="b"/>
              <a:pathLst>
                <a:path w="3355" h="8925">
                  <a:moveTo>
                    <a:pt x="1663" y="0"/>
                  </a:moveTo>
                  <a:lnTo>
                    <a:pt x="0" y="4997"/>
                  </a:lnTo>
                  <a:lnTo>
                    <a:pt x="3355" y="892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0" name="Line 704"/>
            <p:cNvSpPr>
              <a:spLocks noChangeShapeType="1"/>
            </p:cNvSpPr>
            <p:nvPr/>
          </p:nvSpPr>
          <p:spPr bwMode="auto">
            <a:xfrm flipH="1">
              <a:off x="5114925" y="2137013"/>
              <a:ext cx="895116" cy="2966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1" name="Freeform 705"/>
            <p:cNvSpPr/>
            <p:nvPr/>
          </p:nvSpPr>
          <p:spPr bwMode="auto">
            <a:xfrm>
              <a:off x="5112461" y="2348476"/>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1" fmla="*/ 0 w 10000"/>
                <a:gd name="connsiteY0-2" fmla="*/ 5798 h 5798"/>
                <a:gd name="connsiteX1-3" fmla="*/ 0 w 10000"/>
                <a:gd name="connsiteY1-4" fmla="*/ 5798 h 5798"/>
                <a:gd name="connsiteX2-5" fmla="*/ 4953 w 10000"/>
                <a:gd name="connsiteY2-6" fmla="*/ 0 h 5798"/>
                <a:gd name="connsiteX3-7" fmla="*/ 4953 w 10000"/>
                <a:gd name="connsiteY3-8" fmla="*/ 0 h 5798"/>
                <a:gd name="connsiteX4-9" fmla="*/ 10000 w 10000"/>
                <a:gd name="connsiteY4-10" fmla="*/ 1092 h 5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798">
                  <a:moveTo>
                    <a:pt x="0" y="5798"/>
                  </a:moveTo>
                  <a:lnTo>
                    <a:pt x="0" y="5798"/>
                  </a:lnTo>
                  <a:lnTo>
                    <a:pt x="4953" y="0"/>
                  </a:lnTo>
                  <a:lnTo>
                    <a:pt x="4953" y="0"/>
                  </a:lnTo>
                  <a:lnTo>
                    <a:pt x="10000" y="1092"/>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2" name="Freeform 706"/>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3" name="Freeform 707"/>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4" name="Freeform 708"/>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1" fmla="*/ 0 w 7538"/>
                <a:gd name="connsiteY0-2" fmla="*/ 0 h 10000"/>
                <a:gd name="connsiteX1-3" fmla="*/ 5503 w 7538"/>
                <a:gd name="connsiteY1-4" fmla="*/ 7817 h 10000"/>
                <a:gd name="connsiteX2-5" fmla="*/ 7538 w 7538"/>
                <a:gd name="connsiteY2-6" fmla="*/ 10000 h 10000"/>
              </a:gdLst>
              <a:ahLst/>
              <a:cxnLst>
                <a:cxn ang="0">
                  <a:pos x="connsiteX0-1" y="connsiteY0-2"/>
                </a:cxn>
                <a:cxn ang="0">
                  <a:pos x="connsiteX1-3" y="connsiteY1-4"/>
                </a:cxn>
                <a:cxn ang="0">
                  <a:pos x="connsiteX2-5" y="connsiteY2-6"/>
                </a:cxn>
              </a:cxnLst>
              <a:rect l="l" t="t" r="r" b="b"/>
              <a:pathLst>
                <a:path w="7538" h="10000">
                  <a:moveTo>
                    <a:pt x="0" y="0"/>
                  </a:moveTo>
                  <a:lnTo>
                    <a:pt x="5503" y="7817"/>
                  </a:lnTo>
                  <a:lnTo>
                    <a:pt x="7538" y="1000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5" name="Freeform 709"/>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6" name="Line 710"/>
            <p:cNvSpPr>
              <a:spLocks noChangeShapeType="1"/>
            </p:cNvSpPr>
            <p:nvPr/>
          </p:nvSpPr>
          <p:spPr bwMode="auto">
            <a:xfrm>
              <a:off x="6010042" y="2137015"/>
              <a:ext cx="24560" cy="21148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7" name="Line 711"/>
            <p:cNvSpPr>
              <a:spLocks noChangeShapeType="1"/>
            </p:cNvSpPr>
            <p:nvPr/>
          </p:nvSpPr>
          <p:spPr bwMode="auto">
            <a:xfrm flipH="1">
              <a:off x="4368632" y="2434349"/>
              <a:ext cx="751816" cy="71507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8" name="Line 712"/>
            <p:cNvSpPr>
              <a:spLocks noChangeShapeType="1"/>
            </p:cNvSpPr>
            <p:nvPr/>
          </p:nvSpPr>
          <p:spPr bwMode="auto">
            <a:xfrm flipH="1" flipV="1">
              <a:off x="7681469" y="3816627"/>
              <a:ext cx="212851" cy="9687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9" name="Line 713"/>
            <p:cNvSpPr>
              <a:spLocks noChangeShapeType="1"/>
            </p:cNvSpPr>
            <p:nvPr/>
          </p:nvSpPr>
          <p:spPr bwMode="auto">
            <a:xfrm flipH="1" flipV="1">
              <a:off x="6981510" y="2366234"/>
              <a:ext cx="237017" cy="63173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0" name="Line 714"/>
            <p:cNvSpPr>
              <a:spLocks noChangeShapeType="1"/>
            </p:cNvSpPr>
            <p:nvPr/>
          </p:nvSpPr>
          <p:spPr bwMode="auto">
            <a:xfrm flipH="1" flipV="1">
              <a:off x="7214834" y="2997969"/>
              <a:ext cx="466634" cy="818657"/>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1" name="Line 715"/>
            <p:cNvSpPr>
              <a:spLocks noChangeShapeType="1"/>
            </p:cNvSpPr>
            <p:nvPr/>
          </p:nvSpPr>
          <p:spPr bwMode="auto">
            <a:xfrm flipH="1" flipV="1">
              <a:off x="7681469" y="3816627"/>
              <a:ext cx="20465" cy="110245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2" name="Freeform 716"/>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3" name="Line 717"/>
            <p:cNvSpPr>
              <a:spLocks noChangeShapeType="1"/>
            </p:cNvSpPr>
            <p:nvPr/>
          </p:nvSpPr>
          <p:spPr bwMode="auto">
            <a:xfrm>
              <a:off x="4997636" y="4060859"/>
              <a:ext cx="966016" cy="68494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4" name="Line 718"/>
            <p:cNvSpPr>
              <a:spLocks noChangeShapeType="1"/>
            </p:cNvSpPr>
            <p:nvPr/>
          </p:nvSpPr>
          <p:spPr bwMode="auto">
            <a:xfrm>
              <a:off x="4368632" y="3149421"/>
              <a:ext cx="629002" cy="91143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5" name="Line 719"/>
            <p:cNvSpPr>
              <a:spLocks noChangeShapeType="1"/>
            </p:cNvSpPr>
            <p:nvPr/>
          </p:nvSpPr>
          <p:spPr bwMode="auto">
            <a:xfrm flipH="1">
              <a:off x="4368634" y="2944756"/>
              <a:ext cx="809106" cy="20466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6" name="Line 720"/>
            <p:cNvSpPr>
              <a:spLocks noChangeShapeType="1"/>
            </p:cNvSpPr>
            <p:nvPr/>
          </p:nvSpPr>
          <p:spPr bwMode="auto">
            <a:xfrm flipH="1">
              <a:off x="5177742" y="2348501"/>
              <a:ext cx="856862" cy="59625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7" name="Line 721"/>
            <p:cNvSpPr>
              <a:spLocks noChangeShapeType="1"/>
            </p:cNvSpPr>
            <p:nvPr/>
          </p:nvSpPr>
          <p:spPr bwMode="auto">
            <a:xfrm flipH="1" flipV="1">
              <a:off x="6034604" y="2348500"/>
              <a:ext cx="1180232" cy="649470"/>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8" name="Freeform 722"/>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9" name="Freeform 723"/>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0" name="Line 724"/>
            <p:cNvSpPr>
              <a:spLocks noChangeShapeType="1"/>
            </p:cNvSpPr>
            <p:nvPr/>
          </p:nvSpPr>
          <p:spPr bwMode="auto">
            <a:xfrm flipV="1">
              <a:off x="6413914" y="2997968"/>
              <a:ext cx="800921" cy="25651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1" name="Line 725"/>
            <p:cNvSpPr>
              <a:spLocks noChangeShapeType="1"/>
            </p:cNvSpPr>
            <p:nvPr/>
          </p:nvSpPr>
          <p:spPr bwMode="auto">
            <a:xfrm flipV="1">
              <a:off x="4997634" y="3254480"/>
              <a:ext cx="1416278" cy="8172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2" name="Freeform 726"/>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3" name="Line 728"/>
            <p:cNvSpPr>
              <a:spLocks noChangeShapeType="1"/>
            </p:cNvSpPr>
            <p:nvPr/>
          </p:nvSpPr>
          <p:spPr bwMode="auto">
            <a:xfrm flipH="1">
              <a:off x="5194114" y="4745801"/>
              <a:ext cx="769538" cy="39568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4" name="Freeform 729"/>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5" name="Freeform 730"/>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6" name="Freeform 731"/>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7" name="Line 732"/>
            <p:cNvSpPr>
              <a:spLocks noChangeShapeType="1"/>
            </p:cNvSpPr>
            <p:nvPr/>
          </p:nvSpPr>
          <p:spPr bwMode="auto">
            <a:xfrm>
              <a:off x="6413918" y="3254481"/>
              <a:ext cx="780454" cy="75316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8" name="Line 733"/>
            <p:cNvSpPr>
              <a:spLocks noChangeShapeType="1"/>
            </p:cNvSpPr>
            <p:nvPr/>
          </p:nvSpPr>
          <p:spPr bwMode="auto">
            <a:xfrm>
              <a:off x="5177745" y="2944750"/>
              <a:ext cx="1236173" cy="3097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grpSp>
      <p:grpSp>
        <p:nvGrpSpPr>
          <p:cNvPr id="99" name="Group 1"/>
          <p:cNvGrpSpPr/>
          <p:nvPr/>
        </p:nvGrpSpPr>
        <p:grpSpPr>
          <a:xfrm>
            <a:off x="9290190" y="-3412530"/>
            <a:ext cx="5803619" cy="5874063"/>
            <a:chOff x="4297681" y="2137013"/>
            <a:chExt cx="3596640" cy="3640296"/>
          </a:xfrm>
        </p:grpSpPr>
        <p:sp>
          <p:nvSpPr>
            <p:cNvPr id="100" name="Line 699"/>
            <p:cNvSpPr>
              <a:spLocks noChangeShapeType="1"/>
            </p:cNvSpPr>
            <p:nvPr/>
          </p:nvSpPr>
          <p:spPr bwMode="auto">
            <a:xfrm flipH="1" flipV="1">
              <a:off x="6010042" y="2137013"/>
              <a:ext cx="971473" cy="229223"/>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1" name="Freeform 700"/>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2" name="Freeform 701"/>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3" name="Line 702"/>
            <p:cNvSpPr>
              <a:spLocks noChangeShapeType="1"/>
            </p:cNvSpPr>
            <p:nvPr/>
          </p:nvSpPr>
          <p:spPr bwMode="auto">
            <a:xfrm>
              <a:off x="4440949" y="4633919"/>
              <a:ext cx="799556" cy="10205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4" name="Freeform 703"/>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1" fmla="*/ 12868 w 12868"/>
                <a:gd name="connsiteY0-2" fmla="*/ 0 h 9028"/>
                <a:gd name="connsiteX1-3" fmla="*/ 10018 w 12868"/>
                <a:gd name="connsiteY1-4" fmla="*/ 386 h 9028"/>
                <a:gd name="connsiteX2-5" fmla="*/ 5140 w 12868"/>
                <a:gd name="connsiteY2-6" fmla="*/ 1461 h 9028"/>
                <a:gd name="connsiteX3-7" fmla="*/ 854 w 12868"/>
                <a:gd name="connsiteY3-8" fmla="*/ 2274 h 9028"/>
                <a:gd name="connsiteX4-9" fmla="*/ 0 w 12868"/>
                <a:gd name="connsiteY4-10" fmla="*/ 6055 h 9028"/>
                <a:gd name="connsiteX5-11" fmla="*/ 1724 w 12868"/>
                <a:gd name="connsiteY5-12" fmla="*/ 9028 h 9028"/>
                <a:gd name="connsiteX0-13" fmla="*/ 7785 w 7785"/>
                <a:gd name="connsiteY0-14" fmla="*/ 0 h 9572"/>
                <a:gd name="connsiteX1-15" fmla="*/ 3994 w 7785"/>
                <a:gd name="connsiteY1-16" fmla="*/ 1190 h 9572"/>
                <a:gd name="connsiteX2-17" fmla="*/ 664 w 7785"/>
                <a:gd name="connsiteY2-18" fmla="*/ 2091 h 9572"/>
                <a:gd name="connsiteX3-19" fmla="*/ 0 w 7785"/>
                <a:gd name="connsiteY3-20" fmla="*/ 6279 h 9572"/>
                <a:gd name="connsiteX4-21" fmla="*/ 1340 w 7785"/>
                <a:gd name="connsiteY4-22" fmla="*/ 9572 h 9572"/>
                <a:gd name="connsiteX0-23" fmla="*/ 5130 w 5130"/>
                <a:gd name="connsiteY0-24" fmla="*/ 0 h 8757"/>
                <a:gd name="connsiteX1-25" fmla="*/ 853 w 5130"/>
                <a:gd name="connsiteY1-26" fmla="*/ 941 h 8757"/>
                <a:gd name="connsiteX2-27" fmla="*/ 0 w 5130"/>
                <a:gd name="connsiteY2-28" fmla="*/ 5317 h 8757"/>
                <a:gd name="connsiteX3-29" fmla="*/ 1721 w 5130"/>
                <a:gd name="connsiteY3-30" fmla="*/ 8757 h 8757"/>
                <a:gd name="connsiteX0-31" fmla="*/ 1663 w 3355"/>
                <a:gd name="connsiteY0-32" fmla="*/ 0 h 8925"/>
                <a:gd name="connsiteX1-33" fmla="*/ 0 w 3355"/>
                <a:gd name="connsiteY1-34" fmla="*/ 4997 h 8925"/>
                <a:gd name="connsiteX2-35" fmla="*/ 3355 w 3355"/>
                <a:gd name="connsiteY2-36" fmla="*/ 8925 h 8925"/>
              </a:gdLst>
              <a:ahLst/>
              <a:cxnLst>
                <a:cxn ang="0">
                  <a:pos x="connsiteX0-1" y="connsiteY0-2"/>
                </a:cxn>
                <a:cxn ang="0">
                  <a:pos x="connsiteX1-3" y="connsiteY1-4"/>
                </a:cxn>
                <a:cxn ang="0">
                  <a:pos x="connsiteX2-5" y="connsiteY2-6"/>
                </a:cxn>
              </a:cxnLst>
              <a:rect l="l" t="t" r="r" b="b"/>
              <a:pathLst>
                <a:path w="3355" h="8925">
                  <a:moveTo>
                    <a:pt x="1663" y="0"/>
                  </a:moveTo>
                  <a:lnTo>
                    <a:pt x="0" y="4997"/>
                  </a:lnTo>
                  <a:lnTo>
                    <a:pt x="3355" y="892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5" name="Line 704"/>
            <p:cNvSpPr>
              <a:spLocks noChangeShapeType="1"/>
            </p:cNvSpPr>
            <p:nvPr/>
          </p:nvSpPr>
          <p:spPr bwMode="auto">
            <a:xfrm flipH="1">
              <a:off x="5114925" y="2137013"/>
              <a:ext cx="895116" cy="2966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6" name="Freeform 705"/>
            <p:cNvSpPr/>
            <p:nvPr/>
          </p:nvSpPr>
          <p:spPr bwMode="auto">
            <a:xfrm>
              <a:off x="5114925" y="2340343"/>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1" fmla="*/ 0 w 10000"/>
                <a:gd name="connsiteY0-2" fmla="*/ 5798 h 5798"/>
                <a:gd name="connsiteX1-3" fmla="*/ 0 w 10000"/>
                <a:gd name="connsiteY1-4" fmla="*/ 5798 h 5798"/>
                <a:gd name="connsiteX2-5" fmla="*/ 4953 w 10000"/>
                <a:gd name="connsiteY2-6" fmla="*/ 0 h 5798"/>
                <a:gd name="connsiteX3-7" fmla="*/ 4953 w 10000"/>
                <a:gd name="connsiteY3-8" fmla="*/ 0 h 5798"/>
                <a:gd name="connsiteX4-9" fmla="*/ 10000 w 10000"/>
                <a:gd name="connsiteY4-10" fmla="*/ 1092 h 5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798">
                  <a:moveTo>
                    <a:pt x="0" y="5798"/>
                  </a:moveTo>
                  <a:lnTo>
                    <a:pt x="0" y="5798"/>
                  </a:lnTo>
                  <a:lnTo>
                    <a:pt x="4953" y="0"/>
                  </a:lnTo>
                  <a:lnTo>
                    <a:pt x="4953" y="0"/>
                  </a:lnTo>
                  <a:lnTo>
                    <a:pt x="10000" y="1092"/>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7" name="Freeform 706"/>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8" name="Freeform 707"/>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9" name="Freeform 708"/>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1" fmla="*/ 0 w 7538"/>
                <a:gd name="connsiteY0-2" fmla="*/ 0 h 10000"/>
                <a:gd name="connsiteX1-3" fmla="*/ 5503 w 7538"/>
                <a:gd name="connsiteY1-4" fmla="*/ 7817 h 10000"/>
                <a:gd name="connsiteX2-5" fmla="*/ 7538 w 7538"/>
                <a:gd name="connsiteY2-6" fmla="*/ 10000 h 10000"/>
              </a:gdLst>
              <a:ahLst/>
              <a:cxnLst>
                <a:cxn ang="0">
                  <a:pos x="connsiteX0-1" y="connsiteY0-2"/>
                </a:cxn>
                <a:cxn ang="0">
                  <a:pos x="connsiteX1-3" y="connsiteY1-4"/>
                </a:cxn>
                <a:cxn ang="0">
                  <a:pos x="connsiteX2-5" y="connsiteY2-6"/>
                </a:cxn>
              </a:cxnLst>
              <a:rect l="l" t="t" r="r" b="b"/>
              <a:pathLst>
                <a:path w="7538" h="10000">
                  <a:moveTo>
                    <a:pt x="0" y="0"/>
                  </a:moveTo>
                  <a:lnTo>
                    <a:pt x="5503" y="7817"/>
                  </a:lnTo>
                  <a:lnTo>
                    <a:pt x="7538" y="1000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0" name="Freeform 709"/>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1" name="Line 710"/>
            <p:cNvSpPr>
              <a:spLocks noChangeShapeType="1"/>
            </p:cNvSpPr>
            <p:nvPr/>
          </p:nvSpPr>
          <p:spPr bwMode="auto">
            <a:xfrm>
              <a:off x="6010042" y="2137015"/>
              <a:ext cx="24560" cy="21148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2" name="Line 711"/>
            <p:cNvSpPr>
              <a:spLocks noChangeShapeType="1"/>
            </p:cNvSpPr>
            <p:nvPr/>
          </p:nvSpPr>
          <p:spPr bwMode="auto">
            <a:xfrm flipH="1">
              <a:off x="4368632" y="2434349"/>
              <a:ext cx="751816" cy="71507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3" name="Line 712"/>
            <p:cNvSpPr>
              <a:spLocks noChangeShapeType="1"/>
            </p:cNvSpPr>
            <p:nvPr/>
          </p:nvSpPr>
          <p:spPr bwMode="auto">
            <a:xfrm flipH="1" flipV="1">
              <a:off x="7681469" y="3816627"/>
              <a:ext cx="212851" cy="9687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4" name="Line 713"/>
            <p:cNvSpPr>
              <a:spLocks noChangeShapeType="1"/>
            </p:cNvSpPr>
            <p:nvPr/>
          </p:nvSpPr>
          <p:spPr bwMode="auto">
            <a:xfrm flipH="1" flipV="1">
              <a:off x="6972417" y="2367473"/>
              <a:ext cx="242415" cy="63049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5" name="Line 714"/>
            <p:cNvSpPr>
              <a:spLocks noChangeShapeType="1"/>
            </p:cNvSpPr>
            <p:nvPr/>
          </p:nvSpPr>
          <p:spPr bwMode="auto">
            <a:xfrm flipH="1" flipV="1">
              <a:off x="7214834" y="2997969"/>
              <a:ext cx="466634" cy="818657"/>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6" name="Line 715"/>
            <p:cNvSpPr>
              <a:spLocks noChangeShapeType="1"/>
            </p:cNvSpPr>
            <p:nvPr/>
          </p:nvSpPr>
          <p:spPr bwMode="auto">
            <a:xfrm flipH="1" flipV="1">
              <a:off x="7681469" y="3816627"/>
              <a:ext cx="20465" cy="110245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7" name="Freeform 716"/>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8" name="Line 717"/>
            <p:cNvSpPr>
              <a:spLocks noChangeShapeType="1"/>
            </p:cNvSpPr>
            <p:nvPr/>
          </p:nvSpPr>
          <p:spPr bwMode="auto">
            <a:xfrm>
              <a:off x="4997636" y="4060859"/>
              <a:ext cx="966016" cy="68494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9" name="Line 718"/>
            <p:cNvSpPr>
              <a:spLocks noChangeShapeType="1"/>
            </p:cNvSpPr>
            <p:nvPr/>
          </p:nvSpPr>
          <p:spPr bwMode="auto">
            <a:xfrm>
              <a:off x="4368632" y="3149421"/>
              <a:ext cx="629002" cy="91143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0" name="Line 719"/>
            <p:cNvSpPr>
              <a:spLocks noChangeShapeType="1"/>
            </p:cNvSpPr>
            <p:nvPr/>
          </p:nvSpPr>
          <p:spPr bwMode="auto">
            <a:xfrm flipH="1">
              <a:off x="4368634" y="2944756"/>
              <a:ext cx="809106" cy="20466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1" name="Line 720"/>
            <p:cNvSpPr>
              <a:spLocks noChangeShapeType="1"/>
            </p:cNvSpPr>
            <p:nvPr/>
          </p:nvSpPr>
          <p:spPr bwMode="auto">
            <a:xfrm flipH="1">
              <a:off x="5177742" y="2348501"/>
              <a:ext cx="856862" cy="59625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2" name="Line 721"/>
            <p:cNvSpPr>
              <a:spLocks noChangeShapeType="1"/>
            </p:cNvSpPr>
            <p:nvPr/>
          </p:nvSpPr>
          <p:spPr bwMode="auto">
            <a:xfrm flipH="1" flipV="1">
              <a:off x="6034604" y="2348500"/>
              <a:ext cx="1180232" cy="649470"/>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3" name="Freeform 722"/>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4" name="Freeform 723"/>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5" name="Line 724"/>
            <p:cNvSpPr>
              <a:spLocks noChangeShapeType="1"/>
            </p:cNvSpPr>
            <p:nvPr/>
          </p:nvSpPr>
          <p:spPr bwMode="auto">
            <a:xfrm flipV="1">
              <a:off x="6413914" y="2997968"/>
              <a:ext cx="800921" cy="25651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6" name="Line 725"/>
            <p:cNvSpPr>
              <a:spLocks noChangeShapeType="1"/>
            </p:cNvSpPr>
            <p:nvPr/>
          </p:nvSpPr>
          <p:spPr bwMode="auto">
            <a:xfrm flipV="1">
              <a:off x="4997634" y="3254480"/>
              <a:ext cx="1416278" cy="8172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7" name="Freeform 726"/>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8" name="Line 728"/>
            <p:cNvSpPr>
              <a:spLocks noChangeShapeType="1"/>
            </p:cNvSpPr>
            <p:nvPr/>
          </p:nvSpPr>
          <p:spPr bwMode="auto">
            <a:xfrm flipH="1">
              <a:off x="5194114" y="4745801"/>
              <a:ext cx="769538" cy="39568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9" name="Freeform 729"/>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0" name="Freeform 730"/>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1" name="Freeform 731"/>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2" name="Line 732"/>
            <p:cNvSpPr>
              <a:spLocks noChangeShapeType="1"/>
            </p:cNvSpPr>
            <p:nvPr/>
          </p:nvSpPr>
          <p:spPr bwMode="auto">
            <a:xfrm>
              <a:off x="6413918" y="3254481"/>
              <a:ext cx="780454" cy="75316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3" name="Line 733"/>
            <p:cNvSpPr>
              <a:spLocks noChangeShapeType="1"/>
            </p:cNvSpPr>
            <p:nvPr/>
          </p:nvSpPr>
          <p:spPr bwMode="auto">
            <a:xfrm>
              <a:off x="5177745" y="2944750"/>
              <a:ext cx="1236173" cy="3097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grpSp>
      <p:grpSp>
        <p:nvGrpSpPr>
          <p:cNvPr id="2" name="组合 1"/>
          <p:cNvGrpSpPr/>
          <p:nvPr/>
        </p:nvGrpSpPr>
        <p:grpSpPr>
          <a:xfrm>
            <a:off x="2553195" y="2109078"/>
            <a:ext cx="3784653" cy="771623"/>
            <a:chOff x="2553195" y="2109078"/>
            <a:chExt cx="3784653" cy="771623"/>
          </a:xfrm>
        </p:grpSpPr>
        <p:sp>
          <p:nvSpPr>
            <p:cNvPr id="54" name="Rectangle 1"/>
            <p:cNvSpPr/>
            <p:nvPr/>
          </p:nvSpPr>
          <p:spPr>
            <a:xfrm>
              <a:off x="2553195" y="2115243"/>
              <a:ext cx="3784653" cy="759293"/>
            </a:xfrm>
            <a:prstGeom prst="rect">
              <a:avLst/>
            </a:pr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prstClr val="white"/>
                </a:solidFill>
              </a:endParaRPr>
            </a:p>
          </p:txBody>
        </p:sp>
        <p:sp>
          <p:nvSpPr>
            <p:cNvPr id="57" name="Rectangle 3"/>
            <p:cNvSpPr txBox="1">
              <a:spLocks noChangeArrowheads="1"/>
            </p:cNvSpPr>
            <p:nvPr/>
          </p:nvSpPr>
          <p:spPr bwMode="auto">
            <a:xfrm>
              <a:off x="5134760" y="2109078"/>
              <a:ext cx="774482" cy="77162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dist"/>
              <a:r>
                <a:rPr lang="en-US" altLang="ko-KR" dirty="0" smtClean="0">
                  <a:solidFill>
                    <a:prstClr val="white"/>
                  </a:solidFill>
                  <a:effectLst/>
                  <a:latin typeface="Calibri" panose="020F0502020204030204" pitchFamily="34" charset="0"/>
                </a:rPr>
                <a:t>02</a:t>
              </a:r>
              <a:endParaRPr lang="en-US" altLang="ko-KR" dirty="0">
                <a:solidFill>
                  <a:prstClr val="white"/>
                </a:solidFill>
                <a:effectLst/>
                <a:latin typeface="Calibri" panose="020F0502020204030204" pitchFamily="34" charset="0"/>
              </a:endParaRPr>
            </a:p>
          </p:txBody>
        </p:sp>
        <p:sp>
          <p:nvSpPr>
            <p:cNvPr id="58" name="Rectangle 3"/>
            <p:cNvSpPr txBox="1">
              <a:spLocks noChangeArrowheads="1"/>
            </p:cNvSpPr>
            <p:nvPr/>
          </p:nvSpPr>
          <p:spPr bwMode="auto">
            <a:xfrm>
              <a:off x="2730285" y="2309133"/>
              <a:ext cx="2475673" cy="23114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r"/>
              <a:r>
                <a:rPr lang="en-US" altLang="ko-KR" sz="900" b="0" smtClean="0">
                  <a:solidFill>
                    <a:prstClr val="white"/>
                  </a:solidFill>
                  <a:effectLst/>
                  <a:latin typeface="Calibri" panose="020F0502020204030204" pitchFamily="34" charset="0"/>
                </a:rPr>
                <a:t>How CRISPR-Cas9 works </a:t>
              </a:r>
              <a:endParaRPr lang="en-US" altLang="ko-KR" sz="900" b="0">
                <a:solidFill>
                  <a:prstClr val="white"/>
                </a:solidFill>
                <a:effectLst/>
                <a:latin typeface="Calibri" panose="020F050202020403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1+#ppt_w/2"/>
                                          </p:val>
                                        </p:tav>
                                        <p:tav tm="100000">
                                          <p:val>
                                            <p:strVal val="#ppt_x"/>
                                          </p:val>
                                        </p:tav>
                                      </p:tavLst>
                                    </p:anim>
                                    <p:anim calcmode="lin" valueType="num">
                                      <p:cBhvr additive="base">
                                        <p:cTn id="8" dur="500" fill="hold"/>
                                        <p:tgtEl>
                                          <p:spTgt spid="99"/>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0-#ppt_w/2"/>
                                          </p:val>
                                        </p:tav>
                                        <p:tav tm="100000">
                                          <p:val>
                                            <p:strVal val="#ppt_x"/>
                                          </p:val>
                                        </p:tav>
                                      </p:tavLst>
                                    </p:anim>
                                    <p:anim calcmode="lin" valueType="num">
                                      <p:cBhvr additive="base">
                                        <p:cTn id="12" dur="500" fill="hold"/>
                                        <p:tgtEl>
                                          <p:spTgt spid="6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7"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ppt_x</p:attrName>
                                        </p:attrNameLst>
                                      </p:cBhvr>
                                      <p:tavLst>
                                        <p:tav tm="0">
                                          <p:val>
                                            <p:strVal val="#ppt_x-#ppt_w/2"/>
                                          </p:val>
                                        </p:tav>
                                        <p:tav tm="100000">
                                          <p:val>
                                            <p:strVal val="#ppt_x"/>
                                          </p:val>
                                        </p:tav>
                                      </p:tavLst>
                                    </p:anim>
                                    <p:anim calcmode="lin" valueType="num">
                                      <p:cBhvr>
                                        <p:cTn id="17" dur="500" fill="hold"/>
                                        <p:tgtEl>
                                          <p:spTgt spid="2"/>
                                        </p:tgtEl>
                                        <p:attrNameLst>
                                          <p:attrName>ppt_y</p:attrName>
                                        </p:attrNameLst>
                                      </p:cBhvr>
                                      <p:tavLst>
                                        <p:tav tm="0">
                                          <p:val>
                                            <p:strVal val="#ppt_y"/>
                                          </p:val>
                                        </p:tav>
                                        <p:tav tm="100000">
                                          <p:val>
                                            <p:strVal val="#ppt_y"/>
                                          </p:val>
                                        </p:tav>
                                      </p:tavLst>
                                    </p:anim>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2" presetClass="entr" presetSubtype="1" fill="hold" grpId="0" nodeType="afterEffect">
                                  <p:stCondLst>
                                    <p:cond delay="0"/>
                                  </p:stCondLst>
                                  <p:iterate type="lt">
                                    <p:tmPct val="10000"/>
                                  </p:iterate>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500"/>
                                        <p:tgtEl>
                                          <p:spTgt spid="55"/>
                                        </p:tgtEl>
                                        <p:attrNameLst>
                                          <p:attrName>ppt_y</p:attrName>
                                        </p:attrNameLst>
                                      </p:cBhvr>
                                      <p:tavLst>
                                        <p:tav tm="0">
                                          <p:val>
                                            <p:strVal val="#ppt_y-#ppt_h*1.125000"/>
                                          </p:val>
                                        </p:tav>
                                        <p:tav tm="100000">
                                          <p:val>
                                            <p:strVal val="#ppt_y"/>
                                          </p:val>
                                        </p:tav>
                                      </p:tavLst>
                                    </p:anim>
                                    <p:animEffect transition="in" filter="wipe(down)">
                                      <p:cBhvr>
                                        <p:cTn id="24" dur="500"/>
                                        <p:tgtEl>
                                          <p:spTgt spid="55"/>
                                        </p:tgtEl>
                                      </p:cBhvr>
                                    </p:animEffect>
                                  </p:childTnLst>
                                </p:cTn>
                              </p:par>
                            </p:childTnLst>
                          </p:cTn>
                        </p:par>
                        <p:par>
                          <p:cTn id="25" fill="hold">
                            <p:stCondLst>
                              <p:cond delay="1750"/>
                            </p:stCondLst>
                            <p:childTnLst>
                              <p:par>
                                <p:cTn id="26" presetID="22" presetClass="entr" presetSubtype="8" fill="hold" nodeType="after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left)">
                                      <p:cBhvr>
                                        <p:cTn id="2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10"/>
          <p:cNvGrpSpPr/>
          <p:nvPr>
            <p:custDataLst>
              <p:tags r:id="rId1"/>
            </p:custDataLst>
          </p:nvPr>
        </p:nvGrpSpPr>
        <p:grpSpPr>
          <a:xfrm>
            <a:off x="4205513" y="2906339"/>
            <a:ext cx="504373" cy="69398"/>
            <a:chOff x="4647977" y="2595263"/>
            <a:chExt cx="504373" cy="69398"/>
          </a:xfrm>
          <a:solidFill>
            <a:srgbClr val="2A9995"/>
          </a:solidFill>
        </p:grpSpPr>
        <p:sp>
          <p:nvSpPr>
            <p:cNvPr id="9" name="Oval 11"/>
            <p:cNvSpPr/>
            <p:nvPr>
              <p:custDataLst>
                <p:tags r:id="rId2"/>
              </p:custDataLst>
            </p:nvPr>
          </p:nvSpPr>
          <p:spPr>
            <a:xfrm>
              <a:off x="4647977"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0" name="Oval 13"/>
            <p:cNvSpPr/>
            <p:nvPr>
              <p:custDataLst>
                <p:tags r:id="rId3"/>
              </p:custDataLst>
            </p:nvPr>
          </p:nvSpPr>
          <p:spPr>
            <a:xfrm>
              <a:off x="4865465"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1" name="Oval 14"/>
            <p:cNvSpPr/>
            <p:nvPr>
              <p:custDataLst>
                <p:tags r:id="rId4"/>
              </p:custDataLst>
            </p:nvPr>
          </p:nvSpPr>
          <p:spPr>
            <a:xfrm>
              <a:off x="5082952"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grpSp>
        <p:nvGrpSpPr>
          <p:cNvPr id="12" name="Group 15"/>
          <p:cNvGrpSpPr/>
          <p:nvPr>
            <p:custDataLst>
              <p:tags r:id="rId5"/>
            </p:custDataLst>
          </p:nvPr>
        </p:nvGrpSpPr>
        <p:grpSpPr>
          <a:xfrm>
            <a:off x="7482113" y="2906339"/>
            <a:ext cx="504373" cy="69398"/>
            <a:chOff x="4647977" y="2595263"/>
            <a:chExt cx="504373" cy="69398"/>
          </a:xfrm>
          <a:solidFill>
            <a:srgbClr val="2A9995"/>
          </a:solidFill>
        </p:grpSpPr>
        <p:sp>
          <p:nvSpPr>
            <p:cNvPr id="13" name="Oval 16"/>
            <p:cNvSpPr/>
            <p:nvPr>
              <p:custDataLst>
                <p:tags r:id="rId6"/>
              </p:custDataLst>
            </p:nvPr>
          </p:nvSpPr>
          <p:spPr>
            <a:xfrm>
              <a:off x="4647977"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4" name="Oval 17"/>
            <p:cNvSpPr/>
            <p:nvPr>
              <p:custDataLst>
                <p:tags r:id="rId7"/>
              </p:custDataLst>
            </p:nvPr>
          </p:nvSpPr>
          <p:spPr>
            <a:xfrm>
              <a:off x="4865465"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5" name="Oval 18"/>
            <p:cNvSpPr/>
            <p:nvPr>
              <p:custDataLst>
                <p:tags r:id="rId8"/>
              </p:custDataLst>
            </p:nvPr>
          </p:nvSpPr>
          <p:spPr>
            <a:xfrm>
              <a:off x="5082952"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sp>
        <p:nvSpPr>
          <p:cNvPr id="17" name="Double Bracket 20"/>
          <p:cNvSpPr/>
          <p:nvPr>
            <p:custDataLst>
              <p:tags r:id="rId9"/>
            </p:custDataLst>
          </p:nvPr>
        </p:nvSpPr>
        <p:spPr>
          <a:xfrm>
            <a:off x="1639677" y="4440103"/>
            <a:ext cx="2359446" cy="1022908"/>
          </a:xfrm>
          <a:prstGeom prst="bracketPair">
            <a:avLst/>
          </a:prstGeom>
          <a:ln w="25400">
            <a:solidFill>
              <a:srgbClr val="54D0C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bg1"/>
              </a:solidFill>
            </a:endParaRPr>
          </a:p>
        </p:txBody>
      </p:sp>
      <p:sp>
        <p:nvSpPr>
          <p:cNvPr id="19" name="Rectangle 3"/>
          <p:cNvSpPr txBox="1">
            <a:spLocks noChangeArrowheads="1"/>
          </p:cNvSpPr>
          <p:nvPr>
            <p:custDataLst>
              <p:tags r:id="rId10"/>
            </p:custDataLst>
          </p:nvPr>
        </p:nvSpPr>
        <p:spPr bwMode="auto">
          <a:xfrm>
            <a:off x="1948330" y="4836925"/>
            <a:ext cx="1742142" cy="783590"/>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r>
              <a:rPr lang="zh-CN" altLang="en-US" dirty="0"/>
              <a:t>CRISPR 的高度可变的间隔区的获得（俘获外源DNA，登记“黑名单”）</a:t>
            </a:r>
            <a:endParaRPr lang="zh-CN" altLang="en-US" dirty="0"/>
          </a:p>
        </p:txBody>
      </p:sp>
      <p:sp>
        <p:nvSpPr>
          <p:cNvPr id="20" name="TextBox 23"/>
          <p:cNvSpPr txBox="1"/>
          <p:nvPr>
            <p:custDataLst>
              <p:tags r:id="rId11"/>
            </p:custDataLst>
          </p:nvPr>
        </p:nvSpPr>
        <p:spPr>
          <a:xfrm>
            <a:off x="1948329" y="4447911"/>
            <a:ext cx="1742143" cy="368300"/>
          </a:xfrm>
          <a:prstGeom prst="rect">
            <a:avLst/>
          </a:prstGeom>
        </p:spPr>
        <p:txBody>
          <a:bodyPr wrap="square" rtlCol="0">
            <a:spAutoFit/>
          </a:bodyPr>
          <a:lstStyle/>
          <a:p>
            <a:pPr algn="ctr">
              <a:buClr>
                <a:schemeClr val="tx1">
                  <a:lumMod val="85000"/>
                  <a:lumOff val="15000"/>
                </a:schemeClr>
              </a:buClr>
              <a:buSzPct val="105000"/>
            </a:pPr>
            <a:r>
              <a:rPr lang="zh-CN" altLang="en-US" b="1" dirty="0" smtClean="0">
                <a:solidFill>
                  <a:schemeClr val="bg1"/>
                </a:solidFill>
                <a:latin typeface="Calibri" panose="020F0502020204030204" pitchFamily="34" charset="0"/>
              </a:rPr>
              <a:t>第一阶段</a:t>
            </a:r>
            <a:endParaRPr lang="zh-CN" altLang="en-US" b="1" dirty="0" smtClean="0">
              <a:solidFill>
                <a:schemeClr val="bg1"/>
              </a:solidFill>
              <a:latin typeface="Calibri" panose="020F0502020204030204" pitchFamily="34" charset="0"/>
            </a:endParaRPr>
          </a:p>
        </p:txBody>
      </p:sp>
      <p:sp>
        <p:nvSpPr>
          <p:cNvPr id="22" name="Double Bracket 25"/>
          <p:cNvSpPr/>
          <p:nvPr>
            <p:custDataLst>
              <p:tags r:id="rId12"/>
            </p:custDataLst>
          </p:nvPr>
        </p:nvSpPr>
        <p:spPr>
          <a:xfrm>
            <a:off x="4916277" y="4440103"/>
            <a:ext cx="2359446" cy="1022908"/>
          </a:xfrm>
          <a:prstGeom prst="bracketPair">
            <a:avLst/>
          </a:prstGeom>
          <a:ln w="25400">
            <a:solidFill>
              <a:srgbClr val="54D0C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bg1"/>
              </a:solidFill>
            </a:endParaRPr>
          </a:p>
        </p:txBody>
      </p:sp>
      <p:sp>
        <p:nvSpPr>
          <p:cNvPr id="24" name="Rectangle 3"/>
          <p:cNvSpPr txBox="1">
            <a:spLocks noChangeArrowheads="1"/>
          </p:cNvSpPr>
          <p:nvPr>
            <p:custDataLst>
              <p:tags r:id="rId13"/>
            </p:custDataLst>
          </p:nvPr>
        </p:nvSpPr>
        <p:spPr bwMode="auto">
          <a:xfrm>
            <a:off x="5224930" y="4836925"/>
            <a:ext cx="1742142" cy="553085"/>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r>
              <a:rPr lang="zh-CN" altLang="en-US" dirty="0" smtClean="0"/>
              <a:t>CRIPSR 基因座的表达（包括转录和转录后的成熟加工）</a:t>
            </a:r>
            <a:endParaRPr lang="zh-CN" altLang="en-US" dirty="0" smtClean="0"/>
          </a:p>
        </p:txBody>
      </p:sp>
      <p:sp>
        <p:nvSpPr>
          <p:cNvPr id="25" name="TextBox 28"/>
          <p:cNvSpPr txBox="1"/>
          <p:nvPr>
            <p:custDataLst>
              <p:tags r:id="rId14"/>
            </p:custDataLst>
          </p:nvPr>
        </p:nvSpPr>
        <p:spPr>
          <a:xfrm>
            <a:off x="5224929" y="4447911"/>
            <a:ext cx="1742143" cy="368300"/>
          </a:xfrm>
          <a:prstGeom prst="rect">
            <a:avLst/>
          </a:prstGeom>
        </p:spPr>
        <p:txBody>
          <a:bodyPr wrap="square" rtlCol="0">
            <a:spAutoFit/>
          </a:bodyPr>
          <a:lstStyle/>
          <a:p>
            <a:pPr algn="ctr">
              <a:buClr>
                <a:schemeClr val="tx1">
                  <a:lumMod val="85000"/>
                  <a:lumOff val="15000"/>
                </a:schemeClr>
              </a:buClr>
              <a:buSzPct val="105000"/>
            </a:pPr>
            <a:r>
              <a:rPr lang="zh-CN" altLang="en-US" b="1" dirty="0" smtClean="0">
                <a:solidFill>
                  <a:schemeClr val="bg1"/>
                </a:solidFill>
                <a:latin typeface="Calibri" panose="020F0502020204030204" pitchFamily="34" charset="0"/>
              </a:rPr>
              <a:t>第二阶段</a:t>
            </a:r>
            <a:endParaRPr lang="zh-CN" altLang="en-US" b="1" dirty="0" smtClean="0">
              <a:solidFill>
                <a:schemeClr val="bg1"/>
              </a:solidFill>
              <a:latin typeface="Calibri" panose="020F0502020204030204" pitchFamily="34" charset="0"/>
            </a:endParaRPr>
          </a:p>
        </p:txBody>
      </p:sp>
      <p:sp>
        <p:nvSpPr>
          <p:cNvPr id="27" name="Double Bracket 30"/>
          <p:cNvSpPr/>
          <p:nvPr>
            <p:custDataLst>
              <p:tags r:id="rId15"/>
            </p:custDataLst>
          </p:nvPr>
        </p:nvSpPr>
        <p:spPr>
          <a:xfrm>
            <a:off x="8192877" y="4440103"/>
            <a:ext cx="2359446" cy="1022908"/>
          </a:xfrm>
          <a:prstGeom prst="bracketPair">
            <a:avLst/>
          </a:prstGeom>
          <a:ln w="25400">
            <a:solidFill>
              <a:srgbClr val="54D0C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bg1"/>
              </a:solidFill>
            </a:endParaRPr>
          </a:p>
        </p:txBody>
      </p:sp>
      <p:sp>
        <p:nvSpPr>
          <p:cNvPr id="29" name="Rectangle 3"/>
          <p:cNvSpPr txBox="1">
            <a:spLocks noChangeArrowheads="1"/>
          </p:cNvSpPr>
          <p:nvPr>
            <p:custDataLst>
              <p:tags r:id="rId16"/>
            </p:custDataLst>
          </p:nvPr>
        </p:nvSpPr>
        <p:spPr bwMode="auto">
          <a:xfrm>
            <a:off x="8501530" y="4836925"/>
            <a:ext cx="1742142" cy="553085"/>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r>
              <a:rPr lang="zh-CN" altLang="en-US" dirty="0" smtClean="0"/>
              <a:t>CRISPR/Cas 系统活性的发挥（靶向干扰）</a:t>
            </a:r>
            <a:endParaRPr lang="zh-CN" altLang="en-US" dirty="0" smtClean="0"/>
          </a:p>
        </p:txBody>
      </p:sp>
      <p:sp>
        <p:nvSpPr>
          <p:cNvPr id="30" name="TextBox 33"/>
          <p:cNvSpPr txBox="1"/>
          <p:nvPr>
            <p:custDataLst>
              <p:tags r:id="rId17"/>
            </p:custDataLst>
          </p:nvPr>
        </p:nvSpPr>
        <p:spPr>
          <a:xfrm>
            <a:off x="8501529" y="4447911"/>
            <a:ext cx="1742143" cy="368300"/>
          </a:xfrm>
          <a:prstGeom prst="rect">
            <a:avLst/>
          </a:prstGeom>
        </p:spPr>
        <p:txBody>
          <a:bodyPr wrap="square" rtlCol="0">
            <a:spAutoFit/>
          </a:bodyPr>
          <a:lstStyle/>
          <a:p>
            <a:pPr algn="ctr">
              <a:buClr>
                <a:schemeClr val="tx1">
                  <a:lumMod val="85000"/>
                  <a:lumOff val="15000"/>
                </a:schemeClr>
              </a:buClr>
              <a:buSzPct val="105000"/>
            </a:pPr>
            <a:r>
              <a:rPr lang="zh-CN" altLang="en-US" b="1" dirty="0" smtClean="0">
                <a:solidFill>
                  <a:schemeClr val="bg1"/>
                </a:solidFill>
                <a:latin typeface="Calibri" panose="020F0502020204030204" pitchFamily="34" charset="0"/>
              </a:rPr>
              <a:t>第三</a:t>
            </a:r>
            <a:r>
              <a:rPr lang="zh-CN" altLang="en-US" b="1" dirty="0" smtClean="0">
                <a:solidFill>
                  <a:schemeClr val="bg1"/>
                </a:solidFill>
                <a:latin typeface="Calibri" panose="020F0502020204030204" pitchFamily="34" charset="0"/>
              </a:rPr>
              <a:t>阶段</a:t>
            </a:r>
            <a:endParaRPr lang="zh-CN" altLang="en-US" b="1" dirty="0" smtClean="0">
              <a:solidFill>
                <a:schemeClr val="bg1"/>
              </a:solidFill>
              <a:latin typeface="Calibri" panose="020F0502020204030204" pitchFamily="34" charset="0"/>
            </a:endParaRPr>
          </a:p>
        </p:txBody>
      </p:sp>
      <p:grpSp>
        <p:nvGrpSpPr>
          <p:cNvPr id="18" name="组合 17"/>
          <p:cNvGrpSpPr/>
          <p:nvPr>
            <p:custDataLst>
              <p:tags r:id="rId18"/>
            </p:custDataLst>
          </p:nvPr>
        </p:nvGrpSpPr>
        <p:grpSpPr>
          <a:xfrm>
            <a:off x="5029200" y="1874238"/>
            <a:ext cx="2133600" cy="2133600"/>
            <a:chOff x="5029200" y="1874238"/>
            <a:chExt cx="2133600" cy="2133600"/>
          </a:xfrm>
        </p:grpSpPr>
        <p:sp>
          <p:nvSpPr>
            <p:cNvPr id="4" name="Oval 6"/>
            <p:cNvSpPr/>
            <p:nvPr>
              <p:custDataLst>
                <p:tags r:id="rId19"/>
              </p:custDataLst>
            </p:nvPr>
          </p:nvSpPr>
          <p:spPr>
            <a:xfrm>
              <a:off x="5029200" y="1874238"/>
              <a:ext cx="2133600" cy="2133600"/>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5" name="Arc 7"/>
            <p:cNvSpPr/>
            <p:nvPr>
              <p:custDataLst>
                <p:tags r:id="rId20"/>
              </p:custDataLst>
            </p:nvPr>
          </p:nvSpPr>
          <p:spPr>
            <a:xfrm>
              <a:off x="5029200" y="1874238"/>
              <a:ext cx="2133600" cy="2133600"/>
            </a:xfrm>
            <a:prstGeom prst="arc">
              <a:avLst>
                <a:gd name="adj1" fmla="val 19348155"/>
                <a:gd name="adj2" fmla="val 8179524"/>
              </a:avLst>
            </a:prstGeom>
            <a:ln w="127000" cap="rnd">
              <a:gradFill>
                <a:gsLst>
                  <a:gs pos="0">
                    <a:srgbClr val="54D0CA"/>
                  </a:gs>
                  <a:gs pos="100000">
                    <a:srgbClr val="2A9995"/>
                  </a:gs>
                </a:gsLst>
                <a:lin ang="5400000" scaled="1"/>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bg1"/>
                </a:solidFill>
              </a:endParaRPr>
            </a:p>
          </p:txBody>
        </p:sp>
        <p:sp>
          <p:nvSpPr>
            <p:cNvPr id="32" name="Rectangle 3"/>
            <p:cNvSpPr txBox="1">
              <a:spLocks noChangeArrowheads="1"/>
            </p:cNvSpPr>
            <p:nvPr>
              <p:custDataLst>
                <p:tags r:id="rId21"/>
              </p:custDataLst>
            </p:nvPr>
          </p:nvSpPr>
          <p:spPr bwMode="auto">
            <a:xfrm>
              <a:off x="5259666" y="3282321"/>
              <a:ext cx="1672668" cy="24638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altLang="zh-CN" sz="1000" b="0" dirty="0">
                  <a:effectLst/>
                  <a:latin typeface="+mn-ea"/>
                  <a:ea typeface="+mn-ea"/>
                </a:rPr>
                <a:t>SECOND</a:t>
              </a:r>
              <a:endParaRPr lang="en-US" altLang="zh-CN" sz="1000" b="0" dirty="0">
                <a:effectLst/>
                <a:latin typeface="+mn-ea"/>
                <a:ea typeface="+mn-ea"/>
              </a:endParaRPr>
            </a:p>
          </p:txBody>
        </p:sp>
        <p:grpSp>
          <p:nvGrpSpPr>
            <p:cNvPr id="40" name="Group 67"/>
            <p:cNvGrpSpPr/>
            <p:nvPr/>
          </p:nvGrpSpPr>
          <p:grpSpPr>
            <a:xfrm>
              <a:off x="5786439" y="2356280"/>
              <a:ext cx="619122" cy="742630"/>
              <a:chOff x="4051300" y="3109913"/>
              <a:chExt cx="628650" cy="754063"/>
            </a:xfrm>
            <a:solidFill>
              <a:srgbClr val="54D0CA"/>
            </a:solidFill>
          </p:grpSpPr>
          <p:sp>
            <p:nvSpPr>
              <p:cNvPr id="41" name="Freeform 68"/>
              <p:cNvSpPr>
                <a:spLocks noEditPoints="1"/>
              </p:cNvSpPr>
              <p:nvPr>
                <p:custDataLst>
                  <p:tags r:id="rId22"/>
                </p:custDataLst>
              </p:nvPr>
            </p:nvSpPr>
            <p:spPr bwMode="auto">
              <a:xfrm>
                <a:off x="4051300" y="3109913"/>
                <a:ext cx="628650" cy="754063"/>
              </a:xfrm>
              <a:custGeom>
                <a:avLst/>
                <a:gdLst>
                  <a:gd name="T0" fmla="*/ 376 w 396"/>
                  <a:gd name="T1" fmla="*/ 361 h 475"/>
                  <a:gd name="T2" fmla="*/ 287 w 396"/>
                  <a:gd name="T3" fmla="*/ 265 h 475"/>
                  <a:gd name="T4" fmla="*/ 258 w 396"/>
                  <a:gd name="T5" fmla="*/ 133 h 475"/>
                  <a:gd name="T6" fmla="*/ 244 w 396"/>
                  <a:gd name="T7" fmla="*/ 70 h 475"/>
                  <a:gd name="T8" fmla="*/ 237 w 396"/>
                  <a:gd name="T9" fmla="*/ 52 h 475"/>
                  <a:gd name="T10" fmla="*/ 233 w 396"/>
                  <a:gd name="T11" fmla="*/ 39 h 475"/>
                  <a:gd name="T12" fmla="*/ 226 w 396"/>
                  <a:gd name="T13" fmla="*/ 27 h 475"/>
                  <a:gd name="T14" fmla="*/ 220 w 396"/>
                  <a:gd name="T15" fmla="*/ 17 h 475"/>
                  <a:gd name="T16" fmla="*/ 213 w 396"/>
                  <a:gd name="T17" fmla="*/ 10 h 475"/>
                  <a:gd name="T18" fmla="*/ 189 w 396"/>
                  <a:gd name="T19" fmla="*/ 6 h 475"/>
                  <a:gd name="T20" fmla="*/ 182 w 396"/>
                  <a:gd name="T21" fmla="*/ 11 h 475"/>
                  <a:gd name="T22" fmla="*/ 176 w 396"/>
                  <a:gd name="T23" fmla="*/ 18 h 475"/>
                  <a:gd name="T24" fmla="*/ 169 w 396"/>
                  <a:gd name="T25" fmla="*/ 28 h 475"/>
                  <a:gd name="T26" fmla="*/ 164 w 396"/>
                  <a:gd name="T27" fmla="*/ 41 h 475"/>
                  <a:gd name="T28" fmla="*/ 157 w 396"/>
                  <a:gd name="T29" fmla="*/ 55 h 475"/>
                  <a:gd name="T30" fmla="*/ 152 w 396"/>
                  <a:gd name="T31" fmla="*/ 70 h 475"/>
                  <a:gd name="T32" fmla="*/ 139 w 396"/>
                  <a:gd name="T33" fmla="*/ 144 h 475"/>
                  <a:gd name="T34" fmla="*/ 102 w 396"/>
                  <a:gd name="T35" fmla="*/ 278 h 475"/>
                  <a:gd name="T36" fmla="*/ 19 w 396"/>
                  <a:gd name="T37" fmla="*/ 362 h 475"/>
                  <a:gd name="T38" fmla="*/ 1 w 396"/>
                  <a:gd name="T39" fmla="*/ 438 h 475"/>
                  <a:gd name="T40" fmla="*/ 124 w 396"/>
                  <a:gd name="T41" fmla="*/ 474 h 475"/>
                  <a:gd name="T42" fmla="*/ 258 w 396"/>
                  <a:gd name="T43" fmla="*/ 469 h 475"/>
                  <a:gd name="T44" fmla="*/ 339 w 396"/>
                  <a:gd name="T45" fmla="*/ 461 h 475"/>
                  <a:gd name="T46" fmla="*/ 374 w 396"/>
                  <a:gd name="T47" fmla="*/ 378 h 475"/>
                  <a:gd name="T48" fmla="*/ 328 w 396"/>
                  <a:gd name="T49" fmla="*/ 355 h 475"/>
                  <a:gd name="T50" fmla="*/ 262 w 396"/>
                  <a:gd name="T51" fmla="*/ 259 h 475"/>
                  <a:gd name="T52" fmla="*/ 351 w 396"/>
                  <a:gd name="T53" fmla="*/ 360 h 475"/>
                  <a:gd name="T54" fmla="*/ 168 w 396"/>
                  <a:gd name="T55" fmla="*/ 68 h 475"/>
                  <a:gd name="T56" fmla="*/ 172 w 396"/>
                  <a:gd name="T57" fmla="*/ 55 h 475"/>
                  <a:gd name="T58" fmla="*/ 178 w 396"/>
                  <a:gd name="T59" fmla="*/ 43 h 475"/>
                  <a:gd name="T60" fmla="*/ 182 w 396"/>
                  <a:gd name="T61" fmla="*/ 35 h 475"/>
                  <a:gd name="T62" fmla="*/ 187 w 396"/>
                  <a:gd name="T63" fmla="*/ 26 h 475"/>
                  <a:gd name="T64" fmla="*/ 194 w 396"/>
                  <a:gd name="T65" fmla="*/ 20 h 475"/>
                  <a:gd name="T66" fmla="*/ 203 w 396"/>
                  <a:gd name="T67" fmla="*/ 20 h 475"/>
                  <a:gd name="T68" fmla="*/ 208 w 396"/>
                  <a:gd name="T69" fmla="*/ 25 h 475"/>
                  <a:gd name="T70" fmla="*/ 213 w 396"/>
                  <a:gd name="T71" fmla="*/ 34 h 475"/>
                  <a:gd name="T72" fmla="*/ 218 w 396"/>
                  <a:gd name="T73" fmla="*/ 42 h 475"/>
                  <a:gd name="T74" fmla="*/ 223 w 396"/>
                  <a:gd name="T75" fmla="*/ 55 h 475"/>
                  <a:gd name="T76" fmla="*/ 166 w 396"/>
                  <a:gd name="T77" fmla="*/ 75 h 475"/>
                  <a:gd name="T78" fmla="*/ 243 w 396"/>
                  <a:gd name="T79" fmla="*/ 142 h 475"/>
                  <a:gd name="T80" fmla="*/ 154 w 396"/>
                  <a:gd name="T81" fmla="*/ 132 h 475"/>
                  <a:gd name="T82" fmla="*/ 62 w 396"/>
                  <a:gd name="T83" fmla="*/ 347 h 475"/>
                  <a:gd name="T84" fmla="*/ 129 w 396"/>
                  <a:gd name="T85" fmla="*/ 273 h 475"/>
                  <a:gd name="T86" fmla="*/ 56 w 396"/>
                  <a:gd name="T87" fmla="*/ 364 h 475"/>
                  <a:gd name="T88" fmla="*/ 22 w 396"/>
                  <a:gd name="T89" fmla="*/ 378 h 475"/>
                  <a:gd name="T90" fmla="*/ 27 w 396"/>
                  <a:gd name="T91" fmla="*/ 395 h 475"/>
                  <a:gd name="T92" fmla="*/ 139 w 396"/>
                  <a:gd name="T93" fmla="*/ 436 h 475"/>
                  <a:gd name="T94" fmla="*/ 99 w 396"/>
                  <a:gd name="T95" fmla="*/ 371 h 475"/>
                  <a:gd name="T96" fmla="*/ 62 w 396"/>
                  <a:gd name="T97" fmla="*/ 401 h 475"/>
                  <a:gd name="T98" fmla="*/ 72 w 396"/>
                  <a:gd name="T99" fmla="*/ 436 h 475"/>
                  <a:gd name="T100" fmla="*/ 95 w 396"/>
                  <a:gd name="T101" fmla="*/ 385 h 475"/>
                  <a:gd name="T102" fmla="*/ 72 w 396"/>
                  <a:gd name="T103" fmla="*/ 460 h 475"/>
                  <a:gd name="T104" fmla="*/ 153 w 396"/>
                  <a:gd name="T105" fmla="*/ 448 h 475"/>
                  <a:gd name="T106" fmla="*/ 325 w 396"/>
                  <a:gd name="T107" fmla="*/ 450 h 475"/>
                  <a:gd name="T108" fmla="*/ 294 w 396"/>
                  <a:gd name="T109" fmla="*/ 392 h 475"/>
                  <a:gd name="T110" fmla="*/ 322 w 396"/>
                  <a:gd name="T111" fmla="*/ 416 h 475"/>
                  <a:gd name="T112" fmla="*/ 326 w 396"/>
                  <a:gd name="T113" fmla="*/ 382 h 475"/>
                  <a:gd name="T114" fmla="*/ 290 w 396"/>
                  <a:gd name="T115" fmla="*/ 375 h 475"/>
                  <a:gd name="T116" fmla="*/ 258 w 396"/>
                  <a:gd name="T117" fmla="*/ 292 h 475"/>
                  <a:gd name="T118" fmla="*/ 375 w 396"/>
                  <a:gd name="T119" fmla="*/ 40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475">
                    <a:moveTo>
                      <a:pt x="396" y="427"/>
                    </a:moveTo>
                    <a:lnTo>
                      <a:pt x="396" y="427"/>
                    </a:lnTo>
                    <a:lnTo>
                      <a:pt x="396" y="411"/>
                    </a:lnTo>
                    <a:lnTo>
                      <a:pt x="395" y="393"/>
                    </a:lnTo>
                    <a:lnTo>
                      <a:pt x="393" y="386"/>
                    </a:lnTo>
                    <a:lnTo>
                      <a:pt x="391" y="378"/>
                    </a:lnTo>
                    <a:lnTo>
                      <a:pt x="387" y="373"/>
                    </a:lnTo>
                    <a:lnTo>
                      <a:pt x="384" y="367"/>
                    </a:lnTo>
                    <a:lnTo>
                      <a:pt x="378" y="362"/>
                    </a:lnTo>
                    <a:lnTo>
                      <a:pt x="376" y="361"/>
                    </a:lnTo>
                    <a:lnTo>
                      <a:pt x="376" y="361"/>
                    </a:lnTo>
                    <a:lnTo>
                      <a:pt x="364" y="353"/>
                    </a:lnTo>
                    <a:lnTo>
                      <a:pt x="352" y="344"/>
                    </a:lnTo>
                    <a:lnTo>
                      <a:pt x="341" y="335"/>
                    </a:lnTo>
                    <a:lnTo>
                      <a:pt x="330" y="324"/>
                    </a:lnTo>
                    <a:lnTo>
                      <a:pt x="320" y="313"/>
                    </a:lnTo>
                    <a:lnTo>
                      <a:pt x="311" y="303"/>
                    </a:lnTo>
                    <a:lnTo>
                      <a:pt x="302" y="290"/>
                    </a:lnTo>
                    <a:lnTo>
                      <a:pt x="294" y="278"/>
                    </a:lnTo>
                    <a:lnTo>
                      <a:pt x="287" y="265"/>
                    </a:lnTo>
                    <a:lnTo>
                      <a:pt x="280" y="251"/>
                    </a:lnTo>
                    <a:lnTo>
                      <a:pt x="274" y="237"/>
                    </a:lnTo>
                    <a:lnTo>
                      <a:pt x="270" y="223"/>
                    </a:lnTo>
                    <a:lnTo>
                      <a:pt x="265" y="207"/>
                    </a:lnTo>
                    <a:lnTo>
                      <a:pt x="262" y="193"/>
                    </a:lnTo>
                    <a:lnTo>
                      <a:pt x="260" y="178"/>
                    </a:lnTo>
                    <a:lnTo>
                      <a:pt x="258" y="162"/>
                    </a:lnTo>
                    <a:lnTo>
                      <a:pt x="258" y="144"/>
                    </a:lnTo>
                    <a:lnTo>
                      <a:pt x="258" y="144"/>
                    </a:lnTo>
                    <a:lnTo>
                      <a:pt x="258" y="133"/>
                    </a:lnTo>
                    <a:lnTo>
                      <a:pt x="256" y="120"/>
                    </a:lnTo>
                    <a:lnTo>
                      <a:pt x="249" y="90"/>
                    </a:lnTo>
                    <a:lnTo>
                      <a:pt x="250" y="90"/>
                    </a:lnTo>
                    <a:lnTo>
                      <a:pt x="245" y="71"/>
                    </a:lnTo>
                    <a:lnTo>
                      <a:pt x="245" y="71"/>
                    </a:lnTo>
                    <a:lnTo>
                      <a:pt x="244" y="70"/>
                    </a:lnTo>
                    <a:lnTo>
                      <a:pt x="244" y="70"/>
                    </a:lnTo>
                    <a:lnTo>
                      <a:pt x="244" y="70"/>
                    </a:lnTo>
                    <a:lnTo>
                      <a:pt x="244" y="70"/>
                    </a:lnTo>
                    <a:lnTo>
                      <a:pt x="244" y="70"/>
                    </a:lnTo>
                    <a:lnTo>
                      <a:pt x="244" y="70"/>
                    </a:lnTo>
                    <a:lnTo>
                      <a:pt x="241" y="64"/>
                    </a:lnTo>
                    <a:lnTo>
                      <a:pt x="241" y="64"/>
                    </a:lnTo>
                    <a:lnTo>
                      <a:pt x="241" y="64"/>
                    </a:lnTo>
                    <a:lnTo>
                      <a:pt x="241" y="64"/>
                    </a:lnTo>
                    <a:lnTo>
                      <a:pt x="239" y="57"/>
                    </a:lnTo>
                    <a:lnTo>
                      <a:pt x="239" y="57"/>
                    </a:lnTo>
                    <a:lnTo>
                      <a:pt x="239" y="57"/>
                    </a:lnTo>
                    <a:lnTo>
                      <a:pt x="239" y="57"/>
                    </a:lnTo>
                    <a:lnTo>
                      <a:pt x="237" y="52"/>
                    </a:lnTo>
                    <a:lnTo>
                      <a:pt x="237" y="52"/>
                    </a:lnTo>
                    <a:lnTo>
                      <a:pt x="237" y="51"/>
                    </a:lnTo>
                    <a:lnTo>
                      <a:pt x="237" y="51"/>
                    </a:lnTo>
                    <a:lnTo>
                      <a:pt x="235" y="47"/>
                    </a:lnTo>
                    <a:lnTo>
                      <a:pt x="235" y="47"/>
                    </a:lnTo>
                    <a:lnTo>
                      <a:pt x="235" y="44"/>
                    </a:lnTo>
                    <a:lnTo>
                      <a:pt x="235" y="44"/>
                    </a:lnTo>
                    <a:lnTo>
                      <a:pt x="233" y="41"/>
                    </a:lnTo>
                    <a:lnTo>
                      <a:pt x="233" y="41"/>
                    </a:lnTo>
                    <a:lnTo>
                      <a:pt x="233" y="39"/>
                    </a:lnTo>
                    <a:lnTo>
                      <a:pt x="233" y="39"/>
                    </a:lnTo>
                    <a:lnTo>
                      <a:pt x="231" y="36"/>
                    </a:lnTo>
                    <a:lnTo>
                      <a:pt x="231" y="36"/>
                    </a:lnTo>
                    <a:lnTo>
                      <a:pt x="230" y="34"/>
                    </a:lnTo>
                    <a:lnTo>
                      <a:pt x="230" y="34"/>
                    </a:lnTo>
                    <a:lnTo>
                      <a:pt x="229" y="31"/>
                    </a:lnTo>
                    <a:lnTo>
                      <a:pt x="229" y="31"/>
                    </a:lnTo>
                    <a:lnTo>
                      <a:pt x="227" y="29"/>
                    </a:lnTo>
                    <a:lnTo>
                      <a:pt x="227" y="29"/>
                    </a:lnTo>
                    <a:lnTo>
                      <a:pt x="226" y="27"/>
                    </a:lnTo>
                    <a:lnTo>
                      <a:pt x="226" y="27"/>
                    </a:lnTo>
                    <a:lnTo>
                      <a:pt x="225" y="25"/>
                    </a:lnTo>
                    <a:lnTo>
                      <a:pt x="225" y="25"/>
                    </a:lnTo>
                    <a:lnTo>
                      <a:pt x="223" y="23"/>
                    </a:lnTo>
                    <a:lnTo>
                      <a:pt x="223" y="23"/>
                    </a:lnTo>
                    <a:lnTo>
                      <a:pt x="222" y="21"/>
                    </a:lnTo>
                    <a:lnTo>
                      <a:pt x="222" y="21"/>
                    </a:lnTo>
                    <a:lnTo>
                      <a:pt x="221" y="18"/>
                    </a:lnTo>
                    <a:lnTo>
                      <a:pt x="221" y="18"/>
                    </a:lnTo>
                    <a:lnTo>
                      <a:pt x="220" y="17"/>
                    </a:lnTo>
                    <a:lnTo>
                      <a:pt x="220" y="17"/>
                    </a:lnTo>
                    <a:lnTo>
                      <a:pt x="219" y="15"/>
                    </a:lnTo>
                    <a:lnTo>
                      <a:pt x="219" y="15"/>
                    </a:lnTo>
                    <a:lnTo>
                      <a:pt x="217" y="14"/>
                    </a:lnTo>
                    <a:lnTo>
                      <a:pt x="217" y="14"/>
                    </a:lnTo>
                    <a:lnTo>
                      <a:pt x="216" y="12"/>
                    </a:lnTo>
                    <a:lnTo>
                      <a:pt x="216" y="12"/>
                    </a:lnTo>
                    <a:lnTo>
                      <a:pt x="214" y="11"/>
                    </a:lnTo>
                    <a:lnTo>
                      <a:pt x="214" y="11"/>
                    </a:lnTo>
                    <a:lnTo>
                      <a:pt x="213" y="10"/>
                    </a:lnTo>
                    <a:lnTo>
                      <a:pt x="213" y="10"/>
                    </a:lnTo>
                    <a:lnTo>
                      <a:pt x="211" y="8"/>
                    </a:lnTo>
                    <a:lnTo>
                      <a:pt x="211" y="8"/>
                    </a:lnTo>
                    <a:lnTo>
                      <a:pt x="210" y="8"/>
                    </a:lnTo>
                    <a:lnTo>
                      <a:pt x="210" y="8"/>
                    </a:lnTo>
                    <a:lnTo>
                      <a:pt x="205" y="3"/>
                    </a:lnTo>
                    <a:lnTo>
                      <a:pt x="198" y="0"/>
                    </a:lnTo>
                    <a:lnTo>
                      <a:pt x="192" y="3"/>
                    </a:lnTo>
                    <a:lnTo>
                      <a:pt x="192" y="3"/>
                    </a:lnTo>
                    <a:lnTo>
                      <a:pt x="189" y="6"/>
                    </a:lnTo>
                    <a:lnTo>
                      <a:pt x="189" y="6"/>
                    </a:lnTo>
                    <a:lnTo>
                      <a:pt x="187" y="7"/>
                    </a:lnTo>
                    <a:lnTo>
                      <a:pt x="187" y="7"/>
                    </a:lnTo>
                    <a:lnTo>
                      <a:pt x="185" y="8"/>
                    </a:lnTo>
                    <a:lnTo>
                      <a:pt x="185" y="8"/>
                    </a:lnTo>
                    <a:lnTo>
                      <a:pt x="184" y="9"/>
                    </a:lnTo>
                    <a:lnTo>
                      <a:pt x="184" y="9"/>
                    </a:lnTo>
                    <a:lnTo>
                      <a:pt x="183" y="10"/>
                    </a:lnTo>
                    <a:lnTo>
                      <a:pt x="183" y="10"/>
                    </a:lnTo>
                    <a:lnTo>
                      <a:pt x="182" y="11"/>
                    </a:lnTo>
                    <a:lnTo>
                      <a:pt x="182" y="11"/>
                    </a:lnTo>
                    <a:lnTo>
                      <a:pt x="181" y="12"/>
                    </a:lnTo>
                    <a:lnTo>
                      <a:pt x="181" y="12"/>
                    </a:lnTo>
                    <a:lnTo>
                      <a:pt x="179" y="14"/>
                    </a:lnTo>
                    <a:lnTo>
                      <a:pt x="179" y="14"/>
                    </a:lnTo>
                    <a:lnTo>
                      <a:pt x="178" y="15"/>
                    </a:lnTo>
                    <a:lnTo>
                      <a:pt x="178" y="15"/>
                    </a:lnTo>
                    <a:lnTo>
                      <a:pt x="177" y="17"/>
                    </a:lnTo>
                    <a:lnTo>
                      <a:pt x="177" y="17"/>
                    </a:lnTo>
                    <a:lnTo>
                      <a:pt x="176" y="18"/>
                    </a:lnTo>
                    <a:lnTo>
                      <a:pt x="176" y="18"/>
                    </a:lnTo>
                    <a:lnTo>
                      <a:pt x="175" y="21"/>
                    </a:lnTo>
                    <a:lnTo>
                      <a:pt x="175" y="21"/>
                    </a:lnTo>
                    <a:lnTo>
                      <a:pt x="172" y="23"/>
                    </a:lnTo>
                    <a:lnTo>
                      <a:pt x="172" y="23"/>
                    </a:lnTo>
                    <a:lnTo>
                      <a:pt x="171" y="25"/>
                    </a:lnTo>
                    <a:lnTo>
                      <a:pt x="171" y="25"/>
                    </a:lnTo>
                    <a:lnTo>
                      <a:pt x="170" y="27"/>
                    </a:lnTo>
                    <a:lnTo>
                      <a:pt x="170" y="27"/>
                    </a:lnTo>
                    <a:lnTo>
                      <a:pt x="169" y="28"/>
                    </a:lnTo>
                    <a:lnTo>
                      <a:pt x="169" y="28"/>
                    </a:lnTo>
                    <a:lnTo>
                      <a:pt x="168" y="31"/>
                    </a:lnTo>
                    <a:lnTo>
                      <a:pt x="168" y="31"/>
                    </a:lnTo>
                    <a:lnTo>
                      <a:pt x="167" y="34"/>
                    </a:lnTo>
                    <a:lnTo>
                      <a:pt x="167" y="34"/>
                    </a:lnTo>
                    <a:lnTo>
                      <a:pt x="166" y="36"/>
                    </a:lnTo>
                    <a:lnTo>
                      <a:pt x="166" y="36"/>
                    </a:lnTo>
                    <a:lnTo>
                      <a:pt x="165" y="38"/>
                    </a:lnTo>
                    <a:lnTo>
                      <a:pt x="165" y="38"/>
                    </a:lnTo>
                    <a:lnTo>
                      <a:pt x="164" y="41"/>
                    </a:lnTo>
                    <a:lnTo>
                      <a:pt x="164" y="41"/>
                    </a:lnTo>
                    <a:lnTo>
                      <a:pt x="163" y="43"/>
                    </a:lnTo>
                    <a:lnTo>
                      <a:pt x="163" y="43"/>
                    </a:lnTo>
                    <a:lnTo>
                      <a:pt x="160" y="47"/>
                    </a:lnTo>
                    <a:lnTo>
                      <a:pt x="160" y="47"/>
                    </a:lnTo>
                    <a:lnTo>
                      <a:pt x="159" y="49"/>
                    </a:lnTo>
                    <a:lnTo>
                      <a:pt x="159" y="49"/>
                    </a:lnTo>
                    <a:lnTo>
                      <a:pt x="158" y="52"/>
                    </a:lnTo>
                    <a:lnTo>
                      <a:pt x="158" y="52"/>
                    </a:lnTo>
                    <a:lnTo>
                      <a:pt x="157" y="55"/>
                    </a:lnTo>
                    <a:lnTo>
                      <a:pt x="157" y="55"/>
                    </a:lnTo>
                    <a:lnTo>
                      <a:pt x="156" y="58"/>
                    </a:lnTo>
                    <a:lnTo>
                      <a:pt x="156" y="58"/>
                    </a:lnTo>
                    <a:lnTo>
                      <a:pt x="155" y="62"/>
                    </a:lnTo>
                    <a:lnTo>
                      <a:pt x="155" y="62"/>
                    </a:lnTo>
                    <a:lnTo>
                      <a:pt x="154" y="64"/>
                    </a:lnTo>
                    <a:lnTo>
                      <a:pt x="154" y="64"/>
                    </a:lnTo>
                    <a:lnTo>
                      <a:pt x="153" y="69"/>
                    </a:lnTo>
                    <a:lnTo>
                      <a:pt x="153" y="69"/>
                    </a:lnTo>
                    <a:lnTo>
                      <a:pt x="152" y="70"/>
                    </a:lnTo>
                    <a:lnTo>
                      <a:pt x="152" y="70"/>
                    </a:lnTo>
                    <a:lnTo>
                      <a:pt x="152" y="71"/>
                    </a:lnTo>
                    <a:lnTo>
                      <a:pt x="152" y="71"/>
                    </a:lnTo>
                    <a:lnTo>
                      <a:pt x="152" y="71"/>
                    </a:lnTo>
                    <a:lnTo>
                      <a:pt x="146" y="90"/>
                    </a:lnTo>
                    <a:lnTo>
                      <a:pt x="148" y="90"/>
                    </a:lnTo>
                    <a:lnTo>
                      <a:pt x="148" y="90"/>
                    </a:lnTo>
                    <a:lnTo>
                      <a:pt x="141" y="120"/>
                    </a:lnTo>
                    <a:lnTo>
                      <a:pt x="139" y="133"/>
                    </a:lnTo>
                    <a:lnTo>
                      <a:pt x="139" y="144"/>
                    </a:lnTo>
                    <a:lnTo>
                      <a:pt x="139" y="162"/>
                    </a:lnTo>
                    <a:lnTo>
                      <a:pt x="139" y="162"/>
                    </a:lnTo>
                    <a:lnTo>
                      <a:pt x="137" y="178"/>
                    </a:lnTo>
                    <a:lnTo>
                      <a:pt x="135" y="193"/>
                    </a:lnTo>
                    <a:lnTo>
                      <a:pt x="131" y="209"/>
                    </a:lnTo>
                    <a:lnTo>
                      <a:pt x="127" y="223"/>
                    </a:lnTo>
                    <a:lnTo>
                      <a:pt x="122" y="237"/>
                    </a:lnTo>
                    <a:lnTo>
                      <a:pt x="116" y="251"/>
                    </a:lnTo>
                    <a:lnTo>
                      <a:pt x="110" y="265"/>
                    </a:lnTo>
                    <a:lnTo>
                      <a:pt x="102" y="278"/>
                    </a:lnTo>
                    <a:lnTo>
                      <a:pt x="95" y="290"/>
                    </a:lnTo>
                    <a:lnTo>
                      <a:pt x="86" y="303"/>
                    </a:lnTo>
                    <a:lnTo>
                      <a:pt x="76" y="313"/>
                    </a:lnTo>
                    <a:lnTo>
                      <a:pt x="67" y="324"/>
                    </a:lnTo>
                    <a:lnTo>
                      <a:pt x="56" y="335"/>
                    </a:lnTo>
                    <a:lnTo>
                      <a:pt x="44" y="344"/>
                    </a:lnTo>
                    <a:lnTo>
                      <a:pt x="32" y="353"/>
                    </a:lnTo>
                    <a:lnTo>
                      <a:pt x="20" y="361"/>
                    </a:lnTo>
                    <a:lnTo>
                      <a:pt x="19" y="362"/>
                    </a:lnTo>
                    <a:lnTo>
                      <a:pt x="19" y="362"/>
                    </a:lnTo>
                    <a:lnTo>
                      <a:pt x="13" y="367"/>
                    </a:lnTo>
                    <a:lnTo>
                      <a:pt x="13" y="367"/>
                    </a:lnTo>
                    <a:lnTo>
                      <a:pt x="8" y="372"/>
                    </a:lnTo>
                    <a:lnTo>
                      <a:pt x="6" y="378"/>
                    </a:lnTo>
                    <a:lnTo>
                      <a:pt x="4" y="386"/>
                    </a:lnTo>
                    <a:lnTo>
                      <a:pt x="2" y="393"/>
                    </a:lnTo>
                    <a:lnTo>
                      <a:pt x="1" y="411"/>
                    </a:lnTo>
                    <a:lnTo>
                      <a:pt x="0" y="426"/>
                    </a:lnTo>
                    <a:lnTo>
                      <a:pt x="0" y="426"/>
                    </a:lnTo>
                    <a:lnTo>
                      <a:pt x="1" y="438"/>
                    </a:lnTo>
                    <a:lnTo>
                      <a:pt x="1" y="444"/>
                    </a:lnTo>
                    <a:lnTo>
                      <a:pt x="2" y="450"/>
                    </a:lnTo>
                    <a:lnTo>
                      <a:pt x="2" y="450"/>
                    </a:lnTo>
                    <a:lnTo>
                      <a:pt x="57" y="450"/>
                    </a:lnTo>
                    <a:lnTo>
                      <a:pt x="57" y="450"/>
                    </a:lnTo>
                    <a:lnTo>
                      <a:pt x="58" y="461"/>
                    </a:lnTo>
                    <a:lnTo>
                      <a:pt x="59" y="474"/>
                    </a:lnTo>
                    <a:lnTo>
                      <a:pt x="72" y="474"/>
                    </a:lnTo>
                    <a:lnTo>
                      <a:pt x="111" y="474"/>
                    </a:lnTo>
                    <a:lnTo>
                      <a:pt x="124" y="474"/>
                    </a:lnTo>
                    <a:lnTo>
                      <a:pt x="125" y="461"/>
                    </a:lnTo>
                    <a:lnTo>
                      <a:pt x="125" y="461"/>
                    </a:lnTo>
                    <a:lnTo>
                      <a:pt x="125" y="450"/>
                    </a:lnTo>
                    <a:lnTo>
                      <a:pt x="138" y="450"/>
                    </a:lnTo>
                    <a:lnTo>
                      <a:pt x="138" y="450"/>
                    </a:lnTo>
                    <a:lnTo>
                      <a:pt x="139" y="469"/>
                    </a:lnTo>
                    <a:lnTo>
                      <a:pt x="140" y="475"/>
                    </a:lnTo>
                    <a:lnTo>
                      <a:pt x="257" y="475"/>
                    </a:lnTo>
                    <a:lnTo>
                      <a:pt x="258" y="469"/>
                    </a:lnTo>
                    <a:lnTo>
                      <a:pt x="258" y="469"/>
                    </a:lnTo>
                    <a:lnTo>
                      <a:pt x="259" y="450"/>
                    </a:lnTo>
                    <a:lnTo>
                      <a:pt x="271" y="450"/>
                    </a:lnTo>
                    <a:lnTo>
                      <a:pt x="271" y="450"/>
                    </a:lnTo>
                    <a:lnTo>
                      <a:pt x="272" y="461"/>
                    </a:lnTo>
                    <a:lnTo>
                      <a:pt x="273" y="474"/>
                    </a:lnTo>
                    <a:lnTo>
                      <a:pt x="286" y="474"/>
                    </a:lnTo>
                    <a:lnTo>
                      <a:pt x="325" y="474"/>
                    </a:lnTo>
                    <a:lnTo>
                      <a:pt x="338" y="474"/>
                    </a:lnTo>
                    <a:lnTo>
                      <a:pt x="339" y="461"/>
                    </a:lnTo>
                    <a:lnTo>
                      <a:pt x="339" y="461"/>
                    </a:lnTo>
                    <a:lnTo>
                      <a:pt x="339" y="450"/>
                    </a:lnTo>
                    <a:lnTo>
                      <a:pt x="395" y="450"/>
                    </a:lnTo>
                    <a:lnTo>
                      <a:pt x="395" y="450"/>
                    </a:lnTo>
                    <a:lnTo>
                      <a:pt x="396" y="444"/>
                    </a:lnTo>
                    <a:lnTo>
                      <a:pt x="396" y="444"/>
                    </a:lnTo>
                    <a:lnTo>
                      <a:pt x="396" y="438"/>
                    </a:lnTo>
                    <a:lnTo>
                      <a:pt x="396" y="427"/>
                    </a:lnTo>
                    <a:lnTo>
                      <a:pt x="396" y="427"/>
                    </a:lnTo>
                    <a:close/>
                    <a:moveTo>
                      <a:pt x="369" y="373"/>
                    </a:moveTo>
                    <a:lnTo>
                      <a:pt x="374" y="378"/>
                    </a:lnTo>
                    <a:lnTo>
                      <a:pt x="374" y="378"/>
                    </a:lnTo>
                    <a:lnTo>
                      <a:pt x="376" y="380"/>
                    </a:lnTo>
                    <a:lnTo>
                      <a:pt x="378" y="384"/>
                    </a:lnTo>
                    <a:lnTo>
                      <a:pt x="376" y="384"/>
                    </a:lnTo>
                    <a:lnTo>
                      <a:pt x="375" y="382"/>
                    </a:lnTo>
                    <a:lnTo>
                      <a:pt x="375" y="382"/>
                    </a:lnTo>
                    <a:lnTo>
                      <a:pt x="362" y="377"/>
                    </a:lnTo>
                    <a:lnTo>
                      <a:pt x="351" y="371"/>
                    </a:lnTo>
                    <a:lnTo>
                      <a:pt x="339" y="363"/>
                    </a:lnTo>
                    <a:lnTo>
                      <a:pt x="328" y="355"/>
                    </a:lnTo>
                    <a:lnTo>
                      <a:pt x="318" y="348"/>
                    </a:lnTo>
                    <a:lnTo>
                      <a:pt x="308" y="339"/>
                    </a:lnTo>
                    <a:lnTo>
                      <a:pt x="300" y="331"/>
                    </a:lnTo>
                    <a:lnTo>
                      <a:pt x="292" y="322"/>
                    </a:lnTo>
                    <a:lnTo>
                      <a:pt x="285" y="312"/>
                    </a:lnTo>
                    <a:lnTo>
                      <a:pt x="279" y="303"/>
                    </a:lnTo>
                    <a:lnTo>
                      <a:pt x="274" y="292"/>
                    </a:lnTo>
                    <a:lnTo>
                      <a:pt x="268" y="281"/>
                    </a:lnTo>
                    <a:lnTo>
                      <a:pt x="265" y="270"/>
                    </a:lnTo>
                    <a:lnTo>
                      <a:pt x="262" y="259"/>
                    </a:lnTo>
                    <a:lnTo>
                      <a:pt x="260" y="249"/>
                    </a:lnTo>
                    <a:lnTo>
                      <a:pt x="259" y="237"/>
                    </a:lnTo>
                    <a:lnTo>
                      <a:pt x="259" y="237"/>
                    </a:lnTo>
                    <a:lnTo>
                      <a:pt x="267" y="257"/>
                    </a:lnTo>
                    <a:lnTo>
                      <a:pt x="278" y="278"/>
                    </a:lnTo>
                    <a:lnTo>
                      <a:pt x="289" y="296"/>
                    </a:lnTo>
                    <a:lnTo>
                      <a:pt x="302" y="314"/>
                    </a:lnTo>
                    <a:lnTo>
                      <a:pt x="317" y="331"/>
                    </a:lnTo>
                    <a:lnTo>
                      <a:pt x="333" y="347"/>
                    </a:lnTo>
                    <a:lnTo>
                      <a:pt x="351" y="360"/>
                    </a:lnTo>
                    <a:lnTo>
                      <a:pt x="369" y="373"/>
                    </a:lnTo>
                    <a:lnTo>
                      <a:pt x="369" y="373"/>
                    </a:lnTo>
                    <a:close/>
                    <a:moveTo>
                      <a:pt x="166" y="75"/>
                    </a:moveTo>
                    <a:lnTo>
                      <a:pt x="166" y="75"/>
                    </a:lnTo>
                    <a:lnTo>
                      <a:pt x="166" y="74"/>
                    </a:lnTo>
                    <a:lnTo>
                      <a:pt x="166" y="74"/>
                    </a:lnTo>
                    <a:lnTo>
                      <a:pt x="167" y="70"/>
                    </a:lnTo>
                    <a:lnTo>
                      <a:pt x="167" y="70"/>
                    </a:lnTo>
                    <a:lnTo>
                      <a:pt x="168" y="68"/>
                    </a:lnTo>
                    <a:lnTo>
                      <a:pt x="168" y="68"/>
                    </a:lnTo>
                    <a:lnTo>
                      <a:pt x="169" y="65"/>
                    </a:lnTo>
                    <a:lnTo>
                      <a:pt x="169" y="65"/>
                    </a:lnTo>
                    <a:lnTo>
                      <a:pt x="170" y="63"/>
                    </a:lnTo>
                    <a:lnTo>
                      <a:pt x="170" y="63"/>
                    </a:lnTo>
                    <a:lnTo>
                      <a:pt x="170" y="61"/>
                    </a:lnTo>
                    <a:lnTo>
                      <a:pt x="170" y="61"/>
                    </a:lnTo>
                    <a:lnTo>
                      <a:pt x="171" y="57"/>
                    </a:lnTo>
                    <a:lnTo>
                      <a:pt x="171" y="57"/>
                    </a:lnTo>
                    <a:lnTo>
                      <a:pt x="172" y="55"/>
                    </a:lnTo>
                    <a:lnTo>
                      <a:pt x="172" y="55"/>
                    </a:lnTo>
                    <a:lnTo>
                      <a:pt x="173" y="53"/>
                    </a:lnTo>
                    <a:lnTo>
                      <a:pt x="173" y="53"/>
                    </a:lnTo>
                    <a:lnTo>
                      <a:pt x="175" y="51"/>
                    </a:lnTo>
                    <a:lnTo>
                      <a:pt x="175" y="51"/>
                    </a:lnTo>
                    <a:lnTo>
                      <a:pt x="176" y="48"/>
                    </a:lnTo>
                    <a:lnTo>
                      <a:pt x="176" y="48"/>
                    </a:lnTo>
                    <a:lnTo>
                      <a:pt x="177" y="47"/>
                    </a:lnTo>
                    <a:lnTo>
                      <a:pt x="177" y="47"/>
                    </a:lnTo>
                    <a:lnTo>
                      <a:pt x="178" y="43"/>
                    </a:lnTo>
                    <a:lnTo>
                      <a:pt x="178" y="43"/>
                    </a:lnTo>
                    <a:lnTo>
                      <a:pt x="178" y="42"/>
                    </a:lnTo>
                    <a:lnTo>
                      <a:pt x="178" y="42"/>
                    </a:lnTo>
                    <a:lnTo>
                      <a:pt x="180" y="39"/>
                    </a:lnTo>
                    <a:lnTo>
                      <a:pt x="180" y="39"/>
                    </a:lnTo>
                    <a:lnTo>
                      <a:pt x="180" y="38"/>
                    </a:lnTo>
                    <a:lnTo>
                      <a:pt x="180" y="38"/>
                    </a:lnTo>
                    <a:lnTo>
                      <a:pt x="182" y="36"/>
                    </a:lnTo>
                    <a:lnTo>
                      <a:pt x="182" y="36"/>
                    </a:lnTo>
                    <a:lnTo>
                      <a:pt x="182" y="35"/>
                    </a:lnTo>
                    <a:lnTo>
                      <a:pt x="182" y="35"/>
                    </a:lnTo>
                    <a:lnTo>
                      <a:pt x="183" y="31"/>
                    </a:lnTo>
                    <a:lnTo>
                      <a:pt x="183" y="31"/>
                    </a:lnTo>
                    <a:lnTo>
                      <a:pt x="184" y="30"/>
                    </a:lnTo>
                    <a:lnTo>
                      <a:pt x="184" y="30"/>
                    </a:lnTo>
                    <a:lnTo>
                      <a:pt x="185" y="28"/>
                    </a:lnTo>
                    <a:lnTo>
                      <a:pt x="185" y="28"/>
                    </a:lnTo>
                    <a:lnTo>
                      <a:pt x="186" y="27"/>
                    </a:lnTo>
                    <a:lnTo>
                      <a:pt x="186" y="27"/>
                    </a:lnTo>
                    <a:lnTo>
                      <a:pt x="187" y="26"/>
                    </a:lnTo>
                    <a:lnTo>
                      <a:pt x="187" y="26"/>
                    </a:lnTo>
                    <a:lnTo>
                      <a:pt x="189" y="25"/>
                    </a:lnTo>
                    <a:lnTo>
                      <a:pt x="189" y="25"/>
                    </a:lnTo>
                    <a:lnTo>
                      <a:pt x="191" y="23"/>
                    </a:lnTo>
                    <a:lnTo>
                      <a:pt x="191" y="23"/>
                    </a:lnTo>
                    <a:lnTo>
                      <a:pt x="191" y="22"/>
                    </a:lnTo>
                    <a:lnTo>
                      <a:pt x="191" y="22"/>
                    </a:lnTo>
                    <a:lnTo>
                      <a:pt x="193" y="21"/>
                    </a:lnTo>
                    <a:lnTo>
                      <a:pt x="193" y="21"/>
                    </a:lnTo>
                    <a:lnTo>
                      <a:pt x="194" y="20"/>
                    </a:lnTo>
                    <a:lnTo>
                      <a:pt x="194" y="20"/>
                    </a:lnTo>
                    <a:lnTo>
                      <a:pt x="195" y="18"/>
                    </a:lnTo>
                    <a:lnTo>
                      <a:pt x="195" y="18"/>
                    </a:lnTo>
                    <a:lnTo>
                      <a:pt x="196" y="17"/>
                    </a:lnTo>
                    <a:lnTo>
                      <a:pt x="196" y="17"/>
                    </a:lnTo>
                    <a:lnTo>
                      <a:pt x="198" y="16"/>
                    </a:lnTo>
                    <a:lnTo>
                      <a:pt x="198" y="16"/>
                    </a:lnTo>
                    <a:lnTo>
                      <a:pt x="200" y="17"/>
                    </a:lnTo>
                    <a:lnTo>
                      <a:pt x="200" y="17"/>
                    </a:lnTo>
                    <a:lnTo>
                      <a:pt x="203" y="20"/>
                    </a:lnTo>
                    <a:lnTo>
                      <a:pt x="203" y="20"/>
                    </a:lnTo>
                    <a:lnTo>
                      <a:pt x="203" y="20"/>
                    </a:lnTo>
                    <a:lnTo>
                      <a:pt x="203" y="20"/>
                    </a:lnTo>
                    <a:lnTo>
                      <a:pt x="205" y="22"/>
                    </a:lnTo>
                    <a:lnTo>
                      <a:pt x="205" y="22"/>
                    </a:lnTo>
                    <a:lnTo>
                      <a:pt x="205" y="22"/>
                    </a:lnTo>
                    <a:lnTo>
                      <a:pt x="205" y="22"/>
                    </a:lnTo>
                    <a:lnTo>
                      <a:pt x="207" y="24"/>
                    </a:lnTo>
                    <a:lnTo>
                      <a:pt x="207" y="24"/>
                    </a:lnTo>
                    <a:lnTo>
                      <a:pt x="208" y="25"/>
                    </a:lnTo>
                    <a:lnTo>
                      <a:pt x="208" y="25"/>
                    </a:lnTo>
                    <a:lnTo>
                      <a:pt x="209" y="27"/>
                    </a:lnTo>
                    <a:lnTo>
                      <a:pt x="209" y="27"/>
                    </a:lnTo>
                    <a:lnTo>
                      <a:pt x="210" y="27"/>
                    </a:lnTo>
                    <a:lnTo>
                      <a:pt x="210" y="27"/>
                    </a:lnTo>
                    <a:lnTo>
                      <a:pt x="211" y="30"/>
                    </a:lnTo>
                    <a:lnTo>
                      <a:pt x="211" y="30"/>
                    </a:lnTo>
                    <a:lnTo>
                      <a:pt x="212" y="30"/>
                    </a:lnTo>
                    <a:lnTo>
                      <a:pt x="212" y="30"/>
                    </a:lnTo>
                    <a:lnTo>
                      <a:pt x="213" y="34"/>
                    </a:lnTo>
                    <a:lnTo>
                      <a:pt x="213" y="34"/>
                    </a:lnTo>
                    <a:lnTo>
                      <a:pt x="214" y="35"/>
                    </a:lnTo>
                    <a:lnTo>
                      <a:pt x="214" y="35"/>
                    </a:lnTo>
                    <a:lnTo>
                      <a:pt x="216" y="37"/>
                    </a:lnTo>
                    <a:lnTo>
                      <a:pt x="216" y="37"/>
                    </a:lnTo>
                    <a:lnTo>
                      <a:pt x="217" y="38"/>
                    </a:lnTo>
                    <a:lnTo>
                      <a:pt x="217" y="38"/>
                    </a:lnTo>
                    <a:lnTo>
                      <a:pt x="218" y="41"/>
                    </a:lnTo>
                    <a:lnTo>
                      <a:pt x="218" y="41"/>
                    </a:lnTo>
                    <a:lnTo>
                      <a:pt x="218" y="42"/>
                    </a:lnTo>
                    <a:lnTo>
                      <a:pt x="218" y="42"/>
                    </a:lnTo>
                    <a:lnTo>
                      <a:pt x="220" y="45"/>
                    </a:lnTo>
                    <a:lnTo>
                      <a:pt x="220" y="45"/>
                    </a:lnTo>
                    <a:lnTo>
                      <a:pt x="220" y="47"/>
                    </a:lnTo>
                    <a:lnTo>
                      <a:pt x="220" y="47"/>
                    </a:lnTo>
                    <a:lnTo>
                      <a:pt x="222" y="50"/>
                    </a:lnTo>
                    <a:lnTo>
                      <a:pt x="222" y="50"/>
                    </a:lnTo>
                    <a:lnTo>
                      <a:pt x="222" y="51"/>
                    </a:lnTo>
                    <a:lnTo>
                      <a:pt x="222" y="51"/>
                    </a:lnTo>
                    <a:lnTo>
                      <a:pt x="223" y="55"/>
                    </a:lnTo>
                    <a:lnTo>
                      <a:pt x="223" y="55"/>
                    </a:lnTo>
                    <a:lnTo>
                      <a:pt x="224" y="55"/>
                    </a:lnTo>
                    <a:lnTo>
                      <a:pt x="224" y="55"/>
                    </a:lnTo>
                    <a:lnTo>
                      <a:pt x="225" y="60"/>
                    </a:lnTo>
                    <a:lnTo>
                      <a:pt x="225" y="60"/>
                    </a:lnTo>
                    <a:lnTo>
                      <a:pt x="225" y="61"/>
                    </a:lnTo>
                    <a:lnTo>
                      <a:pt x="225" y="61"/>
                    </a:lnTo>
                    <a:lnTo>
                      <a:pt x="231" y="76"/>
                    </a:lnTo>
                    <a:lnTo>
                      <a:pt x="166" y="76"/>
                    </a:lnTo>
                    <a:lnTo>
                      <a:pt x="166" y="76"/>
                    </a:lnTo>
                    <a:lnTo>
                      <a:pt x="166" y="75"/>
                    </a:lnTo>
                    <a:lnTo>
                      <a:pt x="166" y="75"/>
                    </a:lnTo>
                    <a:close/>
                    <a:moveTo>
                      <a:pt x="166" y="90"/>
                    </a:moveTo>
                    <a:lnTo>
                      <a:pt x="231" y="90"/>
                    </a:lnTo>
                    <a:lnTo>
                      <a:pt x="235" y="90"/>
                    </a:lnTo>
                    <a:lnTo>
                      <a:pt x="235" y="90"/>
                    </a:lnTo>
                    <a:lnTo>
                      <a:pt x="238" y="105"/>
                    </a:lnTo>
                    <a:lnTo>
                      <a:pt x="241" y="119"/>
                    </a:lnTo>
                    <a:lnTo>
                      <a:pt x="243" y="132"/>
                    </a:lnTo>
                    <a:lnTo>
                      <a:pt x="244" y="142"/>
                    </a:lnTo>
                    <a:lnTo>
                      <a:pt x="243" y="142"/>
                    </a:lnTo>
                    <a:lnTo>
                      <a:pt x="243" y="142"/>
                    </a:lnTo>
                    <a:lnTo>
                      <a:pt x="244" y="163"/>
                    </a:lnTo>
                    <a:lnTo>
                      <a:pt x="244" y="434"/>
                    </a:lnTo>
                    <a:lnTo>
                      <a:pt x="153" y="434"/>
                    </a:lnTo>
                    <a:lnTo>
                      <a:pt x="153" y="163"/>
                    </a:lnTo>
                    <a:lnTo>
                      <a:pt x="153" y="163"/>
                    </a:lnTo>
                    <a:lnTo>
                      <a:pt x="154" y="142"/>
                    </a:lnTo>
                    <a:lnTo>
                      <a:pt x="153" y="142"/>
                    </a:lnTo>
                    <a:lnTo>
                      <a:pt x="153" y="142"/>
                    </a:lnTo>
                    <a:lnTo>
                      <a:pt x="154" y="132"/>
                    </a:lnTo>
                    <a:lnTo>
                      <a:pt x="155" y="119"/>
                    </a:lnTo>
                    <a:lnTo>
                      <a:pt x="158" y="105"/>
                    </a:lnTo>
                    <a:lnTo>
                      <a:pt x="162" y="90"/>
                    </a:lnTo>
                    <a:lnTo>
                      <a:pt x="166" y="90"/>
                    </a:lnTo>
                    <a:close/>
                    <a:moveTo>
                      <a:pt x="22" y="378"/>
                    </a:moveTo>
                    <a:lnTo>
                      <a:pt x="22" y="378"/>
                    </a:lnTo>
                    <a:lnTo>
                      <a:pt x="28" y="373"/>
                    </a:lnTo>
                    <a:lnTo>
                      <a:pt x="28" y="373"/>
                    </a:lnTo>
                    <a:lnTo>
                      <a:pt x="46" y="361"/>
                    </a:lnTo>
                    <a:lnTo>
                      <a:pt x="62" y="347"/>
                    </a:lnTo>
                    <a:lnTo>
                      <a:pt x="78" y="333"/>
                    </a:lnTo>
                    <a:lnTo>
                      <a:pt x="92" y="317"/>
                    </a:lnTo>
                    <a:lnTo>
                      <a:pt x="105" y="298"/>
                    </a:lnTo>
                    <a:lnTo>
                      <a:pt x="117" y="280"/>
                    </a:lnTo>
                    <a:lnTo>
                      <a:pt x="127" y="260"/>
                    </a:lnTo>
                    <a:lnTo>
                      <a:pt x="136" y="241"/>
                    </a:lnTo>
                    <a:lnTo>
                      <a:pt x="136" y="241"/>
                    </a:lnTo>
                    <a:lnTo>
                      <a:pt x="135" y="252"/>
                    </a:lnTo>
                    <a:lnTo>
                      <a:pt x="132" y="263"/>
                    </a:lnTo>
                    <a:lnTo>
                      <a:pt x="129" y="273"/>
                    </a:lnTo>
                    <a:lnTo>
                      <a:pt x="125" y="284"/>
                    </a:lnTo>
                    <a:lnTo>
                      <a:pt x="121" y="295"/>
                    </a:lnTo>
                    <a:lnTo>
                      <a:pt x="115" y="305"/>
                    </a:lnTo>
                    <a:lnTo>
                      <a:pt x="109" y="314"/>
                    </a:lnTo>
                    <a:lnTo>
                      <a:pt x="102" y="323"/>
                    </a:lnTo>
                    <a:lnTo>
                      <a:pt x="95" y="333"/>
                    </a:lnTo>
                    <a:lnTo>
                      <a:pt x="86" y="341"/>
                    </a:lnTo>
                    <a:lnTo>
                      <a:pt x="76" y="349"/>
                    </a:lnTo>
                    <a:lnTo>
                      <a:pt x="67" y="357"/>
                    </a:lnTo>
                    <a:lnTo>
                      <a:pt x="56" y="364"/>
                    </a:lnTo>
                    <a:lnTo>
                      <a:pt x="45" y="371"/>
                    </a:lnTo>
                    <a:lnTo>
                      <a:pt x="33" y="377"/>
                    </a:lnTo>
                    <a:lnTo>
                      <a:pt x="21" y="382"/>
                    </a:lnTo>
                    <a:lnTo>
                      <a:pt x="20" y="384"/>
                    </a:lnTo>
                    <a:lnTo>
                      <a:pt x="20" y="384"/>
                    </a:lnTo>
                    <a:lnTo>
                      <a:pt x="19" y="384"/>
                    </a:lnTo>
                    <a:lnTo>
                      <a:pt x="19" y="384"/>
                    </a:lnTo>
                    <a:lnTo>
                      <a:pt x="20" y="380"/>
                    </a:lnTo>
                    <a:lnTo>
                      <a:pt x="22" y="378"/>
                    </a:lnTo>
                    <a:lnTo>
                      <a:pt x="22" y="378"/>
                    </a:lnTo>
                    <a:close/>
                    <a:moveTo>
                      <a:pt x="15" y="428"/>
                    </a:moveTo>
                    <a:lnTo>
                      <a:pt x="15" y="428"/>
                    </a:lnTo>
                    <a:lnTo>
                      <a:pt x="15" y="418"/>
                    </a:lnTo>
                    <a:lnTo>
                      <a:pt x="16" y="409"/>
                    </a:lnTo>
                    <a:lnTo>
                      <a:pt x="18" y="403"/>
                    </a:lnTo>
                    <a:lnTo>
                      <a:pt x="19" y="401"/>
                    </a:lnTo>
                    <a:lnTo>
                      <a:pt x="21" y="400"/>
                    </a:lnTo>
                    <a:lnTo>
                      <a:pt x="21" y="400"/>
                    </a:lnTo>
                    <a:lnTo>
                      <a:pt x="27" y="395"/>
                    </a:lnTo>
                    <a:lnTo>
                      <a:pt x="27" y="395"/>
                    </a:lnTo>
                    <a:lnTo>
                      <a:pt x="46" y="386"/>
                    </a:lnTo>
                    <a:lnTo>
                      <a:pt x="64" y="375"/>
                    </a:lnTo>
                    <a:lnTo>
                      <a:pt x="82" y="364"/>
                    </a:lnTo>
                    <a:lnTo>
                      <a:pt x="97" y="351"/>
                    </a:lnTo>
                    <a:lnTo>
                      <a:pt x="110" y="337"/>
                    </a:lnTo>
                    <a:lnTo>
                      <a:pt x="121" y="322"/>
                    </a:lnTo>
                    <a:lnTo>
                      <a:pt x="130" y="306"/>
                    </a:lnTo>
                    <a:lnTo>
                      <a:pt x="139" y="290"/>
                    </a:lnTo>
                    <a:lnTo>
                      <a:pt x="139" y="434"/>
                    </a:lnTo>
                    <a:lnTo>
                      <a:pt x="139" y="436"/>
                    </a:lnTo>
                    <a:lnTo>
                      <a:pt x="125" y="436"/>
                    </a:lnTo>
                    <a:lnTo>
                      <a:pt x="125" y="436"/>
                    </a:lnTo>
                    <a:lnTo>
                      <a:pt x="125" y="425"/>
                    </a:lnTo>
                    <a:lnTo>
                      <a:pt x="123" y="413"/>
                    </a:lnTo>
                    <a:lnTo>
                      <a:pt x="121" y="401"/>
                    </a:lnTo>
                    <a:lnTo>
                      <a:pt x="116" y="391"/>
                    </a:lnTo>
                    <a:lnTo>
                      <a:pt x="112" y="382"/>
                    </a:lnTo>
                    <a:lnTo>
                      <a:pt x="106" y="375"/>
                    </a:lnTo>
                    <a:lnTo>
                      <a:pt x="103" y="373"/>
                    </a:lnTo>
                    <a:lnTo>
                      <a:pt x="99" y="371"/>
                    </a:lnTo>
                    <a:lnTo>
                      <a:pt x="96" y="369"/>
                    </a:lnTo>
                    <a:lnTo>
                      <a:pt x="91" y="369"/>
                    </a:lnTo>
                    <a:lnTo>
                      <a:pt x="91" y="369"/>
                    </a:lnTo>
                    <a:lnTo>
                      <a:pt x="87" y="369"/>
                    </a:lnTo>
                    <a:lnTo>
                      <a:pt x="83" y="371"/>
                    </a:lnTo>
                    <a:lnTo>
                      <a:pt x="79" y="373"/>
                    </a:lnTo>
                    <a:lnTo>
                      <a:pt x="76" y="375"/>
                    </a:lnTo>
                    <a:lnTo>
                      <a:pt x="71" y="382"/>
                    </a:lnTo>
                    <a:lnTo>
                      <a:pt x="65" y="391"/>
                    </a:lnTo>
                    <a:lnTo>
                      <a:pt x="62" y="401"/>
                    </a:lnTo>
                    <a:lnTo>
                      <a:pt x="60" y="413"/>
                    </a:lnTo>
                    <a:lnTo>
                      <a:pt x="58" y="425"/>
                    </a:lnTo>
                    <a:lnTo>
                      <a:pt x="57" y="436"/>
                    </a:lnTo>
                    <a:lnTo>
                      <a:pt x="15" y="436"/>
                    </a:lnTo>
                    <a:lnTo>
                      <a:pt x="15" y="436"/>
                    </a:lnTo>
                    <a:lnTo>
                      <a:pt x="15" y="428"/>
                    </a:lnTo>
                    <a:lnTo>
                      <a:pt x="15" y="428"/>
                    </a:lnTo>
                    <a:close/>
                    <a:moveTo>
                      <a:pt x="111" y="436"/>
                    </a:moveTo>
                    <a:lnTo>
                      <a:pt x="72" y="436"/>
                    </a:lnTo>
                    <a:lnTo>
                      <a:pt x="72" y="436"/>
                    </a:lnTo>
                    <a:lnTo>
                      <a:pt x="72" y="426"/>
                    </a:lnTo>
                    <a:lnTo>
                      <a:pt x="74" y="416"/>
                    </a:lnTo>
                    <a:lnTo>
                      <a:pt x="75" y="406"/>
                    </a:lnTo>
                    <a:lnTo>
                      <a:pt x="78" y="399"/>
                    </a:lnTo>
                    <a:lnTo>
                      <a:pt x="81" y="392"/>
                    </a:lnTo>
                    <a:lnTo>
                      <a:pt x="84" y="388"/>
                    </a:lnTo>
                    <a:lnTo>
                      <a:pt x="87" y="385"/>
                    </a:lnTo>
                    <a:lnTo>
                      <a:pt x="91" y="384"/>
                    </a:lnTo>
                    <a:lnTo>
                      <a:pt x="91" y="384"/>
                    </a:lnTo>
                    <a:lnTo>
                      <a:pt x="95" y="385"/>
                    </a:lnTo>
                    <a:lnTo>
                      <a:pt x="99" y="388"/>
                    </a:lnTo>
                    <a:lnTo>
                      <a:pt x="102" y="392"/>
                    </a:lnTo>
                    <a:lnTo>
                      <a:pt x="104" y="399"/>
                    </a:lnTo>
                    <a:lnTo>
                      <a:pt x="108" y="406"/>
                    </a:lnTo>
                    <a:lnTo>
                      <a:pt x="109" y="416"/>
                    </a:lnTo>
                    <a:lnTo>
                      <a:pt x="111" y="426"/>
                    </a:lnTo>
                    <a:lnTo>
                      <a:pt x="111" y="436"/>
                    </a:lnTo>
                    <a:lnTo>
                      <a:pt x="111" y="436"/>
                    </a:lnTo>
                    <a:close/>
                    <a:moveTo>
                      <a:pt x="111" y="460"/>
                    </a:moveTo>
                    <a:lnTo>
                      <a:pt x="72" y="460"/>
                    </a:lnTo>
                    <a:lnTo>
                      <a:pt x="72" y="460"/>
                    </a:lnTo>
                    <a:lnTo>
                      <a:pt x="72" y="450"/>
                    </a:lnTo>
                    <a:lnTo>
                      <a:pt x="111" y="450"/>
                    </a:lnTo>
                    <a:lnTo>
                      <a:pt x="111" y="450"/>
                    </a:lnTo>
                    <a:lnTo>
                      <a:pt x="111" y="460"/>
                    </a:lnTo>
                    <a:lnTo>
                      <a:pt x="111" y="460"/>
                    </a:lnTo>
                    <a:close/>
                    <a:moveTo>
                      <a:pt x="153" y="461"/>
                    </a:moveTo>
                    <a:lnTo>
                      <a:pt x="153" y="461"/>
                    </a:lnTo>
                    <a:lnTo>
                      <a:pt x="152" y="448"/>
                    </a:lnTo>
                    <a:lnTo>
                      <a:pt x="153" y="448"/>
                    </a:lnTo>
                    <a:lnTo>
                      <a:pt x="244" y="448"/>
                    </a:lnTo>
                    <a:lnTo>
                      <a:pt x="245" y="448"/>
                    </a:lnTo>
                    <a:lnTo>
                      <a:pt x="245" y="448"/>
                    </a:lnTo>
                    <a:lnTo>
                      <a:pt x="244" y="461"/>
                    </a:lnTo>
                    <a:lnTo>
                      <a:pt x="153" y="461"/>
                    </a:lnTo>
                    <a:close/>
                    <a:moveTo>
                      <a:pt x="325" y="460"/>
                    </a:moveTo>
                    <a:lnTo>
                      <a:pt x="286" y="460"/>
                    </a:lnTo>
                    <a:lnTo>
                      <a:pt x="286" y="460"/>
                    </a:lnTo>
                    <a:lnTo>
                      <a:pt x="285" y="450"/>
                    </a:lnTo>
                    <a:lnTo>
                      <a:pt x="325" y="450"/>
                    </a:lnTo>
                    <a:lnTo>
                      <a:pt x="325" y="450"/>
                    </a:lnTo>
                    <a:lnTo>
                      <a:pt x="325" y="460"/>
                    </a:lnTo>
                    <a:lnTo>
                      <a:pt x="325" y="460"/>
                    </a:lnTo>
                    <a:close/>
                    <a:moveTo>
                      <a:pt x="286" y="436"/>
                    </a:moveTo>
                    <a:lnTo>
                      <a:pt x="286" y="436"/>
                    </a:lnTo>
                    <a:lnTo>
                      <a:pt x="286" y="426"/>
                    </a:lnTo>
                    <a:lnTo>
                      <a:pt x="288" y="416"/>
                    </a:lnTo>
                    <a:lnTo>
                      <a:pt x="289" y="406"/>
                    </a:lnTo>
                    <a:lnTo>
                      <a:pt x="292" y="399"/>
                    </a:lnTo>
                    <a:lnTo>
                      <a:pt x="294" y="392"/>
                    </a:lnTo>
                    <a:lnTo>
                      <a:pt x="298" y="388"/>
                    </a:lnTo>
                    <a:lnTo>
                      <a:pt x="301" y="385"/>
                    </a:lnTo>
                    <a:lnTo>
                      <a:pt x="305" y="384"/>
                    </a:lnTo>
                    <a:lnTo>
                      <a:pt x="305" y="384"/>
                    </a:lnTo>
                    <a:lnTo>
                      <a:pt x="308" y="385"/>
                    </a:lnTo>
                    <a:lnTo>
                      <a:pt x="313" y="388"/>
                    </a:lnTo>
                    <a:lnTo>
                      <a:pt x="316" y="392"/>
                    </a:lnTo>
                    <a:lnTo>
                      <a:pt x="318" y="399"/>
                    </a:lnTo>
                    <a:lnTo>
                      <a:pt x="320" y="406"/>
                    </a:lnTo>
                    <a:lnTo>
                      <a:pt x="322" y="416"/>
                    </a:lnTo>
                    <a:lnTo>
                      <a:pt x="325" y="426"/>
                    </a:lnTo>
                    <a:lnTo>
                      <a:pt x="325" y="436"/>
                    </a:lnTo>
                    <a:lnTo>
                      <a:pt x="286" y="436"/>
                    </a:lnTo>
                    <a:close/>
                    <a:moveTo>
                      <a:pt x="339" y="436"/>
                    </a:moveTo>
                    <a:lnTo>
                      <a:pt x="339" y="436"/>
                    </a:lnTo>
                    <a:lnTo>
                      <a:pt x="339" y="425"/>
                    </a:lnTo>
                    <a:lnTo>
                      <a:pt x="337" y="413"/>
                    </a:lnTo>
                    <a:lnTo>
                      <a:pt x="334" y="401"/>
                    </a:lnTo>
                    <a:lnTo>
                      <a:pt x="330" y="391"/>
                    </a:lnTo>
                    <a:lnTo>
                      <a:pt x="326" y="382"/>
                    </a:lnTo>
                    <a:lnTo>
                      <a:pt x="320" y="375"/>
                    </a:lnTo>
                    <a:lnTo>
                      <a:pt x="317" y="373"/>
                    </a:lnTo>
                    <a:lnTo>
                      <a:pt x="313" y="371"/>
                    </a:lnTo>
                    <a:lnTo>
                      <a:pt x="310" y="369"/>
                    </a:lnTo>
                    <a:lnTo>
                      <a:pt x="305" y="369"/>
                    </a:lnTo>
                    <a:lnTo>
                      <a:pt x="305" y="369"/>
                    </a:lnTo>
                    <a:lnTo>
                      <a:pt x="301" y="369"/>
                    </a:lnTo>
                    <a:lnTo>
                      <a:pt x="297" y="371"/>
                    </a:lnTo>
                    <a:lnTo>
                      <a:pt x="293" y="373"/>
                    </a:lnTo>
                    <a:lnTo>
                      <a:pt x="290" y="375"/>
                    </a:lnTo>
                    <a:lnTo>
                      <a:pt x="285" y="382"/>
                    </a:lnTo>
                    <a:lnTo>
                      <a:pt x="279" y="391"/>
                    </a:lnTo>
                    <a:lnTo>
                      <a:pt x="276" y="401"/>
                    </a:lnTo>
                    <a:lnTo>
                      <a:pt x="274" y="413"/>
                    </a:lnTo>
                    <a:lnTo>
                      <a:pt x="272" y="425"/>
                    </a:lnTo>
                    <a:lnTo>
                      <a:pt x="271" y="436"/>
                    </a:lnTo>
                    <a:lnTo>
                      <a:pt x="258" y="436"/>
                    </a:lnTo>
                    <a:lnTo>
                      <a:pt x="258" y="434"/>
                    </a:lnTo>
                    <a:lnTo>
                      <a:pt x="258" y="292"/>
                    </a:lnTo>
                    <a:lnTo>
                      <a:pt x="258" y="292"/>
                    </a:lnTo>
                    <a:lnTo>
                      <a:pt x="266" y="308"/>
                    </a:lnTo>
                    <a:lnTo>
                      <a:pt x="276" y="323"/>
                    </a:lnTo>
                    <a:lnTo>
                      <a:pt x="288" y="337"/>
                    </a:lnTo>
                    <a:lnTo>
                      <a:pt x="301" y="351"/>
                    </a:lnTo>
                    <a:lnTo>
                      <a:pt x="316" y="364"/>
                    </a:lnTo>
                    <a:lnTo>
                      <a:pt x="332" y="376"/>
                    </a:lnTo>
                    <a:lnTo>
                      <a:pt x="351" y="386"/>
                    </a:lnTo>
                    <a:lnTo>
                      <a:pt x="370" y="395"/>
                    </a:lnTo>
                    <a:lnTo>
                      <a:pt x="375" y="400"/>
                    </a:lnTo>
                    <a:lnTo>
                      <a:pt x="375" y="400"/>
                    </a:lnTo>
                    <a:lnTo>
                      <a:pt x="379" y="403"/>
                    </a:lnTo>
                    <a:lnTo>
                      <a:pt x="381" y="409"/>
                    </a:lnTo>
                    <a:lnTo>
                      <a:pt x="382" y="418"/>
                    </a:lnTo>
                    <a:lnTo>
                      <a:pt x="382" y="427"/>
                    </a:lnTo>
                    <a:lnTo>
                      <a:pt x="382" y="427"/>
                    </a:lnTo>
                    <a:lnTo>
                      <a:pt x="382" y="436"/>
                    </a:lnTo>
                    <a:lnTo>
                      <a:pt x="339" y="4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solidFill>
                    <a:schemeClr val="bg1"/>
                  </a:solidFill>
                </a:endParaRPr>
              </a:p>
            </p:txBody>
          </p:sp>
          <p:sp>
            <p:nvSpPr>
              <p:cNvPr id="42" name="Freeform 69"/>
              <p:cNvSpPr/>
              <p:nvPr>
                <p:custDataLst>
                  <p:tags r:id="rId23"/>
                </p:custDataLst>
              </p:nvPr>
            </p:nvSpPr>
            <p:spPr bwMode="auto">
              <a:xfrm>
                <a:off x="4313238" y="3270250"/>
                <a:ext cx="106363" cy="34925"/>
              </a:xfrm>
              <a:custGeom>
                <a:avLst/>
                <a:gdLst>
                  <a:gd name="T0" fmla="*/ 13 w 67"/>
                  <a:gd name="T1" fmla="*/ 20 h 22"/>
                  <a:gd name="T2" fmla="*/ 13 w 67"/>
                  <a:gd name="T3" fmla="*/ 20 h 22"/>
                  <a:gd name="T4" fmla="*/ 15 w 67"/>
                  <a:gd name="T5" fmla="*/ 18 h 22"/>
                  <a:gd name="T6" fmla="*/ 20 w 67"/>
                  <a:gd name="T7" fmla="*/ 16 h 22"/>
                  <a:gd name="T8" fmla="*/ 26 w 67"/>
                  <a:gd name="T9" fmla="*/ 15 h 22"/>
                  <a:gd name="T10" fmla="*/ 33 w 67"/>
                  <a:gd name="T11" fmla="*/ 14 h 22"/>
                  <a:gd name="T12" fmla="*/ 33 w 67"/>
                  <a:gd name="T13" fmla="*/ 14 h 22"/>
                  <a:gd name="T14" fmla="*/ 41 w 67"/>
                  <a:gd name="T15" fmla="*/ 15 h 22"/>
                  <a:gd name="T16" fmla="*/ 46 w 67"/>
                  <a:gd name="T17" fmla="*/ 16 h 22"/>
                  <a:gd name="T18" fmla="*/ 52 w 67"/>
                  <a:gd name="T19" fmla="*/ 18 h 22"/>
                  <a:gd name="T20" fmla="*/ 54 w 67"/>
                  <a:gd name="T21" fmla="*/ 20 h 22"/>
                  <a:gd name="T22" fmla="*/ 54 w 67"/>
                  <a:gd name="T23" fmla="*/ 20 h 22"/>
                  <a:gd name="T24" fmla="*/ 57 w 67"/>
                  <a:gd name="T25" fmla="*/ 22 h 22"/>
                  <a:gd name="T26" fmla="*/ 59 w 67"/>
                  <a:gd name="T27" fmla="*/ 22 h 22"/>
                  <a:gd name="T28" fmla="*/ 59 w 67"/>
                  <a:gd name="T29" fmla="*/ 22 h 22"/>
                  <a:gd name="T30" fmla="*/ 62 w 67"/>
                  <a:gd name="T31" fmla="*/ 22 h 22"/>
                  <a:gd name="T32" fmla="*/ 65 w 67"/>
                  <a:gd name="T33" fmla="*/ 20 h 22"/>
                  <a:gd name="T34" fmla="*/ 65 w 67"/>
                  <a:gd name="T35" fmla="*/ 20 h 22"/>
                  <a:gd name="T36" fmla="*/ 66 w 67"/>
                  <a:gd name="T37" fmla="*/ 18 h 22"/>
                  <a:gd name="T38" fmla="*/ 67 w 67"/>
                  <a:gd name="T39" fmla="*/ 16 h 22"/>
                  <a:gd name="T40" fmla="*/ 66 w 67"/>
                  <a:gd name="T41" fmla="*/ 13 h 22"/>
                  <a:gd name="T42" fmla="*/ 65 w 67"/>
                  <a:gd name="T43" fmla="*/ 10 h 22"/>
                  <a:gd name="T44" fmla="*/ 65 w 67"/>
                  <a:gd name="T45" fmla="*/ 10 h 22"/>
                  <a:gd name="T46" fmla="*/ 59 w 67"/>
                  <a:gd name="T47" fmla="*/ 6 h 22"/>
                  <a:gd name="T48" fmla="*/ 52 w 67"/>
                  <a:gd name="T49" fmla="*/ 3 h 22"/>
                  <a:gd name="T50" fmla="*/ 43 w 67"/>
                  <a:gd name="T51" fmla="*/ 1 h 22"/>
                  <a:gd name="T52" fmla="*/ 33 w 67"/>
                  <a:gd name="T53" fmla="*/ 0 h 22"/>
                  <a:gd name="T54" fmla="*/ 33 w 67"/>
                  <a:gd name="T55" fmla="*/ 0 h 22"/>
                  <a:gd name="T56" fmla="*/ 24 w 67"/>
                  <a:gd name="T57" fmla="*/ 1 h 22"/>
                  <a:gd name="T58" fmla="*/ 15 w 67"/>
                  <a:gd name="T59" fmla="*/ 3 h 22"/>
                  <a:gd name="T60" fmla="*/ 7 w 67"/>
                  <a:gd name="T61" fmla="*/ 6 h 22"/>
                  <a:gd name="T62" fmla="*/ 2 w 67"/>
                  <a:gd name="T63" fmla="*/ 10 h 22"/>
                  <a:gd name="T64" fmla="*/ 2 w 67"/>
                  <a:gd name="T65" fmla="*/ 10 h 22"/>
                  <a:gd name="T66" fmla="*/ 1 w 67"/>
                  <a:gd name="T67" fmla="*/ 13 h 22"/>
                  <a:gd name="T68" fmla="*/ 0 w 67"/>
                  <a:gd name="T69" fmla="*/ 16 h 22"/>
                  <a:gd name="T70" fmla="*/ 1 w 67"/>
                  <a:gd name="T71" fmla="*/ 18 h 22"/>
                  <a:gd name="T72" fmla="*/ 2 w 67"/>
                  <a:gd name="T73" fmla="*/ 20 h 22"/>
                  <a:gd name="T74" fmla="*/ 2 w 67"/>
                  <a:gd name="T75" fmla="*/ 20 h 22"/>
                  <a:gd name="T76" fmla="*/ 5 w 67"/>
                  <a:gd name="T77" fmla="*/ 22 h 22"/>
                  <a:gd name="T78" fmla="*/ 7 w 67"/>
                  <a:gd name="T79" fmla="*/ 22 h 22"/>
                  <a:gd name="T80" fmla="*/ 10 w 67"/>
                  <a:gd name="T81" fmla="*/ 21 h 22"/>
                  <a:gd name="T82" fmla="*/ 13 w 67"/>
                  <a:gd name="T83" fmla="*/ 20 h 22"/>
                  <a:gd name="T84" fmla="*/ 13 w 67"/>
                  <a:gd name="T8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22">
                    <a:moveTo>
                      <a:pt x="13" y="20"/>
                    </a:moveTo>
                    <a:lnTo>
                      <a:pt x="13" y="20"/>
                    </a:lnTo>
                    <a:lnTo>
                      <a:pt x="15" y="18"/>
                    </a:lnTo>
                    <a:lnTo>
                      <a:pt x="20" y="16"/>
                    </a:lnTo>
                    <a:lnTo>
                      <a:pt x="26" y="15"/>
                    </a:lnTo>
                    <a:lnTo>
                      <a:pt x="33" y="14"/>
                    </a:lnTo>
                    <a:lnTo>
                      <a:pt x="33" y="14"/>
                    </a:lnTo>
                    <a:lnTo>
                      <a:pt x="41" y="15"/>
                    </a:lnTo>
                    <a:lnTo>
                      <a:pt x="46" y="16"/>
                    </a:lnTo>
                    <a:lnTo>
                      <a:pt x="52" y="18"/>
                    </a:lnTo>
                    <a:lnTo>
                      <a:pt x="54" y="20"/>
                    </a:lnTo>
                    <a:lnTo>
                      <a:pt x="54" y="20"/>
                    </a:lnTo>
                    <a:lnTo>
                      <a:pt x="57" y="22"/>
                    </a:lnTo>
                    <a:lnTo>
                      <a:pt x="59" y="22"/>
                    </a:lnTo>
                    <a:lnTo>
                      <a:pt x="59" y="22"/>
                    </a:lnTo>
                    <a:lnTo>
                      <a:pt x="62" y="22"/>
                    </a:lnTo>
                    <a:lnTo>
                      <a:pt x="65" y="20"/>
                    </a:lnTo>
                    <a:lnTo>
                      <a:pt x="65" y="20"/>
                    </a:lnTo>
                    <a:lnTo>
                      <a:pt x="66" y="18"/>
                    </a:lnTo>
                    <a:lnTo>
                      <a:pt x="67" y="16"/>
                    </a:lnTo>
                    <a:lnTo>
                      <a:pt x="66" y="13"/>
                    </a:lnTo>
                    <a:lnTo>
                      <a:pt x="65" y="10"/>
                    </a:lnTo>
                    <a:lnTo>
                      <a:pt x="65" y="10"/>
                    </a:lnTo>
                    <a:lnTo>
                      <a:pt x="59" y="6"/>
                    </a:lnTo>
                    <a:lnTo>
                      <a:pt x="52" y="3"/>
                    </a:lnTo>
                    <a:lnTo>
                      <a:pt x="43" y="1"/>
                    </a:lnTo>
                    <a:lnTo>
                      <a:pt x="33" y="0"/>
                    </a:lnTo>
                    <a:lnTo>
                      <a:pt x="33" y="0"/>
                    </a:lnTo>
                    <a:lnTo>
                      <a:pt x="24" y="1"/>
                    </a:lnTo>
                    <a:lnTo>
                      <a:pt x="15" y="3"/>
                    </a:lnTo>
                    <a:lnTo>
                      <a:pt x="7" y="6"/>
                    </a:lnTo>
                    <a:lnTo>
                      <a:pt x="2" y="10"/>
                    </a:lnTo>
                    <a:lnTo>
                      <a:pt x="2" y="10"/>
                    </a:lnTo>
                    <a:lnTo>
                      <a:pt x="1" y="13"/>
                    </a:lnTo>
                    <a:lnTo>
                      <a:pt x="0" y="16"/>
                    </a:lnTo>
                    <a:lnTo>
                      <a:pt x="1" y="18"/>
                    </a:lnTo>
                    <a:lnTo>
                      <a:pt x="2" y="20"/>
                    </a:lnTo>
                    <a:lnTo>
                      <a:pt x="2" y="20"/>
                    </a:lnTo>
                    <a:lnTo>
                      <a:pt x="5" y="22"/>
                    </a:lnTo>
                    <a:lnTo>
                      <a:pt x="7" y="22"/>
                    </a:lnTo>
                    <a:lnTo>
                      <a:pt x="10" y="21"/>
                    </a:lnTo>
                    <a:lnTo>
                      <a:pt x="13" y="20"/>
                    </a:lnTo>
                    <a:lnTo>
                      <a:pt x="13"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solidFill>
                    <a:schemeClr val="bg1"/>
                  </a:solidFill>
                </a:endParaRPr>
              </a:p>
            </p:txBody>
          </p:sp>
        </p:grpSp>
      </p:grpSp>
      <p:grpSp>
        <p:nvGrpSpPr>
          <p:cNvPr id="21" name="组合 20"/>
          <p:cNvGrpSpPr/>
          <p:nvPr>
            <p:custDataLst>
              <p:tags r:id="rId24"/>
            </p:custDataLst>
          </p:nvPr>
        </p:nvGrpSpPr>
        <p:grpSpPr>
          <a:xfrm>
            <a:off x="8305800" y="1874238"/>
            <a:ext cx="2133600" cy="2133600"/>
            <a:chOff x="8305800" y="1874238"/>
            <a:chExt cx="2133600" cy="2133600"/>
          </a:xfrm>
        </p:grpSpPr>
        <p:sp>
          <p:nvSpPr>
            <p:cNvPr id="6" name="Oval 8"/>
            <p:cNvSpPr/>
            <p:nvPr>
              <p:custDataLst>
                <p:tags r:id="rId25"/>
              </p:custDataLst>
            </p:nvPr>
          </p:nvSpPr>
          <p:spPr>
            <a:xfrm>
              <a:off x="8305800" y="1874238"/>
              <a:ext cx="2133600" cy="2133600"/>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7" name="Arc 9"/>
            <p:cNvSpPr/>
            <p:nvPr>
              <p:custDataLst>
                <p:tags r:id="rId26"/>
              </p:custDataLst>
            </p:nvPr>
          </p:nvSpPr>
          <p:spPr>
            <a:xfrm>
              <a:off x="8305800" y="1874238"/>
              <a:ext cx="2133600" cy="2133600"/>
            </a:xfrm>
            <a:prstGeom prst="arc">
              <a:avLst>
                <a:gd name="adj1" fmla="val 16200000"/>
                <a:gd name="adj2" fmla="val 898106"/>
              </a:avLst>
            </a:prstGeom>
            <a:ln w="127000" cap="rnd">
              <a:gradFill>
                <a:gsLst>
                  <a:gs pos="0">
                    <a:srgbClr val="54D0CA"/>
                  </a:gs>
                  <a:gs pos="100000">
                    <a:srgbClr val="2A9995"/>
                  </a:gs>
                </a:gsLst>
                <a:lin ang="5400000" scaled="1"/>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bg1"/>
                </a:solidFill>
              </a:endParaRPr>
            </a:p>
          </p:txBody>
        </p:sp>
        <p:sp>
          <p:nvSpPr>
            <p:cNvPr id="38" name="Rectangle 3"/>
            <p:cNvSpPr txBox="1">
              <a:spLocks noChangeArrowheads="1"/>
            </p:cNvSpPr>
            <p:nvPr>
              <p:custDataLst>
                <p:tags r:id="rId27"/>
              </p:custDataLst>
            </p:nvPr>
          </p:nvSpPr>
          <p:spPr bwMode="auto">
            <a:xfrm>
              <a:off x="8536266" y="3282321"/>
              <a:ext cx="1672668" cy="24638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altLang="zh-CN" sz="1000" b="0" dirty="0">
                  <a:effectLst/>
                  <a:latin typeface="+mn-ea"/>
                  <a:ea typeface="+mn-ea"/>
                </a:rPr>
                <a:t>THIRD</a:t>
              </a:r>
              <a:endParaRPr lang="en-US" altLang="zh-CN" sz="1000" b="0" dirty="0">
                <a:effectLst/>
                <a:latin typeface="+mn-ea"/>
                <a:ea typeface="+mn-ea"/>
              </a:endParaRPr>
            </a:p>
          </p:txBody>
        </p:sp>
        <p:sp>
          <p:nvSpPr>
            <p:cNvPr id="43" name="Freeform 70"/>
            <p:cNvSpPr>
              <a:spLocks noEditPoints="1"/>
            </p:cNvSpPr>
            <p:nvPr>
              <p:custDataLst>
                <p:tags r:id="rId28"/>
              </p:custDataLst>
            </p:nvPr>
          </p:nvSpPr>
          <p:spPr bwMode="auto">
            <a:xfrm>
              <a:off x="8983306" y="2373476"/>
              <a:ext cx="778588" cy="708238"/>
            </a:xfrm>
            <a:custGeom>
              <a:avLst/>
              <a:gdLst>
                <a:gd name="T0" fmla="*/ 348 w 498"/>
                <a:gd name="T1" fmla="*/ 251 h 453"/>
                <a:gd name="T2" fmla="*/ 340 w 498"/>
                <a:gd name="T3" fmla="*/ 252 h 453"/>
                <a:gd name="T4" fmla="*/ 376 w 498"/>
                <a:gd name="T5" fmla="*/ 185 h 453"/>
                <a:gd name="T6" fmla="*/ 407 w 498"/>
                <a:gd name="T7" fmla="*/ 194 h 453"/>
                <a:gd name="T8" fmla="*/ 470 w 498"/>
                <a:gd name="T9" fmla="*/ 103 h 453"/>
                <a:gd name="T10" fmla="*/ 495 w 498"/>
                <a:gd name="T11" fmla="*/ 93 h 453"/>
                <a:gd name="T12" fmla="*/ 484 w 498"/>
                <a:gd name="T13" fmla="*/ 68 h 453"/>
                <a:gd name="T14" fmla="*/ 459 w 498"/>
                <a:gd name="T15" fmla="*/ 79 h 453"/>
                <a:gd name="T16" fmla="*/ 394 w 498"/>
                <a:gd name="T17" fmla="*/ 162 h 453"/>
                <a:gd name="T18" fmla="*/ 356 w 498"/>
                <a:gd name="T19" fmla="*/ 140 h 453"/>
                <a:gd name="T20" fmla="*/ 300 w 498"/>
                <a:gd name="T21" fmla="*/ 34 h 453"/>
                <a:gd name="T22" fmla="*/ 185 w 498"/>
                <a:gd name="T23" fmla="*/ 0 h 453"/>
                <a:gd name="T24" fmla="*/ 79 w 498"/>
                <a:gd name="T25" fmla="*/ 57 h 453"/>
                <a:gd name="T26" fmla="*/ 44 w 498"/>
                <a:gd name="T27" fmla="*/ 175 h 453"/>
                <a:gd name="T28" fmla="*/ 88 w 498"/>
                <a:gd name="T29" fmla="*/ 306 h 453"/>
                <a:gd name="T30" fmla="*/ 38 w 498"/>
                <a:gd name="T31" fmla="*/ 280 h 453"/>
                <a:gd name="T32" fmla="*/ 15 w 498"/>
                <a:gd name="T33" fmla="*/ 266 h 453"/>
                <a:gd name="T34" fmla="*/ 0 w 498"/>
                <a:gd name="T35" fmla="*/ 288 h 453"/>
                <a:gd name="T36" fmla="*/ 25 w 498"/>
                <a:gd name="T37" fmla="*/ 302 h 453"/>
                <a:gd name="T38" fmla="*/ 69 w 498"/>
                <a:gd name="T39" fmla="*/ 338 h 453"/>
                <a:gd name="T40" fmla="*/ 96 w 498"/>
                <a:gd name="T41" fmla="*/ 338 h 453"/>
                <a:gd name="T42" fmla="*/ 117 w 498"/>
                <a:gd name="T43" fmla="*/ 289 h 453"/>
                <a:gd name="T44" fmla="*/ 201 w 498"/>
                <a:gd name="T45" fmla="*/ 313 h 453"/>
                <a:gd name="T46" fmla="*/ 292 w 498"/>
                <a:gd name="T47" fmla="*/ 284 h 453"/>
                <a:gd name="T48" fmla="*/ 295 w 498"/>
                <a:gd name="T49" fmla="*/ 301 h 453"/>
                <a:gd name="T50" fmla="*/ 297 w 498"/>
                <a:gd name="T51" fmla="*/ 305 h 453"/>
                <a:gd name="T52" fmla="*/ 447 w 498"/>
                <a:gd name="T53" fmla="*/ 453 h 453"/>
                <a:gd name="T54" fmla="*/ 497 w 498"/>
                <a:gd name="T55" fmla="*/ 413 h 453"/>
                <a:gd name="T56" fmla="*/ 481 w 498"/>
                <a:gd name="T57" fmla="*/ 83 h 453"/>
                <a:gd name="T58" fmla="*/ 346 w 498"/>
                <a:gd name="T59" fmla="*/ 268 h 453"/>
                <a:gd name="T60" fmla="*/ 68 w 498"/>
                <a:gd name="T61" fmla="*/ 101 h 453"/>
                <a:gd name="T62" fmla="*/ 146 w 498"/>
                <a:gd name="T63" fmla="*/ 25 h 453"/>
                <a:gd name="T64" fmla="*/ 255 w 498"/>
                <a:gd name="T65" fmla="*/ 25 h 453"/>
                <a:gd name="T66" fmla="*/ 333 w 498"/>
                <a:gd name="T67" fmla="*/ 101 h 453"/>
                <a:gd name="T68" fmla="*/ 329 w 498"/>
                <a:gd name="T69" fmla="*/ 156 h 453"/>
                <a:gd name="T70" fmla="*/ 292 w 498"/>
                <a:gd name="T71" fmla="*/ 64 h 453"/>
                <a:gd name="T72" fmla="*/ 201 w 498"/>
                <a:gd name="T73" fmla="*/ 27 h 453"/>
                <a:gd name="T74" fmla="*/ 109 w 498"/>
                <a:gd name="T75" fmla="*/ 66 h 453"/>
                <a:gd name="T76" fmla="*/ 71 w 498"/>
                <a:gd name="T77" fmla="*/ 156 h 453"/>
                <a:gd name="T78" fmla="*/ 109 w 498"/>
                <a:gd name="T79" fmla="*/ 247 h 453"/>
                <a:gd name="T80" fmla="*/ 67 w 498"/>
                <a:gd name="T81" fmla="*/ 205 h 453"/>
                <a:gd name="T82" fmla="*/ 204 w 498"/>
                <a:gd name="T83" fmla="*/ 175 h 453"/>
                <a:gd name="T84" fmla="*/ 294 w 498"/>
                <a:gd name="T85" fmla="*/ 224 h 453"/>
                <a:gd name="T86" fmla="*/ 212 w 498"/>
                <a:gd name="T87" fmla="*/ 271 h 453"/>
                <a:gd name="T88" fmla="*/ 140 w 498"/>
                <a:gd name="T89" fmla="*/ 255 h 453"/>
                <a:gd name="T90" fmla="*/ 197 w 498"/>
                <a:gd name="T91" fmla="*/ 139 h 453"/>
                <a:gd name="T92" fmla="*/ 187 w 498"/>
                <a:gd name="T93" fmla="*/ 164 h 453"/>
                <a:gd name="T94" fmla="*/ 91 w 498"/>
                <a:gd name="T95" fmla="*/ 190 h 453"/>
                <a:gd name="T96" fmla="*/ 99 w 498"/>
                <a:gd name="T97" fmla="*/ 102 h 453"/>
                <a:gd name="T98" fmla="*/ 167 w 498"/>
                <a:gd name="T99" fmla="*/ 46 h 453"/>
                <a:gd name="T100" fmla="*/ 255 w 498"/>
                <a:gd name="T101" fmla="*/ 55 h 453"/>
                <a:gd name="T102" fmla="*/ 311 w 498"/>
                <a:gd name="T103" fmla="*/ 123 h 453"/>
                <a:gd name="T104" fmla="*/ 201 w 498"/>
                <a:gd name="T105" fmla="*/ 299 h 453"/>
                <a:gd name="T106" fmla="*/ 125 w 498"/>
                <a:gd name="T107" fmla="*/ 277 h 453"/>
                <a:gd name="T108" fmla="*/ 214 w 498"/>
                <a:gd name="T109" fmla="*/ 285 h 453"/>
                <a:gd name="T110" fmla="*/ 299 w 498"/>
                <a:gd name="T111" fmla="*/ 239 h 453"/>
                <a:gd name="T112" fmla="*/ 341 w 498"/>
                <a:gd name="T113" fmla="*/ 181 h 453"/>
                <a:gd name="T114" fmla="*/ 308 w 498"/>
                <a:gd name="T115" fmla="*/ 250 h 453"/>
                <a:gd name="T116" fmla="*/ 288 w 498"/>
                <a:gd name="T117" fmla="*/ 269 h 453"/>
                <a:gd name="T118" fmla="*/ 225 w 498"/>
                <a:gd name="T119" fmla="*/ 297 h 453"/>
                <a:gd name="T120" fmla="*/ 307 w 498"/>
                <a:gd name="T121" fmla="*/ 272 h 453"/>
                <a:gd name="T122" fmla="*/ 310 w 498"/>
                <a:gd name="T123" fmla="*/ 283 h 453"/>
                <a:gd name="T124" fmla="*/ 483 w 498"/>
                <a:gd name="T125" fmla="*/ 41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98" h="453">
                  <a:moveTo>
                    <a:pt x="496" y="398"/>
                  </a:moveTo>
                  <a:lnTo>
                    <a:pt x="496" y="398"/>
                  </a:lnTo>
                  <a:lnTo>
                    <a:pt x="485" y="387"/>
                  </a:lnTo>
                  <a:lnTo>
                    <a:pt x="485" y="387"/>
                  </a:lnTo>
                  <a:lnTo>
                    <a:pt x="485" y="387"/>
                  </a:lnTo>
                  <a:lnTo>
                    <a:pt x="350" y="252"/>
                  </a:lnTo>
                  <a:lnTo>
                    <a:pt x="350" y="252"/>
                  </a:lnTo>
                  <a:lnTo>
                    <a:pt x="348" y="251"/>
                  </a:lnTo>
                  <a:lnTo>
                    <a:pt x="348" y="251"/>
                  </a:lnTo>
                  <a:lnTo>
                    <a:pt x="348" y="251"/>
                  </a:lnTo>
                  <a:lnTo>
                    <a:pt x="348" y="251"/>
                  </a:lnTo>
                  <a:lnTo>
                    <a:pt x="346" y="250"/>
                  </a:lnTo>
                  <a:lnTo>
                    <a:pt x="346" y="250"/>
                  </a:lnTo>
                  <a:lnTo>
                    <a:pt x="342" y="251"/>
                  </a:lnTo>
                  <a:lnTo>
                    <a:pt x="342" y="251"/>
                  </a:lnTo>
                  <a:lnTo>
                    <a:pt x="342" y="251"/>
                  </a:lnTo>
                  <a:lnTo>
                    <a:pt x="342" y="251"/>
                  </a:lnTo>
                  <a:lnTo>
                    <a:pt x="340" y="252"/>
                  </a:lnTo>
                  <a:lnTo>
                    <a:pt x="337" y="256"/>
                  </a:lnTo>
                  <a:lnTo>
                    <a:pt x="328" y="247"/>
                  </a:lnTo>
                  <a:lnTo>
                    <a:pt x="328" y="247"/>
                  </a:lnTo>
                  <a:lnTo>
                    <a:pt x="338" y="232"/>
                  </a:lnTo>
                  <a:lnTo>
                    <a:pt x="346" y="217"/>
                  </a:lnTo>
                  <a:lnTo>
                    <a:pt x="351" y="199"/>
                  </a:lnTo>
                  <a:lnTo>
                    <a:pt x="355" y="183"/>
                  </a:lnTo>
                  <a:lnTo>
                    <a:pt x="376" y="185"/>
                  </a:lnTo>
                  <a:lnTo>
                    <a:pt x="376" y="185"/>
                  </a:lnTo>
                  <a:lnTo>
                    <a:pt x="379" y="191"/>
                  </a:lnTo>
                  <a:lnTo>
                    <a:pt x="382" y="195"/>
                  </a:lnTo>
                  <a:lnTo>
                    <a:pt x="388" y="198"/>
                  </a:lnTo>
                  <a:lnTo>
                    <a:pt x="394" y="199"/>
                  </a:lnTo>
                  <a:lnTo>
                    <a:pt x="394" y="199"/>
                  </a:lnTo>
                  <a:lnTo>
                    <a:pt x="399" y="199"/>
                  </a:lnTo>
                  <a:lnTo>
                    <a:pt x="402" y="198"/>
                  </a:lnTo>
                  <a:lnTo>
                    <a:pt x="405" y="196"/>
                  </a:lnTo>
                  <a:lnTo>
                    <a:pt x="407" y="194"/>
                  </a:lnTo>
                  <a:lnTo>
                    <a:pt x="410" y="191"/>
                  </a:lnTo>
                  <a:lnTo>
                    <a:pt x="412" y="188"/>
                  </a:lnTo>
                  <a:lnTo>
                    <a:pt x="413" y="184"/>
                  </a:lnTo>
                  <a:lnTo>
                    <a:pt x="414" y="181"/>
                  </a:lnTo>
                  <a:lnTo>
                    <a:pt x="414" y="181"/>
                  </a:lnTo>
                  <a:lnTo>
                    <a:pt x="413" y="176"/>
                  </a:lnTo>
                  <a:lnTo>
                    <a:pt x="412" y="172"/>
                  </a:lnTo>
                  <a:lnTo>
                    <a:pt x="470" y="103"/>
                  </a:lnTo>
                  <a:lnTo>
                    <a:pt x="470" y="103"/>
                  </a:lnTo>
                  <a:lnTo>
                    <a:pt x="473" y="104"/>
                  </a:lnTo>
                  <a:lnTo>
                    <a:pt x="477" y="104"/>
                  </a:lnTo>
                  <a:lnTo>
                    <a:pt x="477" y="104"/>
                  </a:lnTo>
                  <a:lnTo>
                    <a:pt x="481" y="104"/>
                  </a:lnTo>
                  <a:lnTo>
                    <a:pt x="484" y="103"/>
                  </a:lnTo>
                  <a:lnTo>
                    <a:pt x="487" y="101"/>
                  </a:lnTo>
                  <a:lnTo>
                    <a:pt x="490" y="99"/>
                  </a:lnTo>
                  <a:lnTo>
                    <a:pt x="493" y="96"/>
                  </a:lnTo>
                  <a:lnTo>
                    <a:pt x="495" y="93"/>
                  </a:lnTo>
                  <a:lnTo>
                    <a:pt x="496" y="89"/>
                  </a:lnTo>
                  <a:lnTo>
                    <a:pt x="496" y="86"/>
                  </a:lnTo>
                  <a:lnTo>
                    <a:pt x="496" y="86"/>
                  </a:lnTo>
                  <a:lnTo>
                    <a:pt x="496" y="82"/>
                  </a:lnTo>
                  <a:lnTo>
                    <a:pt x="495" y="79"/>
                  </a:lnTo>
                  <a:lnTo>
                    <a:pt x="493" y="75"/>
                  </a:lnTo>
                  <a:lnTo>
                    <a:pt x="490" y="72"/>
                  </a:lnTo>
                  <a:lnTo>
                    <a:pt x="487" y="70"/>
                  </a:lnTo>
                  <a:lnTo>
                    <a:pt x="484" y="68"/>
                  </a:lnTo>
                  <a:lnTo>
                    <a:pt x="481" y="67"/>
                  </a:lnTo>
                  <a:lnTo>
                    <a:pt x="477" y="67"/>
                  </a:lnTo>
                  <a:lnTo>
                    <a:pt x="477" y="67"/>
                  </a:lnTo>
                  <a:lnTo>
                    <a:pt x="473" y="67"/>
                  </a:lnTo>
                  <a:lnTo>
                    <a:pt x="470" y="68"/>
                  </a:lnTo>
                  <a:lnTo>
                    <a:pt x="467" y="70"/>
                  </a:lnTo>
                  <a:lnTo>
                    <a:pt x="463" y="72"/>
                  </a:lnTo>
                  <a:lnTo>
                    <a:pt x="461" y="75"/>
                  </a:lnTo>
                  <a:lnTo>
                    <a:pt x="459" y="79"/>
                  </a:lnTo>
                  <a:lnTo>
                    <a:pt x="458" y="82"/>
                  </a:lnTo>
                  <a:lnTo>
                    <a:pt x="458" y="86"/>
                  </a:lnTo>
                  <a:lnTo>
                    <a:pt x="458" y="86"/>
                  </a:lnTo>
                  <a:lnTo>
                    <a:pt x="459" y="89"/>
                  </a:lnTo>
                  <a:lnTo>
                    <a:pt x="460" y="94"/>
                  </a:lnTo>
                  <a:lnTo>
                    <a:pt x="401" y="163"/>
                  </a:lnTo>
                  <a:lnTo>
                    <a:pt x="401" y="163"/>
                  </a:lnTo>
                  <a:lnTo>
                    <a:pt x="394" y="162"/>
                  </a:lnTo>
                  <a:lnTo>
                    <a:pt x="394" y="162"/>
                  </a:lnTo>
                  <a:lnTo>
                    <a:pt x="389" y="163"/>
                  </a:lnTo>
                  <a:lnTo>
                    <a:pt x="385" y="165"/>
                  </a:lnTo>
                  <a:lnTo>
                    <a:pt x="381" y="167"/>
                  </a:lnTo>
                  <a:lnTo>
                    <a:pt x="378" y="171"/>
                  </a:lnTo>
                  <a:lnTo>
                    <a:pt x="358" y="169"/>
                  </a:lnTo>
                  <a:lnTo>
                    <a:pt x="358" y="169"/>
                  </a:lnTo>
                  <a:lnTo>
                    <a:pt x="358" y="156"/>
                  </a:lnTo>
                  <a:lnTo>
                    <a:pt x="358" y="156"/>
                  </a:lnTo>
                  <a:lnTo>
                    <a:pt x="356" y="140"/>
                  </a:lnTo>
                  <a:lnTo>
                    <a:pt x="354" y="125"/>
                  </a:lnTo>
                  <a:lnTo>
                    <a:pt x="351" y="111"/>
                  </a:lnTo>
                  <a:lnTo>
                    <a:pt x="346" y="96"/>
                  </a:lnTo>
                  <a:lnTo>
                    <a:pt x="339" y="82"/>
                  </a:lnTo>
                  <a:lnTo>
                    <a:pt x="332" y="69"/>
                  </a:lnTo>
                  <a:lnTo>
                    <a:pt x="322" y="57"/>
                  </a:lnTo>
                  <a:lnTo>
                    <a:pt x="312" y="45"/>
                  </a:lnTo>
                  <a:lnTo>
                    <a:pt x="312" y="45"/>
                  </a:lnTo>
                  <a:lnTo>
                    <a:pt x="300" y="34"/>
                  </a:lnTo>
                  <a:lnTo>
                    <a:pt x="287" y="26"/>
                  </a:lnTo>
                  <a:lnTo>
                    <a:pt x="274" y="18"/>
                  </a:lnTo>
                  <a:lnTo>
                    <a:pt x="260" y="12"/>
                  </a:lnTo>
                  <a:lnTo>
                    <a:pt x="246" y="6"/>
                  </a:lnTo>
                  <a:lnTo>
                    <a:pt x="231" y="2"/>
                  </a:lnTo>
                  <a:lnTo>
                    <a:pt x="216" y="0"/>
                  </a:lnTo>
                  <a:lnTo>
                    <a:pt x="201" y="0"/>
                  </a:lnTo>
                  <a:lnTo>
                    <a:pt x="201" y="0"/>
                  </a:lnTo>
                  <a:lnTo>
                    <a:pt x="185" y="0"/>
                  </a:lnTo>
                  <a:lnTo>
                    <a:pt x="170" y="2"/>
                  </a:lnTo>
                  <a:lnTo>
                    <a:pt x="155" y="6"/>
                  </a:lnTo>
                  <a:lnTo>
                    <a:pt x="140" y="12"/>
                  </a:lnTo>
                  <a:lnTo>
                    <a:pt x="126" y="18"/>
                  </a:lnTo>
                  <a:lnTo>
                    <a:pt x="113" y="26"/>
                  </a:lnTo>
                  <a:lnTo>
                    <a:pt x="102" y="35"/>
                  </a:lnTo>
                  <a:lnTo>
                    <a:pt x="90" y="45"/>
                  </a:lnTo>
                  <a:lnTo>
                    <a:pt x="90" y="45"/>
                  </a:lnTo>
                  <a:lnTo>
                    <a:pt x="79" y="57"/>
                  </a:lnTo>
                  <a:lnTo>
                    <a:pt x="70" y="70"/>
                  </a:lnTo>
                  <a:lnTo>
                    <a:pt x="62" y="83"/>
                  </a:lnTo>
                  <a:lnTo>
                    <a:pt x="55" y="96"/>
                  </a:lnTo>
                  <a:lnTo>
                    <a:pt x="51" y="111"/>
                  </a:lnTo>
                  <a:lnTo>
                    <a:pt x="47" y="125"/>
                  </a:lnTo>
                  <a:lnTo>
                    <a:pt x="44" y="141"/>
                  </a:lnTo>
                  <a:lnTo>
                    <a:pt x="43" y="156"/>
                  </a:lnTo>
                  <a:lnTo>
                    <a:pt x="43" y="156"/>
                  </a:lnTo>
                  <a:lnTo>
                    <a:pt x="44" y="175"/>
                  </a:lnTo>
                  <a:lnTo>
                    <a:pt x="48" y="193"/>
                  </a:lnTo>
                  <a:lnTo>
                    <a:pt x="53" y="210"/>
                  </a:lnTo>
                  <a:lnTo>
                    <a:pt x="61" y="226"/>
                  </a:lnTo>
                  <a:lnTo>
                    <a:pt x="69" y="242"/>
                  </a:lnTo>
                  <a:lnTo>
                    <a:pt x="80" y="256"/>
                  </a:lnTo>
                  <a:lnTo>
                    <a:pt x="92" y="269"/>
                  </a:lnTo>
                  <a:lnTo>
                    <a:pt x="105" y="280"/>
                  </a:lnTo>
                  <a:lnTo>
                    <a:pt x="88" y="306"/>
                  </a:lnTo>
                  <a:lnTo>
                    <a:pt x="88" y="306"/>
                  </a:lnTo>
                  <a:lnTo>
                    <a:pt x="83" y="305"/>
                  </a:lnTo>
                  <a:lnTo>
                    <a:pt x="83" y="305"/>
                  </a:lnTo>
                  <a:lnTo>
                    <a:pt x="77" y="306"/>
                  </a:lnTo>
                  <a:lnTo>
                    <a:pt x="71" y="310"/>
                  </a:lnTo>
                  <a:lnTo>
                    <a:pt x="38" y="288"/>
                  </a:lnTo>
                  <a:lnTo>
                    <a:pt x="38" y="288"/>
                  </a:lnTo>
                  <a:lnTo>
                    <a:pt x="38" y="285"/>
                  </a:lnTo>
                  <a:lnTo>
                    <a:pt x="38" y="285"/>
                  </a:lnTo>
                  <a:lnTo>
                    <a:pt x="38" y="280"/>
                  </a:lnTo>
                  <a:lnTo>
                    <a:pt x="37" y="277"/>
                  </a:lnTo>
                  <a:lnTo>
                    <a:pt x="35" y="274"/>
                  </a:lnTo>
                  <a:lnTo>
                    <a:pt x="32" y="271"/>
                  </a:lnTo>
                  <a:lnTo>
                    <a:pt x="29" y="269"/>
                  </a:lnTo>
                  <a:lnTo>
                    <a:pt x="26" y="268"/>
                  </a:lnTo>
                  <a:lnTo>
                    <a:pt x="23" y="266"/>
                  </a:lnTo>
                  <a:lnTo>
                    <a:pt x="20" y="265"/>
                  </a:lnTo>
                  <a:lnTo>
                    <a:pt x="20" y="265"/>
                  </a:lnTo>
                  <a:lnTo>
                    <a:pt x="15" y="266"/>
                  </a:lnTo>
                  <a:lnTo>
                    <a:pt x="12" y="268"/>
                  </a:lnTo>
                  <a:lnTo>
                    <a:pt x="9" y="269"/>
                  </a:lnTo>
                  <a:lnTo>
                    <a:pt x="5" y="271"/>
                  </a:lnTo>
                  <a:lnTo>
                    <a:pt x="3" y="274"/>
                  </a:lnTo>
                  <a:lnTo>
                    <a:pt x="1" y="277"/>
                  </a:lnTo>
                  <a:lnTo>
                    <a:pt x="0" y="280"/>
                  </a:lnTo>
                  <a:lnTo>
                    <a:pt x="0" y="285"/>
                  </a:lnTo>
                  <a:lnTo>
                    <a:pt x="0" y="285"/>
                  </a:lnTo>
                  <a:lnTo>
                    <a:pt x="0" y="288"/>
                  </a:lnTo>
                  <a:lnTo>
                    <a:pt x="1" y="292"/>
                  </a:lnTo>
                  <a:lnTo>
                    <a:pt x="3" y="295"/>
                  </a:lnTo>
                  <a:lnTo>
                    <a:pt x="5" y="298"/>
                  </a:lnTo>
                  <a:lnTo>
                    <a:pt x="9" y="300"/>
                  </a:lnTo>
                  <a:lnTo>
                    <a:pt x="12" y="302"/>
                  </a:lnTo>
                  <a:lnTo>
                    <a:pt x="15" y="303"/>
                  </a:lnTo>
                  <a:lnTo>
                    <a:pt x="20" y="303"/>
                  </a:lnTo>
                  <a:lnTo>
                    <a:pt x="20" y="303"/>
                  </a:lnTo>
                  <a:lnTo>
                    <a:pt x="25" y="302"/>
                  </a:lnTo>
                  <a:lnTo>
                    <a:pt x="29" y="300"/>
                  </a:lnTo>
                  <a:lnTo>
                    <a:pt x="64" y="322"/>
                  </a:lnTo>
                  <a:lnTo>
                    <a:pt x="64" y="322"/>
                  </a:lnTo>
                  <a:lnTo>
                    <a:pt x="64" y="325"/>
                  </a:lnTo>
                  <a:lnTo>
                    <a:pt x="64" y="325"/>
                  </a:lnTo>
                  <a:lnTo>
                    <a:pt x="64" y="328"/>
                  </a:lnTo>
                  <a:lnTo>
                    <a:pt x="65" y="332"/>
                  </a:lnTo>
                  <a:lnTo>
                    <a:pt x="67" y="336"/>
                  </a:lnTo>
                  <a:lnTo>
                    <a:pt x="69" y="338"/>
                  </a:lnTo>
                  <a:lnTo>
                    <a:pt x="72" y="340"/>
                  </a:lnTo>
                  <a:lnTo>
                    <a:pt x="76" y="342"/>
                  </a:lnTo>
                  <a:lnTo>
                    <a:pt x="79" y="343"/>
                  </a:lnTo>
                  <a:lnTo>
                    <a:pt x="83" y="343"/>
                  </a:lnTo>
                  <a:lnTo>
                    <a:pt x="83" y="343"/>
                  </a:lnTo>
                  <a:lnTo>
                    <a:pt x="86" y="343"/>
                  </a:lnTo>
                  <a:lnTo>
                    <a:pt x="90" y="342"/>
                  </a:lnTo>
                  <a:lnTo>
                    <a:pt x="93" y="340"/>
                  </a:lnTo>
                  <a:lnTo>
                    <a:pt x="96" y="338"/>
                  </a:lnTo>
                  <a:lnTo>
                    <a:pt x="98" y="336"/>
                  </a:lnTo>
                  <a:lnTo>
                    <a:pt x="101" y="332"/>
                  </a:lnTo>
                  <a:lnTo>
                    <a:pt x="102" y="328"/>
                  </a:lnTo>
                  <a:lnTo>
                    <a:pt x="102" y="325"/>
                  </a:lnTo>
                  <a:lnTo>
                    <a:pt x="102" y="325"/>
                  </a:lnTo>
                  <a:lnTo>
                    <a:pt x="101" y="319"/>
                  </a:lnTo>
                  <a:lnTo>
                    <a:pt x="98" y="314"/>
                  </a:lnTo>
                  <a:lnTo>
                    <a:pt x="117" y="289"/>
                  </a:lnTo>
                  <a:lnTo>
                    <a:pt x="117" y="289"/>
                  </a:lnTo>
                  <a:lnTo>
                    <a:pt x="126" y="295"/>
                  </a:lnTo>
                  <a:lnTo>
                    <a:pt x="136" y="299"/>
                  </a:lnTo>
                  <a:lnTo>
                    <a:pt x="146" y="303"/>
                  </a:lnTo>
                  <a:lnTo>
                    <a:pt x="157" y="306"/>
                  </a:lnTo>
                  <a:lnTo>
                    <a:pt x="166" y="310"/>
                  </a:lnTo>
                  <a:lnTo>
                    <a:pt x="178" y="312"/>
                  </a:lnTo>
                  <a:lnTo>
                    <a:pt x="189" y="313"/>
                  </a:lnTo>
                  <a:lnTo>
                    <a:pt x="201" y="313"/>
                  </a:lnTo>
                  <a:lnTo>
                    <a:pt x="201" y="313"/>
                  </a:lnTo>
                  <a:lnTo>
                    <a:pt x="201" y="313"/>
                  </a:lnTo>
                  <a:lnTo>
                    <a:pt x="213" y="313"/>
                  </a:lnTo>
                  <a:lnTo>
                    <a:pt x="225" y="311"/>
                  </a:lnTo>
                  <a:lnTo>
                    <a:pt x="237" y="309"/>
                  </a:lnTo>
                  <a:lnTo>
                    <a:pt x="248" y="305"/>
                  </a:lnTo>
                  <a:lnTo>
                    <a:pt x="260" y="302"/>
                  </a:lnTo>
                  <a:lnTo>
                    <a:pt x="271" y="297"/>
                  </a:lnTo>
                  <a:lnTo>
                    <a:pt x="282" y="291"/>
                  </a:lnTo>
                  <a:lnTo>
                    <a:pt x="292" y="284"/>
                  </a:lnTo>
                  <a:lnTo>
                    <a:pt x="300" y="292"/>
                  </a:lnTo>
                  <a:lnTo>
                    <a:pt x="297" y="296"/>
                  </a:lnTo>
                  <a:lnTo>
                    <a:pt x="297" y="296"/>
                  </a:lnTo>
                  <a:lnTo>
                    <a:pt x="295" y="298"/>
                  </a:lnTo>
                  <a:lnTo>
                    <a:pt x="295" y="298"/>
                  </a:lnTo>
                  <a:lnTo>
                    <a:pt x="295" y="298"/>
                  </a:lnTo>
                  <a:lnTo>
                    <a:pt x="295" y="298"/>
                  </a:lnTo>
                  <a:lnTo>
                    <a:pt x="295" y="301"/>
                  </a:lnTo>
                  <a:lnTo>
                    <a:pt x="295" y="301"/>
                  </a:lnTo>
                  <a:lnTo>
                    <a:pt x="295" y="301"/>
                  </a:lnTo>
                  <a:lnTo>
                    <a:pt x="295" y="301"/>
                  </a:lnTo>
                  <a:lnTo>
                    <a:pt x="295" y="303"/>
                  </a:lnTo>
                  <a:lnTo>
                    <a:pt x="295" y="303"/>
                  </a:lnTo>
                  <a:lnTo>
                    <a:pt x="295" y="303"/>
                  </a:lnTo>
                  <a:lnTo>
                    <a:pt x="295" y="303"/>
                  </a:lnTo>
                  <a:lnTo>
                    <a:pt x="297" y="305"/>
                  </a:lnTo>
                  <a:lnTo>
                    <a:pt x="297" y="305"/>
                  </a:lnTo>
                  <a:lnTo>
                    <a:pt x="297" y="305"/>
                  </a:lnTo>
                  <a:lnTo>
                    <a:pt x="312" y="322"/>
                  </a:lnTo>
                  <a:lnTo>
                    <a:pt x="312" y="322"/>
                  </a:lnTo>
                  <a:lnTo>
                    <a:pt x="312" y="322"/>
                  </a:lnTo>
                  <a:lnTo>
                    <a:pt x="432" y="440"/>
                  </a:lnTo>
                  <a:lnTo>
                    <a:pt x="443" y="451"/>
                  </a:lnTo>
                  <a:lnTo>
                    <a:pt x="443" y="451"/>
                  </a:lnTo>
                  <a:lnTo>
                    <a:pt x="445" y="452"/>
                  </a:lnTo>
                  <a:lnTo>
                    <a:pt x="447" y="453"/>
                  </a:lnTo>
                  <a:lnTo>
                    <a:pt x="447" y="453"/>
                  </a:lnTo>
                  <a:lnTo>
                    <a:pt x="447" y="453"/>
                  </a:lnTo>
                  <a:lnTo>
                    <a:pt x="447" y="453"/>
                  </a:lnTo>
                  <a:lnTo>
                    <a:pt x="458" y="452"/>
                  </a:lnTo>
                  <a:lnTo>
                    <a:pt x="467" y="449"/>
                  </a:lnTo>
                  <a:lnTo>
                    <a:pt x="475" y="445"/>
                  </a:lnTo>
                  <a:lnTo>
                    <a:pt x="483" y="438"/>
                  </a:lnTo>
                  <a:lnTo>
                    <a:pt x="489" y="431"/>
                  </a:lnTo>
                  <a:lnTo>
                    <a:pt x="494" y="422"/>
                  </a:lnTo>
                  <a:lnTo>
                    <a:pt x="497" y="413"/>
                  </a:lnTo>
                  <a:lnTo>
                    <a:pt x="498" y="403"/>
                  </a:lnTo>
                  <a:lnTo>
                    <a:pt x="498" y="403"/>
                  </a:lnTo>
                  <a:lnTo>
                    <a:pt x="497" y="400"/>
                  </a:lnTo>
                  <a:lnTo>
                    <a:pt x="496" y="398"/>
                  </a:lnTo>
                  <a:lnTo>
                    <a:pt x="496" y="398"/>
                  </a:lnTo>
                  <a:close/>
                  <a:moveTo>
                    <a:pt x="481" y="83"/>
                  </a:moveTo>
                  <a:lnTo>
                    <a:pt x="480" y="82"/>
                  </a:lnTo>
                  <a:lnTo>
                    <a:pt x="480" y="82"/>
                  </a:lnTo>
                  <a:lnTo>
                    <a:pt x="481" y="83"/>
                  </a:lnTo>
                  <a:lnTo>
                    <a:pt x="481" y="83"/>
                  </a:lnTo>
                  <a:close/>
                  <a:moveTo>
                    <a:pt x="327" y="316"/>
                  </a:moveTo>
                  <a:lnTo>
                    <a:pt x="361" y="283"/>
                  </a:lnTo>
                  <a:lnTo>
                    <a:pt x="470" y="393"/>
                  </a:lnTo>
                  <a:lnTo>
                    <a:pt x="470" y="393"/>
                  </a:lnTo>
                  <a:lnTo>
                    <a:pt x="437" y="426"/>
                  </a:lnTo>
                  <a:lnTo>
                    <a:pt x="327" y="316"/>
                  </a:lnTo>
                  <a:close/>
                  <a:moveTo>
                    <a:pt x="312" y="301"/>
                  </a:moveTo>
                  <a:lnTo>
                    <a:pt x="346" y="268"/>
                  </a:lnTo>
                  <a:lnTo>
                    <a:pt x="351" y="273"/>
                  </a:lnTo>
                  <a:lnTo>
                    <a:pt x="318" y="306"/>
                  </a:lnTo>
                  <a:lnTo>
                    <a:pt x="312" y="301"/>
                  </a:lnTo>
                  <a:close/>
                  <a:moveTo>
                    <a:pt x="58" y="156"/>
                  </a:moveTo>
                  <a:lnTo>
                    <a:pt x="58" y="156"/>
                  </a:lnTo>
                  <a:lnTo>
                    <a:pt x="58" y="142"/>
                  </a:lnTo>
                  <a:lnTo>
                    <a:pt x="61" y="128"/>
                  </a:lnTo>
                  <a:lnTo>
                    <a:pt x="64" y="115"/>
                  </a:lnTo>
                  <a:lnTo>
                    <a:pt x="68" y="101"/>
                  </a:lnTo>
                  <a:lnTo>
                    <a:pt x="75" y="89"/>
                  </a:lnTo>
                  <a:lnTo>
                    <a:pt x="82" y="77"/>
                  </a:lnTo>
                  <a:lnTo>
                    <a:pt x="90" y="66"/>
                  </a:lnTo>
                  <a:lnTo>
                    <a:pt x="99" y="56"/>
                  </a:lnTo>
                  <a:lnTo>
                    <a:pt x="99" y="56"/>
                  </a:lnTo>
                  <a:lnTo>
                    <a:pt x="110" y="46"/>
                  </a:lnTo>
                  <a:lnTo>
                    <a:pt x="121" y="37"/>
                  </a:lnTo>
                  <a:lnTo>
                    <a:pt x="133" y="30"/>
                  </a:lnTo>
                  <a:lnTo>
                    <a:pt x="146" y="25"/>
                  </a:lnTo>
                  <a:lnTo>
                    <a:pt x="159" y="19"/>
                  </a:lnTo>
                  <a:lnTo>
                    <a:pt x="173" y="16"/>
                  </a:lnTo>
                  <a:lnTo>
                    <a:pt x="187" y="14"/>
                  </a:lnTo>
                  <a:lnTo>
                    <a:pt x="201" y="14"/>
                  </a:lnTo>
                  <a:lnTo>
                    <a:pt x="201" y="14"/>
                  </a:lnTo>
                  <a:lnTo>
                    <a:pt x="215" y="14"/>
                  </a:lnTo>
                  <a:lnTo>
                    <a:pt x="229" y="16"/>
                  </a:lnTo>
                  <a:lnTo>
                    <a:pt x="242" y="19"/>
                  </a:lnTo>
                  <a:lnTo>
                    <a:pt x="255" y="25"/>
                  </a:lnTo>
                  <a:lnTo>
                    <a:pt x="268" y="30"/>
                  </a:lnTo>
                  <a:lnTo>
                    <a:pt x="280" y="37"/>
                  </a:lnTo>
                  <a:lnTo>
                    <a:pt x="291" y="46"/>
                  </a:lnTo>
                  <a:lnTo>
                    <a:pt x="301" y="55"/>
                  </a:lnTo>
                  <a:lnTo>
                    <a:pt x="301" y="55"/>
                  </a:lnTo>
                  <a:lnTo>
                    <a:pt x="311" y="66"/>
                  </a:lnTo>
                  <a:lnTo>
                    <a:pt x="320" y="77"/>
                  </a:lnTo>
                  <a:lnTo>
                    <a:pt x="327" y="89"/>
                  </a:lnTo>
                  <a:lnTo>
                    <a:pt x="333" y="101"/>
                  </a:lnTo>
                  <a:lnTo>
                    <a:pt x="337" y="114"/>
                  </a:lnTo>
                  <a:lnTo>
                    <a:pt x="340" y="128"/>
                  </a:lnTo>
                  <a:lnTo>
                    <a:pt x="342" y="142"/>
                  </a:lnTo>
                  <a:lnTo>
                    <a:pt x="344" y="156"/>
                  </a:lnTo>
                  <a:lnTo>
                    <a:pt x="344" y="156"/>
                  </a:lnTo>
                  <a:lnTo>
                    <a:pt x="344" y="167"/>
                  </a:lnTo>
                  <a:lnTo>
                    <a:pt x="329" y="165"/>
                  </a:lnTo>
                  <a:lnTo>
                    <a:pt x="329" y="165"/>
                  </a:lnTo>
                  <a:lnTo>
                    <a:pt x="329" y="156"/>
                  </a:lnTo>
                  <a:lnTo>
                    <a:pt x="329" y="156"/>
                  </a:lnTo>
                  <a:lnTo>
                    <a:pt x="329" y="143"/>
                  </a:lnTo>
                  <a:lnTo>
                    <a:pt x="327" y="130"/>
                  </a:lnTo>
                  <a:lnTo>
                    <a:pt x="324" y="118"/>
                  </a:lnTo>
                  <a:lnTo>
                    <a:pt x="320" y="107"/>
                  </a:lnTo>
                  <a:lnTo>
                    <a:pt x="314" y="96"/>
                  </a:lnTo>
                  <a:lnTo>
                    <a:pt x="308" y="85"/>
                  </a:lnTo>
                  <a:lnTo>
                    <a:pt x="300" y="74"/>
                  </a:lnTo>
                  <a:lnTo>
                    <a:pt x="292" y="64"/>
                  </a:lnTo>
                  <a:lnTo>
                    <a:pt x="292" y="64"/>
                  </a:lnTo>
                  <a:lnTo>
                    <a:pt x="282" y="56"/>
                  </a:lnTo>
                  <a:lnTo>
                    <a:pt x="272" y="48"/>
                  </a:lnTo>
                  <a:lnTo>
                    <a:pt x="261" y="42"/>
                  </a:lnTo>
                  <a:lnTo>
                    <a:pt x="250" y="36"/>
                  </a:lnTo>
                  <a:lnTo>
                    <a:pt x="239" y="33"/>
                  </a:lnTo>
                  <a:lnTo>
                    <a:pt x="226" y="30"/>
                  </a:lnTo>
                  <a:lnTo>
                    <a:pt x="214" y="28"/>
                  </a:lnTo>
                  <a:lnTo>
                    <a:pt x="201" y="27"/>
                  </a:lnTo>
                  <a:lnTo>
                    <a:pt x="201" y="27"/>
                  </a:lnTo>
                  <a:lnTo>
                    <a:pt x="188" y="28"/>
                  </a:lnTo>
                  <a:lnTo>
                    <a:pt x="175" y="30"/>
                  </a:lnTo>
                  <a:lnTo>
                    <a:pt x="163" y="33"/>
                  </a:lnTo>
                  <a:lnTo>
                    <a:pt x="151" y="37"/>
                  </a:lnTo>
                  <a:lnTo>
                    <a:pt x="139" y="43"/>
                  </a:lnTo>
                  <a:lnTo>
                    <a:pt x="129" y="49"/>
                  </a:lnTo>
                  <a:lnTo>
                    <a:pt x="119" y="57"/>
                  </a:lnTo>
                  <a:lnTo>
                    <a:pt x="109" y="66"/>
                  </a:lnTo>
                  <a:lnTo>
                    <a:pt x="109" y="66"/>
                  </a:lnTo>
                  <a:lnTo>
                    <a:pt x="101" y="74"/>
                  </a:lnTo>
                  <a:lnTo>
                    <a:pt x="93" y="85"/>
                  </a:lnTo>
                  <a:lnTo>
                    <a:pt x="86" y="96"/>
                  </a:lnTo>
                  <a:lnTo>
                    <a:pt x="81" y="107"/>
                  </a:lnTo>
                  <a:lnTo>
                    <a:pt x="77" y="118"/>
                  </a:lnTo>
                  <a:lnTo>
                    <a:pt x="75" y="131"/>
                  </a:lnTo>
                  <a:lnTo>
                    <a:pt x="72" y="143"/>
                  </a:lnTo>
                  <a:lnTo>
                    <a:pt x="71" y="156"/>
                  </a:lnTo>
                  <a:lnTo>
                    <a:pt x="71" y="156"/>
                  </a:lnTo>
                  <a:lnTo>
                    <a:pt x="72" y="169"/>
                  </a:lnTo>
                  <a:lnTo>
                    <a:pt x="75" y="181"/>
                  </a:lnTo>
                  <a:lnTo>
                    <a:pt x="77" y="194"/>
                  </a:lnTo>
                  <a:lnTo>
                    <a:pt x="81" y="206"/>
                  </a:lnTo>
                  <a:lnTo>
                    <a:pt x="86" y="217"/>
                  </a:lnTo>
                  <a:lnTo>
                    <a:pt x="93" y="228"/>
                  </a:lnTo>
                  <a:lnTo>
                    <a:pt x="101" y="238"/>
                  </a:lnTo>
                  <a:lnTo>
                    <a:pt x="109" y="247"/>
                  </a:lnTo>
                  <a:lnTo>
                    <a:pt x="109" y="247"/>
                  </a:lnTo>
                  <a:lnTo>
                    <a:pt x="121" y="258"/>
                  </a:lnTo>
                  <a:lnTo>
                    <a:pt x="113" y="269"/>
                  </a:lnTo>
                  <a:lnTo>
                    <a:pt x="113" y="269"/>
                  </a:lnTo>
                  <a:lnTo>
                    <a:pt x="102" y="259"/>
                  </a:lnTo>
                  <a:lnTo>
                    <a:pt x="91" y="247"/>
                  </a:lnTo>
                  <a:lnTo>
                    <a:pt x="81" y="234"/>
                  </a:lnTo>
                  <a:lnTo>
                    <a:pt x="72" y="220"/>
                  </a:lnTo>
                  <a:lnTo>
                    <a:pt x="67" y="205"/>
                  </a:lnTo>
                  <a:lnTo>
                    <a:pt x="62" y="190"/>
                  </a:lnTo>
                  <a:lnTo>
                    <a:pt x="58" y="174"/>
                  </a:lnTo>
                  <a:lnTo>
                    <a:pt x="58" y="156"/>
                  </a:lnTo>
                  <a:lnTo>
                    <a:pt x="58" y="156"/>
                  </a:lnTo>
                  <a:close/>
                  <a:moveTo>
                    <a:pt x="140" y="255"/>
                  </a:moveTo>
                  <a:lnTo>
                    <a:pt x="198" y="174"/>
                  </a:lnTo>
                  <a:lnTo>
                    <a:pt x="198" y="174"/>
                  </a:lnTo>
                  <a:lnTo>
                    <a:pt x="204" y="175"/>
                  </a:lnTo>
                  <a:lnTo>
                    <a:pt x="204" y="175"/>
                  </a:lnTo>
                  <a:lnTo>
                    <a:pt x="209" y="175"/>
                  </a:lnTo>
                  <a:lnTo>
                    <a:pt x="213" y="172"/>
                  </a:lnTo>
                  <a:lnTo>
                    <a:pt x="217" y="169"/>
                  </a:lnTo>
                  <a:lnTo>
                    <a:pt x="220" y="166"/>
                  </a:lnTo>
                  <a:lnTo>
                    <a:pt x="313" y="178"/>
                  </a:lnTo>
                  <a:lnTo>
                    <a:pt x="313" y="178"/>
                  </a:lnTo>
                  <a:lnTo>
                    <a:pt x="309" y="194"/>
                  </a:lnTo>
                  <a:lnTo>
                    <a:pt x="302" y="209"/>
                  </a:lnTo>
                  <a:lnTo>
                    <a:pt x="294" y="224"/>
                  </a:lnTo>
                  <a:lnTo>
                    <a:pt x="282" y="237"/>
                  </a:lnTo>
                  <a:lnTo>
                    <a:pt x="282" y="237"/>
                  </a:lnTo>
                  <a:lnTo>
                    <a:pt x="273" y="245"/>
                  </a:lnTo>
                  <a:lnTo>
                    <a:pt x="265" y="251"/>
                  </a:lnTo>
                  <a:lnTo>
                    <a:pt x="255" y="258"/>
                  </a:lnTo>
                  <a:lnTo>
                    <a:pt x="245" y="262"/>
                  </a:lnTo>
                  <a:lnTo>
                    <a:pt x="234" y="266"/>
                  </a:lnTo>
                  <a:lnTo>
                    <a:pt x="224" y="269"/>
                  </a:lnTo>
                  <a:lnTo>
                    <a:pt x="212" y="271"/>
                  </a:lnTo>
                  <a:lnTo>
                    <a:pt x="201" y="271"/>
                  </a:lnTo>
                  <a:lnTo>
                    <a:pt x="201" y="278"/>
                  </a:lnTo>
                  <a:lnTo>
                    <a:pt x="201" y="271"/>
                  </a:lnTo>
                  <a:lnTo>
                    <a:pt x="201" y="271"/>
                  </a:lnTo>
                  <a:lnTo>
                    <a:pt x="185" y="270"/>
                  </a:lnTo>
                  <a:lnTo>
                    <a:pt x="170" y="266"/>
                  </a:lnTo>
                  <a:lnTo>
                    <a:pt x="155" y="261"/>
                  </a:lnTo>
                  <a:lnTo>
                    <a:pt x="140" y="255"/>
                  </a:lnTo>
                  <a:lnTo>
                    <a:pt x="140" y="255"/>
                  </a:lnTo>
                  <a:close/>
                  <a:moveTo>
                    <a:pt x="223" y="152"/>
                  </a:moveTo>
                  <a:lnTo>
                    <a:pt x="223" y="152"/>
                  </a:lnTo>
                  <a:lnTo>
                    <a:pt x="220" y="147"/>
                  </a:lnTo>
                  <a:lnTo>
                    <a:pt x="216" y="141"/>
                  </a:lnTo>
                  <a:lnTo>
                    <a:pt x="211" y="139"/>
                  </a:lnTo>
                  <a:lnTo>
                    <a:pt x="204" y="137"/>
                  </a:lnTo>
                  <a:lnTo>
                    <a:pt x="204" y="137"/>
                  </a:lnTo>
                  <a:lnTo>
                    <a:pt x="200" y="138"/>
                  </a:lnTo>
                  <a:lnTo>
                    <a:pt x="197" y="139"/>
                  </a:lnTo>
                  <a:lnTo>
                    <a:pt x="193" y="140"/>
                  </a:lnTo>
                  <a:lnTo>
                    <a:pt x="190" y="143"/>
                  </a:lnTo>
                  <a:lnTo>
                    <a:pt x="188" y="145"/>
                  </a:lnTo>
                  <a:lnTo>
                    <a:pt x="187" y="149"/>
                  </a:lnTo>
                  <a:lnTo>
                    <a:pt x="186" y="152"/>
                  </a:lnTo>
                  <a:lnTo>
                    <a:pt x="185" y="156"/>
                  </a:lnTo>
                  <a:lnTo>
                    <a:pt x="185" y="156"/>
                  </a:lnTo>
                  <a:lnTo>
                    <a:pt x="186" y="161"/>
                  </a:lnTo>
                  <a:lnTo>
                    <a:pt x="187" y="164"/>
                  </a:lnTo>
                  <a:lnTo>
                    <a:pt x="130" y="246"/>
                  </a:lnTo>
                  <a:lnTo>
                    <a:pt x="130" y="246"/>
                  </a:lnTo>
                  <a:lnTo>
                    <a:pt x="120" y="237"/>
                  </a:lnTo>
                  <a:lnTo>
                    <a:pt x="120" y="237"/>
                  </a:lnTo>
                  <a:lnTo>
                    <a:pt x="111" y="229"/>
                  </a:lnTo>
                  <a:lnTo>
                    <a:pt x="105" y="220"/>
                  </a:lnTo>
                  <a:lnTo>
                    <a:pt x="99" y="210"/>
                  </a:lnTo>
                  <a:lnTo>
                    <a:pt x="94" y="201"/>
                  </a:lnTo>
                  <a:lnTo>
                    <a:pt x="91" y="190"/>
                  </a:lnTo>
                  <a:lnTo>
                    <a:pt x="88" y="179"/>
                  </a:lnTo>
                  <a:lnTo>
                    <a:pt x="86" y="167"/>
                  </a:lnTo>
                  <a:lnTo>
                    <a:pt x="85" y="156"/>
                  </a:lnTo>
                  <a:lnTo>
                    <a:pt x="85" y="156"/>
                  </a:lnTo>
                  <a:lnTo>
                    <a:pt x="86" y="144"/>
                  </a:lnTo>
                  <a:lnTo>
                    <a:pt x="88" y="134"/>
                  </a:lnTo>
                  <a:lnTo>
                    <a:pt x="91" y="123"/>
                  </a:lnTo>
                  <a:lnTo>
                    <a:pt x="94" y="112"/>
                  </a:lnTo>
                  <a:lnTo>
                    <a:pt x="99" y="102"/>
                  </a:lnTo>
                  <a:lnTo>
                    <a:pt x="105" y="93"/>
                  </a:lnTo>
                  <a:lnTo>
                    <a:pt x="111" y="84"/>
                  </a:lnTo>
                  <a:lnTo>
                    <a:pt x="119" y="75"/>
                  </a:lnTo>
                  <a:lnTo>
                    <a:pt x="119" y="75"/>
                  </a:lnTo>
                  <a:lnTo>
                    <a:pt x="128" y="68"/>
                  </a:lnTo>
                  <a:lnTo>
                    <a:pt x="137" y="60"/>
                  </a:lnTo>
                  <a:lnTo>
                    <a:pt x="147" y="55"/>
                  </a:lnTo>
                  <a:lnTo>
                    <a:pt x="157" y="50"/>
                  </a:lnTo>
                  <a:lnTo>
                    <a:pt x="167" y="46"/>
                  </a:lnTo>
                  <a:lnTo>
                    <a:pt x="178" y="44"/>
                  </a:lnTo>
                  <a:lnTo>
                    <a:pt x="189" y="42"/>
                  </a:lnTo>
                  <a:lnTo>
                    <a:pt x="201" y="42"/>
                  </a:lnTo>
                  <a:lnTo>
                    <a:pt x="201" y="42"/>
                  </a:lnTo>
                  <a:lnTo>
                    <a:pt x="212" y="42"/>
                  </a:lnTo>
                  <a:lnTo>
                    <a:pt x="224" y="44"/>
                  </a:lnTo>
                  <a:lnTo>
                    <a:pt x="234" y="46"/>
                  </a:lnTo>
                  <a:lnTo>
                    <a:pt x="244" y="50"/>
                  </a:lnTo>
                  <a:lnTo>
                    <a:pt x="255" y="55"/>
                  </a:lnTo>
                  <a:lnTo>
                    <a:pt x="265" y="60"/>
                  </a:lnTo>
                  <a:lnTo>
                    <a:pt x="273" y="68"/>
                  </a:lnTo>
                  <a:lnTo>
                    <a:pt x="282" y="75"/>
                  </a:lnTo>
                  <a:lnTo>
                    <a:pt x="282" y="75"/>
                  </a:lnTo>
                  <a:lnTo>
                    <a:pt x="290" y="84"/>
                  </a:lnTo>
                  <a:lnTo>
                    <a:pt x="296" y="93"/>
                  </a:lnTo>
                  <a:lnTo>
                    <a:pt x="302" y="102"/>
                  </a:lnTo>
                  <a:lnTo>
                    <a:pt x="307" y="112"/>
                  </a:lnTo>
                  <a:lnTo>
                    <a:pt x="311" y="123"/>
                  </a:lnTo>
                  <a:lnTo>
                    <a:pt x="313" y="134"/>
                  </a:lnTo>
                  <a:lnTo>
                    <a:pt x="315" y="144"/>
                  </a:lnTo>
                  <a:lnTo>
                    <a:pt x="315" y="156"/>
                  </a:lnTo>
                  <a:lnTo>
                    <a:pt x="315" y="156"/>
                  </a:lnTo>
                  <a:lnTo>
                    <a:pt x="315" y="164"/>
                  </a:lnTo>
                  <a:lnTo>
                    <a:pt x="223" y="152"/>
                  </a:lnTo>
                  <a:close/>
                  <a:moveTo>
                    <a:pt x="201" y="299"/>
                  </a:moveTo>
                  <a:lnTo>
                    <a:pt x="201" y="306"/>
                  </a:lnTo>
                  <a:lnTo>
                    <a:pt x="201" y="299"/>
                  </a:lnTo>
                  <a:lnTo>
                    <a:pt x="201" y="299"/>
                  </a:lnTo>
                  <a:lnTo>
                    <a:pt x="190" y="299"/>
                  </a:lnTo>
                  <a:lnTo>
                    <a:pt x="180" y="298"/>
                  </a:lnTo>
                  <a:lnTo>
                    <a:pt x="171" y="296"/>
                  </a:lnTo>
                  <a:lnTo>
                    <a:pt x="161" y="293"/>
                  </a:lnTo>
                  <a:lnTo>
                    <a:pt x="151" y="290"/>
                  </a:lnTo>
                  <a:lnTo>
                    <a:pt x="142" y="286"/>
                  </a:lnTo>
                  <a:lnTo>
                    <a:pt x="133" y="282"/>
                  </a:lnTo>
                  <a:lnTo>
                    <a:pt x="125" y="277"/>
                  </a:lnTo>
                  <a:lnTo>
                    <a:pt x="133" y="265"/>
                  </a:lnTo>
                  <a:lnTo>
                    <a:pt x="133" y="265"/>
                  </a:lnTo>
                  <a:lnTo>
                    <a:pt x="148" y="274"/>
                  </a:lnTo>
                  <a:lnTo>
                    <a:pt x="165" y="280"/>
                  </a:lnTo>
                  <a:lnTo>
                    <a:pt x="183" y="284"/>
                  </a:lnTo>
                  <a:lnTo>
                    <a:pt x="201" y="285"/>
                  </a:lnTo>
                  <a:lnTo>
                    <a:pt x="201" y="285"/>
                  </a:lnTo>
                  <a:lnTo>
                    <a:pt x="201" y="285"/>
                  </a:lnTo>
                  <a:lnTo>
                    <a:pt x="214" y="285"/>
                  </a:lnTo>
                  <a:lnTo>
                    <a:pt x="226" y="283"/>
                  </a:lnTo>
                  <a:lnTo>
                    <a:pt x="239" y="279"/>
                  </a:lnTo>
                  <a:lnTo>
                    <a:pt x="251" y="275"/>
                  </a:lnTo>
                  <a:lnTo>
                    <a:pt x="261" y="270"/>
                  </a:lnTo>
                  <a:lnTo>
                    <a:pt x="272" y="263"/>
                  </a:lnTo>
                  <a:lnTo>
                    <a:pt x="283" y="256"/>
                  </a:lnTo>
                  <a:lnTo>
                    <a:pt x="292" y="247"/>
                  </a:lnTo>
                  <a:lnTo>
                    <a:pt x="292" y="247"/>
                  </a:lnTo>
                  <a:lnTo>
                    <a:pt x="299" y="239"/>
                  </a:lnTo>
                  <a:lnTo>
                    <a:pt x="305" y="232"/>
                  </a:lnTo>
                  <a:lnTo>
                    <a:pt x="310" y="224"/>
                  </a:lnTo>
                  <a:lnTo>
                    <a:pt x="315" y="216"/>
                  </a:lnTo>
                  <a:lnTo>
                    <a:pt x="320" y="207"/>
                  </a:lnTo>
                  <a:lnTo>
                    <a:pt x="323" y="198"/>
                  </a:lnTo>
                  <a:lnTo>
                    <a:pt x="325" y="189"/>
                  </a:lnTo>
                  <a:lnTo>
                    <a:pt x="327" y="179"/>
                  </a:lnTo>
                  <a:lnTo>
                    <a:pt x="341" y="181"/>
                  </a:lnTo>
                  <a:lnTo>
                    <a:pt x="341" y="181"/>
                  </a:lnTo>
                  <a:lnTo>
                    <a:pt x="337" y="197"/>
                  </a:lnTo>
                  <a:lnTo>
                    <a:pt x="332" y="214"/>
                  </a:lnTo>
                  <a:lnTo>
                    <a:pt x="324" y="229"/>
                  </a:lnTo>
                  <a:lnTo>
                    <a:pt x="314" y="243"/>
                  </a:lnTo>
                  <a:lnTo>
                    <a:pt x="314" y="243"/>
                  </a:lnTo>
                  <a:lnTo>
                    <a:pt x="314" y="244"/>
                  </a:lnTo>
                  <a:lnTo>
                    <a:pt x="314" y="244"/>
                  </a:lnTo>
                  <a:lnTo>
                    <a:pt x="308" y="250"/>
                  </a:lnTo>
                  <a:lnTo>
                    <a:pt x="308" y="250"/>
                  </a:lnTo>
                  <a:lnTo>
                    <a:pt x="308" y="250"/>
                  </a:lnTo>
                  <a:lnTo>
                    <a:pt x="308" y="250"/>
                  </a:lnTo>
                  <a:lnTo>
                    <a:pt x="301" y="257"/>
                  </a:lnTo>
                  <a:lnTo>
                    <a:pt x="301" y="257"/>
                  </a:lnTo>
                  <a:lnTo>
                    <a:pt x="295" y="263"/>
                  </a:lnTo>
                  <a:lnTo>
                    <a:pt x="295" y="263"/>
                  </a:lnTo>
                  <a:lnTo>
                    <a:pt x="295" y="263"/>
                  </a:lnTo>
                  <a:lnTo>
                    <a:pt x="295" y="263"/>
                  </a:lnTo>
                  <a:lnTo>
                    <a:pt x="288" y="269"/>
                  </a:lnTo>
                  <a:lnTo>
                    <a:pt x="288" y="269"/>
                  </a:lnTo>
                  <a:lnTo>
                    <a:pt x="288" y="270"/>
                  </a:lnTo>
                  <a:lnTo>
                    <a:pt x="288" y="270"/>
                  </a:lnTo>
                  <a:lnTo>
                    <a:pt x="279" y="276"/>
                  </a:lnTo>
                  <a:lnTo>
                    <a:pt x="268" y="282"/>
                  </a:lnTo>
                  <a:lnTo>
                    <a:pt x="258" y="287"/>
                  </a:lnTo>
                  <a:lnTo>
                    <a:pt x="247" y="291"/>
                  </a:lnTo>
                  <a:lnTo>
                    <a:pt x="236" y="295"/>
                  </a:lnTo>
                  <a:lnTo>
                    <a:pt x="225" y="297"/>
                  </a:lnTo>
                  <a:lnTo>
                    <a:pt x="213" y="299"/>
                  </a:lnTo>
                  <a:lnTo>
                    <a:pt x="201" y="299"/>
                  </a:lnTo>
                  <a:lnTo>
                    <a:pt x="201" y="299"/>
                  </a:lnTo>
                  <a:close/>
                  <a:moveTo>
                    <a:pt x="302" y="275"/>
                  </a:moveTo>
                  <a:lnTo>
                    <a:pt x="302" y="275"/>
                  </a:lnTo>
                  <a:lnTo>
                    <a:pt x="304" y="275"/>
                  </a:lnTo>
                  <a:lnTo>
                    <a:pt x="304" y="275"/>
                  </a:lnTo>
                  <a:lnTo>
                    <a:pt x="307" y="272"/>
                  </a:lnTo>
                  <a:lnTo>
                    <a:pt x="307" y="272"/>
                  </a:lnTo>
                  <a:lnTo>
                    <a:pt x="311" y="268"/>
                  </a:lnTo>
                  <a:lnTo>
                    <a:pt x="311" y="268"/>
                  </a:lnTo>
                  <a:lnTo>
                    <a:pt x="312" y="266"/>
                  </a:lnTo>
                  <a:lnTo>
                    <a:pt x="312" y="266"/>
                  </a:lnTo>
                  <a:lnTo>
                    <a:pt x="320" y="259"/>
                  </a:lnTo>
                  <a:lnTo>
                    <a:pt x="320" y="259"/>
                  </a:lnTo>
                  <a:lnTo>
                    <a:pt x="320" y="258"/>
                  </a:lnTo>
                  <a:lnTo>
                    <a:pt x="327" y="265"/>
                  </a:lnTo>
                  <a:lnTo>
                    <a:pt x="310" y="283"/>
                  </a:lnTo>
                  <a:lnTo>
                    <a:pt x="302" y="275"/>
                  </a:lnTo>
                  <a:close/>
                  <a:moveTo>
                    <a:pt x="450" y="439"/>
                  </a:moveTo>
                  <a:lnTo>
                    <a:pt x="447" y="436"/>
                  </a:lnTo>
                  <a:lnTo>
                    <a:pt x="447" y="436"/>
                  </a:lnTo>
                  <a:lnTo>
                    <a:pt x="481" y="403"/>
                  </a:lnTo>
                  <a:lnTo>
                    <a:pt x="481" y="403"/>
                  </a:lnTo>
                  <a:lnTo>
                    <a:pt x="484" y="406"/>
                  </a:lnTo>
                  <a:lnTo>
                    <a:pt x="484" y="406"/>
                  </a:lnTo>
                  <a:lnTo>
                    <a:pt x="483" y="412"/>
                  </a:lnTo>
                  <a:lnTo>
                    <a:pt x="481" y="418"/>
                  </a:lnTo>
                  <a:lnTo>
                    <a:pt x="477" y="424"/>
                  </a:lnTo>
                  <a:lnTo>
                    <a:pt x="473" y="428"/>
                  </a:lnTo>
                  <a:lnTo>
                    <a:pt x="468" y="433"/>
                  </a:lnTo>
                  <a:lnTo>
                    <a:pt x="462" y="436"/>
                  </a:lnTo>
                  <a:lnTo>
                    <a:pt x="457" y="438"/>
                  </a:lnTo>
                  <a:lnTo>
                    <a:pt x="450" y="439"/>
                  </a:lnTo>
                  <a:lnTo>
                    <a:pt x="450" y="439"/>
                  </a:lnTo>
                  <a:close/>
                </a:path>
              </a:pathLst>
            </a:custGeom>
            <a:solidFill>
              <a:srgbClr val="54D0CA"/>
            </a:solidFill>
            <a:ln>
              <a:noFill/>
            </a:ln>
          </p:spPr>
          <p:txBody>
            <a:bodyPr vert="horz" wrap="square" lIns="91440" tIns="45720" rIns="91440" bIns="45720" numCol="1" anchor="t" anchorCtr="0" compatLnSpc="1"/>
            <a:lstStyle/>
            <a:p>
              <a:endParaRPr lang="ko-KR" altLang="en-US">
                <a:solidFill>
                  <a:schemeClr val="bg1"/>
                </a:solidFill>
              </a:endParaRPr>
            </a:p>
          </p:txBody>
        </p:sp>
      </p:grpSp>
      <p:grpSp>
        <p:nvGrpSpPr>
          <p:cNvPr id="16" name="组合 15"/>
          <p:cNvGrpSpPr/>
          <p:nvPr>
            <p:custDataLst>
              <p:tags r:id="rId29"/>
            </p:custDataLst>
          </p:nvPr>
        </p:nvGrpSpPr>
        <p:grpSpPr>
          <a:xfrm>
            <a:off x="1752600" y="1874238"/>
            <a:ext cx="2133600" cy="2133600"/>
            <a:chOff x="1752600" y="1874238"/>
            <a:chExt cx="2133600" cy="2133600"/>
          </a:xfrm>
        </p:grpSpPr>
        <p:sp>
          <p:nvSpPr>
            <p:cNvPr id="2" name="Oval 4"/>
            <p:cNvSpPr/>
            <p:nvPr>
              <p:custDataLst>
                <p:tags r:id="rId30"/>
              </p:custDataLst>
            </p:nvPr>
          </p:nvSpPr>
          <p:spPr>
            <a:xfrm>
              <a:off x="1752600" y="1874238"/>
              <a:ext cx="2133600" cy="2133600"/>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3" name="Arc 5"/>
            <p:cNvSpPr/>
            <p:nvPr>
              <p:custDataLst>
                <p:tags r:id="rId31"/>
              </p:custDataLst>
            </p:nvPr>
          </p:nvSpPr>
          <p:spPr>
            <a:xfrm>
              <a:off x="1752600" y="1874238"/>
              <a:ext cx="2133600" cy="2133600"/>
            </a:xfrm>
            <a:prstGeom prst="arc">
              <a:avLst>
                <a:gd name="adj1" fmla="val 10529000"/>
                <a:gd name="adj2" fmla="val 15122297"/>
              </a:avLst>
            </a:prstGeom>
            <a:ln w="127000" cap="rnd">
              <a:gradFill>
                <a:gsLst>
                  <a:gs pos="0">
                    <a:srgbClr val="54D0CA"/>
                  </a:gs>
                  <a:gs pos="100000">
                    <a:srgbClr val="2A9995"/>
                  </a:gs>
                </a:gsLst>
                <a:lin ang="5400000" scaled="1"/>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bg1"/>
                </a:solidFill>
              </a:endParaRPr>
            </a:p>
          </p:txBody>
        </p:sp>
        <p:sp>
          <p:nvSpPr>
            <p:cNvPr id="35" name="Rectangle 3"/>
            <p:cNvSpPr txBox="1">
              <a:spLocks noChangeArrowheads="1"/>
            </p:cNvSpPr>
            <p:nvPr>
              <p:custDataLst>
                <p:tags r:id="rId32"/>
              </p:custDataLst>
            </p:nvPr>
          </p:nvSpPr>
          <p:spPr bwMode="auto">
            <a:xfrm>
              <a:off x="1982473" y="3282321"/>
              <a:ext cx="1672668" cy="24638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altLang="zh-CN" sz="1000" b="0" dirty="0">
                  <a:effectLst/>
                  <a:latin typeface="+mn-ea"/>
                  <a:ea typeface="+mn-ea"/>
                </a:rPr>
                <a:t>FIRST</a:t>
              </a:r>
              <a:endParaRPr lang="en-US" altLang="zh-CN" sz="1000" b="0" dirty="0">
                <a:effectLst/>
                <a:latin typeface="+mn-ea"/>
                <a:ea typeface="+mn-ea"/>
              </a:endParaRPr>
            </a:p>
          </p:txBody>
        </p:sp>
        <p:sp>
          <p:nvSpPr>
            <p:cNvPr id="44" name="Freeform 71"/>
            <p:cNvSpPr>
              <a:spLocks noEditPoints="1"/>
            </p:cNvSpPr>
            <p:nvPr>
              <p:custDataLst>
                <p:tags r:id="rId33"/>
              </p:custDataLst>
            </p:nvPr>
          </p:nvSpPr>
          <p:spPr bwMode="auto">
            <a:xfrm>
              <a:off x="2576287" y="2364098"/>
              <a:ext cx="486226" cy="726994"/>
            </a:xfrm>
            <a:custGeom>
              <a:avLst/>
              <a:gdLst>
                <a:gd name="T0" fmla="*/ 303 w 311"/>
                <a:gd name="T1" fmla="*/ 227 h 465"/>
                <a:gd name="T2" fmla="*/ 264 w 311"/>
                <a:gd name="T3" fmla="*/ 169 h 465"/>
                <a:gd name="T4" fmla="*/ 201 w 311"/>
                <a:gd name="T5" fmla="*/ 141 h 465"/>
                <a:gd name="T6" fmla="*/ 171 w 311"/>
                <a:gd name="T7" fmla="*/ 121 h 465"/>
                <a:gd name="T8" fmla="*/ 164 w 311"/>
                <a:gd name="T9" fmla="*/ 55 h 465"/>
                <a:gd name="T10" fmla="*/ 97 w 311"/>
                <a:gd name="T11" fmla="*/ 70 h 465"/>
                <a:gd name="T12" fmla="*/ 99 w 311"/>
                <a:gd name="T13" fmla="*/ 240 h 465"/>
                <a:gd name="T14" fmla="*/ 106 w 311"/>
                <a:gd name="T15" fmla="*/ 279 h 465"/>
                <a:gd name="T16" fmla="*/ 145 w 311"/>
                <a:gd name="T17" fmla="*/ 290 h 465"/>
                <a:gd name="T18" fmla="*/ 155 w 311"/>
                <a:gd name="T19" fmla="*/ 252 h 465"/>
                <a:gd name="T20" fmla="*/ 171 w 311"/>
                <a:gd name="T21" fmla="*/ 231 h 465"/>
                <a:gd name="T22" fmla="*/ 189 w 311"/>
                <a:gd name="T23" fmla="*/ 195 h 465"/>
                <a:gd name="T24" fmla="*/ 212 w 311"/>
                <a:gd name="T25" fmla="*/ 192 h 465"/>
                <a:gd name="T26" fmla="*/ 243 w 311"/>
                <a:gd name="T27" fmla="*/ 244 h 465"/>
                <a:gd name="T28" fmla="*/ 239 w 311"/>
                <a:gd name="T29" fmla="*/ 325 h 465"/>
                <a:gd name="T30" fmla="*/ 208 w 311"/>
                <a:gd name="T31" fmla="*/ 363 h 465"/>
                <a:gd name="T32" fmla="*/ 200 w 311"/>
                <a:gd name="T33" fmla="*/ 360 h 465"/>
                <a:gd name="T34" fmla="*/ 53 w 311"/>
                <a:gd name="T35" fmla="*/ 343 h 465"/>
                <a:gd name="T36" fmla="*/ 76 w 311"/>
                <a:gd name="T37" fmla="*/ 393 h 465"/>
                <a:gd name="T38" fmla="*/ 18 w 311"/>
                <a:gd name="T39" fmla="*/ 419 h 465"/>
                <a:gd name="T40" fmla="*/ 0 w 311"/>
                <a:gd name="T41" fmla="*/ 465 h 465"/>
                <a:gd name="T42" fmla="*/ 243 w 311"/>
                <a:gd name="T43" fmla="*/ 424 h 465"/>
                <a:gd name="T44" fmla="*/ 234 w 311"/>
                <a:gd name="T45" fmla="*/ 405 h 465"/>
                <a:gd name="T46" fmla="*/ 281 w 311"/>
                <a:gd name="T47" fmla="*/ 367 h 465"/>
                <a:gd name="T48" fmla="*/ 308 w 311"/>
                <a:gd name="T49" fmla="*/ 311 h 465"/>
                <a:gd name="T50" fmla="*/ 149 w 311"/>
                <a:gd name="T51" fmla="*/ 15 h 465"/>
                <a:gd name="T52" fmla="*/ 112 w 311"/>
                <a:gd name="T53" fmla="*/ 78 h 465"/>
                <a:gd name="T54" fmla="*/ 129 w 311"/>
                <a:gd name="T55" fmla="*/ 375 h 465"/>
                <a:gd name="T56" fmla="*/ 157 w 311"/>
                <a:gd name="T57" fmla="*/ 123 h 465"/>
                <a:gd name="T58" fmla="*/ 134 w 311"/>
                <a:gd name="T59" fmla="*/ 146 h 465"/>
                <a:gd name="T60" fmla="*/ 137 w 311"/>
                <a:gd name="T61" fmla="*/ 173 h 465"/>
                <a:gd name="T62" fmla="*/ 156 w 311"/>
                <a:gd name="T63" fmla="*/ 217 h 465"/>
                <a:gd name="T64" fmla="*/ 187 w 311"/>
                <a:gd name="T65" fmla="*/ 170 h 465"/>
                <a:gd name="T66" fmla="*/ 169 w 311"/>
                <a:gd name="T67" fmla="*/ 187 h 465"/>
                <a:gd name="T68" fmla="*/ 154 w 311"/>
                <a:gd name="T69" fmla="*/ 173 h 465"/>
                <a:gd name="T70" fmla="*/ 147 w 311"/>
                <a:gd name="T71" fmla="*/ 152 h 465"/>
                <a:gd name="T72" fmla="*/ 165 w 311"/>
                <a:gd name="T73" fmla="*/ 135 h 465"/>
                <a:gd name="T74" fmla="*/ 185 w 311"/>
                <a:gd name="T75" fmla="*/ 142 h 465"/>
                <a:gd name="T76" fmla="*/ 120 w 311"/>
                <a:gd name="T77" fmla="*/ 276 h 465"/>
                <a:gd name="T78" fmla="*/ 114 w 311"/>
                <a:gd name="T79" fmla="*/ 239 h 465"/>
                <a:gd name="T80" fmla="*/ 260 w 311"/>
                <a:gd name="T81" fmla="*/ 257 h 465"/>
                <a:gd name="T82" fmla="*/ 230 w 311"/>
                <a:gd name="T83" fmla="*/ 189 h 465"/>
                <a:gd name="T84" fmla="*/ 203 w 311"/>
                <a:gd name="T85" fmla="*/ 176 h 465"/>
                <a:gd name="T86" fmla="*/ 206 w 311"/>
                <a:gd name="T87" fmla="*/ 157 h 465"/>
                <a:gd name="T88" fmla="*/ 234 w 311"/>
                <a:gd name="T89" fmla="*/ 164 h 465"/>
                <a:gd name="T90" fmla="*/ 277 w 311"/>
                <a:gd name="T91" fmla="*/ 205 h 465"/>
                <a:gd name="T92" fmla="*/ 297 w 311"/>
                <a:gd name="T93" fmla="*/ 266 h 465"/>
                <a:gd name="T94" fmla="*/ 292 w 311"/>
                <a:gd name="T95" fmla="*/ 318 h 465"/>
                <a:gd name="T96" fmla="*/ 264 w 311"/>
                <a:gd name="T97" fmla="*/ 366 h 465"/>
                <a:gd name="T98" fmla="*/ 219 w 311"/>
                <a:gd name="T99" fmla="*/ 397 h 465"/>
                <a:gd name="T100" fmla="*/ 214 w 311"/>
                <a:gd name="T101" fmla="*/ 376 h 465"/>
                <a:gd name="T102" fmla="*/ 246 w 311"/>
                <a:gd name="T103" fmla="*/ 346 h 465"/>
                <a:gd name="T104" fmla="*/ 170 w 311"/>
                <a:gd name="T105" fmla="*/ 370 h 465"/>
                <a:gd name="T106" fmla="*/ 186 w 311"/>
                <a:gd name="T107" fmla="*/ 365 h 465"/>
                <a:gd name="T108" fmla="*/ 170 w 311"/>
                <a:gd name="T109" fmla="*/ 370 h 465"/>
                <a:gd name="T110" fmla="*/ 193 w 311"/>
                <a:gd name="T111" fmla="*/ 391 h 465"/>
                <a:gd name="T112" fmla="*/ 185 w 311"/>
                <a:gd name="T113" fmla="*/ 398 h 465"/>
                <a:gd name="T114" fmla="*/ 179 w 311"/>
                <a:gd name="T115" fmla="*/ 388 h 465"/>
                <a:gd name="T116" fmla="*/ 14 w 311"/>
                <a:gd name="T117" fmla="*/ 434 h 465"/>
                <a:gd name="T118" fmla="*/ 235 w 311"/>
                <a:gd name="T119" fmla="*/ 451 h 465"/>
                <a:gd name="T120" fmla="*/ 185 w 311"/>
                <a:gd name="T121" fmla="*/ 412 h 465"/>
                <a:gd name="T122" fmla="*/ 221 w 311"/>
                <a:gd name="T123" fmla="*/ 43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65">
                  <a:moveTo>
                    <a:pt x="311" y="278"/>
                  </a:moveTo>
                  <a:lnTo>
                    <a:pt x="311" y="278"/>
                  </a:lnTo>
                  <a:lnTo>
                    <a:pt x="311" y="265"/>
                  </a:lnTo>
                  <a:lnTo>
                    <a:pt x="309" y="252"/>
                  </a:lnTo>
                  <a:lnTo>
                    <a:pt x="307" y="239"/>
                  </a:lnTo>
                  <a:lnTo>
                    <a:pt x="303" y="227"/>
                  </a:lnTo>
                  <a:lnTo>
                    <a:pt x="299" y="216"/>
                  </a:lnTo>
                  <a:lnTo>
                    <a:pt x="293" y="205"/>
                  </a:lnTo>
                  <a:lnTo>
                    <a:pt x="287" y="195"/>
                  </a:lnTo>
                  <a:lnTo>
                    <a:pt x="280" y="185"/>
                  </a:lnTo>
                  <a:lnTo>
                    <a:pt x="273" y="176"/>
                  </a:lnTo>
                  <a:lnTo>
                    <a:pt x="264" y="169"/>
                  </a:lnTo>
                  <a:lnTo>
                    <a:pt x="255" y="161"/>
                  </a:lnTo>
                  <a:lnTo>
                    <a:pt x="246" y="155"/>
                  </a:lnTo>
                  <a:lnTo>
                    <a:pt x="235" y="149"/>
                  </a:lnTo>
                  <a:lnTo>
                    <a:pt x="224" y="145"/>
                  </a:lnTo>
                  <a:lnTo>
                    <a:pt x="213" y="143"/>
                  </a:lnTo>
                  <a:lnTo>
                    <a:pt x="201" y="141"/>
                  </a:lnTo>
                  <a:lnTo>
                    <a:pt x="201" y="141"/>
                  </a:lnTo>
                  <a:lnTo>
                    <a:pt x="196" y="133"/>
                  </a:lnTo>
                  <a:lnTo>
                    <a:pt x="189" y="127"/>
                  </a:lnTo>
                  <a:lnTo>
                    <a:pt x="181" y="122"/>
                  </a:lnTo>
                  <a:lnTo>
                    <a:pt x="175" y="121"/>
                  </a:lnTo>
                  <a:lnTo>
                    <a:pt x="171" y="121"/>
                  </a:lnTo>
                  <a:lnTo>
                    <a:pt x="171" y="79"/>
                  </a:lnTo>
                  <a:lnTo>
                    <a:pt x="164" y="79"/>
                  </a:lnTo>
                  <a:lnTo>
                    <a:pt x="164" y="70"/>
                  </a:lnTo>
                  <a:lnTo>
                    <a:pt x="167" y="70"/>
                  </a:lnTo>
                  <a:lnTo>
                    <a:pt x="167" y="55"/>
                  </a:lnTo>
                  <a:lnTo>
                    <a:pt x="164" y="55"/>
                  </a:lnTo>
                  <a:lnTo>
                    <a:pt x="164" y="0"/>
                  </a:lnTo>
                  <a:lnTo>
                    <a:pt x="97" y="0"/>
                  </a:lnTo>
                  <a:lnTo>
                    <a:pt x="97" y="55"/>
                  </a:lnTo>
                  <a:lnTo>
                    <a:pt x="94" y="55"/>
                  </a:lnTo>
                  <a:lnTo>
                    <a:pt x="94" y="70"/>
                  </a:lnTo>
                  <a:lnTo>
                    <a:pt x="97" y="70"/>
                  </a:lnTo>
                  <a:lnTo>
                    <a:pt x="97" y="79"/>
                  </a:lnTo>
                  <a:lnTo>
                    <a:pt x="90" y="79"/>
                  </a:lnTo>
                  <a:lnTo>
                    <a:pt x="90" y="231"/>
                  </a:lnTo>
                  <a:lnTo>
                    <a:pt x="99" y="231"/>
                  </a:lnTo>
                  <a:lnTo>
                    <a:pt x="99" y="240"/>
                  </a:lnTo>
                  <a:lnTo>
                    <a:pt x="99" y="240"/>
                  </a:lnTo>
                  <a:lnTo>
                    <a:pt x="100" y="245"/>
                  </a:lnTo>
                  <a:lnTo>
                    <a:pt x="103" y="250"/>
                  </a:lnTo>
                  <a:lnTo>
                    <a:pt x="103" y="250"/>
                  </a:lnTo>
                  <a:lnTo>
                    <a:pt x="106" y="252"/>
                  </a:lnTo>
                  <a:lnTo>
                    <a:pt x="106" y="279"/>
                  </a:lnTo>
                  <a:lnTo>
                    <a:pt x="106" y="279"/>
                  </a:lnTo>
                  <a:lnTo>
                    <a:pt x="107" y="283"/>
                  </a:lnTo>
                  <a:lnTo>
                    <a:pt x="110" y="286"/>
                  </a:lnTo>
                  <a:lnTo>
                    <a:pt x="112" y="290"/>
                  </a:lnTo>
                  <a:lnTo>
                    <a:pt x="116" y="290"/>
                  </a:lnTo>
                  <a:lnTo>
                    <a:pt x="145" y="290"/>
                  </a:lnTo>
                  <a:lnTo>
                    <a:pt x="145" y="290"/>
                  </a:lnTo>
                  <a:lnTo>
                    <a:pt x="149" y="290"/>
                  </a:lnTo>
                  <a:lnTo>
                    <a:pt x="152" y="286"/>
                  </a:lnTo>
                  <a:lnTo>
                    <a:pt x="154" y="283"/>
                  </a:lnTo>
                  <a:lnTo>
                    <a:pt x="155" y="279"/>
                  </a:lnTo>
                  <a:lnTo>
                    <a:pt x="155" y="252"/>
                  </a:lnTo>
                  <a:lnTo>
                    <a:pt x="155" y="252"/>
                  </a:lnTo>
                  <a:lnTo>
                    <a:pt x="158" y="250"/>
                  </a:lnTo>
                  <a:lnTo>
                    <a:pt x="158" y="250"/>
                  </a:lnTo>
                  <a:lnTo>
                    <a:pt x="160" y="245"/>
                  </a:lnTo>
                  <a:lnTo>
                    <a:pt x="161" y="240"/>
                  </a:lnTo>
                  <a:lnTo>
                    <a:pt x="161" y="231"/>
                  </a:lnTo>
                  <a:lnTo>
                    <a:pt x="171" y="231"/>
                  </a:lnTo>
                  <a:lnTo>
                    <a:pt x="171" y="219"/>
                  </a:lnTo>
                  <a:lnTo>
                    <a:pt x="171" y="219"/>
                  </a:lnTo>
                  <a:lnTo>
                    <a:pt x="178" y="208"/>
                  </a:lnTo>
                  <a:lnTo>
                    <a:pt x="182" y="202"/>
                  </a:lnTo>
                  <a:lnTo>
                    <a:pt x="186" y="198"/>
                  </a:lnTo>
                  <a:lnTo>
                    <a:pt x="189" y="195"/>
                  </a:lnTo>
                  <a:lnTo>
                    <a:pt x="194" y="192"/>
                  </a:lnTo>
                  <a:lnTo>
                    <a:pt x="198" y="191"/>
                  </a:lnTo>
                  <a:lnTo>
                    <a:pt x="203" y="191"/>
                  </a:lnTo>
                  <a:lnTo>
                    <a:pt x="203" y="191"/>
                  </a:lnTo>
                  <a:lnTo>
                    <a:pt x="208" y="191"/>
                  </a:lnTo>
                  <a:lnTo>
                    <a:pt x="212" y="192"/>
                  </a:lnTo>
                  <a:lnTo>
                    <a:pt x="215" y="195"/>
                  </a:lnTo>
                  <a:lnTo>
                    <a:pt x="220" y="198"/>
                  </a:lnTo>
                  <a:lnTo>
                    <a:pt x="227" y="205"/>
                  </a:lnTo>
                  <a:lnTo>
                    <a:pt x="234" y="216"/>
                  </a:lnTo>
                  <a:lnTo>
                    <a:pt x="239" y="229"/>
                  </a:lnTo>
                  <a:lnTo>
                    <a:pt x="243" y="244"/>
                  </a:lnTo>
                  <a:lnTo>
                    <a:pt x="246" y="260"/>
                  </a:lnTo>
                  <a:lnTo>
                    <a:pt x="247" y="278"/>
                  </a:lnTo>
                  <a:lnTo>
                    <a:pt x="247" y="278"/>
                  </a:lnTo>
                  <a:lnTo>
                    <a:pt x="246" y="295"/>
                  </a:lnTo>
                  <a:lnTo>
                    <a:pt x="243" y="311"/>
                  </a:lnTo>
                  <a:lnTo>
                    <a:pt x="239" y="325"/>
                  </a:lnTo>
                  <a:lnTo>
                    <a:pt x="234" y="338"/>
                  </a:lnTo>
                  <a:lnTo>
                    <a:pt x="227" y="349"/>
                  </a:lnTo>
                  <a:lnTo>
                    <a:pt x="220" y="357"/>
                  </a:lnTo>
                  <a:lnTo>
                    <a:pt x="215" y="360"/>
                  </a:lnTo>
                  <a:lnTo>
                    <a:pt x="212" y="362"/>
                  </a:lnTo>
                  <a:lnTo>
                    <a:pt x="208" y="363"/>
                  </a:lnTo>
                  <a:lnTo>
                    <a:pt x="203" y="364"/>
                  </a:lnTo>
                  <a:lnTo>
                    <a:pt x="203" y="364"/>
                  </a:lnTo>
                  <a:lnTo>
                    <a:pt x="203" y="364"/>
                  </a:lnTo>
                  <a:lnTo>
                    <a:pt x="203" y="364"/>
                  </a:lnTo>
                  <a:lnTo>
                    <a:pt x="201" y="363"/>
                  </a:lnTo>
                  <a:lnTo>
                    <a:pt x="200" y="360"/>
                  </a:lnTo>
                  <a:lnTo>
                    <a:pt x="198" y="353"/>
                  </a:lnTo>
                  <a:lnTo>
                    <a:pt x="198" y="343"/>
                  </a:lnTo>
                  <a:lnTo>
                    <a:pt x="215" y="343"/>
                  </a:lnTo>
                  <a:lnTo>
                    <a:pt x="215" y="329"/>
                  </a:lnTo>
                  <a:lnTo>
                    <a:pt x="53" y="329"/>
                  </a:lnTo>
                  <a:lnTo>
                    <a:pt x="53" y="343"/>
                  </a:lnTo>
                  <a:lnTo>
                    <a:pt x="156" y="343"/>
                  </a:lnTo>
                  <a:lnTo>
                    <a:pt x="156" y="370"/>
                  </a:lnTo>
                  <a:lnTo>
                    <a:pt x="144" y="370"/>
                  </a:lnTo>
                  <a:lnTo>
                    <a:pt x="144" y="360"/>
                  </a:lnTo>
                  <a:lnTo>
                    <a:pt x="76" y="360"/>
                  </a:lnTo>
                  <a:lnTo>
                    <a:pt x="76" y="393"/>
                  </a:lnTo>
                  <a:lnTo>
                    <a:pt x="144" y="393"/>
                  </a:lnTo>
                  <a:lnTo>
                    <a:pt x="144" y="384"/>
                  </a:lnTo>
                  <a:lnTo>
                    <a:pt x="156" y="384"/>
                  </a:lnTo>
                  <a:lnTo>
                    <a:pt x="156" y="419"/>
                  </a:lnTo>
                  <a:lnTo>
                    <a:pt x="18" y="419"/>
                  </a:lnTo>
                  <a:lnTo>
                    <a:pt x="18" y="419"/>
                  </a:lnTo>
                  <a:lnTo>
                    <a:pt x="11" y="420"/>
                  </a:lnTo>
                  <a:lnTo>
                    <a:pt x="6" y="424"/>
                  </a:lnTo>
                  <a:lnTo>
                    <a:pt x="3" y="428"/>
                  </a:lnTo>
                  <a:lnTo>
                    <a:pt x="2" y="430"/>
                  </a:lnTo>
                  <a:lnTo>
                    <a:pt x="0" y="433"/>
                  </a:lnTo>
                  <a:lnTo>
                    <a:pt x="0" y="465"/>
                  </a:lnTo>
                  <a:lnTo>
                    <a:pt x="249" y="465"/>
                  </a:lnTo>
                  <a:lnTo>
                    <a:pt x="249" y="433"/>
                  </a:lnTo>
                  <a:lnTo>
                    <a:pt x="249" y="433"/>
                  </a:lnTo>
                  <a:lnTo>
                    <a:pt x="249" y="430"/>
                  </a:lnTo>
                  <a:lnTo>
                    <a:pt x="248" y="428"/>
                  </a:lnTo>
                  <a:lnTo>
                    <a:pt x="243" y="424"/>
                  </a:lnTo>
                  <a:lnTo>
                    <a:pt x="238" y="420"/>
                  </a:lnTo>
                  <a:lnTo>
                    <a:pt x="232" y="419"/>
                  </a:lnTo>
                  <a:lnTo>
                    <a:pt x="229" y="419"/>
                  </a:lnTo>
                  <a:lnTo>
                    <a:pt x="225" y="410"/>
                  </a:lnTo>
                  <a:lnTo>
                    <a:pt x="225" y="410"/>
                  </a:lnTo>
                  <a:lnTo>
                    <a:pt x="234" y="405"/>
                  </a:lnTo>
                  <a:lnTo>
                    <a:pt x="243" y="401"/>
                  </a:lnTo>
                  <a:lnTo>
                    <a:pt x="252" y="395"/>
                  </a:lnTo>
                  <a:lnTo>
                    <a:pt x="260" y="390"/>
                  </a:lnTo>
                  <a:lnTo>
                    <a:pt x="267" y="383"/>
                  </a:lnTo>
                  <a:lnTo>
                    <a:pt x="275" y="376"/>
                  </a:lnTo>
                  <a:lnTo>
                    <a:pt x="281" y="367"/>
                  </a:lnTo>
                  <a:lnTo>
                    <a:pt x="288" y="360"/>
                  </a:lnTo>
                  <a:lnTo>
                    <a:pt x="293" y="350"/>
                  </a:lnTo>
                  <a:lnTo>
                    <a:pt x="297" y="341"/>
                  </a:lnTo>
                  <a:lnTo>
                    <a:pt x="302" y="332"/>
                  </a:lnTo>
                  <a:lnTo>
                    <a:pt x="305" y="321"/>
                  </a:lnTo>
                  <a:lnTo>
                    <a:pt x="308" y="311"/>
                  </a:lnTo>
                  <a:lnTo>
                    <a:pt x="310" y="299"/>
                  </a:lnTo>
                  <a:lnTo>
                    <a:pt x="311" y="289"/>
                  </a:lnTo>
                  <a:lnTo>
                    <a:pt x="311" y="278"/>
                  </a:lnTo>
                  <a:lnTo>
                    <a:pt x="311" y="278"/>
                  </a:lnTo>
                  <a:close/>
                  <a:moveTo>
                    <a:pt x="112" y="15"/>
                  </a:moveTo>
                  <a:lnTo>
                    <a:pt x="149" y="15"/>
                  </a:lnTo>
                  <a:lnTo>
                    <a:pt x="149" y="55"/>
                  </a:lnTo>
                  <a:lnTo>
                    <a:pt x="112" y="55"/>
                  </a:lnTo>
                  <a:lnTo>
                    <a:pt x="112" y="15"/>
                  </a:lnTo>
                  <a:close/>
                  <a:moveTo>
                    <a:pt x="149" y="70"/>
                  </a:moveTo>
                  <a:lnTo>
                    <a:pt x="149" y="78"/>
                  </a:lnTo>
                  <a:lnTo>
                    <a:pt x="112" y="78"/>
                  </a:lnTo>
                  <a:lnTo>
                    <a:pt x="112" y="70"/>
                  </a:lnTo>
                  <a:lnTo>
                    <a:pt x="149" y="70"/>
                  </a:lnTo>
                  <a:close/>
                  <a:moveTo>
                    <a:pt x="129" y="379"/>
                  </a:moveTo>
                  <a:lnTo>
                    <a:pt x="90" y="379"/>
                  </a:lnTo>
                  <a:lnTo>
                    <a:pt x="90" y="375"/>
                  </a:lnTo>
                  <a:lnTo>
                    <a:pt x="129" y="375"/>
                  </a:lnTo>
                  <a:lnTo>
                    <a:pt x="129" y="379"/>
                  </a:lnTo>
                  <a:close/>
                  <a:moveTo>
                    <a:pt x="104" y="217"/>
                  </a:moveTo>
                  <a:lnTo>
                    <a:pt x="104" y="93"/>
                  </a:lnTo>
                  <a:lnTo>
                    <a:pt x="157" y="93"/>
                  </a:lnTo>
                  <a:lnTo>
                    <a:pt x="157" y="123"/>
                  </a:lnTo>
                  <a:lnTo>
                    <a:pt x="157" y="123"/>
                  </a:lnTo>
                  <a:lnTo>
                    <a:pt x="152" y="125"/>
                  </a:lnTo>
                  <a:lnTo>
                    <a:pt x="147" y="128"/>
                  </a:lnTo>
                  <a:lnTo>
                    <a:pt x="143" y="132"/>
                  </a:lnTo>
                  <a:lnTo>
                    <a:pt x="140" y="136"/>
                  </a:lnTo>
                  <a:lnTo>
                    <a:pt x="137" y="141"/>
                  </a:lnTo>
                  <a:lnTo>
                    <a:pt x="134" y="146"/>
                  </a:lnTo>
                  <a:lnTo>
                    <a:pt x="133" y="151"/>
                  </a:lnTo>
                  <a:lnTo>
                    <a:pt x="132" y="157"/>
                  </a:lnTo>
                  <a:lnTo>
                    <a:pt x="132" y="157"/>
                  </a:lnTo>
                  <a:lnTo>
                    <a:pt x="133" y="163"/>
                  </a:lnTo>
                  <a:lnTo>
                    <a:pt x="134" y="169"/>
                  </a:lnTo>
                  <a:lnTo>
                    <a:pt x="137" y="173"/>
                  </a:lnTo>
                  <a:lnTo>
                    <a:pt x="140" y="178"/>
                  </a:lnTo>
                  <a:lnTo>
                    <a:pt x="143" y="183"/>
                  </a:lnTo>
                  <a:lnTo>
                    <a:pt x="146" y="186"/>
                  </a:lnTo>
                  <a:lnTo>
                    <a:pt x="152" y="189"/>
                  </a:lnTo>
                  <a:lnTo>
                    <a:pt x="156" y="191"/>
                  </a:lnTo>
                  <a:lnTo>
                    <a:pt x="156" y="217"/>
                  </a:lnTo>
                  <a:lnTo>
                    <a:pt x="104" y="217"/>
                  </a:lnTo>
                  <a:close/>
                  <a:moveTo>
                    <a:pt x="192" y="157"/>
                  </a:moveTo>
                  <a:lnTo>
                    <a:pt x="192" y="157"/>
                  </a:lnTo>
                  <a:lnTo>
                    <a:pt x="192" y="162"/>
                  </a:lnTo>
                  <a:lnTo>
                    <a:pt x="189" y="165"/>
                  </a:lnTo>
                  <a:lnTo>
                    <a:pt x="187" y="170"/>
                  </a:lnTo>
                  <a:lnTo>
                    <a:pt x="185" y="173"/>
                  </a:lnTo>
                  <a:lnTo>
                    <a:pt x="182" y="175"/>
                  </a:lnTo>
                  <a:lnTo>
                    <a:pt x="178" y="177"/>
                  </a:lnTo>
                  <a:lnTo>
                    <a:pt x="173" y="179"/>
                  </a:lnTo>
                  <a:lnTo>
                    <a:pt x="169" y="179"/>
                  </a:lnTo>
                  <a:lnTo>
                    <a:pt x="169" y="187"/>
                  </a:lnTo>
                  <a:lnTo>
                    <a:pt x="169" y="179"/>
                  </a:lnTo>
                  <a:lnTo>
                    <a:pt x="169" y="179"/>
                  </a:lnTo>
                  <a:lnTo>
                    <a:pt x="165" y="179"/>
                  </a:lnTo>
                  <a:lnTo>
                    <a:pt x="160" y="177"/>
                  </a:lnTo>
                  <a:lnTo>
                    <a:pt x="157" y="175"/>
                  </a:lnTo>
                  <a:lnTo>
                    <a:pt x="154" y="173"/>
                  </a:lnTo>
                  <a:lnTo>
                    <a:pt x="151" y="170"/>
                  </a:lnTo>
                  <a:lnTo>
                    <a:pt x="148" y="165"/>
                  </a:lnTo>
                  <a:lnTo>
                    <a:pt x="147" y="162"/>
                  </a:lnTo>
                  <a:lnTo>
                    <a:pt x="147" y="157"/>
                  </a:lnTo>
                  <a:lnTo>
                    <a:pt x="147" y="157"/>
                  </a:lnTo>
                  <a:lnTo>
                    <a:pt x="147" y="152"/>
                  </a:lnTo>
                  <a:lnTo>
                    <a:pt x="148" y="148"/>
                  </a:lnTo>
                  <a:lnTo>
                    <a:pt x="151" y="145"/>
                  </a:lnTo>
                  <a:lnTo>
                    <a:pt x="154" y="142"/>
                  </a:lnTo>
                  <a:lnTo>
                    <a:pt x="157" y="138"/>
                  </a:lnTo>
                  <a:lnTo>
                    <a:pt x="160" y="136"/>
                  </a:lnTo>
                  <a:lnTo>
                    <a:pt x="165" y="135"/>
                  </a:lnTo>
                  <a:lnTo>
                    <a:pt x="169" y="135"/>
                  </a:lnTo>
                  <a:lnTo>
                    <a:pt x="169" y="135"/>
                  </a:lnTo>
                  <a:lnTo>
                    <a:pt x="173" y="135"/>
                  </a:lnTo>
                  <a:lnTo>
                    <a:pt x="178" y="136"/>
                  </a:lnTo>
                  <a:lnTo>
                    <a:pt x="182" y="138"/>
                  </a:lnTo>
                  <a:lnTo>
                    <a:pt x="185" y="142"/>
                  </a:lnTo>
                  <a:lnTo>
                    <a:pt x="187" y="145"/>
                  </a:lnTo>
                  <a:lnTo>
                    <a:pt x="189" y="148"/>
                  </a:lnTo>
                  <a:lnTo>
                    <a:pt x="192" y="152"/>
                  </a:lnTo>
                  <a:lnTo>
                    <a:pt x="192" y="157"/>
                  </a:lnTo>
                  <a:lnTo>
                    <a:pt x="192" y="157"/>
                  </a:lnTo>
                  <a:close/>
                  <a:moveTo>
                    <a:pt x="120" y="276"/>
                  </a:moveTo>
                  <a:lnTo>
                    <a:pt x="120" y="253"/>
                  </a:lnTo>
                  <a:lnTo>
                    <a:pt x="141" y="253"/>
                  </a:lnTo>
                  <a:lnTo>
                    <a:pt x="141" y="276"/>
                  </a:lnTo>
                  <a:lnTo>
                    <a:pt x="120" y="276"/>
                  </a:lnTo>
                  <a:close/>
                  <a:moveTo>
                    <a:pt x="147" y="239"/>
                  </a:moveTo>
                  <a:lnTo>
                    <a:pt x="114" y="239"/>
                  </a:lnTo>
                  <a:lnTo>
                    <a:pt x="114" y="231"/>
                  </a:lnTo>
                  <a:lnTo>
                    <a:pt x="147" y="231"/>
                  </a:lnTo>
                  <a:lnTo>
                    <a:pt x="147" y="239"/>
                  </a:lnTo>
                  <a:close/>
                  <a:moveTo>
                    <a:pt x="261" y="278"/>
                  </a:moveTo>
                  <a:lnTo>
                    <a:pt x="261" y="278"/>
                  </a:lnTo>
                  <a:lnTo>
                    <a:pt x="260" y="257"/>
                  </a:lnTo>
                  <a:lnTo>
                    <a:pt x="256" y="238"/>
                  </a:lnTo>
                  <a:lnTo>
                    <a:pt x="251" y="221"/>
                  </a:lnTo>
                  <a:lnTo>
                    <a:pt x="245" y="205"/>
                  </a:lnTo>
                  <a:lnTo>
                    <a:pt x="240" y="199"/>
                  </a:lnTo>
                  <a:lnTo>
                    <a:pt x="236" y="194"/>
                  </a:lnTo>
                  <a:lnTo>
                    <a:pt x="230" y="189"/>
                  </a:lnTo>
                  <a:lnTo>
                    <a:pt x="226" y="185"/>
                  </a:lnTo>
                  <a:lnTo>
                    <a:pt x="221" y="182"/>
                  </a:lnTo>
                  <a:lnTo>
                    <a:pt x="214" y="178"/>
                  </a:lnTo>
                  <a:lnTo>
                    <a:pt x="209" y="177"/>
                  </a:lnTo>
                  <a:lnTo>
                    <a:pt x="203" y="176"/>
                  </a:lnTo>
                  <a:lnTo>
                    <a:pt x="203" y="176"/>
                  </a:lnTo>
                  <a:lnTo>
                    <a:pt x="200" y="177"/>
                  </a:lnTo>
                  <a:lnTo>
                    <a:pt x="200" y="177"/>
                  </a:lnTo>
                  <a:lnTo>
                    <a:pt x="202" y="172"/>
                  </a:lnTo>
                  <a:lnTo>
                    <a:pt x="205" y="168"/>
                  </a:lnTo>
                  <a:lnTo>
                    <a:pt x="206" y="162"/>
                  </a:lnTo>
                  <a:lnTo>
                    <a:pt x="206" y="157"/>
                  </a:lnTo>
                  <a:lnTo>
                    <a:pt x="206" y="157"/>
                  </a:lnTo>
                  <a:lnTo>
                    <a:pt x="206" y="155"/>
                  </a:lnTo>
                  <a:lnTo>
                    <a:pt x="206" y="155"/>
                  </a:lnTo>
                  <a:lnTo>
                    <a:pt x="215" y="158"/>
                  </a:lnTo>
                  <a:lnTo>
                    <a:pt x="225" y="161"/>
                  </a:lnTo>
                  <a:lnTo>
                    <a:pt x="234" y="164"/>
                  </a:lnTo>
                  <a:lnTo>
                    <a:pt x="242" y="170"/>
                  </a:lnTo>
                  <a:lnTo>
                    <a:pt x="250" y="175"/>
                  </a:lnTo>
                  <a:lnTo>
                    <a:pt x="257" y="182"/>
                  </a:lnTo>
                  <a:lnTo>
                    <a:pt x="265" y="189"/>
                  </a:lnTo>
                  <a:lnTo>
                    <a:pt x="272" y="197"/>
                  </a:lnTo>
                  <a:lnTo>
                    <a:pt x="277" y="205"/>
                  </a:lnTo>
                  <a:lnTo>
                    <a:pt x="282" y="214"/>
                  </a:lnTo>
                  <a:lnTo>
                    <a:pt x="287" y="224"/>
                  </a:lnTo>
                  <a:lnTo>
                    <a:pt x="291" y="233"/>
                  </a:lnTo>
                  <a:lnTo>
                    <a:pt x="293" y="244"/>
                  </a:lnTo>
                  <a:lnTo>
                    <a:pt x="295" y="255"/>
                  </a:lnTo>
                  <a:lnTo>
                    <a:pt x="297" y="266"/>
                  </a:lnTo>
                  <a:lnTo>
                    <a:pt x="297" y="278"/>
                  </a:lnTo>
                  <a:lnTo>
                    <a:pt x="297" y="278"/>
                  </a:lnTo>
                  <a:lnTo>
                    <a:pt x="297" y="287"/>
                  </a:lnTo>
                  <a:lnTo>
                    <a:pt x="296" y="298"/>
                  </a:lnTo>
                  <a:lnTo>
                    <a:pt x="294" y="308"/>
                  </a:lnTo>
                  <a:lnTo>
                    <a:pt x="292" y="318"/>
                  </a:lnTo>
                  <a:lnTo>
                    <a:pt x="289" y="326"/>
                  </a:lnTo>
                  <a:lnTo>
                    <a:pt x="284" y="335"/>
                  </a:lnTo>
                  <a:lnTo>
                    <a:pt x="280" y="344"/>
                  </a:lnTo>
                  <a:lnTo>
                    <a:pt x="276" y="352"/>
                  </a:lnTo>
                  <a:lnTo>
                    <a:pt x="270" y="360"/>
                  </a:lnTo>
                  <a:lnTo>
                    <a:pt x="264" y="366"/>
                  </a:lnTo>
                  <a:lnTo>
                    <a:pt x="257" y="373"/>
                  </a:lnTo>
                  <a:lnTo>
                    <a:pt x="251" y="379"/>
                  </a:lnTo>
                  <a:lnTo>
                    <a:pt x="243" y="385"/>
                  </a:lnTo>
                  <a:lnTo>
                    <a:pt x="235" y="389"/>
                  </a:lnTo>
                  <a:lnTo>
                    <a:pt x="227" y="393"/>
                  </a:lnTo>
                  <a:lnTo>
                    <a:pt x="219" y="397"/>
                  </a:lnTo>
                  <a:lnTo>
                    <a:pt x="216" y="391"/>
                  </a:lnTo>
                  <a:lnTo>
                    <a:pt x="216" y="391"/>
                  </a:lnTo>
                  <a:lnTo>
                    <a:pt x="212" y="384"/>
                  </a:lnTo>
                  <a:lnTo>
                    <a:pt x="209" y="377"/>
                  </a:lnTo>
                  <a:lnTo>
                    <a:pt x="209" y="377"/>
                  </a:lnTo>
                  <a:lnTo>
                    <a:pt x="214" y="376"/>
                  </a:lnTo>
                  <a:lnTo>
                    <a:pt x="220" y="374"/>
                  </a:lnTo>
                  <a:lnTo>
                    <a:pt x="224" y="372"/>
                  </a:lnTo>
                  <a:lnTo>
                    <a:pt x="229" y="367"/>
                  </a:lnTo>
                  <a:lnTo>
                    <a:pt x="234" y="363"/>
                  </a:lnTo>
                  <a:lnTo>
                    <a:pt x="238" y="358"/>
                  </a:lnTo>
                  <a:lnTo>
                    <a:pt x="246" y="346"/>
                  </a:lnTo>
                  <a:lnTo>
                    <a:pt x="252" y="332"/>
                  </a:lnTo>
                  <a:lnTo>
                    <a:pt x="256" y="314"/>
                  </a:lnTo>
                  <a:lnTo>
                    <a:pt x="260" y="297"/>
                  </a:lnTo>
                  <a:lnTo>
                    <a:pt x="261" y="278"/>
                  </a:lnTo>
                  <a:lnTo>
                    <a:pt x="261" y="278"/>
                  </a:lnTo>
                  <a:close/>
                  <a:moveTo>
                    <a:pt x="170" y="370"/>
                  </a:moveTo>
                  <a:lnTo>
                    <a:pt x="170" y="344"/>
                  </a:lnTo>
                  <a:lnTo>
                    <a:pt x="183" y="344"/>
                  </a:lnTo>
                  <a:lnTo>
                    <a:pt x="183" y="344"/>
                  </a:lnTo>
                  <a:lnTo>
                    <a:pt x="184" y="354"/>
                  </a:lnTo>
                  <a:lnTo>
                    <a:pt x="186" y="365"/>
                  </a:lnTo>
                  <a:lnTo>
                    <a:pt x="186" y="365"/>
                  </a:lnTo>
                  <a:lnTo>
                    <a:pt x="184" y="365"/>
                  </a:lnTo>
                  <a:lnTo>
                    <a:pt x="184" y="365"/>
                  </a:lnTo>
                  <a:lnTo>
                    <a:pt x="180" y="365"/>
                  </a:lnTo>
                  <a:lnTo>
                    <a:pt x="176" y="366"/>
                  </a:lnTo>
                  <a:lnTo>
                    <a:pt x="170" y="370"/>
                  </a:lnTo>
                  <a:lnTo>
                    <a:pt x="170" y="370"/>
                  </a:lnTo>
                  <a:close/>
                  <a:moveTo>
                    <a:pt x="185" y="384"/>
                  </a:moveTo>
                  <a:lnTo>
                    <a:pt x="185" y="384"/>
                  </a:lnTo>
                  <a:lnTo>
                    <a:pt x="188" y="384"/>
                  </a:lnTo>
                  <a:lnTo>
                    <a:pt x="191" y="386"/>
                  </a:lnTo>
                  <a:lnTo>
                    <a:pt x="192" y="388"/>
                  </a:lnTo>
                  <a:lnTo>
                    <a:pt x="193" y="391"/>
                  </a:lnTo>
                  <a:lnTo>
                    <a:pt x="193" y="391"/>
                  </a:lnTo>
                  <a:lnTo>
                    <a:pt x="192" y="393"/>
                  </a:lnTo>
                  <a:lnTo>
                    <a:pt x="191" y="395"/>
                  </a:lnTo>
                  <a:lnTo>
                    <a:pt x="188" y="398"/>
                  </a:lnTo>
                  <a:lnTo>
                    <a:pt x="185" y="398"/>
                  </a:lnTo>
                  <a:lnTo>
                    <a:pt x="185" y="398"/>
                  </a:lnTo>
                  <a:lnTo>
                    <a:pt x="183" y="398"/>
                  </a:lnTo>
                  <a:lnTo>
                    <a:pt x="181" y="395"/>
                  </a:lnTo>
                  <a:lnTo>
                    <a:pt x="179" y="393"/>
                  </a:lnTo>
                  <a:lnTo>
                    <a:pt x="179" y="391"/>
                  </a:lnTo>
                  <a:lnTo>
                    <a:pt x="179" y="391"/>
                  </a:lnTo>
                  <a:lnTo>
                    <a:pt x="179" y="388"/>
                  </a:lnTo>
                  <a:lnTo>
                    <a:pt x="181" y="386"/>
                  </a:lnTo>
                  <a:lnTo>
                    <a:pt x="183" y="384"/>
                  </a:lnTo>
                  <a:lnTo>
                    <a:pt x="185" y="384"/>
                  </a:lnTo>
                  <a:lnTo>
                    <a:pt x="185" y="384"/>
                  </a:lnTo>
                  <a:close/>
                  <a:moveTo>
                    <a:pt x="14" y="434"/>
                  </a:moveTo>
                  <a:lnTo>
                    <a:pt x="14" y="434"/>
                  </a:lnTo>
                  <a:lnTo>
                    <a:pt x="18" y="433"/>
                  </a:lnTo>
                  <a:lnTo>
                    <a:pt x="158" y="433"/>
                  </a:lnTo>
                  <a:lnTo>
                    <a:pt x="158" y="451"/>
                  </a:lnTo>
                  <a:lnTo>
                    <a:pt x="14" y="451"/>
                  </a:lnTo>
                  <a:lnTo>
                    <a:pt x="14" y="434"/>
                  </a:lnTo>
                  <a:close/>
                  <a:moveTo>
                    <a:pt x="235" y="451"/>
                  </a:moveTo>
                  <a:lnTo>
                    <a:pt x="172" y="451"/>
                  </a:lnTo>
                  <a:lnTo>
                    <a:pt x="172" y="407"/>
                  </a:lnTo>
                  <a:lnTo>
                    <a:pt x="172" y="407"/>
                  </a:lnTo>
                  <a:lnTo>
                    <a:pt x="179" y="411"/>
                  </a:lnTo>
                  <a:lnTo>
                    <a:pt x="182" y="412"/>
                  </a:lnTo>
                  <a:lnTo>
                    <a:pt x="185" y="412"/>
                  </a:lnTo>
                  <a:lnTo>
                    <a:pt x="185" y="412"/>
                  </a:lnTo>
                  <a:lnTo>
                    <a:pt x="192" y="412"/>
                  </a:lnTo>
                  <a:lnTo>
                    <a:pt x="197" y="408"/>
                  </a:lnTo>
                  <a:lnTo>
                    <a:pt x="201" y="405"/>
                  </a:lnTo>
                  <a:lnTo>
                    <a:pt x="205" y="400"/>
                  </a:lnTo>
                  <a:lnTo>
                    <a:pt x="221" y="433"/>
                  </a:lnTo>
                  <a:lnTo>
                    <a:pt x="221" y="433"/>
                  </a:lnTo>
                  <a:lnTo>
                    <a:pt x="232" y="433"/>
                  </a:lnTo>
                  <a:lnTo>
                    <a:pt x="232" y="433"/>
                  </a:lnTo>
                  <a:lnTo>
                    <a:pt x="235" y="434"/>
                  </a:lnTo>
                  <a:lnTo>
                    <a:pt x="235" y="451"/>
                  </a:lnTo>
                  <a:close/>
                </a:path>
              </a:pathLst>
            </a:custGeom>
            <a:solidFill>
              <a:srgbClr val="54D0CA"/>
            </a:solidFill>
            <a:ln>
              <a:noFill/>
            </a:ln>
          </p:spPr>
          <p:txBody>
            <a:bodyPr vert="horz" wrap="square" lIns="91440" tIns="45720" rIns="91440" bIns="45720" numCol="1" anchor="t" anchorCtr="0" compatLnSpc="1"/>
            <a:lstStyle/>
            <a:p>
              <a:endParaRPr lang="ko-KR" altLang="en-US">
                <a:solidFill>
                  <a:schemeClr val="bg1"/>
                </a:solidFill>
              </a:endParaRPr>
            </a:p>
          </p:txBody>
        </p:sp>
      </p:grpSp>
      <p:grpSp>
        <p:nvGrpSpPr>
          <p:cNvPr id="45" name="组合 44"/>
          <p:cNvGrpSpPr/>
          <p:nvPr/>
        </p:nvGrpSpPr>
        <p:grpSpPr>
          <a:xfrm>
            <a:off x="447675" y="367239"/>
            <a:ext cx="513548" cy="575736"/>
            <a:chOff x="447675" y="367239"/>
            <a:chExt cx="513548" cy="575736"/>
          </a:xfrm>
        </p:grpSpPr>
        <p:sp>
          <p:nvSpPr>
            <p:cNvPr id="46" name="等腰三角形 45"/>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矩形 47"/>
          <p:cNvSpPr/>
          <p:nvPr/>
        </p:nvSpPr>
        <p:spPr>
          <a:xfrm>
            <a:off x="1017388" y="409286"/>
            <a:ext cx="2033905" cy="398780"/>
          </a:xfrm>
          <a:prstGeom prst="rect">
            <a:avLst/>
          </a:prstGeom>
        </p:spPr>
        <p:txBody>
          <a:bodyPr wrap="none">
            <a:spAutoFit/>
          </a:bodyPr>
          <a:lstStyle/>
          <a:p>
            <a:pPr algn="l"/>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CRISPR-Cas9</a:t>
            </a:r>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系统 </a:t>
            </a:r>
            <a:endParaRPr lang="zh-CN" altLang="en-US" sz="12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sp>
        <p:nvSpPr>
          <p:cNvPr id="49" name="矩形 48"/>
          <p:cNvSpPr/>
          <p:nvPr/>
        </p:nvSpPr>
        <p:spPr>
          <a:xfrm>
            <a:off x="1036437" y="748498"/>
            <a:ext cx="3221238" cy="275590"/>
          </a:xfrm>
          <a:prstGeom prst="rect">
            <a:avLst/>
          </a:prstGeom>
        </p:spPr>
        <p:txBody>
          <a:bodyPr wrap="square">
            <a:spAutoFit/>
          </a:bodyPr>
          <a:lstStyle/>
          <a:p>
            <a:pPr lvl="0" algn="dist"/>
            <a:r>
              <a:rPr lang="en-US" altLang="zh-CN" sz="1200" dirty="0">
                <a:solidFill>
                  <a:prstClr val="white">
                    <a:alpha val="70000"/>
                  </a:prst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CRISPR-Cas9   </a:t>
            </a:r>
            <a:r>
              <a:rPr lang="en-US" altLang="zh-CN" sz="1200" dirty="0">
                <a:solidFill>
                  <a:prstClr val="white">
                    <a:alpha val="70000"/>
                  </a:prst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system</a:t>
            </a:r>
            <a:endParaRPr lang="en-US" altLang="zh-CN" sz="1200" dirty="0">
              <a:solidFill>
                <a:prstClr val="white">
                  <a:alpha val="70000"/>
                </a:prst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1500"/>
                                        <p:tgtEl>
                                          <p:spTgt spid="16"/>
                                        </p:tgtEl>
                                      </p:cBhvr>
                                    </p:animEffect>
                                  </p:childTnLst>
                                </p:cTn>
                              </p:par>
                              <p:par>
                                <p:cTn id="8" presetID="21" presetClass="entr" presetSubtype="1"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heel(1)">
                                      <p:cBhvr>
                                        <p:cTn id="10" dur="1500"/>
                                        <p:tgtEl>
                                          <p:spTgt spid="18"/>
                                        </p:tgtEl>
                                      </p:cBhvr>
                                    </p:animEffect>
                                  </p:childTnLst>
                                </p:cTn>
                              </p:par>
                              <p:par>
                                <p:cTn id="11" presetID="21" presetClass="entr" presetSubtype="1"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heel(1)">
                                      <p:cBhvr>
                                        <p:cTn id="13" dur="1500"/>
                                        <p:tgtEl>
                                          <p:spTgt spid="21"/>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p:cTn id="29" dur="500" fill="hold"/>
                                        <p:tgtEl>
                                          <p:spTgt spid="22"/>
                                        </p:tgtEl>
                                        <p:attrNameLst>
                                          <p:attrName>ppt_w</p:attrName>
                                        </p:attrNameLst>
                                      </p:cBhvr>
                                      <p:tavLst>
                                        <p:tav tm="0">
                                          <p:val>
                                            <p:fltVal val="0"/>
                                          </p:val>
                                        </p:tav>
                                        <p:tav tm="100000">
                                          <p:val>
                                            <p:strVal val="#ppt_w"/>
                                          </p:val>
                                        </p:tav>
                                      </p:tavLst>
                                    </p:anim>
                                    <p:anim calcmode="lin" valueType="num">
                                      <p:cBhvr>
                                        <p:cTn id="30" dur="500" fill="hold"/>
                                        <p:tgtEl>
                                          <p:spTgt spid="22"/>
                                        </p:tgtEl>
                                        <p:attrNameLst>
                                          <p:attrName>ppt_h</p:attrName>
                                        </p:attrNameLst>
                                      </p:cBhvr>
                                      <p:tavLst>
                                        <p:tav tm="0">
                                          <p:val>
                                            <p:fltVal val="0"/>
                                          </p:val>
                                        </p:tav>
                                        <p:tav tm="100000">
                                          <p:val>
                                            <p:strVal val="#ppt_h"/>
                                          </p:val>
                                        </p:tav>
                                      </p:tavLst>
                                    </p:anim>
                                    <p:animEffect transition="in" filter="fade">
                                      <p:cBhvr>
                                        <p:cTn id="31" dur="500"/>
                                        <p:tgtEl>
                                          <p:spTgt spid="22"/>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fltVal val="0"/>
                                          </p:val>
                                        </p:tav>
                                        <p:tav tm="100000">
                                          <p:val>
                                            <p:strVal val="#ppt_w"/>
                                          </p:val>
                                        </p:tav>
                                      </p:tavLst>
                                    </p:anim>
                                    <p:anim calcmode="lin" valueType="num">
                                      <p:cBhvr>
                                        <p:cTn id="35" dur="500" fill="hold"/>
                                        <p:tgtEl>
                                          <p:spTgt spid="27"/>
                                        </p:tgtEl>
                                        <p:attrNameLst>
                                          <p:attrName>ppt_h</p:attrName>
                                        </p:attrNameLst>
                                      </p:cBhvr>
                                      <p:tavLst>
                                        <p:tav tm="0">
                                          <p:val>
                                            <p:fltVal val="0"/>
                                          </p:val>
                                        </p:tav>
                                        <p:tav tm="100000">
                                          <p:val>
                                            <p:strVal val="#ppt_h"/>
                                          </p:val>
                                        </p:tav>
                                      </p:tavLst>
                                    </p:anim>
                                    <p:animEffect transition="in" filter="fade">
                                      <p:cBhvr>
                                        <p:cTn id="36" dur="500"/>
                                        <p:tgtEl>
                                          <p:spTgt spid="27"/>
                                        </p:tgtEl>
                                      </p:cBhvr>
                                    </p:animEffect>
                                  </p:childTnLst>
                                </p:cTn>
                              </p:par>
                            </p:childTnLst>
                          </p:cTn>
                        </p:par>
                        <p:par>
                          <p:cTn id="37" fill="hold">
                            <p:stCondLst>
                              <p:cond delay="2500"/>
                            </p:stCondLst>
                            <p:childTnLst>
                              <p:par>
                                <p:cTn id="38" presetID="14" presetClass="entr" presetSubtype="1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randombar(horizontal)">
                                      <p:cBhvr>
                                        <p:cTn id="40" dur="500"/>
                                        <p:tgtEl>
                                          <p:spTgt spid="19"/>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randombar(horizontal)">
                                      <p:cBhvr>
                                        <p:cTn id="46" dur="500"/>
                                        <p:tgtEl>
                                          <p:spTgt spid="25"/>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randombar(horizontal)">
                                      <p:cBhvr>
                                        <p:cTn id="49" dur="500"/>
                                        <p:tgtEl>
                                          <p:spTgt spid="24"/>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randombar(horizontal)">
                                      <p:cBhvr>
                                        <p:cTn id="52" dur="500"/>
                                        <p:tgtEl>
                                          <p:spTgt spid="30"/>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randombar(horizontal)">
                                      <p:cBhvr>
                                        <p:cTn id="5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2" grpId="0" animBg="1"/>
      <p:bldP spid="24" grpId="0"/>
      <p:bldP spid="25" grpId="0"/>
      <p:bldP spid="27" grpId="0" animBg="1"/>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custDataLst>
              <p:tags r:id="rId1"/>
            </p:custDataLst>
          </p:nvPr>
        </p:nvGrpSpPr>
        <p:grpSpPr>
          <a:xfrm>
            <a:off x="6681409" y="1974641"/>
            <a:ext cx="4685989" cy="712891"/>
            <a:chOff x="6681409" y="1974641"/>
            <a:chExt cx="4685989" cy="712891"/>
          </a:xfrm>
        </p:grpSpPr>
        <p:sp>
          <p:nvSpPr>
            <p:cNvPr id="23" name="TextBox 62"/>
            <p:cNvSpPr txBox="1"/>
            <p:nvPr>
              <p:custDataLst>
                <p:tags r:id="rId2"/>
              </p:custDataLst>
            </p:nvPr>
          </p:nvSpPr>
          <p:spPr>
            <a:xfrm>
              <a:off x="6681409" y="1974641"/>
              <a:ext cx="4685989" cy="368300"/>
            </a:xfrm>
            <a:prstGeom prst="rect">
              <a:avLst/>
            </a:prstGeom>
          </p:spPr>
          <p:txBody>
            <a:bodyPr wrap="square" rtlCol="0">
              <a:spAutoFit/>
            </a:bodyPr>
            <a:lstStyle/>
            <a:p>
              <a:pPr>
                <a:buClr>
                  <a:srgbClr val="C35954"/>
                </a:buClr>
                <a:buSzPct val="120000"/>
              </a:pPr>
              <a:r>
                <a:rPr lang="zh-CN" altLang="en-US" b="1" dirty="0" smtClean="0">
                  <a:solidFill>
                    <a:srgbClr val="54D0CA"/>
                  </a:solidFill>
                  <a:latin typeface="Calibri" panose="020F0502020204030204" pitchFamily="34" charset="0"/>
                </a:rPr>
                <a:t>第一步</a:t>
              </a:r>
              <a:endParaRPr lang="zh-CN" altLang="en-US" b="1" dirty="0" smtClean="0">
                <a:solidFill>
                  <a:srgbClr val="54D0CA"/>
                </a:solidFill>
                <a:latin typeface="Calibri" panose="020F0502020204030204" pitchFamily="34" charset="0"/>
              </a:endParaRPr>
            </a:p>
          </p:txBody>
        </p:sp>
        <p:sp>
          <p:nvSpPr>
            <p:cNvPr id="24" name="Rectangle 3"/>
            <p:cNvSpPr txBox="1">
              <a:spLocks noChangeArrowheads="1"/>
            </p:cNvSpPr>
            <p:nvPr>
              <p:custDataLst>
                <p:tags r:id="rId3"/>
              </p:custDataLst>
            </p:nvPr>
          </p:nvSpPr>
          <p:spPr bwMode="auto">
            <a:xfrm>
              <a:off x="6795709" y="2337647"/>
              <a:ext cx="3427791" cy="349885"/>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zh-CN"/>
              </a:defPPr>
              <a:lvl1pPr fontAlgn="auto">
                <a:lnSpc>
                  <a:spcPct val="114000"/>
                </a:lnSpc>
                <a:spcBef>
                  <a:spcPts val="0"/>
                </a:spcBef>
                <a:spcAft>
                  <a:spcPts val="0"/>
                </a:spcAft>
                <a:buFont typeface="Arial" panose="020B0604020202020204" pitchFamily="34" charset="0"/>
                <a:buNone/>
                <a:defRPr kumimoji="0" sz="1000">
                  <a:solidFill>
                    <a:schemeClr val="bg1">
                      <a:lumMod val="85000"/>
                    </a:schemeClr>
                  </a:solidFill>
                  <a:latin typeface="+mj-ea"/>
                  <a:ea typeface="+mj-ea"/>
                  <a:cs typeface="Tahoma" panose="020B0604030504040204" pitchFamily="34" charset="0"/>
                </a:defRPr>
              </a:lvl1pPr>
            </a:lstStyle>
            <a:p>
              <a:r>
                <a:rPr lang="zh-CN" altLang="en-US" dirty="0"/>
                <a:t>Cas1和Cas2编码的蛋白将扫描入侵的DNA，并识别出PAM区域，然后将临近PAM的DNA序列作为候选的原型间隔序列。</a:t>
              </a:r>
              <a:endParaRPr lang="zh-CN" altLang="en-US" dirty="0"/>
            </a:p>
          </p:txBody>
        </p:sp>
      </p:grpSp>
      <p:grpSp>
        <p:nvGrpSpPr>
          <p:cNvPr id="28" name="组合 27"/>
          <p:cNvGrpSpPr/>
          <p:nvPr>
            <p:custDataLst>
              <p:tags r:id="rId4"/>
            </p:custDataLst>
          </p:nvPr>
        </p:nvGrpSpPr>
        <p:grpSpPr>
          <a:xfrm>
            <a:off x="6681409" y="4687361"/>
            <a:ext cx="4685989" cy="712891"/>
            <a:chOff x="6681409" y="4687361"/>
            <a:chExt cx="4685989" cy="712891"/>
          </a:xfrm>
        </p:grpSpPr>
        <p:sp>
          <p:nvSpPr>
            <p:cNvPr id="26" name="TextBox 66"/>
            <p:cNvSpPr txBox="1"/>
            <p:nvPr>
              <p:custDataLst>
                <p:tags r:id="rId5"/>
              </p:custDataLst>
            </p:nvPr>
          </p:nvSpPr>
          <p:spPr>
            <a:xfrm>
              <a:off x="6681409" y="4687361"/>
              <a:ext cx="4685989" cy="368300"/>
            </a:xfrm>
            <a:prstGeom prst="rect">
              <a:avLst/>
            </a:prstGeom>
          </p:spPr>
          <p:txBody>
            <a:bodyPr wrap="square" rtlCol="0">
              <a:spAutoFit/>
            </a:bodyPr>
            <a:lstStyle/>
            <a:p>
              <a:pPr>
                <a:buClr>
                  <a:srgbClr val="C35954"/>
                </a:buClr>
                <a:buSzPct val="120000"/>
              </a:pPr>
              <a:r>
                <a:rPr lang="zh-CN" altLang="en-US" b="1" dirty="0" smtClean="0">
                  <a:solidFill>
                    <a:srgbClr val="54D0CA"/>
                  </a:solidFill>
                  <a:latin typeface="Calibri" panose="020F0502020204030204" pitchFamily="34" charset="0"/>
                </a:rPr>
                <a:t>第三步</a:t>
              </a:r>
              <a:endParaRPr lang="zh-CN" altLang="en-US" b="1" dirty="0" smtClean="0">
                <a:solidFill>
                  <a:srgbClr val="54D0CA"/>
                </a:solidFill>
                <a:latin typeface="Calibri" panose="020F0502020204030204" pitchFamily="34" charset="0"/>
              </a:endParaRPr>
            </a:p>
          </p:txBody>
        </p:sp>
        <p:sp>
          <p:nvSpPr>
            <p:cNvPr id="27" name="Rectangle 3"/>
            <p:cNvSpPr txBox="1">
              <a:spLocks noChangeArrowheads="1"/>
            </p:cNvSpPr>
            <p:nvPr>
              <p:custDataLst>
                <p:tags r:id="rId6"/>
              </p:custDataLst>
            </p:nvPr>
          </p:nvSpPr>
          <p:spPr bwMode="auto">
            <a:xfrm>
              <a:off x="6795709" y="5050367"/>
              <a:ext cx="3427791" cy="349885"/>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zh-CN"/>
              </a:defPPr>
              <a:lvl1pPr fontAlgn="auto">
                <a:lnSpc>
                  <a:spcPct val="114000"/>
                </a:lnSpc>
                <a:spcBef>
                  <a:spcPts val="0"/>
                </a:spcBef>
                <a:spcAft>
                  <a:spcPts val="0"/>
                </a:spcAft>
                <a:buFont typeface="Arial" panose="020B0604020202020204" pitchFamily="34" charset="0"/>
                <a:buNone/>
                <a:defRPr kumimoji="0" sz="1000">
                  <a:solidFill>
                    <a:schemeClr val="bg1">
                      <a:lumMod val="85000"/>
                    </a:schemeClr>
                  </a:solidFill>
                  <a:latin typeface="+mj-ea"/>
                  <a:ea typeface="+mj-ea"/>
                  <a:cs typeface="Tahoma" panose="020B0604030504040204" pitchFamily="34" charset="0"/>
                </a:defRPr>
              </a:lvl1pPr>
            </a:lstStyle>
            <a:p>
              <a:r>
                <a:rPr lang="zh-CN" altLang="en-US" dirty="0"/>
                <a:t>DNA会进行修复，将打开的双链缺口闭合。这样一来，一段新的间隔序列就被添加到了基因组的CRISPR序列之中。</a:t>
              </a:r>
              <a:endParaRPr lang="zh-CN" altLang="en-US" dirty="0"/>
            </a:p>
          </p:txBody>
        </p:sp>
      </p:grpSp>
      <p:grpSp>
        <p:nvGrpSpPr>
          <p:cNvPr id="25" name="组合 24"/>
          <p:cNvGrpSpPr/>
          <p:nvPr>
            <p:custDataLst>
              <p:tags r:id="rId7"/>
            </p:custDataLst>
          </p:nvPr>
        </p:nvGrpSpPr>
        <p:grpSpPr>
          <a:xfrm>
            <a:off x="7220589" y="3331000"/>
            <a:ext cx="3727316" cy="888151"/>
            <a:chOff x="7220589" y="3331000"/>
            <a:chExt cx="3727316" cy="888151"/>
          </a:xfrm>
        </p:grpSpPr>
        <p:sp>
          <p:nvSpPr>
            <p:cNvPr id="29" name="TextBox 69"/>
            <p:cNvSpPr txBox="1"/>
            <p:nvPr>
              <p:custDataLst>
                <p:tags r:id="rId8"/>
              </p:custDataLst>
            </p:nvPr>
          </p:nvSpPr>
          <p:spPr>
            <a:xfrm>
              <a:off x="7220589" y="3331000"/>
              <a:ext cx="3727316" cy="368300"/>
            </a:xfrm>
            <a:prstGeom prst="rect">
              <a:avLst/>
            </a:prstGeom>
          </p:spPr>
          <p:txBody>
            <a:bodyPr wrap="square" rtlCol="0">
              <a:spAutoFit/>
            </a:bodyPr>
            <a:lstStyle/>
            <a:p>
              <a:pPr>
                <a:buClr>
                  <a:srgbClr val="C35954"/>
                </a:buClr>
                <a:buSzPct val="120000"/>
              </a:pPr>
              <a:r>
                <a:rPr lang="zh-CN" altLang="en-US" b="1" dirty="0" smtClean="0">
                  <a:solidFill>
                    <a:srgbClr val="54D0CA"/>
                  </a:solidFill>
                  <a:latin typeface="Calibri" panose="020F0502020204030204" pitchFamily="34" charset="0"/>
                </a:rPr>
                <a:t>第二</a:t>
              </a:r>
              <a:r>
                <a:rPr lang="zh-CN" altLang="en-US" b="1" dirty="0" smtClean="0">
                  <a:solidFill>
                    <a:srgbClr val="54D0CA"/>
                  </a:solidFill>
                  <a:latin typeface="Calibri" panose="020F0502020204030204" pitchFamily="34" charset="0"/>
                </a:rPr>
                <a:t>步</a:t>
              </a:r>
              <a:endParaRPr lang="zh-CN" altLang="en-US" b="1" dirty="0" smtClean="0">
                <a:solidFill>
                  <a:srgbClr val="54D0CA"/>
                </a:solidFill>
                <a:latin typeface="Calibri" panose="020F0502020204030204" pitchFamily="34" charset="0"/>
              </a:endParaRPr>
            </a:p>
          </p:txBody>
        </p:sp>
        <p:sp>
          <p:nvSpPr>
            <p:cNvPr id="30" name="Rectangle 3"/>
            <p:cNvSpPr txBox="1">
              <a:spLocks noChangeArrowheads="1"/>
            </p:cNvSpPr>
            <p:nvPr>
              <p:custDataLst>
                <p:tags r:id="rId9"/>
              </p:custDataLst>
            </p:nvPr>
          </p:nvSpPr>
          <p:spPr bwMode="auto">
            <a:xfrm>
              <a:off x="7334889" y="3694006"/>
              <a:ext cx="3307712" cy="525145"/>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zh-CN"/>
              </a:defPPr>
              <a:lvl1pPr fontAlgn="auto">
                <a:lnSpc>
                  <a:spcPct val="114000"/>
                </a:lnSpc>
                <a:spcBef>
                  <a:spcPts val="0"/>
                </a:spcBef>
                <a:spcAft>
                  <a:spcPts val="0"/>
                </a:spcAft>
                <a:buFont typeface="Arial" panose="020B0604020202020204" pitchFamily="34" charset="0"/>
                <a:buNone/>
                <a:defRPr kumimoji="0" sz="1000">
                  <a:solidFill>
                    <a:schemeClr val="bg1">
                      <a:lumMod val="85000"/>
                    </a:schemeClr>
                  </a:solidFill>
                  <a:latin typeface="+mj-ea"/>
                  <a:ea typeface="+mj-ea"/>
                  <a:cs typeface="Tahoma" panose="020B0604030504040204" pitchFamily="34" charset="0"/>
                </a:defRPr>
              </a:lvl1pPr>
            </a:lstStyle>
            <a:p>
              <a:r>
                <a:rPr lang="zh-CN" altLang="en-US" dirty="0"/>
                <a:t>Cas1/2蛋白复合物将原间隔序列从外源DNA中剪切下来，并在其他酶的协助下将原间隔序列插入临近CRISPR序列前导区的下游。</a:t>
              </a:r>
              <a:endParaRPr lang="zh-CN" altLang="en-US" dirty="0"/>
            </a:p>
          </p:txBody>
        </p:sp>
      </p:grpSp>
      <p:grpSp>
        <p:nvGrpSpPr>
          <p:cNvPr id="12" name="组合 11"/>
          <p:cNvGrpSpPr/>
          <p:nvPr>
            <p:custDataLst>
              <p:tags r:id="rId10"/>
            </p:custDataLst>
          </p:nvPr>
        </p:nvGrpSpPr>
        <p:grpSpPr>
          <a:xfrm>
            <a:off x="2521170" y="1692518"/>
            <a:ext cx="4461293" cy="4022239"/>
            <a:chOff x="2521170" y="1692518"/>
            <a:chExt cx="4461293" cy="4022239"/>
          </a:xfrm>
        </p:grpSpPr>
        <p:grpSp>
          <p:nvGrpSpPr>
            <p:cNvPr id="7" name="组合 6"/>
            <p:cNvGrpSpPr/>
            <p:nvPr/>
          </p:nvGrpSpPr>
          <p:grpSpPr>
            <a:xfrm>
              <a:off x="2521170" y="1692518"/>
              <a:ext cx="4461293" cy="4022239"/>
              <a:chOff x="2521170" y="1692518"/>
              <a:chExt cx="4461293" cy="4022239"/>
            </a:xfrm>
          </p:grpSpPr>
          <p:sp>
            <p:nvSpPr>
              <p:cNvPr id="3" name="Arc 6"/>
              <p:cNvSpPr/>
              <p:nvPr/>
            </p:nvSpPr>
            <p:spPr>
              <a:xfrm rot="5400000" flipV="1">
                <a:off x="2521170" y="1692518"/>
                <a:ext cx="4022239" cy="4022239"/>
              </a:xfrm>
              <a:prstGeom prst="arc">
                <a:avLst>
                  <a:gd name="adj1" fmla="val 8626504"/>
                  <a:gd name="adj2" fmla="val 10381216"/>
                </a:avLst>
              </a:prstGeom>
              <a:noFill/>
              <a:ln w="12700">
                <a:gradFill flip="none" rotWithShape="1">
                  <a:gsLst>
                    <a:gs pos="0">
                      <a:srgbClr val="54D0CA"/>
                    </a:gs>
                    <a:gs pos="100000">
                      <a:srgbClr val="2A9995"/>
                    </a:gs>
                  </a:gsLst>
                  <a:lin ang="0" scaled="1"/>
                  <a:tileRect/>
                </a:gradFill>
                <a:headEnd type="oval"/>
                <a:tailEnd type="ova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lt1"/>
                  </a:solidFill>
                </a:endParaRPr>
              </a:p>
            </p:txBody>
          </p:sp>
          <p:grpSp>
            <p:nvGrpSpPr>
              <p:cNvPr id="4" name="组合 3"/>
              <p:cNvGrpSpPr/>
              <p:nvPr/>
            </p:nvGrpSpPr>
            <p:grpSpPr>
              <a:xfrm>
                <a:off x="5618234" y="1938531"/>
                <a:ext cx="1364229" cy="3530214"/>
                <a:chOff x="5618234" y="1938531"/>
                <a:chExt cx="1364229" cy="3530214"/>
              </a:xfrm>
            </p:grpSpPr>
            <p:sp>
              <p:nvSpPr>
                <p:cNvPr id="5" name="Oval 22"/>
                <p:cNvSpPr/>
                <p:nvPr>
                  <p:custDataLst>
                    <p:tags r:id="rId11"/>
                  </p:custDataLst>
                </p:nvPr>
              </p:nvSpPr>
              <p:spPr>
                <a:xfrm>
                  <a:off x="5618234" y="4651251"/>
                  <a:ext cx="817494" cy="817494"/>
                </a:xfrm>
                <a:prstGeom prst="ellipse">
                  <a:avLst/>
                </a:pr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Freeform 47"/>
                <p:cNvSpPr>
                  <a:spLocks noEditPoints="1"/>
                </p:cNvSpPr>
                <p:nvPr>
                  <p:custDataLst>
                    <p:tags r:id="rId12"/>
                  </p:custDataLst>
                </p:nvPr>
              </p:nvSpPr>
              <p:spPr bwMode="auto">
                <a:xfrm>
                  <a:off x="5805639" y="4827635"/>
                  <a:ext cx="442684" cy="464727"/>
                </a:xfrm>
                <a:custGeom>
                  <a:avLst/>
                  <a:gdLst>
                    <a:gd name="T0" fmla="*/ 449 w 482"/>
                    <a:gd name="T1" fmla="*/ 33 h 506"/>
                    <a:gd name="T2" fmla="*/ 353 w 482"/>
                    <a:gd name="T3" fmla="*/ 120 h 506"/>
                    <a:gd name="T4" fmla="*/ 197 w 482"/>
                    <a:gd name="T5" fmla="*/ 81 h 506"/>
                    <a:gd name="T6" fmla="*/ 58 w 482"/>
                    <a:gd name="T7" fmla="*/ 138 h 506"/>
                    <a:gd name="T8" fmla="*/ 4 w 482"/>
                    <a:gd name="T9" fmla="*/ 315 h 506"/>
                    <a:gd name="T10" fmla="*/ 54 w 482"/>
                    <a:gd name="T11" fmla="*/ 506 h 506"/>
                    <a:gd name="T12" fmla="*/ 197 w 482"/>
                    <a:gd name="T13" fmla="*/ 475 h 506"/>
                    <a:gd name="T14" fmla="*/ 336 w 482"/>
                    <a:gd name="T15" fmla="*/ 418 h 506"/>
                    <a:gd name="T16" fmla="*/ 395 w 482"/>
                    <a:gd name="T17" fmla="*/ 279 h 506"/>
                    <a:gd name="T18" fmla="*/ 404 w 482"/>
                    <a:gd name="T19" fmla="*/ 136 h 506"/>
                    <a:gd name="T20" fmla="*/ 398 w 482"/>
                    <a:gd name="T21" fmla="*/ 74 h 506"/>
                    <a:gd name="T22" fmla="*/ 289 w 482"/>
                    <a:gd name="T23" fmla="*/ 492 h 506"/>
                    <a:gd name="T24" fmla="*/ 373 w 482"/>
                    <a:gd name="T25" fmla="*/ 331 h 506"/>
                    <a:gd name="T26" fmla="*/ 267 w 482"/>
                    <a:gd name="T27" fmla="*/ 447 h 506"/>
                    <a:gd name="T28" fmla="*/ 144 w 482"/>
                    <a:gd name="T29" fmla="*/ 454 h 506"/>
                    <a:gd name="T30" fmla="*/ 27 w 482"/>
                    <a:gd name="T31" fmla="*/ 347 h 506"/>
                    <a:gd name="T32" fmla="*/ 45 w 482"/>
                    <a:gd name="T33" fmla="*/ 177 h 506"/>
                    <a:gd name="T34" fmla="*/ 179 w 482"/>
                    <a:gd name="T35" fmla="*/ 96 h 506"/>
                    <a:gd name="T36" fmla="*/ 325 w 482"/>
                    <a:gd name="T37" fmla="*/ 148 h 506"/>
                    <a:gd name="T38" fmla="*/ 197 w 482"/>
                    <a:gd name="T39" fmla="*/ 130 h 506"/>
                    <a:gd name="T40" fmla="*/ 92 w 482"/>
                    <a:gd name="T41" fmla="*/ 173 h 506"/>
                    <a:gd name="T42" fmla="*/ 51 w 482"/>
                    <a:gd name="T43" fmla="*/ 307 h 506"/>
                    <a:gd name="T44" fmla="*/ 127 w 482"/>
                    <a:gd name="T45" fmla="*/ 409 h 506"/>
                    <a:gd name="T46" fmla="*/ 254 w 482"/>
                    <a:gd name="T47" fmla="*/ 416 h 506"/>
                    <a:gd name="T48" fmla="*/ 339 w 482"/>
                    <a:gd name="T49" fmla="*/ 322 h 506"/>
                    <a:gd name="T50" fmla="*/ 325 w 482"/>
                    <a:gd name="T51" fmla="*/ 203 h 506"/>
                    <a:gd name="T52" fmla="*/ 377 w 482"/>
                    <a:gd name="T53" fmla="*/ 245 h 506"/>
                    <a:gd name="T54" fmla="*/ 222 w 482"/>
                    <a:gd name="T55" fmla="*/ 303 h 506"/>
                    <a:gd name="T56" fmla="*/ 172 w 482"/>
                    <a:gd name="T57" fmla="*/ 303 h 506"/>
                    <a:gd name="T58" fmla="*/ 177 w 482"/>
                    <a:gd name="T59" fmla="*/ 248 h 506"/>
                    <a:gd name="T60" fmla="*/ 211 w 482"/>
                    <a:gd name="T61" fmla="*/ 262 h 506"/>
                    <a:gd name="T62" fmla="*/ 221 w 482"/>
                    <a:gd name="T63" fmla="*/ 272 h 506"/>
                    <a:gd name="T64" fmla="*/ 207 w 482"/>
                    <a:gd name="T65" fmla="*/ 230 h 506"/>
                    <a:gd name="T66" fmla="*/ 148 w 482"/>
                    <a:gd name="T67" fmla="*/ 269 h 506"/>
                    <a:gd name="T68" fmla="*/ 197 w 482"/>
                    <a:gd name="T69" fmla="*/ 327 h 506"/>
                    <a:gd name="T70" fmla="*/ 247 w 482"/>
                    <a:gd name="T71" fmla="*/ 279 h 506"/>
                    <a:gd name="T72" fmla="*/ 285 w 482"/>
                    <a:gd name="T73" fmla="*/ 263 h 506"/>
                    <a:gd name="T74" fmla="*/ 261 w 482"/>
                    <a:gd name="T75" fmla="*/ 341 h 506"/>
                    <a:gd name="T76" fmla="*/ 197 w 482"/>
                    <a:gd name="T77" fmla="*/ 368 h 506"/>
                    <a:gd name="T78" fmla="*/ 133 w 482"/>
                    <a:gd name="T79" fmla="*/ 341 h 506"/>
                    <a:gd name="T80" fmla="*/ 107 w 482"/>
                    <a:gd name="T81" fmla="*/ 270 h 506"/>
                    <a:gd name="T82" fmla="*/ 147 w 482"/>
                    <a:gd name="T83" fmla="*/ 203 h 506"/>
                    <a:gd name="T84" fmla="*/ 223 w 482"/>
                    <a:gd name="T85" fmla="*/ 192 h 506"/>
                    <a:gd name="T86" fmla="*/ 254 w 482"/>
                    <a:gd name="T87" fmla="*/ 191 h 506"/>
                    <a:gd name="T88" fmla="*/ 167 w 482"/>
                    <a:gd name="T89" fmla="*/ 178 h 506"/>
                    <a:gd name="T90" fmla="*/ 101 w 482"/>
                    <a:gd name="T91" fmla="*/ 239 h 506"/>
                    <a:gd name="T92" fmla="*/ 110 w 482"/>
                    <a:gd name="T93" fmla="*/ 336 h 506"/>
                    <a:gd name="T94" fmla="*/ 187 w 482"/>
                    <a:gd name="T95" fmla="*/ 381 h 506"/>
                    <a:gd name="T96" fmla="*/ 255 w 482"/>
                    <a:gd name="T97" fmla="*/ 365 h 506"/>
                    <a:gd name="T98" fmla="*/ 301 w 482"/>
                    <a:gd name="T99" fmla="*/ 288 h 506"/>
                    <a:gd name="T100" fmla="*/ 279 w 482"/>
                    <a:gd name="T101" fmla="*/ 214 h 506"/>
                    <a:gd name="T102" fmla="*/ 332 w 482"/>
                    <a:gd name="T103" fmla="*/ 279 h 506"/>
                    <a:gd name="T104" fmla="*/ 292 w 482"/>
                    <a:gd name="T105" fmla="*/ 374 h 506"/>
                    <a:gd name="T106" fmla="*/ 184 w 482"/>
                    <a:gd name="T107" fmla="*/ 412 h 506"/>
                    <a:gd name="T108" fmla="*/ 85 w 482"/>
                    <a:gd name="T109" fmla="*/ 352 h 506"/>
                    <a:gd name="T110" fmla="*/ 73 w 482"/>
                    <a:gd name="T111" fmla="*/ 228 h 506"/>
                    <a:gd name="T112" fmla="*/ 158 w 482"/>
                    <a:gd name="T113" fmla="*/ 149 h 506"/>
                    <a:gd name="T114" fmla="*/ 270 w 482"/>
                    <a:gd name="T115" fmla="*/ 16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2" h="506">
                      <a:moveTo>
                        <a:pt x="404" y="136"/>
                      </a:moveTo>
                      <a:lnTo>
                        <a:pt x="482" y="57"/>
                      </a:lnTo>
                      <a:lnTo>
                        <a:pt x="447" y="45"/>
                      </a:lnTo>
                      <a:lnTo>
                        <a:pt x="449" y="44"/>
                      </a:lnTo>
                      <a:lnTo>
                        <a:pt x="449" y="44"/>
                      </a:lnTo>
                      <a:lnTo>
                        <a:pt x="451" y="42"/>
                      </a:lnTo>
                      <a:lnTo>
                        <a:pt x="451" y="39"/>
                      </a:lnTo>
                      <a:lnTo>
                        <a:pt x="451" y="37"/>
                      </a:lnTo>
                      <a:lnTo>
                        <a:pt x="449" y="33"/>
                      </a:lnTo>
                      <a:lnTo>
                        <a:pt x="449" y="33"/>
                      </a:lnTo>
                      <a:lnTo>
                        <a:pt x="446" y="32"/>
                      </a:lnTo>
                      <a:lnTo>
                        <a:pt x="444" y="32"/>
                      </a:lnTo>
                      <a:lnTo>
                        <a:pt x="441" y="32"/>
                      </a:lnTo>
                      <a:lnTo>
                        <a:pt x="439" y="33"/>
                      </a:lnTo>
                      <a:lnTo>
                        <a:pt x="437" y="36"/>
                      </a:lnTo>
                      <a:lnTo>
                        <a:pt x="425" y="0"/>
                      </a:lnTo>
                      <a:lnTo>
                        <a:pt x="346" y="79"/>
                      </a:lnTo>
                      <a:lnTo>
                        <a:pt x="358" y="114"/>
                      </a:lnTo>
                      <a:lnTo>
                        <a:pt x="353" y="119"/>
                      </a:lnTo>
                      <a:lnTo>
                        <a:pt x="353" y="120"/>
                      </a:lnTo>
                      <a:lnTo>
                        <a:pt x="335" y="137"/>
                      </a:lnTo>
                      <a:lnTo>
                        <a:pt x="335" y="137"/>
                      </a:lnTo>
                      <a:lnTo>
                        <a:pt x="321" y="124"/>
                      </a:lnTo>
                      <a:lnTo>
                        <a:pt x="305" y="113"/>
                      </a:lnTo>
                      <a:lnTo>
                        <a:pt x="289" y="104"/>
                      </a:lnTo>
                      <a:lnTo>
                        <a:pt x="271" y="95"/>
                      </a:lnTo>
                      <a:lnTo>
                        <a:pt x="254" y="90"/>
                      </a:lnTo>
                      <a:lnTo>
                        <a:pt x="236" y="84"/>
                      </a:lnTo>
                      <a:lnTo>
                        <a:pt x="216" y="82"/>
                      </a:lnTo>
                      <a:lnTo>
                        <a:pt x="197" y="81"/>
                      </a:lnTo>
                      <a:lnTo>
                        <a:pt x="197" y="81"/>
                      </a:lnTo>
                      <a:lnTo>
                        <a:pt x="177" y="82"/>
                      </a:lnTo>
                      <a:lnTo>
                        <a:pt x="158" y="84"/>
                      </a:lnTo>
                      <a:lnTo>
                        <a:pt x="140" y="90"/>
                      </a:lnTo>
                      <a:lnTo>
                        <a:pt x="121" y="96"/>
                      </a:lnTo>
                      <a:lnTo>
                        <a:pt x="104" y="104"/>
                      </a:lnTo>
                      <a:lnTo>
                        <a:pt x="88" y="114"/>
                      </a:lnTo>
                      <a:lnTo>
                        <a:pt x="72" y="125"/>
                      </a:lnTo>
                      <a:lnTo>
                        <a:pt x="58" y="138"/>
                      </a:lnTo>
                      <a:lnTo>
                        <a:pt x="58" y="138"/>
                      </a:lnTo>
                      <a:lnTo>
                        <a:pt x="44" y="153"/>
                      </a:lnTo>
                      <a:lnTo>
                        <a:pt x="33" y="169"/>
                      </a:lnTo>
                      <a:lnTo>
                        <a:pt x="22" y="187"/>
                      </a:lnTo>
                      <a:lnTo>
                        <a:pt x="14" y="204"/>
                      </a:lnTo>
                      <a:lnTo>
                        <a:pt x="8" y="221"/>
                      </a:lnTo>
                      <a:lnTo>
                        <a:pt x="4" y="241"/>
                      </a:lnTo>
                      <a:lnTo>
                        <a:pt x="0" y="259"/>
                      </a:lnTo>
                      <a:lnTo>
                        <a:pt x="0" y="279"/>
                      </a:lnTo>
                      <a:lnTo>
                        <a:pt x="0" y="297"/>
                      </a:lnTo>
                      <a:lnTo>
                        <a:pt x="4" y="315"/>
                      </a:lnTo>
                      <a:lnTo>
                        <a:pt x="8" y="335"/>
                      </a:lnTo>
                      <a:lnTo>
                        <a:pt x="14" y="352"/>
                      </a:lnTo>
                      <a:lnTo>
                        <a:pt x="22" y="369"/>
                      </a:lnTo>
                      <a:lnTo>
                        <a:pt x="33" y="387"/>
                      </a:lnTo>
                      <a:lnTo>
                        <a:pt x="44" y="403"/>
                      </a:lnTo>
                      <a:lnTo>
                        <a:pt x="58" y="418"/>
                      </a:lnTo>
                      <a:lnTo>
                        <a:pt x="58" y="418"/>
                      </a:lnTo>
                      <a:lnTo>
                        <a:pt x="66" y="425"/>
                      </a:lnTo>
                      <a:lnTo>
                        <a:pt x="76" y="433"/>
                      </a:lnTo>
                      <a:lnTo>
                        <a:pt x="54" y="506"/>
                      </a:lnTo>
                      <a:lnTo>
                        <a:pt x="115" y="506"/>
                      </a:lnTo>
                      <a:lnTo>
                        <a:pt x="128" y="462"/>
                      </a:lnTo>
                      <a:lnTo>
                        <a:pt x="128" y="462"/>
                      </a:lnTo>
                      <a:lnTo>
                        <a:pt x="144" y="469"/>
                      </a:lnTo>
                      <a:lnTo>
                        <a:pt x="161" y="472"/>
                      </a:lnTo>
                      <a:lnTo>
                        <a:pt x="180" y="474"/>
                      </a:lnTo>
                      <a:lnTo>
                        <a:pt x="197" y="475"/>
                      </a:lnTo>
                      <a:lnTo>
                        <a:pt x="197" y="475"/>
                      </a:lnTo>
                      <a:lnTo>
                        <a:pt x="197" y="475"/>
                      </a:lnTo>
                      <a:lnTo>
                        <a:pt x="197" y="475"/>
                      </a:lnTo>
                      <a:lnTo>
                        <a:pt x="215" y="474"/>
                      </a:lnTo>
                      <a:lnTo>
                        <a:pt x="233" y="472"/>
                      </a:lnTo>
                      <a:lnTo>
                        <a:pt x="249" y="469"/>
                      </a:lnTo>
                      <a:lnTo>
                        <a:pt x="266" y="463"/>
                      </a:lnTo>
                      <a:lnTo>
                        <a:pt x="278" y="506"/>
                      </a:lnTo>
                      <a:lnTo>
                        <a:pt x="338" y="506"/>
                      </a:lnTo>
                      <a:lnTo>
                        <a:pt x="318" y="434"/>
                      </a:lnTo>
                      <a:lnTo>
                        <a:pt x="318" y="434"/>
                      </a:lnTo>
                      <a:lnTo>
                        <a:pt x="328" y="427"/>
                      </a:lnTo>
                      <a:lnTo>
                        <a:pt x="336" y="418"/>
                      </a:lnTo>
                      <a:lnTo>
                        <a:pt x="336" y="418"/>
                      </a:lnTo>
                      <a:lnTo>
                        <a:pt x="350" y="403"/>
                      </a:lnTo>
                      <a:lnTo>
                        <a:pt x="361" y="388"/>
                      </a:lnTo>
                      <a:lnTo>
                        <a:pt x="371" y="371"/>
                      </a:lnTo>
                      <a:lnTo>
                        <a:pt x="379" y="354"/>
                      </a:lnTo>
                      <a:lnTo>
                        <a:pt x="386" y="336"/>
                      </a:lnTo>
                      <a:lnTo>
                        <a:pt x="390" y="316"/>
                      </a:lnTo>
                      <a:lnTo>
                        <a:pt x="393" y="298"/>
                      </a:lnTo>
                      <a:lnTo>
                        <a:pt x="395" y="279"/>
                      </a:lnTo>
                      <a:lnTo>
                        <a:pt x="395" y="279"/>
                      </a:lnTo>
                      <a:lnTo>
                        <a:pt x="393" y="260"/>
                      </a:lnTo>
                      <a:lnTo>
                        <a:pt x="391" y="242"/>
                      </a:lnTo>
                      <a:lnTo>
                        <a:pt x="387" y="225"/>
                      </a:lnTo>
                      <a:lnTo>
                        <a:pt x="382" y="208"/>
                      </a:lnTo>
                      <a:lnTo>
                        <a:pt x="375" y="192"/>
                      </a:lnTo>
                      <a:lnTo>
                        <a:pt x="366" y="176"/>
                      </a:lnTo>
                      <a:lnTo>
                        <a:pt x="357" y="162"/>
                      </a:lnTo>
                      <a:lnTo>
                        <a:pt x="345" y="148"/>
                      </a:lnTo>
                      <a:lnTo>
                        <a:pt x="369" y="124"/>
                      </a:lnTo>
                      <a:lnTo>
                        <a:pt x="404" y="136"/>
                      </a:lnTo>
                      <a:close/>
                      <a:moveTo>
                        <a:pt x="456" y="64"/>
                      </a:moveTo>
                      <a:lnTo>
                        <a:pt x="400" y="120"/>
                      </a:lnTo>
                      <a:lnTo>
                        <a:pt x="379" y="113"/>
                      </a:lnTo>
                      <a:lnTo>
                        <a:pt x="436" y="57"/>
                      </a:lnTo>
                      <a:lnTo>
                        <a:pt x="456" y="64"/>
                      </a:lnTo>
                      <a:close/>
                      <a:moveTo>
                        <a:pt x="370" y="103"/>
                      </a:moveTo>
                      <a:lnTo>
                        <a:pt x="362" y="82"/>
                      </a:lnTo>
                      <a:lnTo>
                        <a:pt x="418" y="26"/>
                      </a:lnTo>
                      <a:lnTo>
                        <a:pt x="426" y="46"/>
                      </a:lnTo>
                      <a:lnTo>
                        <a:pt x="398" y="74"/>
                      </a:lnTo>
                      <a:lnTo>
                        <a:pt x="370" y="103"/>
                      </a:lnTo>
                      <a:close/>
                      <a:moveTo>
                        <a:pt x="104" y="492"/>
                      </a:moveTo>
                      <a:lnTo>
                        <a:pt x="74" y="492"/>
                      </a:lnTo>
                      <a:lnTo>
                        <a:pt x="88" y="443"/>
                      </a:lnTo>
                      <a:lnTo>
                        <a:pt x="88" y="443"/>
                      </a:lnTo>
                      <a:lnTo>
                        <a:pt x="101" y="450"/>
                      </a:lnTo>
                      <a:lnTo>
                        <a:pt x="114" y="457"/>
                      </a:lnTo>
                      <a:lnTo>
                        <a:pt x="104" y="492"/>
                      </a:lnTo>
                      <a:close/>
                      <a:moveTo>
                        <a:pt x="319" y="492"/>
                      </a:moveTo>
                      <a:lnTo>
                        <a:pt x="289" y="492"/>
                      </a:lnTo>
                      <a:lnTo>
                        <a:pt x="279" y="458"/>
                      </a:lnTo>
                      <a:lnTo>
                        <a:pt x="279" y="458"/>
                      </a:lnTo>
                      <a:lnTo>
                        <a:pt x="292" y="451"/>
                      </a:lnTo>
                      <a:lnTo>
                        <a:pt x="305" y="443"/>
                      </a:lnTo>
                      <a:lnTo>
                        <a:pt x="319" y="492"/>
                      </a:lnTo>
                      <a:close/>
                      <a:moveTo>
                        <a:pt x="380" y="279"/>
                      </a:moveTo>
                      <a:lnTo>
                        <a:pt x="380" y="279"/>
                      </a:lnTo>
                      <a:lnTo>
                        <a:pt x="379" y="296"/>
                      </a:lnTo>
                      <a:lnTo>
                        <a:pt x="377" y="314"/>
                      </a:lnTo>
                      <a:lnTo>
                        <a:pt x="373" y="331"/>
                      </a:lnTo>
                      <a:lnTo>
                        <a:pt x="366" y="348"/>
                      </a:lnTo>
                      <a:lnTo>
                        <a:pt x="359" y="364"/>
                      </a:lnTo>
                      <a:lnTo>
                        <a:pt x="349" y="380"/>
                      </a:lnTo>
                      <a:lnTo>
                        <a:pt x="338" y="394"/>
                      </a:lnTo>
                      <a:lnTo>
                        <a:pt x="326" y="407"/>
                      </a:lnTo>
                      <a:lnTo>
                        <a:pt x="326" y="407"/>
                      </a:lnTo>
                      <a:lnTo>
                        <a:pt x="314" y="420"/>
                      </a:lnTo>
                      <a:lnTo>
                        <a:pt x="298" y="431"/>
                      </a:lnTo>
                      <a:lnTo>
                        <a:pt x="283" y="439"/>
                      </a:lnTo>
                      <a:lnTo>
                        <a:pt x="267" y="447"/>
                      </a:lnTo>
                      <a:lnTo>
                        <a:pt x="251" y="454"/>
                      </a:lnTo>
                      <a:lnTo>
                        <a:pt x="234" y="458"/>
                      </a:lnTo>
                      <a:lnTo>
                        <a:pt x="215" y="460"/>
                      </a:lnTo>
                      <a:lnTo>
                        <a:pt x="197" y="461"/>
                      </a:lnTo>
                      <a:lnTo>
                        <a:pt x="197" y="461"/>
                      </a:lnTo>
                      <a:lnTo>
                        <a:pt x="197" y="461"/>
                      </a:lnTo>
                      <a:lnTo>
                        <a:pt x="197" y="461"/>
                      </a:lnTo>
                      <a:lnTo>
                        <a:pt x="179" y="460"/>
                      </a:lnTo>
                      <a:lnTo>
                        <a:pt x="161" y="458"/>
                      </a:lnTo>
                      <a:lnTo>
                        <a:pt x="144" y="454"/>
                      </a:lnTo>
                      <a:lnTo>
                        <a:pt x="127" y="447"/>
                      </a:lnTo>
                      <a:lnTo>
                        <a:pt x="110" y="439"/>
                      </a:lnTo>
                      <a:lnTo>
                        <a:pt x="95" y="431"/>
                      </a:lnTo>
                      <a:lnTo>
                        <a:pt x="81" y="420"/>
                      </a:lnTo>
                      <a:lnTo>
                        <a:pt x="67" y="407"/>
                      </a:lnTo>
                      <a:lnTo>
                        <a:pt x="67" y="407"/>
                      </a:lnTo>
                      <a:lnTo>
                        <a:pt x="55" y="394"/>
                      </a:lnTo>
                      <a:lnTo>
                        <a:pt x="45" y="379"/>
                      </a:lnTo>
                      <a:lnTo>
                        <a:pt x="35" y="363"/>
                      </a:lnTo>
                      <a:lnTo>
                        <a:pt x="27" y="347"/>
                      </a:lnTo>
                      <a:lnTo>
                        <a:pt x="22" y="330"/>
                      </a:lnTo>
                      <a:lnTo>
                        <a:pt x="18" y="313"/>
                      </a:lnTo>
                      <a:lnTo>
                        <a:pt x="14" y="296"/>
                      </a:lnTo>
                      <a:lnTo>
                        <a:pt x="14" y="279"/>
                      </a:lnTo>
                      <a:lnTo>
                        <a:pt x="14" y="260"/>
                      </a:lnTo>
                      <a:lnTo>
                        <a:pt x="18" y="243"/>
                      </a:lnTo>
                      <a:lnTo>
                        <a:pt x="22" y="226"/>
                      </a:lnTo>
                      <a:lnTo>
                        <a:pt x="27" y="209"/>
                      </a:lnTo>
                      <a:lnTo>
                        <a:pt x="35" y="193"/>
                      </a:lnTo>
                      <a:lnTo>
                        <a:pt x="45" y="177"/>
                      </a:lnTo>
                      <a:lnTo>
                        <a:pt x="55" y="163"/>
                      </a:lnTo>
                      <a:lnTo>
                        <a:pt x="67" y="149"/>
                      </a:lnTo>
                      <a:lnTo>
                        <a:pt x="67" y="149"/>
                      </a:lnTo>
                      <a:lnTo>
                        <a:pt x="81" y="136"/>
                      </a:lnTo>
                      <a:lnTo>
                        <a:pt x="95" y="125"/>
                      </a:lnTo>
                      <a:lnTo>
                        <a:pt x="110" y="117"/>
                      </a:lnTo>
                      <a:lnTo>
                        <a:pt x="127" y="109"/>
                      </a:lnTo>
                      <a:lnTo>
                        <a:pt x="144" y="103"/>
                      </a:lnTo>
                      <a:lnTo>
                        <a:pt x="161" y="98"/>
                      </a:lnTo>
                      <a:lnTo>
                        <a:pt x="179" y="96"/>
                      </a:lnTo>
                      <a:lnTo>
                        <a:pt x="197" y="95"/>
                      </a:lnTo>
                      <a:lnTo>
                        <a:pt x="197" y="95"/>
                      </a:lnTo>
                      <a:lnTo>
                        <a:pt x="215" y="96"/>
                      </a:lnTo>
                      <a:lnTo>
                        <a:pt x="233" y="98"/>
                      </a:lnTo>
                      <a:lnTo>
                        <a:pt x="250" y="103"/>
                      </a:lnTo>
                      <a:lnTo>
                        <a:pt x="266" y="109"/>
                      </a:lnTo>
                      <a:lnTo>
                        <a:pt x="282" y="115"/>
                      </a:lnTo>
                      <a:lnTo>
                        <a:pt x="297" y="125"/>
                      </a:lnTo>
                      <a:lnTo>
                        <a:pt x="311" y="135"/>
                      </a:lnTo>
                      <a:lnTo>
                        <a:pt x="325" y="148"/>
                      </a:lnTo>
                      <a:lnTo>
                        <a:pt x="301" y="172"/>
                      </a:lnTo>
                      <a:lnTo>
                        <a:pt x="301" y="172"/>
                      </a:lnTo>
                      <a:lnTo>
                        <a:pt x="290" y="162"/>
                      </a:lnTo>
                      <a:lnTo>
                        <a:pt x="279" y="153"/>
                      </a:lnTo>
                      <a:lnTo>
                        <a:pt x="266" y="147"/>
                      </a:lnTo>
                      <a:lnTo>
                        <a:pt x="253" y="140"/>
                      </a:lnTo>
                      <a:lnTo>
                        <a:pt x="240" y="136"/>
                      </a:lnTo>
                      <a:lnTo>
                        <a:pt x="226" y="132"/>
                      </a:lnTo>
                      <a:lnTo>
                        <a:pt x="212" y="131"/>
                      </a:lnTo>
                      <a:lnTo>
                        <a:pt x="197" y="130"/>
                      </a:lnTo>
                      <a:lnTo>
                        <a:pt x="197" y="130"/>
                      </a:lnTo>
                      <a:lnTo>
                        <a:pt x="183" y="131"/>
                      </a:lnTo>
                      <a:lnTo>
                        <a:pt x="168" y="133"/>
                      </a:lnTo>
                      <a:lnTo>
                        <a:pt x="154" y="136"/>
                      </a:lnTo>
                      <a:lnTo>
                        <a:pt x="140" y="140"/>
                      </a:lnTo>
                      <a:lnTo>
                        <a:pt x="127" y="147"/>
                      </a:lnTo>
                      <a:lnTo>
                        <a:pt x="115" y="154"/>
                      </a:lnTo>
                      <a:lnTo>
                        <a:pt x="103" y="163"/>
                      </a:lnTo>
                      <a:lnTo>
                        <a:pt x="92" y="173"/>
                      </a:lnTo>
                      <a:lnTo>
                        <a:pt x="92" y="173"/>
                      </a:lnTo>
                      <a:lnTo>
                        <a:pt x="81" y="185"/>
                      </a:lnTo>
                      <a:lnTo>
                        <a:pt x="73" y="196"/>
                      </a:lnTo>
                      <a:lnTo>
                        <a:pt x="65" y="208"/>
                      </a:lnTo>
                      <a:lnTo>
                        <a:pt x="60" y="222"/>
                      </a:lnTo>
                      <a:lnTo>
                        <a:pt x="54" y="235"/>
                      </a:lnTo>
                      <a:lnTo>
                        <a:pt x="51" y="249"/>
                      </a:lnTo>
                      <a:lnTo>
                        <a:pt x="49" y="263"/>
                      </a:lnTo>
                      <a:lnTo>
                        <a:pt x="49" y="279"/>
                      </a:lnTo>
                      <a:lnTo>
                        <a:pt x="49" y="293"/>
                      </a:lnTo>
                      <a:lnTo>
                        <a:pt x="51" y="307"/>
                      </a:lnTo>
                      <a:lnTo>
                        <a:pt x="54" y="321"/>
                      </a:lnTo>
                      <a:lnTo>
                        <a:pt x="60" y="334"/>
                      </a:lnTo>
                      <a:lnTo>
                        <a:pt x="65" y="348"/>
                      </a:lnTo>
                      <a:lnTo>
                        <a:pt x="73" y="360"/>
                      </a:lnTo>
                      <a:lnTo>
                        <a:pt x="81" y="371"/>
                      </a:lnTo>
                      <a:lnTo>
                        <a:pt x="92" y="383"/>
                      </a:lnTo>
                      <a:lnTo>
                        <a:pt x="92" y="383"/>
                      </a:lnTo>
                      <a:lnTo>
                        <a:pt x="103" y="393"/>
                      </a:lnTo>
                      <a:lnTo>
                        <a:pt x="115" y="402"/>
                      </a:lnTo>
                      <a:lnTo>
                        <a:pt x="127" y="409"/>
                      </a:lnTo>
                      <a:lnTo>
                        <a:pt x="140" y="416"/>
                      </a:lnTo>
                      <a:lnTo>
                        <a:pt x="154" y="420"/>
                      </a:lnTo>
                      <a:lnTo>
                        <a:pt x="168" y="424"/>
                      </a:lnTo>
                      <a:lnTo>
                        <a:pt x="183" y="427"/>
                      </a:lnTo>
                      <a:lnTo>
                        <a:pt x="197" y="427"/>
                      </a:lnTo>
                      <a:lnTo>
                        <a:pt x="197" y="427"/>
                      </a:lnTo>
                      <a:lnTo>
                        <a:pt x="212" y="427"/>
                      </a:lnTo>
                      <a:lnTo>
                        <a:pt x="226" y="424"/>
                      </a:lnTo>
                      <a:lnTo>
                        <a:pt x="240" y="420"/>
                      </a:lnTo>
                      <a:lnTo>
                        <a:pt x="254" y="416"/>
                      </a:lnTo>
                      <a:lnTo>
                        <a:pt x="267" y="409"/>
                      </a:lnTo>
                      <a:lnTo>
                        <a:pt x="280" y="402"/>
                      </a:lnTo>
                      <a:lnTo>
                        <a:pt x="291" y="393"/>
                      </a:lnTo>
                      <a:lnTo>
                        <a:pt x="303" y="383"/>
                      </a:lnTo>
                      <a:lnTo>
                        <a:pt x="303" y="383"/>
                      </a:lnTo>
                      <a:lnTo>
                        <a:pt x="312" y="373"/>
                      </a:lnTo>
                      <a:lnTo>
                        <a:pt x="321" y="361"/>
                      </a:lnTo>
                      <a:lnTo>
                        <a:pt x="329" y="348"/>
                      </a:lnTo>
                      <a:lnTo>
                        <a:pt x="335" y="335"/>
                      </a:lnTo>
                      <a:lnTo>
                        <a:pt x="339" y="322"/>
                      </a:lnTo>
                      <a:lnTo>
                        <a:pt x="343" y="308"/>
                      </a:lnTo>
                      <a:lnTo>
                        <a:pt x="345" y="293"/>
                      </a:lnTo>
                      <a:lnTo>
                        <a:pt x="346" y="279"/>
                      </a:lnTo>
                      <a:lnTo>
                        <a:pt x="346" y="279"/>
                      </a:lnTo>
                      <a:lnTo>
                        <a:pt x="345" y="265"/>
                      </a:lnTo>
                      <a:lnTo>
                        <a:pt x="344" y="252"/>
                      </a:lnTo>
                      <a:lnTo>
                        <a:pt x="341" y="240"/>
                      </a:lnTo>
                      <a:lnTo>
                        <a:pt x="337" y="227"/>
                      </a:lnTo>
                      <a:lnTo>
                        <a:pt x="332" y="215"/>
                      </a:lnTo>
                      <a:lnTo>
                        <a:pt x="325" y="203"/>
                      </a:lnTo>
                      <a:lnTo>
                        <a:pt x="319" y="192"/>
                      </a:lnTo>
                      <a:lnTo>
                        <a:pt x="310" y="182"/>
                      </a:lnTo>
                      <a:lnTo>
                        <a:pt x="335" y="158"/>
                      </a:lnTo>
                      <a:lnTo>
                        <a:pt x="335" y="158"/>
                      </a:lnTo>
                      <a:lnTo>
                        <a:pt x="345" y="171"/>
                      </a:lnTo>
                      <a:lnTo>
                        <a:pt x="355" y="185"/>
                      </a:lnTo>
                      <a:lnTo>
                        <a:pt x="362" y="199"/>
                      </a:lnTo>
                      <a:lnTo>
                        <a:pt x="369" y="214"/>
                      </a:lnTo>
                      <a:lnTo>
                        <a:pt x="374" y="229"/>
                      </a:lnTo>
                      <a:lnTo>
                        <a:pt x="377" y="245"/>
                      </a:lnTo>
                      <a:lnTo>
                        <a:pt x="379" y="261"/>
                      </a:lnTo>
                      <a:lnTo>
                        <a:pt x="380" y="279"/>
                      </a:lnTo>
                      <a:lnTo>
                        <a:pt x="380" y="279"/>
                      </a:lnTo>
                      <a:close/>
                      <a:moveTo>
                        <a:pt x="233" y="279"/>
                      </a:moveTo>
                      <a:lnTo>
                        <a:pt x="233" y="279"/>
                      </a:lnTo>
                      <a:lnTo>
                        <a:pt x="231" y="285"/>
                      </a:lnTo>
                      <a:lnTo>
                        <a:pt x="230" y="292"/>
                      </a:lnTo>
                      <a:lnTo>
                        <a:pt x="226" y="298"/>
                      </a:lnTo>
                      <a:lnTo>
                        <a:pt x="222" y="303"/>
                      </a:lnTo>
                      <a:lnTo>
                        <a:pt x="222" y="303"/>
                      </a:lnTo>
                      <a:lnTo>
                        <a:pt x="216" y="308"/>
                      </a:lnTo>
                      <a:lnTo>
                        <a:pt x="211" y="311"/>
                      </a:lnTo>
                      <a:lnTo>
                        <a:pt x="204" y="313"/>
                      </a:lnTo>
                      <a:lnTo>
                        <a:pt x="197" y="313"/>
                      </a:lnTo>
                      <a:lnTo>
                        <a:pt x="197" y="313"/>
                      </a:lnTo>
                      <a:lnTo>
                        <a:pt x="190" y="313"/>
                      </a:lnTo>
                      <a:lnTo>
                        <a:pt x="184" y="311"/>
                      </a:lnTo>
                      <a:lnTo>
                        <a:pt x="177" y="308"/>
                      </a:lnTo>
                      <a:lnTo>
                        <a:pt x="172" y="303"/>
                      </a:lnTo>
                      <a:lnTo>
                        <a:pt x="172" y="303"/>
                      </a:lnTo>
                      <a:lnTo>
                        <a:pt x="168" y="298"/>
                      </a:lnTo>
                      <a:lnTo>
                        <a:pt x="164" y="292"/>
                      </a:lnTo>
                      <a:lnTo>
                        <a:pt x="162" y="285"/>
                      </a:lnTo>
                      <a:lnTo>
                        <a:pt x="161" y="279"/>
                      </a:lnTo>
                      <a:lnTo>
                        <a:pt x="162" y="271"/>
                      </a:lnTo>
                      <a:lnTo>
                        <a:pt x="164" y="265"/>
                      </a:lnTo>
                      <a:lnTo>
                        <a:pt x="168" y="259"/>
                      </a:lnTo>
                      <a:lnTo>
                        <a:pt x="172" y="253"/>
                      </a:lnTo>
                      <a:lnTo>
                        <a:pt x="172" y="253"/>
                      </a:lnTo>
                      <a:lnTo>
                        <a:pt x="177" y="248"/>
                      </a:lnTo>
                      <a:lnTo>
                        <a:pt x="184" y="245"/>
                      </a:lnTo>
                      <a:lnTo>
                        <a:pt x="190" y="243"/>
                      </a:lnTo>
                      <a:lnTo>
                        <a:pt x="197" y="243"/>
                      </a:lnTo>
                      <a:lnTo>
                        <a:pt x="197" y="243"/>
                      </a:lnTo>
                      <a:lnTo>
                        <a:pt x="203" y="243"/>
                      </a:lnTo>
                      <a:lnTo>
                        <a:pt x="210" y="245"/>
                      </a:lnTo>
                      <a:lnTo>
                        <a:pt x="215" y="248"/>
                      </a:lnTo>
                      <a:lnTo>
                        <a:pt x="221" y="252"/>
                      </a:lnTo>
                      <a:lnTo>
                        <a:pt x="211" y="262"/>
                      </a:lnTo>
                      <a:lnTo>
                        <a:pt x="211" y="262"/>
                      </a:lnTo>
                      <a:lnTo>
                        <a:pt x="209" y="265"/>
                      </a:lnTo>
                      <a:lnTo>
                        <a:pt x="209" y="267"/>
                      </a:lnTo>
                      <a:lnTo>
                        <a:pt x="209" y="270"/>
                      </a:lnTo>
                      <a:lnTo>
                        <a:pt x="211" y="272"/>
                      </a:lnTo>
                      <a:lnTo>
                        <a:pt x="211" y="272"/>
                      </a:lnTo>
                      <a:lnTo>
                        <a:pt x="213" y="273"/>
                      </a:lnTo>
                      <a:lnTo>
                        <a:pt x="215" y="274"/>
                      </a:lnTo>
                      <a:lnTo>
                        <a:pt x="215" y="274"/>
                      </a:lnTo>
                      <a:lnTo>
                        <a:pt x="218" y="273"/>
                      </a:lnTo>
                      <a:lnTo>
                        <a:pt x="221" y="272"/>
                      </a:lnTo>
                      <a:lnTo>
                        <a:pt x="229" y="263"/>
                      </a:lnTo>
                      <a:lnTo>
                        <a:pt x="229" y="263"/>
                      </a:lnTo>
                      <a:lnTo>
                        <a:pt x="231" y="271"/>
                      </a:lnTo>
                      <a:lnTo>
                        <a:pt x="233" y="279"/>
                      </a:lnTo>
                      <a:lnTo>
                        <a:pt x="233" y="279"/>
                      </a:lnTo>
                      <a:close/>
                      <a:moveTo>
                        <a:pt x="230" y="242"/>
                      </a:moveTo>
                      <a:lnTo>
                        <a:pt x="230" y="242"/>
                      </a:lnTo>
                      <a:lnTo>
                        <a:pt x="224" y="236"/>
                      </a:lnTo>
                      <a:lnTo>
                        <a:pt x="215" y="232"/>
                      </a:lnTo>
                      <a:lnTo>
                        <a:pt x="207" y="230"/>
                      </a:lnTo>
                      <a:lnTo>
                        <a:pt x="197" y="229"/>
                      </a:lnTo>
                      <a:lnTo>
                        <a:pt x="197" y="229"/>
                      </a:lnTo>
                      <a:lnTo>
                        <a:pt x="187" y="230"/>
                      </a:lnTo>
                      <a:lnTo>
                        <a:pt x="179" y="232"/>
                      </a:lnTo>
                      <a:lnTo>
                        <a:pt x="170" y="236"/>
                      </a:lnTo>
                      <a:lnTo>
                        <a:pt x="162" y="243"/>
                      </a:lnTo>
                      <a:lnTo>
                        <a:pt x="162" y="243"/>
                      </a:lnTo>
                      <a:lnTo>
                        <a:pt x="156" y="250"/>
                      </a:lnTo>
                      <a:lnTo>
                        <a:pt x="152" y="259"/>
                      </a:lnTo>
                      <a:lnTo>
                        <a:pt x="148" y="269"/>
                      </a:lnTo>
                      <a:lnTo>
                        <a:pt x="147" y="279"/>
                      </a:lnTo>
                      <a:lnTo>
                        <a:pt x="148" y="287"/>
                      </a:lnTo>
                      <a:lnTo>
                        <a:pt x="152" y="297"/>
                      </a:lnTo>
                      <a:lnTo>
                        <a:pt x="156" y="306"/>
                      </a:lnTo>
                      <a:lnTo>
                        <a:pt x="162" y="313"/>
                      </a:lnTo>
                      <a:lnTo>
                        <a:pt x="162" y="313"/>
                      </a:lnTo>
                      <a:lnTo>
                        <a:pt x="170" y="320"/>
                      </a:lnTo>
                      <a:lnTo>
                        <a:pt x="179" y="324"/>
                      </a:lnTo>
                      <a:lnTo>
                        <a:pt x="187" y="327"/>
                      </a:lnTo>
                      <a:lnTo>
                        <a:pt x="197" y="327"/>
                      </a:lnTo>
                      <a:lnTo>
                        <a:pt x="197" y="327"/>
                      </a:lnTo>
                      <a:lnTo>
                        <a:pt x="207" y="327"/>
                      </a:lnTo>
                      <a:lnTo>
                        <a:pt x="216" y="324"/>
                      </a:lnTo>
                      <a:lnTo>
                        <a:pt x="225" y="320"/>
                      </a:lnTo>
                      <a:lnTo>
                        <a:pt x="233" y="313"/>
                      </a:lnTo>
                      <a:lnTo>
                        <a:pt x="233" y="313"/>
                      </a:lnTo>
                      <a:lnTo>
                        <a:pt x="238" y="306"/>
                      </a:lnTo>
                      <a:lnTo>
                        <a:pt x="243" y="297"/>
                      </a:lnTo>
                      <a:lnTo>
                        <a:pt x="245" y="288"/>
                      </a:lnTo>
                      <a:lnTo>
                        <a:pt x="247" y="279"/>
                      </a:lnTo>
                      <a:lnTo>
                        <a:pt x="247" y="279"/>
                      </a:lnTo>
                      <a:lnTo>
                        <a:pt x="247" y="271"/>
                      </a:lnTo>
                      <a:lnTo>
                        <a:pt x="244" y="265"/>
                      </a:lnTo>
                      <a:lnTo>
                        <a:pt x="242" y="259"/>
                      </a:lnTo>
                      <a:lnTo>
                        <a:pt x="240" y="253"/>
                      </a:lnTo>
                      <a:lnTo>
                        <a:pt x="268" y="223"/>
                      </a:lnTo>
                      <a:lnTo>
                        <a:pt x="268" y="223"/>
                      </a:lnTo>
                      <a:lnTo>
                        <a:pt x="277" y="236"/>
                      </a:lnTo>
                      <a:lnTo>
                        <a:pt x="282" y="249"/>
                      </a:lnTo>
                      <a:lnTo>
                        <a:pt x="285" y="263"/>
                      </a:lnTo>
                      <a:lnTo>
                        <a:pt x="287" y="279"/>
                      </a:lnTo>
                      <a:lnTo>
                        <a:pt x="287" y="279"/>
                      </a:lnTo>
                      <a:lnTo>
                        <a:pt x="287" y="287"/>
                      </a:lnTo>
                      <a:lnTo>
                        <a:pt x="285" y="296"/>
                      </a:lnTo>
                      <a:lnTo>
                        <a:pt x="283" y="304"/>
                      </a:lnTo>
                      <a:lnTo>
                        <a:pt x="280" y="312"/>
                      </a:lnTo>
                      <a:lnTo>
                        <a:pt x="277" y="321"/>
                      </a:lnTo>
                      <a:lnTo>
                        <a:pt x="271" y="328"/>
                      </a:lnTo>
                      <a:lnTo>
                        <a:pt x="267" y="335"/>
                      </a:lnTo>
                      <a:lnTo>
                        <a:pt x="261" y="341"/>
                      </a:lnTo>
                      <a:lnTo>
                        <a:pt x="261" y="341"/>
                      </a:lnTo>
                      <a:lnTo>
                        <a:pt x="254" y="348"/>
                      </a:lnTo>
                      <a:lnTo>
                        <a:pt x="247" y="353"/>
                      </a:lnTo>
                      <a:lnTo>
                        <a:pt x="239" y="357"/>
                      </a:lnTo>
                      <a:lnTo>
                        <a:pt x="231" y="361"/>
                      </a:lnTo>
                      <a:lnTo>
                        <a:pt x="223" y="364"/>
                      </a:lnTo>
                      <a:lnTo>
                        <a:pt x="215" y="366"/>
                      </a:lnTo>
                      <a:lnTo>
                        <a:pt x="206" y="367"/>
                      </a:lnTo>
                      <a:lnTo>
                        <a:pt x="197" y="368"/>
                      </a:lnTo>
                      <a:lnTo>
                        <a:pt x="197" y="368"/>
                      </a:lnTo>
                      <a:lnTo>
                        <a:pt x="197" y="368"/>
                      </a:lnTo>
                      <a:lnTo>
                        <a:pt x="197" y="368"/>
                      </a:lnTo>
                      <a:lnTo>
                        <a:pt x="188" y="367"/>
                      </a:lnTo>
                      <a:lnTo>
                        <a:pt x="180" y="366"/>
                      </a:lnTo>
                      <a:lnTo>
                        <a:pt x="171" y="364"/>
                      </a:lnTo>
                      <a:lnTo>
                        <a:pt x="162" y="361"/>
                      </a:lnTo>
                      <a:lnTo>
                        <a:pt x="155" y="357"/>
                      </a:lnTo>
                      <a:lnTo>
                        <a:pt x="147" y="353"/>
                      </a:lnTo>
                      <a:lnTo>
                        <a:pt x="140" y="348"/>
                      </a:lnTo>
                      <a:lnTo>
                        <a:pt x="133" y="341"/>
                      </a:lnTo>
                      <a:lnTo>
                        <a:pt x="133" y="341"/>
                      </a:lnTo>
                      <a:lnTo>
                        <a:pt x="128" y="335"/>
                      </a:lnTo>
                      <a:lnTo>
                        <a:pt x="122" y="327"/>
                      </a:lnTo>
                      <a:lnTo>
                        <a:pt x="118" y="320"/>
                      </a:lnTo>
                      <a:lnTo>
                        <a:pt x="114" y="312"/>
                      </a:lnTo>
                      <a:lnTo>
                        <a:pt x="110" y="303"/>
                      </a:lnTo>
                      <a:lnTo>
                        <a:pt x="109" y="295"/>
                      </a:lnTo>
                      <a:lnTo>
                        <a:pt x="107" y="287"/>
                      </a:lnTo>
                      <a:lnTo>
                        <a:pt x="107" y="279"/>
                      </a:lnTo>
                      <a:lnTo>
                        <a:pt x="107" y="270"/>
                      </a:lnTo>
                      <a:lnTo>
                        <a:pt x="109" y="261"/>
                      </a:lnTo>
                      <a:lnTo>
                        <a:pt x="110" y="253"/>
                      </a:lnTo>
                      <a:lnTo>
                        <a:pt x="114" y="244"/>
                      </a:lnTo>
                      <a:lnTo>
                        <a:pt x="118" y="236"/>
                      </a:lnTo>
                      <a:lnTo>
                        <a:pt x="122" y="229"/>
                      </a:lnTo>
                      <a:lnTo>
                        <a:pt x="128" y="221"/>
                      </a:lnTo>
                      <a:lnTo>
                        <a:pt x="133" y="215"/>
                      </a:lnTo>
                      <a:lnTo>
                        <a:pt x="133" y="215"/>
                      </a:lnTo>
                      <a:lnTo>
                        <a:pt x="141" y="208"/>
                      </a:lnTo>
                      <a:lnTo>
                        <a:pt x="147" y="203"/>
                      </a:lnTo>
                      <a:lnTo>
                        <a:pt x="155" y="199"/>
                      </a:lnTo>
                      <a:lnTo>
                        <a:pt x="162" y="195"/>
                      </a:lnTo>
                      <a:lnTo>
                        <a:pt x="171" y="192"/>
                      </a:lnTo>
                      <a:lnTo>
                        <a:pt x="180" y="190"/>
                      </a:lnTo>
                      <a:lnTo>
                        <a:pt x="188" y="189"/>
                      </a:lnTo>
                      <a:lnTo>
                        <a:pt x="197" y="188"/>
                      </a:lnTo>
                      <a:lnTo>
                        <a:pt x="197" y="188"/>
                      </a:lnTo>
                      <a:lnTo>
                        <a:pt x="206" y="189"/>
                      </a:lnTo>
                      <a:lnTo>
                        <a:pt x="214" y="190"/>
                      </a:lnTo>
                      <a:lnTo>
                        <a:pt x="223" y="192"/>
                      </a:lnTo>
                      <a:lnTo>
                        <a:pt x="230" y="194"/>
                      </a:lnTo>
                      <a:lnTo>
                        <a:pt x="238" y="199"/>
                      </a:lnTo>
                      <a:lnTo>
                        <a:pt x="245" y="203"/>
                      </a:lnTo>
                      <a:lnTo>
                        <a:pt x="253" y="207"/>
                      </a:lnTo>
                      <a:lnTo>
                        <a:pt x="260" y="214"/>
                      </a:lnTo>
                      <a:lnTo>
                        <a:pt x="230" y="242"/>
                      </a:lnTo>
                      <a:close/>
                      <a:moveTo>
                        <a:pt x="269" y="203"/>
                      </a:moveTo>
                      <a:lnTo>
                        <a:pt x="269" y="203"/>
                      </a:lnTo>
                      <a:lnTo>
                        <a:pt x="262" y="196"/>
                      </a:lnTo>
                      <a:lnTo>
                        <a:pt x="254" y="191"/>
                      </a:lnTo>
                      <a:lnTo>
                        <a:pt x="245" y="186"/>
                      </a:lnTo>
                      <a:lnTo>
                        <a:pt x="236" y="181"/>
                      </a:lnTo>
                      <a:lnTo>
                        <a:pt x="227" y="178"/>
                      </a:lnTo>
                      <a:lnTo>
                        <a:pt x="217" y="176"/>
                      </a:lnTo>
                      <a:lnTo>
                        <a:pt x="208" y="175"/>
                      </a:lnTo>
                      <a:lnTo>
                        <a:pt x="197" y="174"/>
                      </a:lnTo>
                      <a:lnTo>
                        <a:pt x="197" y="174"/>
                      </a:lnTo>
                      <a:lnTo>
                        <a:pt x="187" y="175"/>
                      </a:lnTo>
                      <a:lnTo>
                        <a:pt x="176" y="176"/>
                      </a:lnTo>
                      <a:lnTo>
                        <a:pt x="167" y="178"/>
                      </a:lnTo>
                      <a:lnTo>
                        <a:pt x="157" y="182"/>
                      </a:lnTo>
                      <a:lnTo>
                        <a:pt x="148" y="187"/>
                      </a:lnTo>
                      <a:lnTo>
                        <a:pt x="140" y="191"/>
                      </a:lnTo>
                      <a:lnTo>
                        <a:pt x="131" y="198"/>
                      </a:lnTo>
                      <a:lnTo>
                        <a:pt x="123" y="205"/>
                      </a:lnTo>
                      <a:lnTo>
                        <a:pt x="123" y="205"/>
                      </a:lnTo>
                      <a:lnTo>
                        <a:pt x="117" y="213"/>
                      </a:lnTo>
                      <a:lnTo>
                        <a:pt x="110" y="221"/>
                      </a:lnTo>
                      <a:lnTo>
                        <a:pt x="105" y="230"/>
                      </a:lnTo>
                      <a:lnTo>
                        <a:pt x="101" y="239"/>
                      </a:lnTo>
                      <a:lnTo>
                        <a:pt x="98" y="248"/>
                      </a:lnTo>
                      <a:lnTo>
                        <a:pt x="95" y="258"/>
                      </a:lnTo>
                      <a:lnTo>
                        <a:pt x="93" y="268"/>
                      </a:lnTo>
                      <a:lnTo>
                        <a:pt x="93" y="279"/>
                      </a:lnTo>
                      <a:lnTo>
                        <a:pt x="93" y="288"/>
                      </a:lnTo>
                      <a:lnTo>
                        <a:pt x="95" y="298"/>
                      </a:lnTo>
                      <a:lnTo>
                        <a:pt x="98" y="308"/>
                      </a:lnTo>
                      <a:lnTo>
                        <a:pt x="101" y="317"/>
                      </a:lnTo>
                      <a:lnTo>
                        <a:pt x="105" y="326"/>
                      </a:lnTo>
                      <a:lnTo>
                        <a:pt x="110" y="336"/>
                      </a:lnTo>
                      <a:lnTo>
                        <a:pt x="117" y="343"/>
                      </a:lnTo>
                      <a:lnTo>
                        <a:pt x="123" y="352"/>
                      </a:lnTo>
                      <a:lnTo>
                        <a:pt x="123" y="352"/>
                      </a:lnTo>
                      <a:lnTo>
                        <a:pt x="131" y="358"/>
                      </a:lnTo>
                      <a:lnTo>
                        <a:pt x="140" y="365"/>
                      </a:lnTo>
                      <a:lnTo>
                        <a:pt x="148" y="370"/>
                      </a:lnTo>
                      <a:lnTo>
                        <a:pt x="157" y="375"/>
                      </a:lnTo>
                      <a:lnTo>
                        <a:pt x="167" y="378"/>
                      </a:lnTo>
                      <a:lnTo>
                        <a:pt x="176" y="380"/>
                      </a:lnTo>
                      <a:lnTo>
                        <a:pt x="187" y="381"/>
                      </a:lnTo>
                      <a:lnTo>
                        <a:pt x="197" y="382"/>
                      </a:lnTo>
                      <a:lnTo>
                        <a:pt x="197" y="382"/>
                      </a:lnTo>
                      <a:lnTo>
                        <a:pt x="197" y="382"/>
                      </a:lnTo>
                      <a:lnTo>
                        <a:pt x="197" y="382"/>
                      </a:lnTo>
                      <a:lnTo>
                        <a:pt x="208" y="381"/>
                      </a:lnTo>
                      <a:lnTo>
                        <a:pt x="217" y="380"/>
                      </a:lnTo>
                      <a:lnTo>
                        <a:pt x="227" y="378"/>
                      </a:lnTo>
                      <a:lnTo>
                        <a:pt x="237" y="375"/>
                      </a:lnTo>
                      <a:lnTo>
                        <a:pt x="247" y="370"/>
                      </a:lnTo>
                      <a:lnTo>
                        <a:pt x="255" y="365"/>
                      </a:lnTo>
                      <a:lnTo>
                        <a:pt x="263" y="358"/>
                      </a:lnTo>
                      <a:lnTo>
                        <a:pt x="270" y="352"/>
                      </a:lnTo>
                      <a:lnTo>
                        <a:pt x="270" y="352"/>
                      </a:lnTo>
                      <a:lnTo>
                        <a:pt x="278" y="344"/>
                      </a:lnTo>
                      <a:lnTo>
                        <a:pt x="283" y="336"/>
                      </a:lnTo>
                      <a:lnTo>
                        <a:pt x="289" y="327"/>
                      </a:lnTo>
                      <a:lnTo>
                        <a:pt x="293" y="317"/>
                      </a:lnTo>
                      <a:lnTo>
                        <a:pt x="296" y="309"/>
                      </a:lnTo>
                      <a:lnTo>
                        <a:pt x="299" y="299"/>
                      </a:lnTo>
                      <a:lnTo>
                        <a:pt x="301" y="288"/>
                      </a:lnTo>
                      <a:lnTo>
                        <a:pt x="301" y="279"/>
                      </a:lnTo>
                      <a:lnTo>
                        <a:pt x="301" y="279"/>
                      </a:lnTo>
                      <a:lnTo>
                        <a:pt x="301" y="269"/>
                      </a:lnTo>
                      <a:lnTo>
                        <a:pt x="299" y="260"/>
                      </a:lnTo>
                      <a:lnTo>
                        <a:pt x="297" y="253"/>
                      </a:lnTo>
                      <a:lnTo>
                        <a:pt x="295" y="244"/>
                      </a:lnTo>
                      <a:lnTo>
                        <a:pt x="292" y="236"/>
                      </a:lnTo>
                      <a:lnTo>
                        <a:pt x="289" y="228"/>
                      </a:lnTo>
                      <a:lnTo>
                        <a:pt x="284" y="221"/>
                      </a:lnTo>
                      <a:lnTo>
                        <a:pt x="279" y="214"/>
                      </a:lnTo>
                      <a:lnTo>
                        <a:pt x="301" y="192"/>
                      </a:lnTo>
                      <a:lnTo>
                        <a:pt x="301" y="192"/>
                      </a:lnTo>
                      <a:lnTo>
                        <a:pt x="308" y="202"/>
                      </a:lnTo>
                      <a:lnTo>
                        <a:pt x="314" y="212"/>
                      </a:lnTo>
                      <a:lnTo>
                        <a:pt x="319" y="221"/>
                      </a:lnTo>
                      <a:lnTo>
                        <a:pt x="323" y="232"/>
                      </a:lnTo>
                      <a:lnTo>
                        <a:pt x="328" y="243"/>
                      </a:lnTo>
                      <a:lnTo>
                        <a:pt x="330" y="255"/>
                      </a:lnTo>
                      <a:lnTo>
                        <a:pt x="331" y="267"/>
                      </a:lnTo>
                      <a:lnTo>
                        <a:pt x="332" y="279"/>
                      </a:lnTo>
                      <a:lnTo>
                        <a:pt x="332" y="279"/>
                      </a:lnTo>
                      <a:lnTo>
                        <a:pt x="331" y="292"/>
                      </a:lnTo>
                      <a:lnTo>
                        <a:pt x="329" y="304"/>
                      </a:lnTo>
                      <a:lnTo>
                        <a:pt x="326" y="317"/>
                      </a:lnTo>
                      <a:lnTo>
                        <a:pt x="321" y="329"/>
                      </a:lnTo>
                      <a:lnTo>
                        <a:pt x="316" y="341"/>
                      </a:lnTo>
                      <a:lnTo>
                        <a:pt x="309" y="353"/>
                      </a:lnTo>
                      <a:lnTo>
                        <a:pt x="302" y="364"/>
                      </a:lnTo>
                      <a:lnTo>
                        <a:pt x="292" y="374"/>
                      </a:lnTo>
                      <a:lnTo>
                        <a:pt x="292" y="374"/>
                      </a:lnTo>
                      <a:lnTo>
                        <a:pt x="282" y="382"/>
                      </a:lnTo>
                      <a:lnTo>
                        <a:pt x="271" y="390"/>
                      </a:lnTo>
                      <a:lnTo>
                        <a:pt x="261" y="397"/>
                      </a:lnTo>
                      <a:lnTo>
                        <a:pt x="249" y="403"/>
                      </a:lnTo>
                      <a:lnTo>
                        <a:pt x="237" y="407"/>
                      </a:lnTo>
                      <a:lnTo>
                        <a:pt x="224" y="410"/>
                      </a:lnTo>
                      <a:lnTo>
                        <a:pt x="211" y="412"/>
                      </a:lnTo>
                      <a:lnTo>
                        <a:pt x="197" y="412"/>
                      </a:lnTo>
                      <a:lnTo>
                        <a:pt x="197" y="412"/>
                      </a:lnTo>
                      <a:lnTo>
                        <a:pt x="184" y="412"/>
                      </a:lnTo>
                      <a:lnTo>
                        <a:pt x="171" y="410"/>
                      </a:lnTo>
                      <a:lnTo>
                        <a:pt x="158" y="407"/>
                      </a:lnTo>
                      <a:lnTo>
                        <a:pt x="146" y="403"/>
                      </a:lnTo>
                      <a:lnTo>
                        <a:pt x="134" y="397"/>
                      </a:lnTo>
                      <a:lnTo>
                        <a:pt x="122" y="390"/>
                      </a:lnTo>
                      <a:lnTo>
                        <a:pt x="112" y="382"/>
                      </a:lnTo>
                      <a:lnTo>
                        <a:pt x="102" y="374"/>
                      </a:lnTo>
                      <a:lnTo>
                        <a:pt x="102" y="374"/>
                      </a:lnTo>
                      <a:lnTo>
                        <a:pt x="93" y="363"/>
                      </a:lnTo>
                      <a:lnTo>
                        <a:pt x="85" y="352"/>
                      </a:lnTo>
                      <a:lnTo>
                        <a:pt x="78" y="341"/>
                      </a:lnTo>
                      <a:lnTo>
                        <a:pt x="73" y="328"/>
                      </a:lnTo>
                      <a:lnTo>
                        <a:pt x="68" y="316"/>
                      </a:lnTo>
                      <a:lnTo>
                        <a:pt x="65" y="303"/>
                      </a:lnTo>
                      <a:lnTo>
                        <a:pt x="63" y="290"/>
                      </a:lnTo>
                      <a:lnTo>
                        <a:pt x="63" y="279"/>
                      </a:lnTo>
                      <a:lnTo>
                        <a:pt x="63" y="266"/>
                      </a:lnTo>
                      <a:lnTo>
                        <a:pt x="65" y="253"/>
                      </a:lnTo>
                      <a:lnTo>
                        <a:pt x="68" y="240"/>
                      </a:lnTo>
                      <a:lnTo>
                        <a:pt x="73" y="228"/>
                      </a:lnTo>
                      <a:lnTo>
                        <a:pt x="78" y="216"/>
                      </a:lnTo>
                      <a:lnTo>
                        <a:pt x="85" y="204"/>
                      </a:lnTo>
                      <a:lnTo>
                        <a:pt x="93" y="193"/>
                      </a:lnTo>
                      <a:lnTo>
                        <a:pt x="102" y="182"/>
                      </a:lnTo>
                      <a:lnTo>
                        <a:pt x="102" y="182"/>
                      </a:lnTo>
                      <a:lnTo>
                        <a:pt x="112" y="174"/>
                      </a:lnTo>
                      <a:lnTo>
                        <a:pt x="122" y="166"/>
                      </a:lnTo>
                      <a:lnTo>
                        <a:pt x="134" y="160"/>
                      </a:lnTo>
                      <a:lnTo>
                        <a:pt x="145" y="153"/>
                      </a:lnTo>
                      <a:lnTo>
                        <a:pt x="158" y="149"/>
                      </a:lnTo>
                      <a:lnTo>
                        <a:pt x="171" y="146"/>
                      </a:lnTo>
                      <a:lnTo>
                        <a:pt x="184" y="145"/>
                      </a:lnTo>
                      <a:lnTo>
                        <a:pt x="197" y="144"/>
                      </a:lnTo>
                      <a:lnTo>
                        <a:pt x="197" y="144"/>
                      </a:lnTo>
                      <a:lnTo>
                        <a:pt x="210" y="145"/>
                      </a:lnTo>
                      <a:lnTo>
                        <a:pt x="223" y="146"/>
                      </a:lnTo>
                      <a:lnTo>
                        <a:pt x="236" y="149"/>
                      </a:lnTo>
                      <a:lnTo>
                        <a:pt x="248" y="153"/>
                      </a:lnTo>
                      <a:lnTo>
                        <a:pt x="260" y="159"/>
                      </a:lnTo>
                      <a:lnTo>
                        <a:pt x="270" y="165"/>
                      </a:lnTo>
                      <a:lnTo>
                        <a:pt x="281" y="173"/>
                      </a:lnTo>
                      <a:lnTo>
                        <a:pt x="291" y="181"/>
                      </a:lnTo>
                      <a:lnTo>
                        <a:pt x="269" y="203"/>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lt1"/>
                    </a:solidFill>
                  </a:endParaRPr>
                </a:p>
              </p:txBody>
            </p:sp>
            <p:sp>
              <p:nvSpPr>
                <p:cNvPr id="8" name="Oval 35"/>
                <p:cNvSpPr/>
                <p:nvPr>
                  <p:custDataLst>
                    <p:tags r:id="rId13"/>
                  </p:custDataLst>
                </p:nvPr>
              </p:nvSpPr>
              <p:spPr>
                <a:xfrm>
                  <a:off x="6164969" y="3294891"/>
                  <a:ext cx="817494" cy="817494"/>
                </a:xfrm>
                <a:prstGeom prst="ellipse">
                  <a:avLst/>
                </a:pr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nvGrpSpPr>
                <p:cNvPr id="9" name="Group 48"/>
                <p:cNvGrpSpPr/>
                <p:nvPr/>
              </p:nvGrpSpPr>
              <p:grpSpPr>
                <a:xfrm>
                  <a:off x="6391867" y="3485511"/>
                  <a:ext cx="363699" cy="436255"/>
                  <a:chOff x="4051300" y="3109913"/>
                  <a:chExt cx="628650" cy="754063"/>
                </a:xfrm>
                <a:solidFill>
                  <a:schemeClr val="bg1"/>
                </a:solidFill>
              </p:grpSpPr>
              <p:sp>
                <p:nvSpPr>
                  <p:cNvPr id="10" name="Freeform 49"/>
                  <p:cNvSpPr>
                    <a:spLocks noEditPoints="1"/>
                  </p:cNvSpPr>
                  <p:nvPr>
                    <p:custDataLst>
                      <p:tags r:id="rId14"/>
                    </p:custDataLst>
                  </p:nvPr>
                </p:nvSpPr>
                <p:spPr bwMode="auto">
                  <a:xfrm>
                    <a:off x="4051300" y="3109913"/>
                    <a:ext cx="628650" cy="754063"/>
                  </a:xfrm>
                  <a:custGeom>
                    <a:avLst/>
                    <a:gdLst>
                      <a:gd name="T0" fmla="*/ 376 w 396"/>
                      <a:gd name="T1" fmla="*/ 361 h 475"/>
                      <a:gd name="T2" fmla="*/ 287 w 396"/>
                      <a:gd name="T3" fmla="*/ 265 h 475"/>
                      <a:gd name="T4" fmla="*/ 258 w 396"/>
                      <a:gd name="T5" fmla="*/ 133 h 475"/>
                      <a:gd name="T6" fmla="*/ 244 w 396"/>
                      <a:gd name="T7" fmla="*/ 70 h 475"/>
                      <a:gd name="T8" fmla="*/ 237 w 396"/>
                      <a:gd name="T9" fmla="*/ 52 h 475"/>
                      <a:gd name="T10" fmla="*/ 233 w 396"/>
                      <a:gd name="T11" fmla="*/ 39 h 475"/>
                      <a:gd name="T12" fmla="*/ 226 w 396"/>
                      <a:gd name="T13" fmla="*/ 27 h 475"/>
                      <a:gd name="T14" fmla="*/ 220 w 396"/>
                      <a:gd name="T15" fmla="*/ 17 h 475"/>
                      <a:gd name="T16" fmla="*/ 213 w 396"/>
                      <a:gd name="T17" fmla="*/ 10 h 475"/>
                      <a:gd name="T18" fmla="*/ 189 w 396"/>
                      <a:gd name="T19" fmla="*/ 6 h 475"/>
                      <a:gd name="T20" fmla="*/ 182 w 396"/>
                      <a:gd name="T21" fmla="*/ 11 h 475"/>
                      <a:gd name="T22" fmla="*/ 176 w 396"/>
                      <a:gd name="T23" fmla="*/ 18 h 475"/>
                      <a:gd name="T24" fmla="*/ 169 w 396"/>
                      <a:gd name="T25" fmla="*/ 28 h 475"/>
                      <a:gd name="T26" fmla="*/ 164 w 396"/>
                      <a:gd name="T27" fmla="*/ 41 h 475"/>
                      <a:gd name="T28" fmla="*/ 157 w 396"/>
                      <a:gd name="T29" fmla="*/ 55 h 475"/>
                      <a:gd name="T30" fmla="*/ 152 w 396"/>
                      <a:gd name="T31" fmla="*/ 70 h 475"/>
                      <a:gd name="T32" fmla="*/ 139 w 396"/>
                      <a:gd name="T33" fmla="*/ 144 h 475"/>
                      <a:gd name="T34" fmla="*/ 102 w 396"/>
                      <a:gd name="T35" fmla="*/ 278 h 475"/>
                      <a:gd name="T36" fmla="*/ 19 w 396"/>
                      <a:gd name="T37" fmla="*/ 362 h 475"/>
                      <a:gd name="T38" fmla="*/ 1 w 396"/>
                      <a:gd name="T39" fmla="*/ 438 h 475"/>
                      <a:gd name="T40" fmla="*/ 124 w 396"/>
                      <a:gd name="T41" fmla="*/ 474 h 475"/>
                      <a:gd name="T42" fmla="*/ 258 w 396"/>
                      <a:gd name="T43" fmla="*/ 469 h 475"/>
                      <a:gd name="T44" fmla="*/ 339 w 396"/>
                      <a:gd name="T45" fmla="*/ 461 h 475"/>
                      <a:gd name="T46" fmla="*/ 374 w 396"/>
                      <a:gd name="T47" fmla="*/ 378 h 475"/>
                      <a:gd name="T48" fmla="*/ 328 w 396"/>
                      <a:gd name="T49" fmla="*/ 355 h 475"/>
                      <a:gd name="T50" fmla="*/ 262 w 396"/>
                      <a:gd name="T51" fmla="*/ 259 h 475"/>
                      <a:gd name="T52" fmla="*/ 351 w 396"/>
                      <a:gd name="T53" fmla="*/ 360 h 475"/>
                      <a:gd name="T54" fmla="*/ 168 w 396"/>
                      <a:gd name="T55" fmla="*/ 68 h 475"/>
                      <a:gd name="T56" fmla="*/ 172 w 396"/>
                      <a:gd name="T57" fmla="*/ 55 h 475"/>
                      <a:gd name="T58" fmla="*/ 178 w 396"/>
                      <a:gd name="T59" fmla="*/ 43 h 475"/>
                      <a:gd name="T60" fmla="*/ 182 w 396"/>
                      <a:gd name="T61" fmla="*/ 35 h 475"/>
                      <a:gd name="T62" fmla="*/ 187 w 396"/>
                      <a:gd name="T63" fmla="*/ 26 h 475"/>
                      <a:gd name="T64" fmla="*/ 194 w 396"/>
                      <a:gd name="T65" fmla="*/ 20 h 475"/>
                      <a:gd name="T66" fmla="*/ 203 w 396"/>
                      <a:gd name="T67" fmla="*/ 20 h 475"/>
                      <a:gd name="T68" fmla="*/ 208 w 396"/>
                      <a:gd name="T69" fmla="*/ 25 h 475"/>
                      <a:gd name="T70" fmla="*/ 213 w 396"/>
                      <a:gd name="T71" fmla="*/ 34 h 475"/>
                      <a:gd name="T72" fmla="*/ 218 w 396"/>
                      <a:gd name="T73" fmla="*/ 42 h 475"/>
                      <a:gd name="T74" fmla="*/ 223 w 396"/>
                      <a:gd name="T75" fmla="*/ 55 h 475"/>
                      <a:gd name="T76" fmla="*/ 166 w 396"/>
                      <a:gd name="T77" fmla="*/ 75 h 475"/>
                      <a:gd name="T78" fmla="*/ 243 w 396"/>
                      <a:gd name="T79" fmla="*/ 142 h 475"/>
                      <a:gd name="T80" fmla="*/ 154 w 396"/>
                      <a:gd name="T81" fmla="*/ 132 h 475"/>
                      <a:gd name="T82" fmla="*/ 62 w 396"/>
                      <a:gd name="T83" fmla="*/ 347 h 475"/>
                      <a:gd name="T84" fmla="*/ 129 w 396"/>
                      <a:gd name="T85" fmla="*/ 273 h 475"/>
                      <a:gd name="T86" fmla="*/ 56 w 396"/>
                      <a:gd name="T87" fmla="*/ 364 h 475"/>
                      <a:gd name="T88" fmla="*/ 22 w 396"/>
                      <a:gd name="T89" fmla="*/ 378 h 475"/>
                      <a:gd name="T90" fmla="*/ 27 w 396"/>
                      <a:gd name="T91" fmla="*/ 395 h 475"/>
                      <a:gd name="T92" fmla="*/ 139 w 396"/>
                      <a:gd name="T93" fmla="*/ 436 h 475"/>
                      <a:gd name="T94" fmla="*/ 99 w 396"/>
                      <a:gd name="T95" fmla="*/ 371 h 475"/>
                      <a:gd name="T96" fmla="*/ 62 w 396"/>
                      <a:gd name="T97" fmla="*/ 401 h 475"/>
                      <a:gd name="T98" fmla="*/ 72 w 396"/>
                      <a:gd name="T99" fmla="*/ 436 h 475"/>
                      <a:gd name="T100" fmla="*/ 95 w 396"/>
                      <a:gd name="T101" fmla="*/ 385 h 475"/>
                      <a:gd name="T102" fmla="*/ 72 w 396"/>
                      <a:gd name="T103" fmla="*/ 460 h 475"/>
                      <a:gd name="T104" fmla="*/ 153 w 396"/>
                      <a:gd name="T105" fmla="*/ 448 h 475"/>
                      <a:gd name="T106" fmla="*/ 325 w 396"/>
                      <a:gd name="T107" fmla="*/ 450 h 475"/>
                      <a:gd name="T108" fmla="*/ 294 w 396"/>
                      <a:gd name="T109" fmla="*/ 392 h 475"/>
                      <a:gd name="T110" fmla="*/ 322 w 396"/>
                      <a:gd name="T111" fmla="*/ 416 h 475"/>
                      <a:gd name="T112" fmla="*/ 326 w 396"/>
                      <a:gd name="T113" fmla="*/ 382 h 475"/>
                      <a:gd name="T114" fmla="*/ 290 w 396"/>
                      <a:gd name="T115" fmla="*/ 375 h 475"/>
                      <a:gd name="T116" fmla="*/ 258 w 396"/>
                      <a:gd name="T117" fmla="*/ 292 h 475"/>
                      <a:gd name="T118" fmla="*/ 375 w 396"/>
                      <a:gd name="T119" fmla="*/ 40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475">
                        <a:moveTo>
                          <a:pt x="396" y="427"/>
                        </a:moveTo>
                        <a:lnTo>
                          <a:pt x="396" y="427"/>
                        </a:lnTo>
                        <a:lnTo>
                          <a:pt x="396" y="411"/>
                        </a:lnTo>
                        <a:lnTo>
                          <a:pt x="395" y="393"/>
                        </a:lnTo>
                        <a:lnTo>
                          <a:pt x="393" y="386"/>
                        </a:lnTo>
                        <a:lnTo>
                          <a:pt x="391" y="378"/>
                        </a:lnTo>
                        <a:lnTo>
                          <a:pt x="387" y="373"/>
                        </a:lnTo>
                        <a:lnTo>
                          <a:pt x="384" y="367"/>
                        </a:lnTo>
                        <a:lnTo>
                          <a:pt x="378" y="362"/>
                        </a:lnTo>
                        <a:lnTo>
                          <a:pt x="376" y="361"/>
                        </a:lnTo>
                        <a:lnTo>
                          <a:pt x="376" y="361"/>
                        </a:lnTo>
                        <a:lnTo>
                          <a:pt x="364" y="353"/>
                        </a:lnTo>
                        <a:lnTo>
                          <a:pt x="352" y="344"/>
                        </a:lnTo>
                        <a:lnTo>
                          <a:pt x="341" y="335"/>
                        </a:lnTo>
                        <a:lnTo>
                          <a:pt x="330" y="324"/>
                        </a:lnTo>
                        <a:lnTo>
                          <a:pt x="320" y="313"/>
                        </a:lnTo>
                        <a:lnTo>
                          <a:pt x="311" y="303"/>
                        </a:lnTo>
                        <a:lnTo>
                          <a:pt x="302" y="290"/>
                        </a:lnTo>
                        <a:lnTo>
                          <a:pt x="294" y="278"/>
                        </a:lnTo>
                        <a:lnTo>
                          <a:pt x="287" y="265"/>
                        </a:lnTo>
                        <a:lnTo>
                          <a:pt x="280" y="251"/>
                        </a:lnTo>
                        <a:lnTo>
                          <a:pt x="274" y="237"/>
                        </a:lnTo>
                        <a:lnTo>
                          <a:pt x="270" y="223"/>
                        </a:lnTo>
                        <a:lnTo>
                          <a:pt x="265" y="207"/>
                        </a:lnTo>
                        <a:lnTo>
                          <a:pt x="262" y="193"/>
                        </a:lnTo>
                        <a:lnTo>
                          <a:pt x="260" y="178"/>
                        </a:lnTo>
                        <a:lnTo>
                          <a:pt x="258" y="162"/>
                        </a:lnTo>
                        <a:lnTo>
                          <a:pt x="258" y="144"/>
                        </a:lnTo>
                        <a:lnTo>
                          <a:pt x="258" y="144"/>
                        </a:lnTo>
                        <a:lnTo>
                          <a:pt x="258" y="133"/>
                        </a:lnTo>
                        <a:lnTo>
                          <a:pt x="256" y="120"/>
                        </a:lnTo>
                        <a:lnTo>
                          <a:pt x="249" y="90"/>
                        </a:lnTo>
                        <a:lnTo>
                          <a:pt x="250" y="90"/>
                        </a:lnTo>
                        <a:lnTo>
                          <a:pt x="245" y="71"/>
                        </a:lnTo>
                        <a:lnTo>
                          <a:pt x="245" y="71"/>
                        </a:lnTo>
                        <a:lnTo>
                          <a:pt x="244" y="70"/>
                        </a:lnTo>
                        <a:lnTo>
                          <a:pt x="244" y="70"/>
                        </a:lnTo>
                        <a:lnTo>
                          <a:pt x="244" y="70"/>
                        </a:lnTo>
                        <a:lnTo>
                          <a:pt x="244" y="70"/>
                        </a:lnTo>
                        <a:lnTo>
                          <a:pt x="244" y="70"/>
                        </a:lnTo>
                        <a:lnTo>
                          <a:pt x="244" y="70"/>
                        </a:lnTo>
                        <a:lnTo>
                          <a:pt x="241" y="64"/>
                        </a:lnTo>
                        <a:lnTo>
                          <a:pt x="241" y="64"/>
                        </a:lnTo>
                        <a:lnTo>
                          <a:pt x="241" y="64"/>
                        </a:lnTo>
                        <a:lnTo>
                          <a:pt x="241" y="64"/>
                        </a:lnTo>
                        <a:lnTo>
                          <a:pt x="239" y="57"/>
                        </a:lnTo>
                        <a:lnTo>
                          <a:pt x="239" y="57"/>
                        </a:lnTo>
                        <a:lnTo>
                          <a:pt x="239" y="57"/>
                        </a:lnTo>
                        <a:lnTo>
                          <a:pt x="239" y="57"/>
                        </a:lnTo>
                        <a:lnTo>
                          <a:pt x="237" y="52"/>
                        </a:lnTo>
                        <a:lnTo>
                          <a:pt x="237" y="52"/>
                        </a:lnTo>
                        <a:lnTo>
                          <a:pt x="237" y="51"/>
                        </a:lnTo>
                        <a:lnTo>
                          <a:pt x="237" y="51"/>
                        </a:lnTo>
                        <a:lnTo>
                          <a:pt x="235" y="47"/>
                        </a:lnTo>
                        <a:lnTo>
                          <a:pt x="235" y="47"/>
                        </a:lnTo>
                        <a:lnTo>
                          <a:pt x="235" y="44"/>
                        </a:lnTo>
                        <a:lnTo>
                          <a:pt x="235" y="44"/>
                        </a:lnTo>
                        <a:lnTo>
                          <a:pt x="233" y="41"/>
                        </a:lnTo>
                        <a:lnTo>
                          <a:pt x="233" y="41"/>
                        </a:lnTo>
                        <a:lnTo>
                          <a:pt x="233" y="39"/>
                        </a:lnTo>
                        <a:lnTo>
                          <a:pt x="233" y="39"/>
                        </a:lnTo>
                        <a:lnTo>
                          <a:pt x="231" y="36"/>
                        </a:lnTo>
                        <a:lnTo>
                          <a:pt x="231" y="36"/>
                        </a:lnTo>
                        <a:lnTo>
                          <a:pt x="230" y="34"/>
                        </a:lnTo>
                        <a:lnTo>
                          <a:pt x="230" y="34"/>
                        </a:lnTo>
                        <a:lnTo>
                          <a:pt x="229" y="31"/>
                        </a:lnTo>
                        <a:lnTo>
                          <a:pt x="229" y="31"/>
                        </a:lnTo>
                        <a:lnTo>
                          <a:pt x="227" y="29"/>
                        </a:lnTo>
                        <a:lnTo>
                          <a:pt x="227" y="29"/>
                        </a:lnTo>
                        <a:lnTo>
                          <a:pt x="226" y="27"/>
                        </a:lnTo>
                        <a:lnTo>
                          <a:pt x="226" y="27"/>
                        </a:lnTo>
                        <a:lnTo>
                          <a:pt x="225" y="25"/>
                        </a:lnTo>
                        <a:lnTo>
                          <a:pt x="225" y="25"/>
                        </a:lnTo>
                        <a:lnTo>
                          <a:pt x="223" y="23"/>
                        </a:lnTo>
                        <a:lnTo>
                          <a:pt x="223" y="23"/>
                        </a:lnTo>
                        <a:lnTo>
                          <a:pt x="222" y="21"/>
                        </a:lnTo>
                        <a:lnTo>
                          <a:pt x="222" y="21"/>
                        </a:lnTo>
                        <a:lnTo>
                          <a:pt x="221" y="18"/>
                        </a:lnTo>
                        <a:lnTo>
                          <a:pt x="221" y="18"/>
                        </a:lnTo>
                        <a:lnTo>
                          <a:pt x="220" y="17"/>
                        </a:lnTo>
                        <a:lnTo>
                          <a:pt x="220" y="17"/>
                        </a:lnTo>
                        <a:lnTo>
                          <a:pt x="219" y="15"/>
                        </a:lnTo>
                        <a:lnTo>
                          <a:pt x="219" y="15"/>
                        </a:lnTo>
                        <a:lnTo>
                          <a:pt x="217" y="14"/>
                        </a:lnTo>
                        <a:lnTo>
                          <a:pt x="217" y="14"/>
                        </a:lnTo>
                        <a:lnTo>
                          <a:pt x="216" y="12"/>
                        </a:lnTo>
                        <a:lnTo>
                          <a:pt x="216" y="12"/>
                        </a:lnTo>
                        <a:lnTo>
                          <a:pt x="214" y="11"/>
                        </a:lnTo>
                        <a:lnTo>
                          <a:pt x="214" y="11"/>
                        </a:lnTo>
                        <a:lnTo>
                          <a:pt x="213" y="10"/>
                        </a:lnTo>
                        <a:lnTo>
                          <a:pt x="213" y="10"/>
                        </a:lnTo>
                        <a:lnTo>
                          <a:pt x="211" y="8"/>
                        </a:lnTo>
                        <a:lnTo>
                          <a:pt x="211" y="8"/>
                        </a:lnTo>
                        <a:lnTo>
                          <a:pt x="210" y="8"/>
                        </a:lnTo>
                        <a:lnTo>
                          <a:pt x="210" y="8"/>
                        </a:lnTo>
                        <a:lnTo>
                          <a:pt x="205" y="3"/>
                        </a:lnTo>
                        <a:lnTo>
                          <a:pt x="198" y="0"/>
                        </a:lnTo>
                        <a:lnTo>
                          <a:pt x="192" y="3"/>
                        </a:lnTo>
                        <a:lnTo>
                          <a:pt x="192" y="3"/>
                        </a:lnTo>
                        <a:lnTo>
                          <a:pt x="189" y="6"/>
                        </a:lnTo>
                        <a:lnTo>
                          <a:pt x="189" y="6"/>
                        </a:lnTo>
                        <a:lnTo>
                          <a:pt x="187" y="7"/>
                        </a:lnTo>
                        <a:lnTo>
                          <a:pt x="187" y="7"/>
                        </a:lnTo>
                        <a:lnTo>
                          <a:pt x="185" y="8"/>
                        </a:lnTo>
                        <a:lnTo>
                          <a:pt x="185" y="8"/>
                        </a:lnTo>
                        <a:lnTo>
                          <a:pt x="184" y="9"/>
                        </a:lnTo>
                        <a:lnTo>
                          <a:pt x="184" y="9"/>
                        </a:lnTo>
                        <a:lnTo>
                          <a:pt x="183" y="10"/>
                        </a:lnTo>
                        <a:lnTo>
                          <a:pt x="183" y="10"/>
                        </a:lnTo>
                        <a:lnTo>
                          <a:pt x="182" y="11"/>
                        </a:lnTo>
                        <a:lnTo>
                          <a:pt x="182" y="11"/>
                        </a:lnTo>
                        <a:lnTo>
                          <a:pt x="181" y="12"/>
                        </a:lnTo>
                        <a:lnTo>
                          <a:pt x="181" y="12"/>
                        </a:lnTo>
                        <a:lnTo>
                          <a:pt x="179" y="14"/>
                        </a:lnTo>
                        <a:lnTo>
                          <a:pt x="179" y="14"/>
                        </a:lnTo>
                        <a:lnTo>
                          <a:pt x="178" y="15"/>
                        </a:lnTo>
                        <a:lnTo>
                          <a:pt x="178" y="15"/>
                        </a:lnTo>
                        <a:lnTo>
                          <a:pt x="177" y="17"/>
                        </a:lnTo>
                        <a:lnTo>
                          <a:pt x="177" y="17"/>
                        </a:lnTo>
                        <a:lnTo>
                          <a:pt x="176" y="18"/>
                        </a:lnTo>
                        <a:lnTo>
                          <a:pt x="176" y="18"/>
                        </a:lnTo>
                        <a:lnTo>
                          <a:pt x="175" y="21"/>
                        </a:lnTo>
                        <a:lnTo>
                          <a:pt x="175" y="21"/>
                        </a:lnTo>
                        <a:lnTo>
                          <a:pt x="172" y="23"/>
                        </a:lnTo>
                        <a:lnTo>
                          <a:pt x="172" y="23"/>
                        </a:lnTo>
                        <a:lnTo>
                          <a:pt x="171" y="25"/>
                        </a:lnTo>
                        <a:lnTo>
                          <a:pt x="171" y="25"/>
                        </a:lnTo>
                        <a:lnTo>
                          <a:pt x="170" y="27"/>
                        </a:lnTo>
                        <a:lnTo>
                          <a:pt x="170" y="27"/>
                        </a:lnTo>
                        <a:lnTo>
                          <a:pt x="169" y="28"/>
                        </a:lnTo>
                        <a:lnTo>
                          <a:pt x="169" y="28"/>
                        </a:lnTo>
                        <a:lnTo>
                          <a:pt x="168" y="31"/>
                        </a:lnTo>
                        <a:lnTo>
                          <a:pt x="168" y="31"/>
                        </a:lnTo>
                        <a:lnTo>
                          <a:pt x="167" y="34"/>
                        </a:lnTo>
                        <a:lnTo>
                          <a:pt x="167" y="34"/>
                        </a:lnTo>
                        <a:lnTo>
                          <a:pt x="166" y="36"/>
                        </a:lnTo>
                        <a:lnTo>
                          <a:pt x="166" y="36"/>
                        </a:lnTo>
                        <a:lnTo>
                          <a:pt x="165" y="38"/>
                        </a:lnTo>
                        <a:lnTo>
                          <a:pt x="165" y="38"/>
                        </a:lnTo>
                        <a:lnTo>
                          <a:pt x="164" y="41"/>
                        </a:lnTo>
                        <a:lnTo>
                          <a:pt x="164" y="41"/>
                        </a:lnTo>
                        <a:lnTo>
                          <a:pt x="163" y="43"/>
                        </a:lnTo>
                        <a:lnTo>
                          <a:pt x="163" y="43"/>
                        </a:lnTo>
                        <a:lnTo>
                          <a:pt x="160" y="47"/>
                        </a:lnTo>
                        <a:lnTo>
                          <a:pt x="160" y="47"/>
                        </a:lnTo>
                        <a:lnTo>
                          <a:pt x="159" y="49"/>
                        </a:lnTo>
                        <a:lnTo>
                          <a:pt x="159" y="49"/>
                        </a:lnTo>
                        <a:lnTo>
                          <a:pt x="158" y="52"/>
                        </a:lnTo>
                        <a:lnTo>
                          <a:pt x="158" y="52"/>
                        </a:lnTo>
                        <a:lnTo>
                          <a:pt x="157" y="55"/>
                        </a:lnTo>
                        <a:lnTo>
                          <a:pt x="157" y="55"/>
                        </a:lnTo>
                        <a:lnTo>
                          <a:pt x="156" y="58"/>
                        </a:lnTo>
                        <a:lnTo>
                          <a:pt x="156" y="58"/>
                        </a:lnTo>
                        <a:lnTo>
                          <a:pt x="155" y="62"/>
                        </a:lnTo>
                        <a:lnTo>
                          <a:pt x="155" y="62"/>
                        </a:lnTo>
                        <a:lnTo>
                          <a:pt x="154" y="64"/>
                        </a:lnTo>
                        <a:lnTo>
                          <a:pt x="154" y="64"/>
                        </a:lnTo>
                        <a:lnTo>
                          <a:pt x="153" y="69"/>
                        </a:lnTo>
                        <a:lnTo>
                          <a:pt x="153" y="69"/>
                        </a:lnTo>
                        <a:lnTo>
                          <a:pt x="152" y="70"/>
                        </a:lnTo>
                        <a:lnTo>
                          <a:pt x="152" y="70"/>
                        </a:lnTo>
                        <a:lnTo>
                          <a:pt x="152" y="71"/>
                        </a:lnTo>
                        <a:lnTo>
                          <a:pt x="152" y="71"/>
                        </a:lnTo>
                        <a:lnTo>
                          <a:pt x="152" y="71"/>
                        </a:lnTo>
                        <a:lnTo>
                          <a:pt x="146" y="90"/>
                        </a:lnTo>
                        <a:lnTo>
                          <a:pt x="148" y="90"/>
                        </a:lnTo>
                        <a:lnTo>
                          <a:pt x="148" y="90"/>
                        </a:lnTo>
                        <a:lnTo>
                          <a:pt x="141" y="120"/>
                        </a:lnTo>
                        <a:lnTo>
                          <a:pt x="139" y="133"/>
                        </a:lnTo>
                        <a:lnTo>
                          <a:pt x="139" y="144"/>
                        </a:lnTo>
                        <a:lnTo>
                          <a:pt x="139" y="162"/>
                        </a:lnTo>
                        <a:lnTo>
                          <a:pt x="139" y="162"/>
                        </a:lnTo>
                        <a:lnTo>
                          <a:pt x="137" y="178"/>
                        </a:lnTo>
                        <a:lnTo>
                          <a:pt x="135" y="193"/>
                        </a:lnTo>
                        <a:lnTo>
                          <a:pt x="131" y="209"/>
                        </a:lnTo>
                        <a:lnTo>
                          <a:pt x="127" y="223"/>
                        </a:lnTo>
                        <a:lnTo>
                          <a:pt x="122" y="237"/>
                        </a:lnTo>
                        <a:lnTo>
                          <a:pt x="116" y="251"/>
                        </a:lnTo>
                        <a:lnTo>
                          <a:pt x="110" y="265"/>
                        </a:lnTo>
                        <a:lnTo>
                          <a:pt x="102" y="278"/>
                        </a:lnTo>
                        <a:lnTo>
                          <a:pt x="95" y="290"/>
                        </a:lnTo>
                        <a:lnTo>
                          <a:pt x="86" y="303"/>
                        </a:lnTo>
                        <a:lnTo>
                          <a:pt x="76" y="313"/>
                        </a:lnTo>
                        <a:lnTo>
                          <a:pt x="67" y="324"/>
                        </a:lnTo>
                        <a:lnTo>
                          <a:pt x="56" y="335"/>
                        </a:lnTo>
                        <a:lnTo>
                          <a:pt x="44" y="344"/>
                        </a:lnTo>
                        <a:lnTo>
                          <a:pt x="32" y="353"/>
                        </a:lnTo>
                        <a:lnTo>
                          <a:pt x="20" y="361"/>
                        </a:lnTo>
                        <a:lnTo>
                          <a:pt x="19" y="362"/>
                        </a:lnTo>
                        <a:lnTo>
                          <a:pt x="19" y="362"/>
                        </a:lnTo>
                        <a:lnTo>
                          <a:pt x="13" y="367"/>
                        </a:lnTo>
                        <a:lnTo>
                          <a:pt x="13" y="367"/>
                        </a:lnTo>
                        <a:lnTo>
                          <a:pt x="8" y="372"/>
                        </a:lnTo>
                        <a:lnTo>
                          <a:pt x="6" y="378"/>
                        </a:lnTo>
                        <a:lnTo>
                          <a:pt x="4" y="386"/>
                        </a:lnTo>
                        <a:lnTo>
                          <a:pt x="2" y="393"/>
                        </a:lnTo>
                        <a:lnTo>
                          <a:pt x="1" y="411"/>
                        </a:lnTo>
                        <a:lnTo>
                          <a:pt x="0" y="426"/>
                        </a:lnTo>
                        <a:lnTo>
                          <a:pt x="0" y="426"/>
                        </a:lnTo>
                        <a:lnTo>
                          <a:pt x="1" y="438"/>
                        </a:lnTo>
                        <a:lnTo>
                          <a:pt x="1" y="444"/>
                        </a:lnTo>
                        <a:lnTo>
                          <a:pt x="2" y="450"/>
                        </a:lnTo>
                        <a:lnTo>
                          <a:pt x="2" y="450"/>
                        </a:lnTo>
                        <a:lnTo>
                          <a:pt x="57" y="450"/>
                        </a:lnTo>
                        <a:lnTo>
                          <a:pt x="57" y="450"/>
                        </a:lnTo>
                        <a:lnTo>
                          <a:pt x="58" y="461"/>
                        </a:lnTo>
                        <a:lnTo>
                          <a:pt x="59" y="474"/>
                        </a:lnTo>
                        <a:lnTo>
                          <a:pt x="72" y="474"/>
                        </a:lnTo>
                        <a:lnTo>
                          <a:pt x="111" y="474"/>
                        </a:lnTo>
                        <a:lnTo>
                          <a:pt x="124" y="474"/>
                        </a:lnTo>
                        <a:lnTo>
                          <a:pt x="125" y="461"/>
                        </a:lnTo>
                        <a:lnTo>
                          <a:pt x="125" y="461"/>
                        </a:lnTo>
                        <a:lnTo>
                          <a:pt x="125" y="450"/>
                        </a:lnTo>
                        <a:lnTo>
                          <a:pt x="138" y="450"/>
                        </a:lnTo>
                        <a:lnTo>
                          <a:pt x="138" y="450"/>
                        </a:lnTo>
                        <a:lnTo>
                          <a:pt x="139" y="469"/>
                        </a:lnTo>
                        <a:lnTo>
                          <a:pt x="140" y="475"/>
                        </a:lnTo>
                        <a:lnTo>
                          <a:pt x="257" y="475"/>
                        </a:lnTo>
                        <a:lnTo>
                          <a:pt x="258" y="469"/>
                        </a:lnTo>
                        <a:lnTo>
                          <a:pt x="258" y="469"/>
                        </a:lnTo>
                        <a:lnTo>
                          <a:pt x="259" y="450"/>
                        </a:lnTo>
                        <a:lnTo>
                          <a:pt x="271" y="450"/>
                        </a:lnTo>
                        <a:lnTo>
                          <a:pt x="271" y="450"/>
                        </a:lnTo>
                        <a:lnTo>
                          <a:pt x="272" y="461"/>
                        </a:lnTo>
                        <a:lnTo>
                          <a:pt x="273" y="474"/>
                        </a:lnTo>
                        <a:lnTo>
                          <a:pt x="286" y="474"/>
                        </a:lnTo>
                        <a:lnTo>
                          <a:pt x="325" y="474"/>
                        </a:lnTo>
                        <a:lnTo>
                          <a:pt x="338" y="474"/>
                        </a:lnTo>
                        <a:lnTo>
                          <a:pt x="339" y="461"/>
                        </a:lnTo>
                        <a:lnTo>
                          <a:pt x="339" y="461"/>
                        </a:lnTo>
                        <a:lnTo>
                          <a:pt x="339" y="450"/>
                        </a:lnTo>
                        <a:lnTo>
                          <a:pt x="395" y="450"/>
                        </a:lnTo>
                        <a:lnTo>
                          <a:pt x="395" y="450"/>
                        </a:lnTo>
                        <a:lnTo>
                          <a:pt x="396" y="444"/>
                        </a:lnTo>
                        <a:lnTo>
                          <a:pt x="396" y="444"/>
                        </a:lnTo>
                        <a:lnTo>
                          <a:pt x="396" y="438"/>
                        </a:lnTo>
                        <a:lnTo>
                          <a:pt x="396" y="427"/>
                        </a:lnTo>
                        <a:lnTo>
                          <a:pt x="396" y="427"/>
                        </a:lnTo>
                        <a:close/>
                        <a:moveTo>
                          <a:pt x="369" y="373"/>
                        </a:moveTo>
                        <a:lnTo>
                          <a:pt x="374" y="378"/>
                        </a:lnTo>
                        <a:lnTo>
                          <a:pt x="374" y="378"/>
                        </a:lnTo>
                        <a:lnTo>
                          <a:pt x="376" y="380"/>
                        </a:lnTo>
                        <a:lnTo>
                          <a:pt x="378" y="384"/>
                        </a:lnTo>
                        <a:lnTo>
                          <a:pt x="376" y="384"/>
                        </a:lnTo>
                        <a:lnTo>
                          <a:pt x="375" y="382"/>
                        </a:lnTo>
                        <a:lnTo>
                          <a:pt x="375" y="382"/>
                        </a:lnTo>
                        <a:lnTo>
                          <a:pt x="362" y="377"/>
                        </a:lnTo>
                        <a:lnTo>
                          <a:pt x="351" y="371"/>
                        </a:lnTo>
                        <a:lnTo>
                          <a:pt x="339" y="363"/>
                        </a:lnTo>
                        <a:lnTo>
                          <a:pt x="328" y="355"/>
                        </a:lnTo>
                        <a:lnTo>
                          <a:pt x="318" y="348"/>
                        </a:lnTo>
                        <a:lnTo>
                          <a:pt x="308" y="339"/>
                        </a:lnTo>
                        <a:lnTo>
                          <a:pt x="300" y="331"/>
                        </a:lnTo>
                        <a:lnTo>
                          <a:pt x="292" y="322"/>
                        </a:lnTo>
                        <a:lnTo>
                          <a:pt x="285" y="312"/>
                        </a:lnTo>
                        <a:lnTo>
                          <a:pt x="279" y="303"/>
                        </a:lnTo>
                        <a:lnTo>
                          <a:pt x="274" y="292"/>
                        </a:lnTo>
                        <a:lnTo>
                          <a:pt x="268" y="281"/>
                        </a:lnTo>
                        <a:lnTo>
                          <a:pt x="265" y="270"/>
                        </a:lnTo>
                        <a:lnTo>
                          <a:pt x="262" y="259"/>
                        </a:lnTo>
                        <a:lnTo>
                          <a:pt x="260" y="249"/>
                        </a:lnTo>
                        <a:lnTo>
                          <a:pt x="259" y="237"/>
                        </a:lnTo>
                        <a:lnTo>
                          <a:pt x="259" y="237"/>
                        </a:lnTo>
                        <a:lnTo>
                          <a:pt x="267" y="257"/>
                        </a:lnTo>
                        <a:lnTo>
                          <a:pt x="278" y="278"/>
                        </a:lnTo>
                        <a:lnTo>
                          <a:pt x="289" y="296"/>
                        </a:lnTo>
                        <a:lnTo>
                          <a:pt x="302" y="314"/>
                        </a:lnTo>
                        <a:lnTo>
                          <a:pt x="317" y="331"/>
                        </a:lnTo>
                        <a:lnTo>
                          <a:pt x="333" y="347"/>
                        </a:lnTo>
                        <a:lnTo>
                          <a:pt x="351" y="360"/>
                        </a:lnTo>
                        <a:lnTo>
                          <a:pt x="369" y="373"/>
                        </a:lnTo>
                        <a:lnTo>
                          <a:pt x="369" y="373"/>
                        </a:lnTo>
                        <a:close/>
                        <a:moveTo>
                          <a:pt x="166" y="75"/>
                        </a:moveTo>
                        <a:lnTo>
                          <a:pt x="166" y="75"/>
                        </a:lnTo>
                        <a:lnTo>
                          <a:pt x="166" y="74"/>
                        </a:lnTo>
                        <a:lnTo>
                          <a:pt x="166" y="74"/>
                        </a:lnTo>
                        <a:lnTo>
                          <a:pt x="167" y="70"/>
                        </a:lnTo>
                        <a:lnTo>
                          <a:pt x="167" y="70"/>
                        </a:lnTo>
                        <a:lnTo>
                          <a:pt x="168" y="68"/>
                        </a:lnTo>
                        <a:lnTo>
                          <a:pt x="168" y="68"/>
                        </a:lnTo>
                        <a:lnTo>
                          <a:pt x="169" y="65"/>
                        </a:lnTo>
                        <a:lnTo>
                          <a:pt x="169" y="65"/>
                        </a:lnTo>
                        <a:lnTo>
                          <a:pt x="170" y="63"/>
                        </a:lnTo>
                        <a:lnTo>
                          <a:pt x="170" y="63"/>
                        </a:lnTo>
                        <a:lnTo>
                          <a:pt x="170" y="61"/>
                        </a:lnTo>
                        <a:lnTo>
                          <a:pt x="170" y="61"/>
                        </a:lnTo>
                        <a:lnTo>
                          <a:pt x="171" y="57"/>
                        </a:lnTo>
                        <a:lnTo>
                          <a:pt x="171" y="57"/>
                        </a:lnTo>
                        <a:lnTo>
                          <a:pt x="172" y="55"/>
                        </a:lnTo>
                        <a:lnTo>
                          <a:pt x="172" y="55"/>
                        </a:lnTo>
                        <a:lnTo>
                          <a:pt x="173" y="53"/>
                        </a:lnTo>
                        <a:lnTo>
                          <a:pt x="173" y="53"/>
                        </a:lnTo>
                        <a:lnTo>
                          <a:pt x="175" y="51"/>
                        </a:lnTo>
                        <a:lnTo>
                          <a:pt x="175" y="51"/>
                        </a:lnTo>
                        <a:lnTo>
                          <a:pt x="176" y="48"/>
                        </a:lnTo>
                        <a:lnTo>
                          <a:pt x="176" y="48"/>
                        </a:lnTo>
                        <a:lnTo>
                          <a:pt x="177" y="47"/>
                        </a:lnTo>
                        <a:lnTo>
                          <a:pt x="177" y="47"/>
                        </a:lnTo>
                        <a:lnTo>
                          <a:pt x="178" y="43"/>
                        </a:lnTo>
                        <a:lnTo>
                          <a:pt x="178" y="43"/>
                        </a:lnTo>
                        <a:lnTo>
                          <a:pt x="178" y="42"/>
                        </a:lnTo>
                        <a:lnTo>
                          <a:pt x="178" y="42"/>
                        </a:lnTo>
                        <a:lnTo>
                          <a:pt x="180" y="39"/>
                        </a:lnTo>
                        <a:lnTo>
                          <a:pt x="180" y="39"/>
                        </a:lnTo>
                        <a:lnTo>
                          <a:pt x="180" y="38"/>
                        </a:lnTo>
                        <a:lnTo>
                          <a:pt x="180" y="38"/>
                        </a:lnTo>
                        <a:lnTo>
                          <a:pt x="182" y="36"/>
                        </a:lnTo>
                        <a:lnTo>
                          <a:pt x="182" y="36"/>
                        </a:lnTo>
                        <a:lnTo>
                          <a:pt x="182" y="35"/>
                        </a:lnTo>
                        <a:lnTo>
                          <a:pt x="182" y="35"/>
                        </a:lnTo>
                        <a:lnTo>
                          <a:pt x="183" y="31"/>
                        </a:lnTo>
                        <a:lnTo>
                          <a:pt x="183" y="31"/>
                        </a:lnTo>
                        <a:lnTo>
                          <a:pt x="184" y="30"/>
                        </a:lnTo>
                        <a:lnTo>
                          <a:pt x="184" y="30"/>
                        </a:lnTo>
                        <a:lnTo>
                          <a:pt x="185" y="28"/>
                        </a:lnTo>
                        <a:lnTo>
                          <a:pt x="185" y="28"/>
                        </a:lnTo>
                        <a:lnTo>
                          <a:pt x="186" y="27"/>
                        </a:lnTo>
                        <a:lnTo>
                          <a:pt x="186" y="27"/>
                        </a:lnTo>
                        <a:lnTo>
                          <a:pt x="187" y="26"/>
                        </a:lnTo>
                        <a:lnTo>
                          <a:pt x="187" y="26"/>
                        </a:lnTo>
                        <a:lnTo>
                          <a:pt x="189" y="25"/>
                        </a:lnTo>
                        <a:lnTo>
                          <a:pt x="189" y="25"/>
                        </a:lnTo>
                        <a:lnTo>
                          <a:pt x="191" y="23"/>
                        </a:lnTo>
                        <a:lnTo>
                          <a:pt x="191" y="23"/>
                        </a:lnTo>
                        <a:lnTo>
                          <a:pt x="191" y="22"/>
                        </a:lnTo>
                        <a:lnTo>
                          <a:pt x="191" y="22"/>
                        </a:lnTo>
                        <a:lnTo>
                          <a:pt x="193" y="21"/>
                        </a:lnTo>
                        <a:lnTo>
                          <a:pt x="193" y="21"/>
                        </a:lnTo>
                        <a:lnTo>
                          <a:pt x="194" y="20"/>
                        </a:lnTo>
                        <a:lnTo>
                          <a:pt x="194" y="20"/>
                        </a:lnTo>
                        <a:lnTo>
                          <a:pt x="195" y="18"/>
                        </a:lnTo>
                        <a:lnTo>
                          <a:pt x="195" y="18"/>
                        </a:lnTo>
                        <a:lnTo>
                          <a:pt x="196" y="17"/>
                        </a:lnTo>
                        <a:lnTo>
                          <a:pt x="196" y="17"/>
                        </a:lnTo>
                        <a:lnTo>
                          <a:pt x="198" y="16"/>
                        </a:lnTo>
                        <a:lnTo>
                          <a:pt x="198" y="16"/>
                        </a:lnTo>
                        <a:lnTo>
                          <a:pt x="200" y="17"/>
                        </a:lnTo>
                        <a:lnTo>
                          <a:pt x="200" y="17"/>
                        </a:lnTo>
                        <a:lnTo>
                          <a:pt x="203" y="20"/>
                        </a:lnTo>
                        <a:lnTo>
                          <a:pt x="203" y="20"/>
                        </a:lnTo>
                        <a:lnTo>
                          <a:pt x="203" y="20"/>
                        </a:lnTo>
                        <a:lnTo>
                          <a:pt x="203" y="20"/>
                        </a:lnTo>
                        <a:lnTo>
                          <a:pt x="205" y="22"/>
                        </a:lnTo>
                        <a:lnTo>
                          <a:pt x="205" y="22"/>
                        </a:lnTo>
                        <a:lnTo>
                          <a:pt x="205" y="22"/>
                        </a:lnTo>
                        <a:lnTo>
                          <a:pt x="205" y="22"/>
                        </a:lnTo>
                        <a:lnTo>
                          <a:pt x="207" y="24"/>
                        </a:lnTo>
                        <a:lnTo>
                          <a:pt x="207" y="24"/>
                        </a:lnTo>
                        <a:lnTo>
                          <a:pt x="208" y="25"/>
                        </a:lnTo>
                        <a:lnTo>
                          <a:pt x="208" y="25"/>
                        </a:lnTo>
                        <a:lnTo>
                          <a:pt x="209" y="27"/>
                        </a:lnTo>
                        <a:lnTo>
                          <a:pt x="209" y="27"/>
                        </a:lnTo>
                        <a:lnTo>
                          <a:pt x="210" y="27"/>
                        </a:lnTo>
                        <a:lnTo>
                          <a:pt x="210" y="27"/>
                        </a:lnTo>
                        <a:lnTo>
                          <a:pt x="211" y="30"/>
                        </a:lnTo>
                        <a:lnTo>
                          <a:pt x="211" y="30"/>
                        </a:lnTo>
                        <a:lnTo>
                          <a:pt x="212" y="30"/>
                        </a:lnTo>
                        <a:lnTo>
                          <a:pt x="212" y="30"/>
                        </a:lnTo>
                        <a:lnTo>
                          <a:pt x="213" y="34"/>
                        </a:lnTo>
                        <a:lnTo>
                          <a:pt x="213" y="34"/>
                        </a:lnTo>
                        <a:lnTo>
                          <a:pt x="214" y="35"/>
                        </a:lnTo>
                        <a:lnTo>
                          <a:pt x="214" y="35"/>
                        </a:lnTo>
                        <a:lnTo>
                          <a:pt x="216" y="37"/>
                        </a:lnTo>
                        <a:lnTo>
                          <a:pt x="216" y="37"/>
                        </a:lnTo>
                        <a:lnTo>
                          <a:pt x="217" y="38"/>
                        </a:lnTo>
                        <a:lnTo>
                          <a:pt x="217" y="38"/>
                        </a:lnTo>
                        <a:lnTo>
                          <a:pt x="218" y="41"/>
                        </a:lnTo>
                        <a:lnTo>
                          <a:pt x="218" y="41"/>
                        </a:lnTo>
                        <a:lnTo>
                          <a:pt x="218" y="42"/>
                        </a:lnTo>
                        <a:lnTo>
                          <a:pt x="218" y="42"/>
                        </a:lnTo>
                        <a:lnTo>
                          <a:pt x="220" y="45"/>
                        </a:lnTo>
                        <a:lnTo>
                          <a:pt x="220" y="45"/>
                        </a:lnTo>
                        <a:lnTo>
                          <a:pt x="220" y="47"/>
                        </a:lnTo>
                        <a:lnTo>
                          <a:pt x="220" y="47"/>
                        </a:lnTo>
                        <a:lnTo>
                          <a:pt x="222" y="50"/>
                        </a:lnTo>
                        <a:lnTo>
                          <a:pt x="222" y="50"/>
                        </a:lnTo>
                        <a:lnTo>
                          <a:pt x="222" y="51"/>
                        </a:lnTo>
                        <a:lnTo>
                          <a:pt x="222" y="51"/>
                        </a:lnTo>
                        <a:lnTo>
                          <a:pt x="223" y="55"/>
                        </a:lnTo>
                        <a:lnTo>
                          <a:pt x="223" y="55"/>
                        </a:lnTo>
                        <a:lnTo>
                          <a:pt x="224" y="55"/>
                        </a:lnTo>
                        <a:lnTo>
                          <a:pt x="224" y="55"/>
                        </a:lnTo>
                        <a:lnTo>
                          <a:pt x="225" y="60"/>
                        </a:lnTo>
                        <a:lnTo>
                          <a:pt x="225" y="60"/>
                        </a:lnTo>
                        <a:lnTo>
                          <a:pt x="225" y="61"/>
                        </a:lnTo>
                        <a:lnTo>
                          <a:pt x="225" y="61"/>
                        </a:lnTo>
                        <a:lnTo>
                          <a:pt x="231" y="76"/>
                        </a:lnTo>
                        <a:lnTo>
                          <a:pt x="166" y="76"/>
                        </a:lnTo>
                        <a:lnTo>
                          <a:pt x="166" y="76"/>
                        </a:lnTo>
                        <a:lnTo>
                          <a:pt x="166" y="75"/>
                        </a:lnTo>
                        <a:lnTo>
                          <a:pt x="166" y="75"/>
                        </a:lnTo>
                        <a:close/>
                        <a:moveTo>
                          <a:pt x="166" y="90"/>
                        </a:moveTo>
                        <a:lnTo>
                          <a:pt x="231" y="90"/>
                        </a:lnTo>
                        <a:lnTo>
                          <a:pt x="235" y="90"/>
                        </a:lnTo>
                        <a:lnTo>
                          <a:pt x="235" y="90"/>
                        </a:lnTo>
                        <a:lnTo>
                          <a:pt x="238" y="105"/>
                        </a:lnTo>
                        <a:lnTo>
                          <a:pt x="241" y="119"/>
                        </a:lnTo>
                        <a:lnTo>
                          <a:pt x="243" y="132"/>
                        </a:lnTo>
                        <a:lnTo>
                          <a:pt x="244" y="142"/>
                        </a:lnTo>
                        <a:lnTo>
                          <a:pt x="243" y="142"/>
                        </a:lnTo>
                        <a:lnTo>
                          <a:pt x="243" y="142"/>
                        </a:lnTo>
                        <a:lnTo>
                          <a:pt x="244" y="163"/>
                        </a:lnTo>
                        <a:lnTo>
                          <a:pt x="244" y="434"/>
                        </a:lnTo>
                        <a:lnTo>
                          <a:pt x="153" y="434"/>
                        </a:lnTo>
                        <a:lnTo>
                          <a:pt x="153" y="163"/>
                        </a:lnTo>
                        <a:lnTo>
                          <a:pt x="153" y="163"/>
                        </a:lnTo>
                        <a:lnTo>
                          <a:pt x="154" y="142"/>
                        </a:lnTo>
                        <a:lnTo>
                          <a:pt x="153" y="142"/>
                        </a:lnTo>
                        <a:lnTo>
                          <a:pt x="153" y="142"/>
                        </a:lnTo>
                        <a:lnTo>
                          <a:pt x="154" y="132"/>
                        </a:lnTo>
                        <a:lnTo>
                          <a:pt x="155" y="119"/>
                        </a:lnTo>
                        <a:lnTo>
                          <a:pt x="158" y="105"/>
                        </a:lnTo>
                        <a:lnTo>
                          <a:pt x="162" y="90"/>
                        </a:lnTo>
                        <a:lnTo>
                          <a:pt x="166" y="90"/>
                        </a:lnTo>
                        <a:close/>
                        <a:moveTo>
                          <a:pt x="22" y="378"/>
                        </a:moveTo>
                        <a:lnTo>
                          <a:pt x="22" y="378"/>
                        </a:lnTo>
                        <a:lnTo>
                          <a:pt x="28" y="373"/>
                        </a:lnTo>
                        <a:lnTo>
                          <a:pt x="28" y="373"/>
                        </a:lnTo>
                        <a:lnTo>
                          <a:pt x="46" y="361"/>
                        </a:lnTo>
                        <a:lnTo>
                          <a:pt x="62" y="347"/>
                        </a:lnTo>
                        <a:lnTo>
                          <a:pt x="78" y="333"/>
                        </a:lnTo>
                        <a:lnTo>
                          <a:pt x="92" y="317"/>
                        </a:lnTo>
                        <a:lnTo>
                          <a:pt x="105" y="298"/>
                        </a:lnTo>
                        <a:lnTo>
                          <a:pt x="117" y="280"/>
                        </a:lnTo>
                        <a:lnTo>
                          <a:pt x="127" y="260"/>
                        </a:lnTo>
                        <a:lnTo>
                          <a:pt x="136" y="241"/>
                        </a:lnTo>
                        <a:lnTo>
                          <a:pt x="136" y="241"/>
                        </a:lnTo>
                        <a:lnTo>
                          <a:pt x="135" y="252"/>
                        </a:lnTo>
                        <a:lnTo>
                          <a:pt x="132" y="263"/>
                        </a:lnTo>
                        <a:lnTo>
                          <a:pt x="129" y="273"/>
                        </a:lnTo>
                        <a:lnTo>
                          <a:pt x="125" y="284"/>
                        </a:lnTo>
                        <a:lnTo>
                          <a:pt x="121" y="295"/>
                        </a:lnTo>
                        <a:lnTo>
                          <a:pt x="115" y="305"/>
                        </a:lnTo>
                        <a:lnTo>
                          <a:pt x="109" y="314"/>
                        </a:lnTo>
                        <a:lnTo>
                          <a:pt x="102" y="323"/>
                        </a:lnTo>
                        <a:lnTo>
                          <a:pt x="95" y="333"/>
                        </a:lnTo>
                        <a:lnTo>
                          <a:pt x="86" y="341"/>
                        </a:lnTo>
                        <a:lnTo>
                          <a:pt x="76" y="349"/>
                        </a:lnTo>
                        <a:lnTo>
                          <a:pt x="67" y="357"/>
                        </a:lnTo>
                        <a:lnTo>
                          <a:pt x="56" y="364"/>
                        </a:lnTo>
                        <a:lnTo>
                          <a:pt x="45" y="371"/>
                        </a:lnTo>
                        <a:lnTo>
                          <a:pt x="33" y="377"/>
                        </a:lnTo>
                        <a:lnTo>
                          <a:pt x="21" y="382"/>
                        </a:lnTo>
                        <a:lnTo>
                          <a:pt x="20" y="384"/>
                        </a:lnTo>
                        <a:lnTo>
                          <a:pt x="20" y="384"/>
                        </a:lnTo>
                        <a:lnTo>
                          <a:pt x="19" y="384"/>
                        </a:lnTo>
                        <a:lnTo>
                          <a:pt x="19" y="384"/>
                        </a:lnTo>
                        <a:lnTo>
                          <a:pt x="20" y="380"/>
                        </a:lnTo>
                        <a:lnTo>
                          <a:pt x="22" y="378"/>
                        </a:lnTo>
                        <a:lnTo>
                          <a:pt x="22" y="378"/>
                        </a:lnTo>
                        <a:close/>
                        <a:moveTo>
                          <a:pt x="15" y="428"/>
                        </a:moveTo>
                        <a:lnTo>
                          <a:pt x="15" y="428"/>
                        </a:lnTo>
                        <a:lnTo>
                          <a:pt x="15" y="418"/>
                        </a:lnTo>
                        <a:lnTo>
                          <a:pt x="16" y="409"/>
                        </a:lnTo>
                        <a:lnTo>
                          <a:pt x="18" y="403"/>
                        </a:lnTo>
                        <a:lnTo>
                          <a:pt x="19" y="401"/>
                        </a:lnTo>
                        <a:lnTo>
                          <a:pt x="21" y="400"/>
                        </a:lnTo>
                        <a:lnTo>
                          <a:pt x="21" y="400"/>
                        </a:lnTo>
                        <a:lnTo>
                          <a:pt x="27" y="395"/>
                        </a:lnTo>
                        <a:lnTo>
                          <a:pt x="27" y="395"/>
                        </a:lnTo>
                        <a:lnTo>
                          <a:pt x="46" y="386"/>
                        </a:lnTo>
                        <a:lnTo>
                          <a:pt x="64" y="375"/>
                        </a:lnTo>
                        <a:lnTo>
                          <a:pt x="82" y="364"/>
                        </a:lnTo>
                        <a:lnTo>
                          <a:pt x="97" y="351"/>
                        </a:lnTo>
                        <a:lnTo>
                          <a:pt x="110" y="337"/>
                        </a:lnTo>
                        <a:lnTo>
                          <a:pt x="121" y="322"/>
                        </a:lnTo>
                        <a:lnTo>
                          <a:pt x="130" y="306"/>
                        </a:lnTo>
                        <a:lnTo>
                          <a:pt x="139" y="290"/>
                        </a:lnTo>
                        <a:lnTo>
                          <a:pt x="139" y="434"/>
                        </a:lnTo>
                        <a:lnTo>
                          <a:pt x="139" y="436"/>
                        </a:lnTo>
                        <a:lnTo>
                          <a:pt x="125" y="436"/>
                        </a:lnTo>
                        <a:lnTo>
                          <a:pt x="125" y="436"/>
                        </a:lnTo>
                        <a:lnTo>
                          <a:pt x="125" y="425"/>
                        </a:lnTo>
                        <a:lnTo>
                          <a:pt x="123" y="413"/>
                        </a:lnTo>
                        <a:lnTo>
                          <a:pt x="121" y="401"/>
                        </a:lnTo>
                        <a:lnTo>
                          <a:pt x="116" y="391"/>
                        </a:lnTo>
                        <a:lnTo>
                          <a:pt x="112" y="382"/>
                        </a:lnTo>
                        <a:lnTo>
                          <a:pt x="106" y="375"/>
                        </a:lnTo>
                        <a:lnTo>
                          <a:pt x="103" y="373"/>
                        </a:lnTo>
                        <a:lnTo>
                          <a:pt x="99" y="371"/>
                        </a:lnTo>
                        <a:lnTo>
                          <a:pt x="96" y="369"/>
                        </a:lnTo>
                        <a:lnTo>
                          <a:pt x="91" y="369"/>
                        </a:lnTo>
                        <a:lnTo>
                          <a:pt x="91" y="369"/>
                        </a:lnTo>
                        <a:lnTo>
                          <a:pt x="87" y="369"/>
                        </a:lnTo>
                        <a:lnTo>
                          <a:pt x="83" y="371"/>
                        </a:lnTo>
                        <a:lnTo>
                          <a:pt x="79" y="373"/>
                        </a:lnTo>
                        <a:lnTo>
                          <a:pt x="76" y="375"/>
                        </a:lnTo>
                        <a:lnTo>
                          <a:pt x="71" y="382"/>
                        </a:lnTo>
                        <a:lnTo>
                          <a:pt x="65" y="391"/>
                        </a:lnTo>
                        <a:lnTo>
                          <a:pt x="62" y="401"/>
                        </a:lnTo>
                        <a:lnTo>
                          <a:pt x="60" y="413"/>
                        </a:lnTo>
                        <a:lnTo>
                          <a:pt x="58" y="425"/>
                        </a:lnTo>
                        <a:lnTo>
                          <a:pt x="57" y="436"/>
                        </a:lnTo>
                        <a:lnTo>
                          <a:pt x="15" y="436"/>
                        </a:lnTo>
                        <a:lnTo>
                          <a:pt x="15" y="436"/>
                        </a:lnTo>
                        <a:lnTo>
                          <a:pt x="15" y="428"/>
                        </a:lnTo>
                        <a:lnTo>
                          <a:pt x="15" y="428"/>
                        </a:lnTo>
                        <a:close/>
                        <a:moveTo>
                          <a:pt x="111" y="436"/>
                        </a:moveTo>
                        <a:lnTo>
                          <a:pt x="72" y="436"/>
                        </a:lnTo>
                        <a:lnTo>
                          <a:pt x="72" y="436"/>
                        </a:lnTo>
                        <a:lnTo>
                          <a:pt x="72" y="426"/>
                        </a:lnTo>
                        <a:lnTo>
                          <a:pt x="74" y="416"/>
                        </a:lnTo>
                        <a:lnTo>
                          <a:pt x="75" y="406"/>
                        </a:lnTo>
                        <a:lnTo>
                          <a:pt x="78" y="399"/>
                        </a:lnTo>
                        <a:lnTo>
                          <a:pt x="81" y="392"/>
                        </a:lnTo>
                        <a:lnTo>
                          <a:pt x="84" y="388"/>
                        </a:lnTo>
                        <a:lnTo>
                          <a:pt x="87" y="385"/>
                        </a:lnTo>
                        <a:lnTo>
                          <a:pt x="91" y="384"/>
                        </a:lnTo>
                        <a:lnTo>
                          <a:pt x="91" y="384"/>
                        </a:lnTo>
                        <a:lnTo>
                          <a:pt x="95" y="385"/>
                        </a:lnTo>
                        <a:lnTo>
                          <a:pt x="99" y="388"/>
                        </a:lnTo>
                        <a:lnTo>
                          <a:pt x="102" y="392"/>
                        </a:lnTo>
                        <a:lnTo>
                          <a:pt x="104" y="399"/>
                        </a:lnTo>
                        <a:lnTo>
                          <a:pt x="108" y="406"/>
                        </a:lnTo>
                        <a:lnTo>
                          <a:pt x="109" y="416"/>
                        </a:lnTo>
                        <a:lnTo>
                          <a:pt x="111" y="426"/>
                        </a:lnTo>
                        <a:lnTo>
                          <a:pt x="111" y="436"/>
                        </a:lnTo>
                        <a:lnTo>
                          <a:pt x="111" y="436"/>
                        </a:lnTo>
                        <a:close/>
                        <a:moveTo>
                          <a:pt x="111" y="460"/>
                        </a:moveTo>
                        <a:lnTo>
                          <a:pt x="72" y="460"/>
                        </a:lnTo>
                        <a:lnTo>
                          <a:pt x="72" y="460"/>
                        </a:lnTo>
                        <a:lnTo>
                          <a:pt x="72" y="450"/>
                        </a:lnTo>
                        <a:lnTo>
                          <a:pt x="111" y="450"/>
                        </a:lnTo>
                        <a:lnTo>
                          <a:pt x="111" y="450"/>
                        </a:lnTo>
                        <a:lnTo>
                          <a:pt x="111" y="460"/>
                        </a:lnTo>
                        <a:lnTo>
                          <a:pt x="111" y="460"/>
                        </a:lnTo>
                        <a:close/>
                        <a:moveTo>
                          <a:pt x="153" y="461"/>
                        </a:moveTo>
                        <a:lnTo>
                          <a:pt x="153" y="461"/>
                        </a:lnTo>
                        <a:lnTo>
                          <a:pt x="152" y="448"/>
                        </a:lnTo>
                        <a:lnTo>
                          <a:pt x="153" y="448"/>
                        </a:lnTo>
                        <a:lnTo>
                          <a:pt x="244" y="448"/>
                        </a:lnTo>
                        <a:lnTo>
                          <a:pt x="245" y="448"/>
                        </a:lnTo>
                        <a:lnTo>
                          <a:pt x="245" y="448"/>
                        </a:lnTo>
                        <a:lnTo>
                          <a:pt x="244" y="461"/>
                        </a:lnTo>
                        <a:lnTo>
                          <a:pt x="153" y="461"/>
                        </a:lnTo>
                        <a:close/>
                        <a:moveTo>
                          <a:pt x="325" y="460"/>
                        </a:moveTo>
                        <a:lnTo>
                          <a:pt x="286" y="460"/>
                        </a:lnTo>
                        <a:lnTo>
                          <a:pt x="286" y="460"/>
                        </a:lnTo>
                        <a:lnTo>
                          <a:pt x="285" y="450"/>
                        </a:lnTo>
                        <a:lnTo>
                          <a:pt x="325" y="450"/>
                        </a:lnTo>
                        <a:lnTo>
                          <a:pt x="325" y="450"/>
                        </a:lnTo>
                        <a:lnTo>
                          <a:pt x="325" y="460"/>
                        </a:lnTo>
                        <a:lnTo>
                          <a:pt x="325" y="460"/>
                        </a:lnTo>
                        <a:close/>
                        <a:moveTo>
                          <a:pt x="286" y="436"/>
                        </a:moveTo>
                        <a:lnTo>
                          <a:pt x="286" y="436"/>
                        </a:lnTo>
                        <a:lnTo>
                          <a:pt x="286" y="426"/>
                        </a:lnTo>
                        <a:lnTo>
                          <a:pt x="288" y="416"/>
                        </a:lnTo>
                        <a:lnTo>
                          <a:pt x="289" y="406"/>
                        </a:lnTo>
                        <a:lnTo>
                          <a:pt x="292" y="399"/>
                        </a:lnTo>
                        <a:lnTo>
                          <a:pt x="294" y="392"/>
                        </a:lnTo>
                        <a:lnTo>
                          <a:pt x="298" y="388"/>
                        </a:lnTo>
                        <a:lnTo>
                          <a:pt x="301" y="385"/>
                        </a:lnTo>
                        <a:lnTo>
                          <a:pt x="305" y="384"/>
                        </a:lnTo>
                        <a:lnTo>
                          <a:pt x="305" y="384"/>
                        </a:lnTo>
                        <a:lnTo>
                          <a:pt x="308" y="385"/>
                        </a:lnTo>
                        <a:lnTo>
                          <a:pt x="313" y="388"/>
                        </a:lnTo>
                        <a:lnTo>
                          <a:pt x="316" y="392"/>
                        </a:lnTo>
                        <a:lnTo>
                          <a:pt x="318" y="399"/>
                        </a:lnTo>
                        <a:lnTo>
                          <a:pt x="320" y="406"/>
                        </a:lnTo>
                        <a:lnTo>
                          <a:pt x="322" y="416"/>
                        </a:lnTo>
                        <a:lnTo>
                          <a:pt x="325" y="426"/>
                        </a:lnTo>
                        <a:lnTo>
                          <a:pt x="325" y="436"/>
                        </a:lnTo>
                        <a:lnTo>
                          <a:pt x="286" y="436"/>
                        </a:lnTo>
                        <a:close/>
                        <a:moveTo>
                          <a:pt x="339" y="436"/>
                        </a:moveTo>
                        <a:lnTo>
                          <a:pt x="339" y="436"/>
                        </a:lnTo>
                        <a:lnTo>
                          <a:pt x="339" y="425"/>
                        </a:lnTo>
                        <a:lnTo>
                          <a:pt x="337" y="413"/>
                        </a:lnTo>
                        <a:lnTo>
                          <a:pt x="334" y="401"/>
                        </a:lnTo>
                        <a:lnTo>
                          <a:pt x="330" y="391"/>
                        </a:lnTo>
                        <a:lnTo>
                          <a:pt x="326" y="382"/>
                        </a:lnTo>
                        <a:lnTo>
                          <a:pt x="320" y="375"/>
                        </a:lnTo>
                        <a:lnTo>
                          <a:pt x="317" y="373"/>
                        </a:lnTo>
                        <a:lnTo>
                          <a:pt x="313" y="371"/>
                        </a:lnTo>
                        <a:lnTo>
                          <a:pt x="310" y="369"/>
                        </a:lnTo>
                        <a:lnTo>
                          <a:pt x="305" y="369"/>
                        </a:lnTo>
                        <a:lnTo>
                          <a:pt x="305" y="369"/>
                        </a:lnTo>
                        <a:lnTo>
                          <a:pt x="301" y="369"/>
                        </a:lnTo>
                        <a:lnTo>
                          <a:pt x="297" y="371"/>
                        </a:lnTo>
                        <a:lnTo>
                          <a:pt x="293" y="373"/>
                        </a:lnTo>
                        <a:lnTo>
                          <a:pt x="290" y="375"/>
                        </a:lnTo>
                        <a:lnTo>
                          <a:pt x="285" y="382"/>
                        </a:lnTo>
                        <a:lnTo>
                          <a:pt x="279" y="391"/>
                        </a:lnTo>
                        <a:lnTo>
                          <a:pt x="276" y="401"/>
                        </a:lnTo>
                        <a:lnTo>
                          <a:pt x="274" y="413"/>
                        </a:lnTo>
                        <a:lnTo>
                          <a:pt x="272" y="425"/>
                        </a:lnTo>
                        <a:lnTo>
                          <a:pt x="271" y="436"/>
                        </a:lnTo>
                        <a:lnTo>
                          <a:pt x="258" y="436"/>
                        </a:lnTo>
                        <a:lnTo>
                          <a:pt x="258" y="434"/>
                        </a:lnTo>
                        <a:lnTo>
                          <a:pt x="258" y="292"/>
                        </a:lnTo>
                        <a:lnTo>
                          <a:pt x="258" y="292"/>
                        </a:lnTo>
                        <a:lnTo>
                          <a:pt x="266" y="308"/>
                        </a:lnTo>
                        <a:lnTo>
                          <a:pt x="276" y="323"/>
                        </a:lnTo>
                        <a:lnTo>
                          <a:pt x="288" y="337"/>
                        </a:lnTo>
                        <a:lnTo>
                          <a:pt x="301" y="351"/>
                        </a:lnTo>
                        <a:lnTo>
                          <a:pt x="316" y="364"/>
                        </a:lnTo>
                        <a:lnTo>
                          <a:pt x="332" y="376"/>
                        </a:lnTo>
                        <a:lnTo>
                          <a:pt x="351" y="386"/>
                        </a:lnTo>
                        <a:lnTo>
                          <a:pt x="370" y="395"/>
                        </a:lnTo>
                        <a:lnTo>
                          <a:pt x="375" y="400"/>
                        </a:lnTo>
                        <a:lnTo>
                          <a:pt x="375" y="400"/>
                        </a:lnTo>
                        <a:lnTo>
                          <a:pt x="379" y="403"/>
                        </a:lnTo>
                        <a:lnTo>
                          <a:pt x="381" y="409"/>
                        </a:lnTo>
                        <a:lnTo>
                          <a:pt x="382" y="418"/>
                        </a:lnTo>
                        <a:lnTo>
                          <a:pt x="382" y="427"/>
                        </a:lnTo>
                        <a:lnTo>
                          <a:pt x="382" y="427"/>
                        </a:lnTo>
                        <a:lnTo>
                          <a:pt x="382" y="436"/>
                        </a:lnTo>
                        <a:lnTo>
                          <a:pt x="339" y="43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lt1"/>
                      </a:solidFill>
                    </a:endParaRPr>
                  </a:p>
                </p:txBody>
              </p:sp>
              <p:sp>
                <p:nvSpPr>
                  <p:cNvPr id="11" name="Freeform 50"/>
                  <p:cNvSpPr/>
                  <p:nvPr>
                    <p:custDataLst>
                      <p:tags r:id="rId15"/>
                    </p:custDataLst>
                  </p:nvPr>
                </p:nvSpPr>
                <p:spPr bwMode="auto">
                  <a:xfrm>
                    <a:off x="4313238" y="3270250"/>
                    <a:ext cx="106363" cy="34925"/>
                  </a:xfrm>
                  <a:custGeom>
                    <a:avLst/>
                    <a:gdLst>
                      <a:gd name="T0" fmla="*/ 13 w 67"/>
                      <a:gd name="T1" fmla="*/ 20 h 22"/>
                      <a:gd name="T2" fmla="*/ 13 w 67"/>
                      <a:gd name="T3" fmla="*/ 20 h 22"/>
                      <a:gd name="T4" fmla="*/ 15 w 67"/>
                      <a:gd name="T5" fmla="*/ 18 h 22"/>
                      <a:gd name="T6" fmla="*/ 20 w 67"/>
                      <a:gd name="T7" fmla="*/ 16 h 22"/>
                      <a:gd name="T8" fmla="*/ 26 w 67"/>
                      <a:gd name="T9" fmla="*/ 15 h 22"/>
                      <a:gd name="T10" fmla="*/ 33 w 67"/>
                      <a:gd name="T11" fmla="*/ 14 h 22"/>
                      <a:gd name="T12" fmla="*/ 33 w 67"/>
                      <a:gd name="T13" fmla="*/ 14 h 22"/>
                      <a:gd name="T14" fmla="*/ 41 w 67"/>
                      <a:gd name="T15" fmla="*/ 15 h 22"/>
                      <a:gd name="T16" fmla="*/ 46 w 67"/>
                      <a:gd name="T17" fmla="*/ 16 h 22"/>
                      <a:gd name="T18" fmla="*/ 52 w 67"/>
                      <a:gd name="T19" fmla="*/ 18 h 22"/>
                      <a:gd name="T20" fmla="*/ 54 w 67"/>
                      <a:gd name="T21" fmla="*/ 20 h 22"/>
                      <a:gd name="T22" fmla="*/ 54 w 67"/>
                      <a:gd name="T23" fmla="*/ 20 h 22"/>
                      <a:gd name="T24" fmla="*/ 57 w 67"/>
                      <a:gd name="T25" fmla="*/ 22 h 22"/>
                      <a:gd name="T26" fmla="*/ 59 w 67"/>
                      <a:gd name="T27" fmla="*/ 22 h 22"/>
                      <a:gd name="T28" fmla="*/ 59 w 67"/>
                      <a:gd name="T29" fmla="*/ 22 h 22"/>
                      <a:gd name="T30" fmla="*/ 62 w 67"/>
                      <a:gd name="T31" fmla="*/ 22 h 22"/>
                      <a:gd name="T32" fmla="*/ 65 w 67"/>
                      <a:gd name="T33" fmla="*/ 20 h 22"/>
                      <a:gd name="T34" fmla="*/ 65 w 67"/>
                      <a:gd name="T35" fmla="*/ 20 h 22"/>
                      <a:gd name="T36" fmla="*/ 66 w 67"/>
                      <a:gd name="T37" fmla="*/ 18 h 22"/>
                      <a:gd name="T38" fmla="*/ 67 w 67"/>
                      <a:gd name="T39" fmla="*/ 16 h 22"/>
                      <a:gd name="T40" fmla="*/ 66 w 67"/>
                      <a:gd name="T41" fmla="*/ 13 h 22"/>
                      <a:gd name="T42" fmla="*/ 65 w 67"/>
                      <a:gd name="T43" fmla="*/ 10 h 22"/>
                      <a:gd name="T44" fmla="*/ 65 w 67"/>
                      <a:gd name="T45" fmla="*/ 10 h 22"/>
                      <a:gd name="T46" fmla="*/ 59 w 67"/>
                      <a:gd name="T47" fmla="*/ 6 h 22"/>
                      <a:gd name="T48" fmla="*/ 52 w 67"/>
                      <a:gd name="T49" fmla="*/ 3 h 22"/>
                      <a:gd name="T50" fmla="*/ 43 w 67"/>
                      <a:gd name="T51" fmla="*/ 1 h 22"/>
                      <a:gd name="T52" fmla="*/ 33 w 67"/>
                      <a:gd name="T53" fmla="*/ 0 h 22"/>
                      <a:gd name="T54" fmla="*/ 33 w 67"/>
                      <a:gd name="T55" fmla="*/ 0 h 22"/>
                      <a:gd name="T56" fmla="*/ 24 w 67"/>
                      <a:gd name="T57" fmla="*/ 1 h 22"/>
                      <a:gd name="T58" fmla="*/ 15 w 67"/>
                      <a:gd name="T59" fmla="*/ 3 h 22"/>
                      <a:gd name="T60" fmla="*/ 7 w 67"/>
                      <a:gd name="T61" fmla="*/ 6 h 22"/>
                      <a:gd name="T62" fmla="*/ 2 w 67"/>
                      <a:gd name="T63" fmla="*/ 10 h 22"/>
                      <a:gd name="T64" fmla="*/ 2 w 67"/>
                      <a:gd name="T65" fmla="*/ 10 h 22"/>
                      <a:gd name="T66" fmla="*/ 1 w 67"/>
                      <a:gd name="T67" fmla="*/ 13 h 22"/>
                      <a:gd name="T68" fmla="*/ 0 w 67"/>
                      <a:gd name="T69" fmla="*/ 16 h 22"/>
                      <a:gd name="T70" fmla="*/ 1 w 67"/>
                      <a:gd name="T71" fmla="*/ 18 h 22"/>
                      <a:gd name="T72" fmla="*/ 2 w 67"/>
                      <a:gd name="T73" fmla="*/ 20 h 22"/>
                      <a:gd name="T74" fmla="*/ 2 w 67"/>
                      <a:gd name="T75" fmla="*/ 20 h 22"/>
                      <a:gd name="T76" fmla="*/ 5 w 67"/>
                      <a:gd name="T77" fmla="*/ 22 h 22"/>
                      <a:gd name="T78" fmla="*/ 7 w 67"/>
                      <a:gd name="T79" fmla="*/ 22 h 22"/>
                      <a:gd name="T80" fmla="*/ 10 w 67"/>
                      <a:gd name="T81" fmla="*/ 21 h 22"/>
                      <a:gd name="T82" fmla="*/ 13 w 67"/>
                      <a:gd name="T83" fmla="*/ 20 h 22"/>
                      <a:gd name="T84" fmla="*/ 13 w 67"/>
                      <a:gd name="T8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22">
                        <a:moveTo>
                          <a:pt x="13" y="20"/>
                        </a:moveTo>
                        <a:lnTo>
                          <a:pt x="13" y="20"/>
                        </a:lnTo>
                        <a:lnTo>
                          <a:pt x="15" y="18"/>
                        </a:lnTo>
                        <a:lnTo>
                          <a:pt x="20" y="16"/>
                        </a:lnTo>
                        <a:lnTo>
                          <a:pt x="26" y="15"/>
                        </a:lnTo>
                        <a:lnTo>
                          <a:pt x="33" y="14"/>
                        </a:lnTo>
                        <a:lnTo>
                          <a:pt x="33" y="14"/>
                        </a:lnTo>
                        <a:lnTo>
                          <a:pt x="41" y="15"/>
                        </a:lnTo>
                        <a:lnTo>
                          <a:pt x="46" y="16"/>
                        </a:lnTo>
                        <a:lnTo>
                          <a:pt x="52" y="18"/>
                        </a:lnTo>
                        <a:lnTo>
                          <a:pt x="54" y="20"/>
                        </a:lnTo>
                        <a:lnTo>
                          <a:pt x="54" y="20"/>
                        </a:lnTo>
                        <a:lnTo>
                          <a:pt x="57" y="22"/>
                        </a:lnTo>
                        <a:lnTo>
                          <a:pt x="59" y="22"/>
                        </a:lnTo>
                        <a:lnTo>
                          <a:pt x="59" y="22"/>
                        </a:lnTo>
                        <a:lnTo>
                          <a:pt x="62" y="22"/>
                        </a:lnTo>
                        <a:lnTo>
                          <a:pt x="65" y="20"/>
                        </a:lnTo>
                        <a:lnTo>
                          <a:pt x="65" y="20"/>
                        </a:lnTo>
                        <a:lnTo>
                          <a:pt x="66" y="18"/>
                        </a:lnTo>
                        <a:lnTo>
                          <a:pt x="67" y="16"/>
                        </a:lnTo>
                        <a:lnTo>
                          <a:pt x="66" y="13"/>
                        </a:lnTo>
                        <a:lnTo>
                          <a:pt x="65" y="10"/>
                        </a:lnTo>
                        <a:lnTo>
                          <a:pt x="65" y="10"/>
                        </a:lnTo>
                        <a:lnTo>
                          <a:pt x="59" y="6"/>
                        </a:lnTo>
                        <a:lnTo>
                          <a:pt x="52" y="3"/>
                        </a:lnTo>
                        <a:lnTo>
                          <a:pt x="43" y="1"/>
                        </a:lnTo>
                        <a:lnTo>
                          <a:pt x="33" y="0"/>
                        </a:lnTo>
                        <a:lnTo>
                          <a:pt x="33" y="0"/>
                        </a:lnTo>
                        <a:lnTo>
                          <a:pt x="24" y="1"/>
                        </a:lnTo>
                        <a:lnTo>
                          <a:pt x="15" y="3"/>
                        </a:lnTo>
                        <a:lnTo>
                          <a:pt x="7" y="6"/>
                        </a:lnTo>
                        <a:lnTo>
                          <a:pt x="2" y="10"/>
                        </a:lnTo>
                        <a:lnTo>
                          <a:pt x="2" y="10"/>
                        </a:lnTo>
                        <a:lnTo>
                          <a:pt x="1" y="13"/>
                        </a:lnTo>
                        <a:lnTo>
                          <a:pt x="0" y="16"/>
                        </a:lnTo>
                        <a:lnTo>
                          <a:pt x="1" y="18"/>
                        </a:lnTo>
                        <a:lnTo>
                          <a:pt x="2" y="20"/>
                        </a:lnTo>
                        <a:lnTo>
                          <a:pt x="2" y="20"/>
                        </a:lnTo>
                        <a:lnTo>
                          <a:pt x="5" y="22"/>
                        </a:lnTo>
                        <a:lnTo>
                          <a:pt x="7" y="22"/>
                        </a:lnTo>
                        <a:lnTo>
                          <a:pt x="10" y="21"/>
                        </a:lnTo>
                        <a:lnTo>
                          <a:pt x="13" y="20"/>
                        </a:lnTo>
                        <a:lnTo>
                          <a:pt x="13" y="2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lt1"/>
                      </a:solidFill>
                    </a:endParaRPr>
                  </a:p>
                </p:txBody>
              </p:sp>
            </p:grpSp>
            <p:sp>
              <p:nvSpPr>
                <p:cNvPr id="13" name="Oval 8"/>
                <p:cNvSpPr/>
                <p:nvPr>
                  <p:custDataLst>
                    <p:tags r:id="rId16"/>
                  </p:custDataLst>
                </p:nvPr>
              </p:nvSpPr>
              <p:spPr>
                <a:xfrm>
                  <a:off x="5618234" y="1938531"/>
                  <a:ext cx="817494" cy="817494"/>
                </a:xfrm>
                <a:prstGeom prst="ellipse">
                  <a:avLst/>
                </a:pr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nvGrpSpPr>
                <p:cNvPr id="14" name="Group 51"/>
                <p:cNvGrpSpPr/>
                <p:nvPr/>
              </p:nvGrpSpPr>
              <p:grpSpPr>
                <a:xfrm>
                  <a:off x="5811609" y="2143387"/>
                  <a:ext cx="430744" cy="407783"/>
                  <a:chOff x="2835275" y="3127375"/>
                  <a:chExt cx="744538" cy="704850"/>
                </a:xfrm>
                <a:solidFill>
                  <a:schemeClr val="bg1"/>
                </a:solidFill>
              </p:grpSpPr>
              <p:sp>
                <p:nvSpPr>
                  <p:cNvPr id="15" name="Freeform 52"/>
                  <p:cNvSpPr>
                    <a:spLocks noEditPoints="1"/>
                  </p:cNvSpPr>
                  <p:nvPr>
                    <p:custDataLst>
                      <p:tags r:id="rId17"/>
                    </p:custDataLst>
                  </p:nvPr>
                </p:nvSpPr>
                <p:spPr bwMode="auto">
                  <a:xfrm>
                    <a:off x="2835275" y="3324225"/>
                    <a:ext cx="504825" cy="508000"/>
                  </a:xfrm>
                  <a:custGeom>
                    <a:avLst/>
                    <a:gdLst>
                      <a:gd name="T0" fmla="*/ 284 w 318"/>
                      <a:gd name="T1" fmla="*/ 55 h 320"/>
                      <a:gd name="T2" fmla="*/ 253 w 318"/>
                      <a:gd name="T3" fmla="*/ 61 h 320"/>
                      <a:gd name="T4" fmla="*/ 195 w 318"/>
                      <a:gd name="T5" fmla="*/ 28 h 320"/>
                      <a:gd name="T6" fmla="*/ 185 w 318"/>
                      <a:gd name="T7" fmla="*/ 0 h 320"/>
                      <a:gd name="T8" fmla="*/ 125 w 318"/>
                      <a:gd name="T9" fmla="*/ 27 h 320"/>
                      <a:gd name="T10" fmla="*/ 55 w 318"/>
                      <a:gd name="T11" fmla="*/ 36 h 320"/>
                      <a:gd name="T12" fmla="*/ 57 w 318"/>
                      <a:gd name="T13" fmla="*/ 66 h 320"/>
                      <a:gd name="T14" fmla="*/ 25 w 318"/>
                      <a:gd name="T15" fmla="*/ 120 h 320"/>
                      <a:gd name="T16" fmla="*/ 0 w 318"/>
                      <a:gd name="T17" fmla="*/ 135 h 320"/>
                      <a:gd name="T18" fmla="*/ 20 w 318"/>
                      <a:gd name="T19" fmla="*/ 192 h 320"/>
                      <a:gd name="T20" fmla="*/ 35 w 318"/>
                      <a:gd name="T21" fmla="*/ 264 h 320"/>
                      <a:gd name="T22" fmla="*/ 64 w 318"/>
                      <a:gd name="T23" fmla="*/ 268 h 320"/>
                      <a:gd name="T24" fmla="*/ 116 w 318"/>
                      <a:gd name="T25" fmla="*/ 298 h 320"/>
                      <a:gd name="T26" fmla="*/ 135 w 318"/>
                      <a:gd name="T27" fmla="*/ 320 h 320"/>
                      <a:gd name="T28" fmla="*/ 192 w 318"/>
                      <a:gd name="T29" fmla="*/ 300 h 320"/>
                      <a:gd name="T30" fmla="*/ 263 w 318"/>
                      <a:gd name="T31" fmla="*/ 284 h 320"/>
                      <a:gd name="T32" fmla="*/ 264 w 318"/>
                      <a:gd name="T33" fmla="*/ 255 h 320"/>
                      <a:gd name="T34" fmla="*/ 294 w 318"/>
                      <a:gd name="T35" fmla="*/ 199 h 320"/>
                      <a:gd name="T36" fmla="*/ 318 w 318"/>
                      <a:gd name="T37" fmla="*/ 185 h 320"/>
                      <a:gd name="T38" fmla="*/ 293 w 318"/>
                      <a:gd name="T39" fmla="*/ 126 h 320"/>
                      <a:gd name="T40" fmla="*/ 304 w 318"/>
                      <a:gd name="T41" fmla="*/ 173 h 320"/>
                      <a:gd name="T42" fmla="*/ 283 w 318"/>
                      <a:gd name="T43" fmla="*/ 183 h 320"/>
                      <a:gd name="T44" fmla="*/ 294 w 318"/>
                      <a:gd name="T45" fmla="*/ 218 h 320"/>
                      <a:gd name="T46" fmla="*/ 257 w 318"/>
                      <a:gd name="T47" fmla="*/ 242 h 320"/>
                      <a:gd name="T48" fmla="*/ 244 w 318"/>
                      <a:gd name="T49" fmla="*/ 256 h 320"/>
                      <a:gd name="T50" fmla="*/ 220 w 318"/>
                      <a:gd name="T51" fmla="*/ 293 h 320"/>
                      <a:gd name="T52" fmla="*/ 204 w 318"/>
                      <a:gd name="T53" fmla="*/ 281 h 320"/>
                      <a:gd name="T54" fmla="*/ 180 w 318"/>
                      <a:gd name="T55" fmla="*/ 288 h 320"/>
                      <a:gd name="T56" fmla="*/ 142 w 318"/>
                      <a:gd name="T57" fmla="*/ 290 h 320"/>
                      <a:gd name="T58" fmla="*/ 127 w 318"/>
                      <a:gd name="T59" fmla="*/ 286 h 320"/>
                      <a:gd name="T60" fmla="*/ 101 w 318"/>
                      <a:gd name="T61" fmla="*/ 294 h 320"/>
                      <a:gd name="T62" fmla="*/ 77 w 318"/>
                      <a:gd name="T63" fmla="*/ 260 h 320"/>
                      <a:gd name="T64" fmla="*/ 61 w 318"/>
                      <a:gd name="T65" fmla="*/ 245 h 320"/>
                      <a:gd name="T66" fmla="*/ 27 w 318"/>
                      <a:gd name="T67" fmla="*/ 220 h 320"/>
                      <a:gd name="T68" fmla="*/ 38 w 318"/>
                      <a:gd name="T69" fmla="*/ 204 h 320"/>
                      <a:gd name="T70" fmla="*/ 32 w 318"/>
                      <a:gd name="T71" fmla="*/ 180 h 320"/>
                      <a:gd name="T72" fmla="*/ 33 w 318"/>
                      <a:gd name="T73" fmla="*/ 143 h 320"/>
                      <a:gd name="T74" fmla="*/ 37 w 318"/>
                      <a:gd name="T75" fmla="*/ 129 h 320"/>
                      <a:gd name="T76" fmla="*/ 25 w 318"/>
                      <a:gd name="T77" fmla="*/ 102 h 320"/>
                      <a:gd name="T78" fmla="*/ 65 w 318"/>
                      <a:gd name="T79" fmla="*/ 79 h 320"/>
                      <a:gd name="T80" fmla="*/ 80 w 318"/>
                      <a:gd name="T81" fmla="*/ 65 h 320"/>
                      <a:gd name="T82" fmla="*/ 114 w 318"/>
                      <a:gd name="T83" fmla="*/ 45 h 320"/>
                      <a:gd name="T84" fmla="*/ 133 w 318"/>
                      <a:gd name="T85" fmla="*/ 40 h 320"/>
                      <a:gd name="T86" fmla="*/ 173 w 318"/>
                      <a:gd name="T87" fmla="*/ 14 h 320"/>
                      <a:gd name="T88" fmla="*/ 182 w 318"/>
                      <a:gd name="T89" fmla="*/ 40 h 320"/>
                      <a:gd name="T90" fmla="*/ 218 w 318"/>
                      <a:gd name="T91" fmla="*/ 25 h 320"/>
                      <a:gd name="T92" fmla="*/ 240 w 318"/>
                      <a:gd name="T93" fmla="*/ 68 h 320"/>
                      <a:gd name="T94" fmla="*/ 253 w 318"/>
                      <a:gd name="T95" fmla="*/ 80 h 320"/>
                      <a:gd name="T96" fmla="*/ 274 w 318"/>
                      <a:gd name="T97" fmla="*/ 115 h 320"/>
                      <a:gd name="T98" fmla="*/ 281 w 318"/>
                      <a:gd name="T99" fmla="*/ 134 h 320"/>
                      <a:gd name="T100" fmla="*/ 304 w 318"/>
                      <a:gd name="T101" fmla="*/ 17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8" h="320">
                        <a:moveTo>
                          <a:pt x="290" y="119"/>
                        </a:moveTo>
                        <a:lnTo>
                          <a:pt x="310" y="102"/>
                        </a:lnTo>
                        <a:lnTo>
                          <a:pt x="284" y="55"/>
                        </a:lnTo>
                        <a:lnTo>
                          <a:pt x="257" y="64"/>
                        </a:lnTo>
                        <a:lnTo>
                          <a:pt x="257" y="64"/>
                        </a:lnTo>
                        <a:lnTo>
                          <a:pt x="253" y="61"/>
                        </a:lnTo>
                        <a:lnTo>
                          <a:pt x="260" y="34"/>
                        </a:lnTo>
                        <a:lnTo>
                          <a:pt x="215" y="8"/>
                        </a:lnTo>
                        <a:lnTo>
                          <a:pt x="195" y="28"/>
                        </a:lnTo>
                        <a:lnTo>
                          <a:pt x="195" y="28"/>
                        </a:lnTo>
                        <a:lnTo>
                          <a:pt x="190" y="27"/>
                        </a:lnTo>
                        <a:lnTo>
                          <a:pt x="185" y="0"/>
                        </a:lnTo>
                        <a:lnTo>
                          <a:pt x="131" y="0"/>
                        </a:lnTo>
                        <a:lnTo>
                          <a:pt x="125" y="27"/>
                        </a:lnTo>
                        <a:lnTo>
                          <a:pt x="125" y="27"/>
                        </a:lnTo>
                        <a:lnTo>
                          <a:pt x="119" y="29"/>
                        </a:lnTo>
                        <a:lnTo>
                          <a:pt x="101" y="9"/>
                        </a:lnTo>
                        <a:lnTo>
                          <a:pt x="55" y="36"/>
                        </a:lnTo>
                        <a:lnTo>
                          <a:pt x="62" y="61"/>
                        </a:lnTo>
                        <a:lnTo>
                          <a:pt x="62" y="61"/>
                        </a:lnTo>
                        <a:lnTo>
                          <a:pt x="57" y="66"/>
                        </a:lnTo>
                        <a:lnTo>
                          <a:pt x="33" y="58"/>
                        </a:lnTo>
                        <a:lnTo>
                          <a:pt x="7" y="105"/>
                        </a:lnTo>
                        <a:lnTo>
                          <a:pt x="25" y="120"/>
                        </a:lnTo>
                        <a:lnTo>
                          <a:pt x="25" y="120"/>
                        </a:lnTo>
                        <a:lnTo>
                          <a:pt x="21" y="131"/>
                        </a:lnTo>
                        <a:lnTo>
                          <a:pt x="0" y="135"/>
                        </a:lnTo>
                        <a:lnTo>
                          <a:pt x="0" y="188"/>
                        </a:lnTo>
                        <a:lnTo>
                          <a:pt x="20" y="192"/>
                        </a:lnTo>
                        <a:lnTo>
                          <a:pt x="20" y="192"/>
                        </a:lnTo>
                        <a:lnTo>
                          <a:pt x="24" y="205"/>
                        </a:lnTo>
                        <a:lnTo>
                          <a:pt x="8" y="218"/>
                        </a:lnTo>
                        <a:lnTo>
                          <a:pt x="35" y="264"/>
                        </a:lnTo>
                        <a:lnTo>
                          <a:pt x="54" y="258"/>
                        </a:lnTo>
                        <a:lnTo>
                          <a:pt x="54" y="258"/>
                        </a:lnTo>
                        <a:lnTo>
                          <a:pt x="64" y="268"/>
                        </a:lnTo>
                        <a:lnTo>
                          <a:pt x="58" y="285"/>
                        </a:lnTo>
                        <a:lnTo>
                          <a:pt x="104" y="312"/>
                        </a:lnTo>
                        <a:lnTo>
                          <a:pt x="116" y="298"/>
                        </a:lnTo>
                        <a:lnTo>
                          <a:pt x="116" y="298"/>
                        </a:lnTo>
                        <a:lnTo>
                          <a:pt x="131" y="301"/>
                        </a:lnTo>
                        <a:lnTo>
                          <a:pt x="135" y="320"/>
                        </a:lnTo>
                        <a:lnTo>
                          <a:pt x="188" y="320"/>
                        </a:lnTo>
                        <a:lnTo>
                          <a:pt x="192" y="300"/>
                        </a:lnTo>
                        <a:lnTo>
                          <a:pt x="192" y="300"/>
                        </a:lnTo>
                        <a:lnTo>
                          <a:pt x="205" y="296"/>
                        </a:lnTo>
                        <a:lnTo>
                          <a:pt x="218" y="310"/>
                        </a:lnTo>
                        <a:lnTo>
                          <a:pt x="263" y="284"/>
                        </a:lnTo>
                        <a:lnTo>
                          <a:pt x="257" y="264"/>
                        </a:lnTo>
                        <a:lnTo>
                          <a:pt x="257" y="264"/>
                        </a:lnTo>
                        <a:lnTo>
                          <a:pt x="264" y="255"/>
                        </a:lnTo>
                        <a:lnTo>
                          <a:pt x="285" y="261"/>
                        </a:lnTo>
                        <a:lnTo>
                          <a:pt x="312" y="215"/>
                        </a:lnTo>
                        <a:lnTo>
                          <a:pt x="294" y="199"/>
                        </a:lnTo>
                        <a:lnTo>
                          <a:pt x="294" y="199"/>
                        </a:lnTo>
                        <a:lnTo>
                          <a:pt x="296" y="190"/>
                        </a:lnTo>
                        <a:lnTo>
                          <a:pt x="318" y="185"/>
                        </a:lnTo>
                        <a:lnTo>
                          <a:pt x="318" y="132"/>
                        </a:lnTo>
                        <a:lnTo>
                          <a:pt x="293" y="126"/>
                        </a:lnTo>
                        <a:lnTo>
                          <a:pt x="293" y="126"/>
                        </a:lnTo>
                        <a:lnTo>
                          <a:pt x="290" y="119"/>
                        </a:lnTo>
                        <a:lnTo>
                          <a:pt x="290" y="119"/>
                        </a:lnTo>
                        <a:close/>
                        <a:moveTo>
                          <a:pt x="304" y="173"/>
                        </a:moveTo>
                        <a:lnTo>
                          <a:pt x="283" y="178"/>
                        </a:lnTo>
                        <a:lnTo>
                          <a:pt x="283" y="183"/>
                        </a:lnTo>
                        <a:lnTo>
                          <a:pt x="283" y="183"/>
                        </a:lnTo>
                        <a:lnTo>
                          <a:pt x="278" y="199"/>
                        </a:lnTo>
                        <a:lnTo>
                          <a:pt x="277" y="203"/>
                        </a:lnTo>
                        <a:lnTo>
                          <a:pt x="294" y="218"/>
                        </a:lnTo>
                        <a:lnTo>
                          <a:pt x="278" y="244"/>
                        </a:lnTo>
                        <a:lnTo>
                          <a:pt x="260" y="238"/>
                        </a:lnTo>
                        <a:lnTo>
                          <a:pt x="257" y="242"/>
                        </a:lnTo>
                        <a:lnTo>
                          <a:pt x="257" y="242"/>
                        </a:lnTo>
                        <a:lnTo>
                          <a:pt x="250" y="250"/>
                        </a:lnTo>
                        <a:lnTo>
                          <a:pt x="244" y="256"/>
                        </a:lnTo>
                        <a:lnTo>
                          <a:pt x="241" y="259"/>
                        </a:lnTo>
                        <a:lnTo>
                          <a:pt x="246" y="278"/>
                        </a:lnTo>
                        <a:lnTo>
                          <a:pt x="220" y="293"/>
                        </a:lnTo>
                        <a:lnTo>
                          <a:pt x="208" y="280"/>
                        </a:lnTo>
                        <a:lnTo>
                          <a:pt x="204" y="281"/>
                        </a:lnTo>
                        <a:lnTo>
                          <a:pt x="204" y="281"/>
                        </a:lnTo>
                        <a:lnTo>
                          <a:pt x="194" y="285"/>
                        </a:lnTo>
                        <a:lnTo>
                          <a:pt x="185" y="287"/>
                        </a:lnTo>
                        <a:lnTo>
                          <a:pt x="180" y="288"/>
                        </a:lnTo>
                        <a:lnTo>
                          <a:pt x="176" y="306"/>
                        </a:lnTo>
                        <a:lnTo>
                          <a:pt x="146" y="306"/>
                        </a:lnTo>
                        <a:lnTo>
                          <a:pt x="142" y="290"/>
                        </a:lnTo>
                        <a:lnTo>
                          <a:pt x="138" y="288"/>
                        </a:lnTo>
                        <a:lnTo>
                          <a:pt x="138" y="288"/>
                        </a:lnTo>
                        <a:lnTo>
                          <a:pt x="127" y="286"/>
                        </a:lnTo>
                        <a:lnTo>
                          <a:pt x="116" y="283"/>
                        </a:lnTo>
                        <a:lnTo>
                          <a:pt x="112" y="282"/>
                        </a:lnTo>
                        <a:lnTo>
                          <a:pt x="101" y="294"/>
                        </a:lnTo>
                        <a:lnTo>
                          <a:pt x="74" y="279"/>
                        </a:lnTo>
                        <a:lnTo>
                          <a:pt x="80" y="264"/>
                        </a:lnTo>
                        <a:lnTo>
                          <a:pt x="77" y="260"/>
                        </a:lnTo>
                        <a:lnTo>
                          <a:pt x="77" y="260"/>
                        </a:lnTo>
                        <a:lnTo>
                          <a:pt x="68" y="253"/>
                        </a:lnTo>
                        <a:lnTo>
                          <a:pt x="61" y="245"/>
                        </a:lnTo>
                        <a:lnTo>
                          <a:pt x="58" y="242"/>
                        </a:lnTo>
                        <a:lnTo>
                          <a:pt x="42" y="247"/>
                        </a:lnTo>
                        <a:lnTo>
                          <a:pt x="27" y="220"/>
                        </a:lnTo>
                        <a:lnTo>
                          <a:pt x="40" y="210"/>
                        </a:lnTo>
                        <a:lnTo>
                          <a:pt x="38" y="204"/>
                        </a:lnTo>
                        <a:lnTo>
                          <a:pt x="38" y="204"/>
                        </a:lnTo>
                        <a:lnTo>
                          <a:pt x="35" y="196"/>
                        </a:lnTo>
                        <a:lnTo>
                          <a:pt x="33" y="185"/>
                        </a:lnTo>
                        <a:lnTo>
                          <a:pt x="32" y="180"/>
                        </a:lnTo>
                        <a:lnTo>
                          <a:pt x="14" y="176"/>
                        </a:lnTo>
                        <a:lnTo>
                          <a:pt x="14" y="146"/>
                        </a:lnTo>
                        <a:lnTo>
                          <a:pt x="33" y="143"/>
                        </a:lnTo>
                        <a:lnTo>
                          <a:pt x="34" y="137"/>
                        </a:lnTo>
                        <a:lnTo>
                          <a:pt x="34" y="137"/>
                        </a:lnTo>
                        <a:lnTo>
                          <a:pt x="37" y="129"/>
                        </a:lnTo>
                        <a:lnTo>
                          <a:pt x="39" y="120"/>
                        </a:lnTo>
                        <a:lnTo>
                          <a:pt x="41" y="116"/>
                        </a:lnTo>
                        <a:lnTo>
                          <a:pt x="25" y="102"/>
                        </a:lnTo>
                        <a:lnTo>
                          <a:pt x="40" y="76"/>
                        </a:lnTo>
                        <a:lnTo>
                          <a:pt x="61" y="82"/>
                        </a:lnTo>
                        <a:lnTo>
                          <a:pt x="65" y="79"/>
                        </a:lnTo>
                        <a:lnTo>
                          <a:pt x="65" y="79"/>
                        </a:lnTo>
                        <a:lnTo>
                          <a:pt x="75" y="68"/>
                        </a:lnTo>
                        <a:lnTo>
                          <a:pt x="80" y="65"/>
                        </a:lnTo>
                        <a:lnTo>
                          <a:pt x="72" y="42"/>
                        </a:lnTo>
                        <a:lnTo>
                          <a:pt x="98" y="27"/>
                        </a:lnTo>
                        <a:lnTo>
                          <a:pt x="114" y="45"/>
                        </a:lnTo>
                        <a:lnTo>
                          <a:pt x="119" y="43"/>
                        </a:lnTo>
                        <a:lnTo>
                          <a:pt x="119" y="43"/>
                        </a:lnTo>
                        <a:lnTo>
                          <a:pt x="133" y="40"/>
                        </a:lnTo>
                        <a:lnTo>
                          <a:pt x="137" y="39"/>
                        </a:lnTo>
                        <a:lnTo>
                          <a:pt x="142" y="14"/>
                        </a:lnTo>
                        <a:lnTo>
                          <a:pt x="173" y="14"/>
                        </a:lnTo>
                        <a:lnTo>
                          <a:pt x="178" y="39"/>
                        </a:lnTo>
                        <a:lnTo>
                          <a:pt x="182" y="40"/>
                        </a:lnTo>
                        <a:lnTo>
                          <a:pt x="182" y="40"/>
                        </a:lnTo>
                        <a:lnTo>
                          <a:pt x="195" y="43"/>
                        </a:lnTo>
                        <a:lnTo>
                          <a:pt x="200" y="44"/>
                        </a:lnTo>
                        <a:lnTo>
                          <a:pt x="218" y="25"/>
                        </a:lnTo>
                        <a:lnTo>
                          <a:pt x="244" y="40"/>
                        </a:lnTo>
                        <a:lnTo>
                          <a:pt x="236" y="65"/>
                        </a:lnTo>
                        <a:lnTo>
                          <a:pt x="240" y="68"/>
                        </a:lnTo>
                        <a:lnTo>
                          <a:pt x="240" y="68"/>
                        </a:lnTo>
                        <a:lnTo>
                          <a:pt x="249" y="77"/>
                        </a:lnTo>
                        <a:lnTo>
                          <a:pt x="253" y="80"/>
                        </a:lnTo>
                        <a:lnTo>
                          <a:pt x="277" y="72"/>
                        </a:lnTo>
                        <a:lnTo>
                          <a:pt x="293" y="98"/>
                        </a:lnTo>
                        <a:lnTo>
                          <a:pt x="274" y="115"/>
                        </a:lnTo>
                        <a:lnTo>
                          <a:pt x="276" y="119"/>
                        </a:lnTo>
                        <a:lnTo>
                          <a:pt x="276" y="119"/>
                        </a:lnTo>
                        <a:lnTo>
                          <a:pt x="281" y="134"/>
                        </a:lnTo>
                        <a:lnTo>
                          <a:pt x="282" y="138"/>
                        </a:lnTo>
                        <a:lnTo>
                          <a:pt x="304" y="143"/>
                        </a:lnTo>
                        <a:lnTo>
                          <a:pt x="304" y="17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lt1"/>
                      </a:solidFill>
                    </a:endParaRPr>
                  </a:p>
                </p:txBody>
              </p:sp>
              <p:sp>
                <p:nvSpPr>
                  <p:cNvPr id="16" name="Freeform 53"/>
                  <p:cNvSpPr>
                    <a:spLocks noEditPoints="1"/>
                  </p:cNvSpPr>
                  <p:nvPr>
                    <p:custDataLst>
                      <p:tags r:id="rId18"/>
                    </p:custDataLst>
                  </p:nvPr>
                </p:nvSpPr>
                <p:spPr bwMode="auto">
                  <a:xfrm>
                    <a:off x="2963863" y="3462338"/>
                    <a:ext cx="242888" cy="244475"/>
                  </a:xfrm>
                  <a:custGeom>
                    <a:avLst/>
                    <a:gdLst>
                      <a:gd name="T0" fmla="*/ 77 w 153"/>
                      <a:gd name="T1" fmla="*/ 0 h 154"/>
                      <a:gd name="T2" fmla="*/ 61 w 153"/>
                      <a:gd name="T3" fmla="*/ 2 h 154"/>
                      <a:gd name="T4" fmla="*/ 46 w 153"/>
                      <a:gd name="T5" fmla="*/ 6 h 154"/>
                      <a:gd name="T6" fmla="*/ 33 w 153"/>
                      <a:gd name="T7" fmla="*/ 14 h 154"/>
                      <a:gd name="T8" fmla="*/ 23 w 153"/>
                      <a:gd name="T9" fmla="*/ 22 h 154"/>
                      <a:gd name="T10" fmla="*/ 13 w 153"/>
                      <a:gd name="T11" fmla="*/ 34 h 154"/>
                      <a:gd name="T12" fmla="*/ 5 w 153"/>
                      <a:gd name="T13" fmla="*/ 47 h 154"/>
                      <a:gd name="T14" fmla="*/ 1 w 153"/>
                      <a:gd name="T15" fmla="*/ 61 h 154"/>
                      <a:gd name="T16" fmla="*/ 0 w 153"/>
                      <a:gd name="T17" fmla="*/ 77 h 154"/>
                      <a:gd name="T18" fmla="*/ 0 w 153"/>
                      <a:gd name="T19" fmla="*/ 85 h 154"/>
                      <a:gd name="T20" fmla="*/ 3 w 153"/>
                      <a:gd name="T21" fmla="*/ 100 h 154"/>
                      <a:gd name="T22" fmla="*/ 8 w 153"/>
                      <a:gd name="T23" fmla="*/ 114 h 154"/>
                      <a:gd name="T24" fmla="*/ 17 w 153"/>
                      <a:gd name="T25" fmla="*/ 126 h 154"/>
                      <a:gd name="T26" fmla="*/ 28 w 153"/>
                      <a:gd name="T27" fmla="*/ 137 h 154"/>
                      <a:gd name="T28" fmla="*/ 40 w 153"/>
                      <a:gd name="T29" fmla="*/ 144 h 154"/>
                      <a:gd name="T30" fmla="*/ 54 w 153"/>
                      <a:gd name="T31" fmla="*/ 151 h 154"/>
                      <a:gd name="T32" fmla="*/ 69 w 153"/>
                      <a:gd name="T33" fmla="*/ 154 h 154"/>
                      <a:gd name="T34" fmla="*/ 77 w 153"/>
                      <a:gd name="T35" fmla="*/ 154 h 154"/>
                      <a:gd name="T36" fmla="*/ 92 w 153"/>
                      <a:gd name="T37" fmla="*/ 153 h 154"/>
                      <a:gd name="T38" fmla="*/ 107 w 153"/>
                      <a:gd name="T39" fmla="*/ 147 h 154"/>
                      <a:gd name="T40" fmla="*/ 120 w 153"/>
                      <a:gd name="T41" fmla="*/ 141 h 154"/>
                      <a:gd name="T42" fmla="*/ 132 w 153"/>
                      <a:gd name="T43" fmla="*/ 131 h 154"/>
                      <a:gd name="T44" fmla="*/ 140 w 153"/>
                      <a:gd name="T45" fmla="*/ 120 h 154"/>
                      <a:gd name="T46" fmla="*/ 148 w 153"/>
                      <a:gd name="T47" fmla="*/ 106 h 154"/>
                      <a:gd name="T48" fmla="*/ 152 w 153"/>
                      <a:gd name="T49" fmla="*/ 92 h 154"/>
                      <a:gd name="T50" fmla="*/ 153 w 153"/>
                      <a:gd name="T51" fmla="*/ 77 h 154"/>
                      <a:gd name="T52" fmla="*/ 153 w 153"/>
                      <a:gd name="T53" fmla="*/ 69 h 154"/>
                      <a:gd name="T54" fmla="*/ 150 w 153"/>
                      <a:gd name="T55" fmla="*/ 55 h 154"/>
                      <a:gd name="T56" fmla="*/ 145 w 153"/>
                      <a:gd name="T57" fmla="*/ 41 h 154"/>
                      <a:gd name="T58" fmla="*/ 136 w 153"/>
                      <a:gd name="T59" fmla="*/ 28 h 154"/>
                      <a:gd name="T60" fmla="*/ 125 w 153"/>
                      <a:gd name="T61" fmla="*/ 18 h 154"/>
                      <a:gd name="T62" fmla="*/ 113 w 153"/>
                      <a:gd name="T63" fmla="*/ 9 h 154"/>
                      <a:gd name="T64" fmla="*/ 99 w 153"/>
                      <a:gd name="T65" fmla="*/ 4 h 154"/>
                      <a:gd name="T66" fmla="*/ 84 w 153"/>
                      <a:gd name="T67" fmla="*/ 1 h 154"/>
                      <a:gd name="T68" fmla="*/ 77 w 153"/>
                      <a:gd name="T69" fmla="*/ 0 h 154"/>
                      <a:gd name="T70" fmla="*/ 77 w 153"/>
                      <a:gd name="T71" fmla="*/ 140 h 154"/>
                      <a:gd name="T72" fmla="*/ 64 w 153"/>
                      <a:gd name="T73" fmla="*/ 139 h 154"/>
                      <a:gd name="T74" fmla="*/ 42 w 153"/>
                      <a:gd name="T75" fmla="*/ 129 h 154"/>
                      <a:gd name="T76" fmla="*/ 25 w 153"/>
                      <a:gd name="T77" fmla="*/ 112 h 154"/>
                      <a:gd name="T78" fmla="*/ 15 w 153"/>
                      <a:gd name="T79" fmla="*/ 89 h 154"/>
                      <a:gd name="T80" fmla="*/ 14 w 153"/>
                      <a:gd name="T81" fmla="*/ 77 h 154"/>
                      <a:gd name="T82" fmla="*/ 14 w 153"/>
                      <a:gd name="T83" fmla="*/ 71 h 154"/>
                      <a:gd name="T84" fmla="*/ 18 w 153"/>
                      <a:gd name="T85" fmla="*/ 52 h 154"/>
                      <a:gd name="T86" fmla="*/ 32 w 153"/>
                      <a:gd name="T87" fmla="*/ 33 h 154"/>
                      <a:gd name="T88" fmla="*/ 52 w 153"/>
                      <a:gd name="T89" fmla="*/ 19 h 154"/>
                      <a:gd name="T90" fmla="*/ 70 w 153"/>
                      <a:gd name="T91" fmla="*/ 15 h 154"/>
                      <a:gd name="T92" fmla="*/ 77 w 153"/>
                      <a:gd name="T93" fmla="*/ 14 h 154"/>
                      <a:gd name="T94" fmla="*/ 89 w 153"/>
                      <a:gd name="T95" fmla="*/ 16 h 154"/>
                      <a:gd name="T96" fmla="*/ 112 w 153"/>
                      <a:gd name="T97" fmla="*/ 24 h 154"/>
                      <a:gd name="T98" fmla="*/ 128 w 153"/>
                      <a:gd name="T99" fmla="*/ 42 h 154"/>
                      <a:gd name="T100" fmla="*/ 138 w 153"/>
                      <a:gd name="T101" fmla="*/ 64 h 154"/>
                      <a:gd name="T102" fmla="*/ 139 w 153"/>
                      <a:gd name="T103" fmla="*/ 77 h 154"/>
                      <a:gd name="T104" fmla="*/ 139 w 153"/>
                      <a:gd name="T105" fmla="*/ 84 h 154"/>
                      <a:gd name="T106" fmla="*/ 135 w 153"/>
                      <a:gd name="T107" fmla="*/ 101 h 154"/>
                      <a:gd name="T108" fmla="*/ 121 w 153"/>
                      <a:gd name="T109" fmla="*/ 122 h 154"/>
                      <a:gd name="T110" fmla="*/ 101 w 153"/>
                      <a:gd name="T111" fmla="*/ 135 h 154"/>
                      <a:gd name="T112" fmla="*/ 83 w 153"/>
                      <a:gd name="T113" fmla="*/ 140 h 154"/>
                      <a:gd name="T114" fmla="*/ 77 w 153"/>
                      <a:gd name="T115" fmla="*/ 14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 h="154">
                        <a:moveTo>
                          <a:pt x="77" y="0"/>
                        </a:moveTo>
                        <a:lnTo>
                          <a:pt x="77" y="0"/>
                        </a:lnTo>
                        <a:lnTo>
                          <a:pt x="69" y="1"/>
                        </a:lnTo>
                        <a:lnTo>
                          <a:pt x="61" y="2"/>
                        </a:lnTo>
                        <a:lnTo>
                          <a:pt x="54" y="4"/>
                        </a:lnTo>
                        <a:lnTo>
                          <a:pt x="46" y="6"/>
                        </a:lnTo>
                        <a:lnTo>
                          <a:pt x="40" y="9"/>
                        </a:lnTo>
                        <a:lnTo>
                          <a:pt x="33" y="14"/>
                        </a:lnTo>
                        <a:lnTo>
                          <a:pt x="28" y="18"/>
                        </a:lnTo>
                        <a:lnTo>
                          <a:pt x="23" y="22"/>
                        </a:lnTo>
                        <a:lnTo>
                          <a:pt x="17" y="28"/>
                        </a:lnTo>
                        <a:lnTo>
                          <a:pt x="13" y="34"/>
                        </a:lnTo>
                        <a:lnTo>
                          <a:pt x="8" y="41"/>
                        </a:lnTo>
                        <a:lnTo>
                          <a:pt x="5" y="47"/>
                        </a:lnTo>
                        <a:lnTo>
                          <a:pt x="3" y="55"/>
                        </a:lnTo>
                        <a:lnTo>
                          <a:pt x="1" y="61"/>
                        </a:lnTo>
                        <a:lnTo>
                          <a:pt x="0" y="69"/>
                        </a:lnTo>
                        <a:lnTo>
                          <a:pt x="0" y="77"/>
                        </a:lnTo>
                        <a:lnTo>
                          <a:pt x="0" y="77"/>
                        </a:lnTo>
                        <a:lnTo>
                          <a:pt x="0" y="85"/>
                        </a:lnTo>
                        <a:lnTo>
                          <a:pt x="1" y="92"/>
                        </a:lnTo>
                        <a:lnTo>
                          <a:pt x="3" y="100"/>
                        </a:lnTo>
                        <a:lnTo>
                          <a:pt x="5" y="106"/>
                        </a:lnTo>
                        <a:lnTo>
                          <a:pt x="8" y="114"/>
                        </a:lnTo>
                        <a:lnTo>
                          <a:pt x="13" y="120"/>
                        </a:lnTo>
                        <a:lnTo>
                          <a:pt x="17" y="126"/>
                        </a:lnTo>
                        <a:lnTo>
                          <a:pt x="23" y="131"/>
                        </a:lnTo>
                        <a:lnTo>
                          <a:pt x="28" y="137"/>
                        </a:lnTo>
                        <a:lnTo>
                          <a:pt x="33" y="141"/>
                        </a:lnTo>
                        <a:lnTo>
                          <a:pt x="40" y="144"/>
                        </a:lnTo>
                        <a:lnTo>
                          <a:pt x="46" y="147"/>
                        </a:lnTo>
                        <a:lnTo>
                          <a:pt x="54" y="151"/>
                        </a:lnTo>
                        <a:lnTo>
                          <a:pt x="61" y="153"/>
                        </a:lnTo>
                        <a:lnTo>
                          <a:pt x="69" y="154"/>
                        </a:lnTo>
                        <a:lnTo>
                          <a:pt x="77" y="154"/>
                        </a:lnTo>
                        <a:lnTo>
                          <a:pt x="77" y="154"/>
                        </a:lnTo>
                        <a:lnTo>
                          <a:pt x="84" y="154"/>
                        </a:lnTo>
                        <a:lnTo>
                          <a:pt x="92" y="153"/>
                        </a:lnTo>
                        <a:lnTo>
                          <a:pt x="99" y="151"/>
                        </a:lnTo>
                        <a:lnTo>
                          <a:pt x="107" y="147"/>
                        </a:lnTo>
                        <a:lnTo>
                          <a:pt x="113" y="144"/>
                        </a:lnTo>
                        <a:lnTo>
                          <a:pt x="120" y="141"/>
                        </a:lnTo>
                        <a:lnTo>
                          <a:pt x="125" y="137"/>
                        </a:lnTo>
                        <a:lnTo>
                          <a:pt x="132" y="131"/>
                        </a:lnTo>
                        <a:lnTo>
                          <a:pt x="136" y="126"/>
                        </a:lnTo>
                        <a:lnTo>
                          <a:pt x="140" y="120"/>
                        </a:lnTo>
                        <a:lnTo>
                          <a:pt x="145" y="114"/>
                        </a:lnTo>
                        <a:lnTo>
                          <a:pt x="148" y="106"/>
                        </a:lnTo>
                        <a:lnTo>
                          <a:pt x="150" y="100"/>
                        </a:lnTo>
                        <a:lnTo>
                          <a:pt x="152" y="92"/>
                        </a:lnTo>
                        <a:lnTo>
                          <a:pt x="153" y="85"/>
                        </a:lnTo>
                        <a:lnTo>
                          <a:pt x="153" y="77"/>
                        </a:lnTo>
                        <a:lnTo>
                          <a:pt x="153" y="77"/>
                        </a:lnTo>
                        <a:lnTo>
                          <a:pt x="153" y="69"/>
                        </a:lnTo>
                        <a:lnTo>
                          <a:pt x="152" y="61"/>
                        </a:lnTo>
                        <a:lnTo>
                          <a:pt x="150" y="55"/>
                        </a:lnTo>
                        <a:lnTo>
                          <a:pt x="148" y="47"/>
                        </a:lnTo>
                        <a:lnTo>
                          <a:pt x="145" y="41"/>
                        </a:lnTo>
                        <a:lnTo>
                          <a:pt x="140" y="34"/>
                        </a:lnTo>
                        <a:lnTo>
                          <a:pt x="136" y="28"/>
                        </a:lnTo>
                        <a:lnTo>
                          <a:pt x="132" y="22"/>
                        </a:lnTo>
                        <a:lnTo>
                          <a:pt x="125" y="18"/>
                        </a:lnTo>
                        <a:lnTo>
                          <a:pt x="120" y="14"/>
                        </a:lnTo>
                        <a:lnTo>
                          <a:pt x="113" y="9"/>
                        </a:lnTo>
                        <a:lnTo>
                          <a:pt x="107" y="6"/>
                        </a:lnTo>
                        <a:lnTo>
                          <a:pt x="99" y="4"/>
                        </a:lnTo>
                        <a:lnTo>
                          <a:pt x="92" y="2"/>
                        </a:lnTo>
                        <a:lnTo>
                          <a:pt x="84" y="1"/>
                        </a:lnTo>
                        <a:lnTo>
                          <a:pt x="77" y="0"/>
                        </a:lnTo>
                        <a:lnTo>
                          <a:pt x="77" y="0"/>
                        </a:lnTo>
                        <a:close/>
                        <a:moveTo>
                          <a:pt x="77" y="140"/>
                        </a:moveTo>
                        <a:lnTo>
                          <a:pt x="77" y="140"/>
                        </a:lnTo>
                        <a:lnTo>
                          <a:pt x="70" y="140"/>
                        </a:lnTo>
                        <a:lnTo>
                          <a:pt x="64" y="139"/>
                        </a:lnTo>
                        <a:lnTo>
                          <a:pt x="52" y="135"/>
                        </a:lnTo>
                        <a:lnTo>
                          <a:pt x="42" y="129"/>
                        </a:lnTo>
                        <a:lnTo>
                          <a:pt x="32" y="122"/>
                        </a:lnTo>
                        <a:lnTo>
                          <a:pt x="25" y="112"/>
                        </a:lnTo>
                        <a:lnTo>
                          <a:pt x="18" y="101"/>
                        </a:lnTo>
                        <a:lnTo>
                          <a:pt x="15" y="89"/>
                        </a:lnTo>
                        <a:lnTo>
                          <a:pt x="14" y="84"/>
                        </a:lnTo>
                        <a:lnTo>
                          <a:pt x="14" y="77"/>
                        </a:lnTo>
                        <a:lnTo>
                          <a:pt x="14" y="77"/>
                        </a:lnTo>
                        <a:lnTo>
                          <a:pt x="14" y="71"/>
                        </a:lnTo>
                        <a:lnTo>
                          <a:pt x="15" y="64"/>
                        </a:lnTo>
                        <a:lnTo>
                          <a:pt x="18" y="52"/>
                        </a:lnTo>
                        <a:lnTo>
                          <a:pt x="25" y="42"/>
                        </a:lnTo>
                        <a:lnTo>
                          <a:pt x="32" y="33"/>
                        </a:lnTo>
                        <a:lnTo>
                          <a:pt x="42" y="24"/>
                        </a:lnTo>
                        <a:lnTo>
                          <a:pt x="52" y="19"/>
                        </a:lnTo>
                        <a:lnTo>
                          <a:pt x="64" y="16"/>
                        </a:lnTo>
                        <a:lnTo>
                          <a:pt x="70" y="15"/>
                        </a:lnTo>
                        <a:lnTo>
                          <a:pt x="77" y="14"/>
                        </a:lnTo>
                        <a:lnTo>
                          <a:pt x="77" y="14"/>
                        </a:lnTo>
                        <a:lnTo>
                          <a:pt x="83" y="15"/>
                        </a:lnTo>
                        <a:lnTo>
                          <a:pt x="89" y="16"/>
                        </a:lnTo>
                        <a:lnTo>
                          <a:pt x="101" y="19"/>
                        </a:lnTo>
                        <a:lnTo>
                          <a:pt x="112" y="24"/>
                        </a:lnTo>
                        <a:lnTo>
                          <a:pt x="121" y="33"/>
                        </a:lnTo>
                        <a:lnTo>
                          <a:pt x="128" y="42"/>
                        </a:lnTo>
                        <a:lnTo>
                          <a:pt x="135" y="52"/>
                        </a:lnTo>
                        <a:lnTo>
                          <a:pt x="138" y="64"/>
                        </a:lnTo>
                        <a:lnTo>
                          <a:pt x="139" y="71"/>
                        </a:lnTo>
                        <a:lnTo>
                          <a:pt x="139" y="77"/>
                        </a:lnTo>
                        <a:lnTo>
                          <a:pt x="139" y="77"/>
                        </a:lnTo>
                        <a:lnTo>
                          <a:pt x="139" y="84"/>
                        </a:lnTo>
                        <a:lnTo>
                          <a:pt x="138" y="89"/>
                        </a:lnTo>
                        <a:lnTo>
                          <a:pt x="135" y="101"/>
                        </a:lnTo>
                        <a:lnTo>
                          <a:pt x="128" y="112"/>
                        </a:lnTo>
                        <a:lnTo>
                          <a:pt x="121" y="122"/>
                        </a:lnTo>
                        <a:lnTo>
                          <a:pt x="112" y="129"/>
                        </a:lnTo>
                        <a:lnTo>
                          <a:pt x="101" y="135"/>
                        </a:lnTo>
                        <a:lnTo>
                          <a:pt x="89" y="139"/>
                        </a:lnTo>
                        <a:lnTo>
                          <a:pt x="83" y="140"/>
                        </a:lnTo>
                        <a:lnTo>
                          <a:pt x="77" y="140"/>
                        </a:lnTo>
                        <a:lnTo>
                          <a:pt x="77" y="14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lt1"/>
                      </a:solidFill>
                    </a:endParaRPr>
                  </a:p>
                </p:txBody>
              </p:sp>
              <p:sp>
                <p:nvSpPr>
                  <p:cNvPr id="17" name="Freeform 54"/>
                  <p:cNvSpPr>
                    <a:spLocks noEditPoints="1"/>
                  </p:cNvSpPr>
                  <p:nvPr>
                    <p:custDataLst>
                      <p:tags r:id="rId19"/>
                    </p:custDataLst>
                  </p:nvPr>
                </p:nvSpPr>
                <p:spPr bwMode="auto">
                  <a:xfrm>
                    <a:off x="3238500" y="3127375"/>
                    <a:ext cx="341313" cy="342900"/>
                  </a:xfrm>
                  <a:custGeom>
                    <a:avLst/>
                    <a:gdLst>
                      <a:gd name="T0" fmla="*/ 197 w 215"/>
                      <a:gd name="T1" fmla="*/ 83 h 216"/>
                      <a:gd name="T2" fmla="*/ 209 w 215"/>
                      <a:gd name="T3" fmla="*/ 70 h 216"/>
                      <a:gd name="T4" fmla="*/ 171 w 215"/>
                      <a:gd name="T5" fmla="*/ 42 h 216"/>
                      <a:gd name="T6" fmla="*/ 143 w 215"/>
                      <a:gd name="T7" fmla="*/ 4 h 216"/>
                      <a:gd name="T8" fmla="*/ 129 w 215"/>
                      <a:gd name="T9" fmla="*/ 18 h 216"/>
                      <a:gd name="T10" fmla="*/ 83 w 215"/>
                      <a:gd name="T11" fmla="*/ 18 h 216"/>
                      <a:gd name="T12" fmla="*/ 69 w 215"/>
                      <a:gd name="T13" fmla="*/ 5 h 216"/>
                      <a:gd name="T14" fmla="*/ 41 w 215"/>
                      <a:gd name="T15" fmla="*/ 41 h 216"/>
                      <a:gd name="T16" fmla="*/ 3 w 215"/>
                      <a:gd name="T17" fmla="*/ 71 h 216"/>
                      <a:gd name="T18" fmla="*/ 14 w 215"/>
                      <a:gd name="T19" fmla="*/ 86 h 216"/>
                      <a:gd name="T20" fmla="*/ 13 w 215"/>
                      <a:gd name="T21" fmla="*/ 132 h 216"/>
                      <a:gd name="T22" fmla="*/ 4 w 215"/>
                      <a:gd name="T23" fmla="*/ 146 h 216"/>
                      <a:gd name="T24" fmla="*/ 36 w 215"/>
                      <a:gd name="T25" fmla="*/ 175 h 216"/>
                      <a:gd name="T26" fmla="*/ 71 w 215"/>
                      <a:gd name="T27" fmla="*/ 212 h 216"/>
                      <a:gd name="T28" fmla="*/ 86 w 215"/>
                      <a:gd name="T29" fmla="*/ 203 h 216"/>
                      <a:gd name="T30" fmla="*/ 130 w 215"/>
                      <a:gd name="T31" fmla="*/ 202 h 216"/>
                      <a:gd name="T32" fmla="*/ 144 w 215"/>
                      <a:gd name="T33" fmla="*/ 211 h 216"/>
                      <a:gd name="T34" fmla="*/ 174 w 215"/>
                      <a:gd name="T35" fmla="*/ 177 h 216"/>
                      <a:gd name="T36" fmla="*/ 210 w 215"/>
                      <a:gd name="T37" fmla="*/ 144 h 216"/>
                      <a:gd name="T38" fmla="*/ 198 w 215"/>
                      <a:gd name="T39" fmla="*/ 130 h 216"/>
                      <a:gd name="T40" fmla="*/ 184 w 215"/>
                      <a:gd name="T41" fmla="*/ 161 h 216"/>
                      <a:gd name="T42" fmla="*/ 169 w 215"/>
                      <a:gd name="T43" fmla="*/ 161 h 216"/>
                      <a:gd name="T44" fmla="*/ 162 w 215"/>
                      <a:gd name="T45" fmla="*/ 185 h 216"/>
                      <a:gd name="T46" fmla="*/ 136 w 215"/>
                      <a:gd name="T47" fmla="*/ 186 h 216"/>
                      <a:gd name="T48" fmla="*/ 118 w 215"/>
                      <a:gd name="T49" fmla="*/ 191 h 216"/>
                      <a:gd name="T50" fmla="*/ 98 w 215"/>
                      <a:gd name="T51" fmla="*/ 191 h 216"/>
                      <a:gd name="T52" fmla="*/ 80 w 215"/>
                      <a:gd name="T53" fmla="*/ 187 h 216"/>
                      <a:gd name="T54" fmla="*/ 54 w 215"/>
                      <a:gd name="T55" fmla="*/ 186 h 216"/>
                      <a:gd name="T56" fmla="*/ 54 w 215"/>
                      <a:gd name="T57" fmla="*/ 173 h 216"/>
                      <a:gd name="T58" fmla="*/ 30 w 215"/>
                      <a:gd name="T59" fmla="*/ 162 h 216"/>
                      <a:gd name="T60" fmla="*/ 29 w 215"/>
                      <a:gd name="T61" fmla="*/ 137 h 216"/>
                      <a:gd name="T62" fmla="*/ 26 w 215"/>
                      <a:gd name="T63" fmla="*/ 120 h 216"/>
                      <a:gd name="T64" fmla="*/ 26 w 215"/>
                      <a:gd name="T65" fmla="*/ 98 h 216"/>
                      <a:gd name="T66" fmla="*/ 30 w 215"/>
                      <a:gd name="T67" fmla="*/ 83 h 216"/>
                      <a:gd name="T68" fmla="*/ 29 w 215"/>
                      <a:gd name="T69" fmla="*/ 55 h 216"/>
                      <a:gd name="T70" fmla="*/ 46 w 215"/>
                      <a:gd name="T71" fmla="*/ 56 h 216"/>
                      <a:gd name="T72" fmla="*/ 53 w 215"/>
                      <a:gd name="T73" fmla="*/ 31 h 216"/>
                      <a:gd name="T74" fmla="*/ 81 w 215"/>
                      <a:gd name="T75" fmla="*/ 33 h 216"/>
                      <a:gd name="T76" fmla="*/ 95 w 215"/>
                      <a:gd name="T77" fmla="*/ 30 h 216"/>
                      <a:gd name="T78" fmla="*/ 117 w 215"/>
                      <a:gd name="T79" fmla="*/ 30 h 216"/>
                      <a:gd name="T80" fmla="*/ 130 w 215"/>
                      <a:gd name="T81" fmla="*/ 33 h 216"/>
                      <a:gd name="T82" fmla="*/ 159 w 215"/>
                      <a:gd name="T83" fmla="*/ 30 h 216"/>
                      <a:gd name="T84" fmla="*/ 158 w 215"/>
                      <a:gd name="T85" fmla="*/ 49 h 216"/>
                      <a:gd name="T86" fmla="*/ 183 w 215"/>
                      <a:gd name="T87" fmla="*/ 53 h 216"/>
                      <a:gd name="T88" fmla="*/ 181 w 215"/>
                      <a:gd name="T89" fmla="*/ 82 h 216"/>
                      <a:gd name="T90" fmla="*/ 185 w 215"/>
                      <a:gd name="T91" fmla="*/ 95 h 216"/>
                      <a:gd name="T92" fmla="*/ 186 w 215"/>
                      <a:gd name="T93" fmla="*/ 118 h 216"/>
                      <a:gd name="T94" fmla="*/ 183 w 215"/>
                      <a:gd name="T95" fmla="*/ 13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5" h="216">
                        <a:moveTo>
                          <a:pt x="215" y="126"/>
                        </a:moveTo>
                        <a:lnTo>
                          <a:pt x="215" y="87"/>
                        </a:lnTo>
                        <a:lnTo>
                          <a:pt x="197" y="83"/>
                        </a:lnTo>
                        <a:lnTo>
                          <a:pt x="197" y="83"/>
                        </a:lnTo>
                        <a:lnTo>
                          <a:pt x="196" y="82"/>
                        </a:lnTo>
                        <a:lnTo>
                          <a:pt x="209" y="70"/>
                        </a:lnTo>
                        <a:lnTo>
                          <a:pt x="190" y="37"/>
                        </a:lnTo>
                        <a:lnTo>
                          <a:pt x="171" y="42"/>
                        </a:lnTo>
                        <a:lnTo>
                          <a:pt x="171" y="42"/>
                        </a:lnTo>
                        <a:lnTo>
                          <a:pt x="171" y="41"/>
                        </a:lnTo>
                        <a:lnTo>
                          <a:pt x="177" y="24"/>
                        </a:lnTo>
                        <a:lnTo>
                          <a:pt x="143" y="4"/>
                        </a:lnTo>
                        <a:lnTo>
                          <a:pt x="130" y="18"/>
                        </a:lnTo>
                        <a:lnTo>
                          <a:pt x="130" y="18"/>
                        </a:lnTo>
                        <a:lnTo>
                          <a:pt x="129" y="18"/>
                        </a:lnTo>
                        <a:lnTo>
                          <a:pt x="125" y="0"/>
                        </a:lnTo>
                        <a:lnTo>
                          <a:pt x="86" y="0"/>
                        </a:lnTo>
                        <a:lnTo>
                          <a:pt x="83" y="18"/>
                        </a:lnTo>
                        <a:lnTo>
                          <a:pt x="83" y="18"/>
                        </a:lnTo>
                        <a:lnTo>
                          <a:pt x="81" y="18"/>
                        </a:lnTo>
                        <a:lnTo>
                          <a:pt x="69" y="5"/>
                        </a:lnTo>
                        <a:lnTo>
                          <a:pt x="35" y="25"/>
                        </a:lnTo>
                        <a:lnTo>
                          <a:pt x="41" y="41"/>
                        </a:lnTo>
                        <a:lnTo>
                          <a:pt x="41" y="41"/>
                        </a:lnTo>
                        <a:lnTo>
                          <a:pt x="39" y="43"/>
                        </a:lnTo>
                        <a:lnTo>
                          <a:pt x="22" y="38"/>
                        </a:lnTo>
                        <a:lnTo>
                          <a:pt x="3" y="71"/>
                        </a:lnTo>
                        <a:lnTo>
                          <a:pt x="15" y="82"/>
                        </a:lnTo>
                        <a:lnTo>
                          <a:pt x="15" y="82"/>
                        </a:lnTo>
                        <a:lnTo>
                          <a:pt x="14" y="86"/>
                        </a:lnTo>
                        <a:lnTo>
                          <a:pt x="0" y="90"/>
                        </a:lnTo>
                        <a:lnTo>
                          <a:pt x="0" y="128"/>
                        </a:lnTo>
                        <a:lnTo>
                          <a:pt x="13" y="132"/>
                        </a:lnTo>
                        <a:lnTo>
                          <a:pt x="13" y="132"/>
                        </a:lnTo>
                        <a:lnTo>
                          <a:pt x="15" y="137"/>
                        </a:lnTo>
                        <a:lnTo>
                          <a:pt x="4" y="146"/>
                        </a:lnTo>
                        <a:lnTo>
                          <a:pt x="23" y="179"/>
                        </a:lnTo>
                        <a:lnTo>
                          <a:pt x="36" y="175"/>
                        </a:lnTo>
                        <a:lnTo>
                          <a:pt x="36" y="175"/>
                        </a:lnTo>
                        <a:lnTo>
                          <a:pt x="41" y="180"/>
                        </a:lnTo>
                        <a:lnTo>
                          <a:pt x="37" y="192"/>
                        </a:lnTo>
                        <a:lnTo>
                          <a:pt x="71" y="212"/>
                        </a:lnTo>
                        <a:lnTo>
                          <a:pt x="80" y="202"/>
                        </a:lnTo>
                        <a:lnTo>
                          <a:pt x="80" y="202"/>
                        </a:lnTo>
                        <a:lnTo>
                          <a:pt x="86" y="203"/>
                        </a:lnTo>
                        <a:lnTo>
                          <a:pt x="88" y="216"/>
                        </a:lnTo>
                        <a:lnTo>
                          <a:pt x="127" y="216"/>
                        </a:lnTo>
                        <a:lnTo>
                          <a:pt x="130" y="202"/>
                        </a:lnTo>
                        <a:lnTo>
                          <a:pt x="130" y="202"/>
                        </a:lnTo>
                        <a:lnTo>
                          <a:pt x="136" y="201"/>
                        </a:lnTo>
                        <a:lnTo>
                          <a:pt x="144" y="211"/>
                        </a:lnTo>
                        <a:lnTo>
                          <a:pt x="179" y="191"/>
                        </a:lnTo>
                        <a:lnTo>
                          <a:pt x="174" y="177"/>
                        </a:lnTo>
                        <a:lnTo>
                          <a:pt x="174" y="177"/>
                        </a:lnTo>
                        <a:lnTo>
                          <a:pt x="177" y="173"/>
                        </a:lnTo>
                        <a:lnTo>
                          <a:pt x="191" y="177"/>
                        </a:lnTo>
                        <a:lnTo>
                          <a:pt x="210" y="144"/>
                        </a:lnTo>
                        <a:lnTo>
                          <a:pt x="198" y="133"/>
                        </a:lnTo>
                        <a:lnTo>
                          <a:pt x="198" y="133"/>
                        </a:lnTo>
                        <a:lnTo>
                          <a:pt x="198" y="130"/>
                        </a:lnTo>
                        <a:lnTo>
                          <a:pt x="215" y="126"/>
                        </a:lnTo>
                        <a:close/>
                        <a:moveTo>
                          <a:pt x="193" y="147"/>
                        </a:moveTo>
                        <a:lnTo>
                          <a:pt x="184" y="161"/>
                        </a:lnTo>
                        <a:lnTo>
                          <a:pt x="172" y="157"/>
                        </a:lnTo>
                        <a:lnTo>
                          <a:pt x="169" y="161"/>
                        </a:lnTo>
                        <a:lnTo>
                          <a:pt x="169" y="161"/>
                        </a:lnTo>
                        <a:lnTo>
                          <a:pt x="161" y="169"/>
                        </a:lnTo>
                        <a:lnTo>
                          <a:pt x="157" y="173"/>
                        </a:lnTo>
                        <a:lnTo>
                          <a:pt x="162" y="185"/>
                        </a:lnTo>
                        <a:lnTo>
                          <a:pt x="148" y="192"/>
                        </a:lnTo>
                        <a:lnTo>
                          <a:pt x="140" y="184"/>
                        </a:lnTo>
                        <a:lnTo>
                          <a:pt x="136" y="186"/>
                        </a:lnTo>
                        <a:lnTo>
                          <a:pt x="136" y="186"/>
                        </a:lnTo>
                        <a:lnTo>
                          <a:pt x="123" y="190"/>
                        </a:lnTo>
                        <a:lnTo>
                          <a:pt x="118" y="191"/>
                        </a:lnTo>
                        <a:lnTo>
                          <a:pt x="116" y="202"/>
                        </a:lnTo>
                        <a:lnTo>
                          <a:pt x="100" y="202"/>
                        </a:lnTo>
                        <a:lnTo>
                          <a:pt x="98" y="191"/>
                        </a:lnTo>
                        <a:lnTo>
                          <a:pt x="93" y="190"/>
                        </a:lnTo>
                        <a:lnTo>
                          <a:pt x="93" y="190"/>
                        </a:lnTo>
                        <a:lnTo>
                          <a:pt x="80" y="187"/>
                        </a:lnTo>
                        <a:lnTo>
                          <a:pt x="75" y="186"/>
                        </a:lnTo>
                        <a:lnTo>
                          <a:pt x="68" y="193"/>
                        </a:lnTo>
                        <a:lnTo>
                          <a:pt x="54" y="186"/>
                        </a:lnTo>
                        <a:lnTo>
                          <a:pt x="57" y="176"/>
                        </a:lnTo>
                        <a:lnTo>
                          <a:pt x="54" y="173"/>
                        </a:lnTo>
                        <a:lnTo>
                          <a:pt x="54" y="173"/>
                        </a:lnTo>
                        <a:lnTo>
                          <a:pt x="44" y="163"/>
                        </a:lnTo>
                        <a:lnTo>
                          <a:pt x="41" y="159"/>
                        </a:lnTo>
                        <a:lnTo>
                          <a:pt x="30" y="162"/>
                        </a:lnTo>
                        <a:lnTo>
                          <a:pt x="22" y="149"/>
                        </a:lnTo>
                        <a:lnTo>
                          <a:pt x="31" y="141"/>
                        </a:lnTo>
                        <a:lnTo>
                          <a:pt x="29" y="137"/>
                        </a:lnTo>
                        <a:lnTo>
                          <a:pt x="29" y="137"/>
                        </a:lnTo>
                        <a:lnTo>
                          <a:pt x="27" y="124"/>
                        </a:lnTo>
                        <a:lnTo>
                          <a:pt x="26" y="120"/>
                        </a:lnTo>
                        <a:lnTo>
                          <a:pt x="14" y="117"/>
                        </a:lnTo>
                        <a:lnTo>
                          <a:pt x="14" y="100"/>
                        </a:lnTo>
                        <a:lnTo>
                          <a:pt x="26" y="98"/>
                        </a:lnTo>
                        <a:lnTo>
                          <a:pt x="27" y="94"/>
                        </a:lnTo>
                        <a:lnTo>
                          <a:pt x="27" y="94"/>
                        </a:lnTo>
                        <a:lnTo>
                          <a:pt x="30" y="83"/>
                        </a:lnTo>
                        <a:lnTo>
                          <a:pt x="32" y="78"/>
                        </a:lnTo>
                        <a:lnTo>
                          <a:pt x="21" y="69"/>
                        </a:lnTo>
                        <a:lnTo>
                          <a:pt x="29" y="55"/>
                        </a:lnTo>
                        <a:lnTo>
                          <a:pt x="43" y="59"/>
                        </a:lnTo>
                        <a:lnTo>
                          <a:pt x="46" y="56"/>
                        </a:lnTo>
                        <a:lnTo>
                          <a:pt x="46" y="56"/>
                        </a:lnTo>
                        <a:lnTo>
                          <a:pt x="54" y="49"/>
                        </a:lnTo>
                        <a:lnTo>
                          <a:pt x="57" y="46"/>
                        </a:lnTo>
                        <a:lnTo>
                          <a:pt x="53" y="31"/>
                        </a:lnTo>
                        <a:lnTo>
                          <a:pt x="67" y="24"/>
                        </a:lnTo>
                        <a:lnTo>
                          <a:pt x="76" y="34"/>
                        </a:lnTo>
                        <a:lnTo>
                          <a:pt x="81" y="33"/>
                        </a:lnTo>
                        <a:lnTo>
                          <a:pt x="81" y="33"/>
                        </a:lnTo>
                        <a:lnTo>
                          <a:pt x="89" y="31"/>
                        </a:lnTo>
                        <a:lnTo>
                          <a:pt x="95" y="30"/>
                        </a:lnTo>
                        <a:lnTo>
                          <a:pt x="98" y="14"/>
                        </a:lnTo>
                        <a:lnTo>
                          <a:pt x="114" y="14"/>
                        </a:lnTo>
                        <a:lnTo>
                          <a:pt x="117" y="30"/>
                        </a:lnTo>
                        <a:lnTo>
                          <a:pt x="122" y="31"/>
                        </a:lnTo>
                        <a:lnTo>
                          <a:pt x="122" y="31"/>
                        </a:lnTo>
                        <a:lnTo>
                          <a:pt x="130" y="33"/>
                        </a:lnTo>
                        <a:lnTo>
                          <a:pt x="135" y="34"/>
                        </a:lnTo>
                        <a:lnTo>
                          <a:pt x="145" y="23"/>
                        </a:lnTo>
                        <a:lnTo>
                          <a:pt x="159" y="30"/>
                        </a:lnTo>
                        <a:lnTo>
                          <a:pt x="154" y="46"/>
                        </a:lnTo>
                        <a:lnTo>
                          <a:pt x="158" y="49"/>
                        </a:lnTo>
                        <a:lnTo>
                          <a:pt x="158" y="49"/>
                        </a:lnTo>
                        <a:lnTo>
                          <a:pt x="165" y="55"/>
                        </a:lnTo>
                        <a:lnTo>
                          <a:pt x="167" y="58"/>
                        </a:lnTo>
                        <a:lnTo>
                          <a:pt x="183" y="53"/>
                        </a:lnTo>
                        <a:lnTo>
                          <a:pt x="192" y="67"/>
                        </a:lnTo>
                        <a:lnTo>
                          <a:pt x="180" y="78"/>
                        </a:lnTo>
                        <a:lnTo>
                          <a:pt x="181" y="82"/>
                        </a:lnTo>
                        <a:lnTo>
                          <a:pt x="181" y="82"/>
                        </a:lnTo>
                        <a:lnTo>
                          <a:pt x="184" y="91"/>
                        </a:lnTo>
                        <a:lnTo>
                          <a:pt x="185" y="95"/>
                        </a:lnTo>
                        <a:lnTo>
                          <a:pt x="201" y="98"/>
                        </a:lnTo>
                        <a:lnTo>
                          <a:pt x="201" y="114"/>
                        </a:lnTo>
                        <a:lnTo>
                          <a:pt x="186" y="118"/>
                        </a:lnTo>
                        <a:lnTo>
                          <a:pt x="185" y="123"/>
                        </a:lnTo>
                        <a:lnTo>
                          <a:pt x="185" y="123"/>
                        </a:lnTo>
                        <a:lnTo>
                          <a:pt x="183" y="133"/>
                        </a:lnTo>
                        <a:lnTo>
                          <a:pt x="182" y="137"/>
                        </a:lnTo>
                        <a:lnTo>
                          <a:pt x="193" y="147"/>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lt1"/>
                      </a:solidFill>
                    </a:endParaRPr>
                  </a:p>
                </p:txBody>
              </p:sp>
              <p:sp>
                <p:nvSpPr>
                  <p:cNvPr id="18" name="Freeform 55"/>
                  <p:cNvSpPr>
                    <a:spLocks noEditPoints="1"/>
                  </p:cNvSpPr>
                  <p:nvPr>
                    <p:custDataLst>
                      <p:tags r:id="rId20"/>
                    </p:custDataLst>
                  </p:nvPr>
                </p:nvSpPr>
                <p:spPr bwMode="auto">
                  <a:xfrm>
                    <a:off x="3335338" y="3232150"/>
                    <a:ext cx="142875" cy="141288"/>
                  </a:xfrm>
                  <a:custGeom>
                    <a:avLst/>
                    <a:gdLst>
                      <a:gd name="T0" fmla="*/ 44 w 90"/>
                      <a:gd name="T1" fmla="*/ 0 h 89"/>
                      <a:gd name="T2" fmla="*/ 27 w 90"/>
                      <a:gd name="T3" fmla="*/ 3 h 89"/>
                      <a:gd name="T4" fmla="*/ 13 w 90"/>
                      <a:gd name="T5" fmla="*/ 13 h 89"/>
                      <a:gd name="T6" fmla="*/ 3 w 90"/>
                      <a:gd name="T7" fmla="*/ 27 h 89"/>
                      <a:gd name="T8" fmla="*/ 0 w 90"/>
                      <a:gd name="T9" fmla="*/ 44 h 89"/>
                      <a:gd name="T10" fmla="*/ 1 w 90"/>
                      <a:gd name="T11" fmla="*/ 54 h 89"/>
                      <a:gd name="T12" fmla="*/ 8 w 90"/>
                      <a:gd name="T13" fmla="*/ 70 h 89"/>
                      <a:gd name="T14" fmla="*/ 20 w 90"/>
                      <a:gd name="T15" fmla="*/ 82 h 89"/>
                      <a:gd name="T16" fmla="*/ 36 w 90"/>
                      <a:gd name="T17" fmla="*/ 88 h 89"/>
                      <a:gd name="T18" fmla="*/ 44 w 90"/>
                      <a:gd name="T19" fmla="*/ 89 h 89"/>
                      <a:gd name="T20" fmla="*/ 62 w 90"/>
                      <a:gd name="T21" fmla="*/ 86 h 89"/>
                      <a:gd name="T22" fmla="*/ 77 w 90"/>
                      <a:gd name="T23" fmla="*/ 76 h 89"/>
                      <a:gd name="T24" fmla="*/ 86 w 90"/>
                      <a:gd name="T25" fmla="*/ 62 h 89"/>
                      <a:gd name="T26" fmla="*/ 90 w 90"/>
                      <a:gd name="T27" fmla="*/ 44 h 89"/>
                      <a:gd name="T28" fmla="*/ 89 w 90"/>
                      <a:gd name="T29" fmla="*/ 35 h 89"/>
                      <a:gd name="T30" fmla="*/ 82 w 90"/>
                      <a:gd name="T31" fmla="*/ 19 h 89"/>
                      <a:gd name="T32" fmla="*/ 69 w 90"/>
                      <a:gd name="T33" fmla="*/ 7 h 89"/>
                      <a:gd name="T34" fmla="*/ 54 w 90"/>
                      <a:gd name="T35" fmla="*/ 1 h 89"/>
                      <a:gd name="T36" fmla="*/ 44 w 90"/>
                      <a:gd name="T37" fmla="*/ 0 h 89"/>
                      <a:gd name="T38" fmla="*/ 44 w 90"/>
                      <a:gd name="T39" fmla="*/ 75 h 89"/>
                      <a:gd name="T40" fmla="*/ 33 w 90"/>
                      <a:gd name="T41" fmla="*/ 73 h 89"/>
                      <a:gd name="T42" fmla="*/ 23 w 90"/>
                      <a:gd name="T43" fmla="*/ 66 h 89"/>
                      <a:gd name="T44" fmla="*/ 16 w 90"/>
                      <a:gd name="T45" fmla="*/ 56 h 89"/>
                      <a:gd name="T46" fmla="*/ 14 w 90"/>
                      <a:gd name="T47" fmla="*/ 44 h 89"/>
                      <a:gd name="T48" fmla="*/ 14 w 90"/>
                      <a:gd name="T49" fmla="*/ 39 h 89"/>
                      <a:gd name="T50" fmla="*/ 20 w 90"/>
                      <a:gd name="T51" fmla="*/ 28 h 89"/>
                      <a:gd name="T52" fmla="*/ 27 w 90"/>
                      <a:gd name="T53" fmla="*/ 19 h 89"/>
                      <a:gd name="T54" fmla="*/ 39 w 90"/>
                      <a:gd name="T55" fmla="*/ 15 h 89"/>
                      <a:gd name="T56" fmla="*/ 44 w 90"/>
                      <a:gd name="T57" fmla="*/ 14 h 89"/>
                      <a:gd name="T58" fmla="*/ 56 w 90"/>
                      <a:gd name="T59" fmla="*/ 16 h 89"/>
                      <a:gd name="T60" fmla="*/ 66 w 90"/>
                      <a:gd name="T61" fmla="*/ 22 h 89"/>
                      <a:gd name="T62" fmla="*/ 73 w 90"/>
                      <a:gd name="T63" fmla="*/ 32 h 89"/>
                      <a:gd name="T64" fmla="*/ 76 w 90"/>
                      <a:gd name="T65" fmla="*/ 44 h 89"/>
                      <a:gd name="T66" fmla="*/ 75 w 90"/>
                      <a:gd name="T67" fmla="*/ 51 h 89"/>
                      <a:gd name="T68" fmla="*/ 70 w 90"/>
                      <a:gd name="T69" fmla="*/ 61 h 89"/>
                      <a:gd name="T70" fmla="*/ 62 w 90"/>
                      <a:gd name="T71" fmla="*/ 70 h 89"/>
                      <a:gd name="T72" fmla="*/ 51 w 90"/>
                      <a:gd name="T73" fmla="*/ 74 h 89"/>
                      <a:gd name="T74" fmla="*/ 44 w 90"/>
                      <a:gd name="T7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89">
                        <a:moveTo>
                          <a:pt x="44" y="0"/>
                        </a:moveTo>
                        <a:lnTo>
                          <a:pt x="44" y="0"/>
                        </a:lnTo>
                        <a:lnTo>
                          <a:pt x="36" y="1"/>
                        </a:lnTo>
                        <a:lnTo>
                          <a:pt x="27" y="3"/>
                        </a:lnTo>
                        <a:lnTo>
                          <a:pt x="20" y="7"/>
                        </a:lnTo>
                        <a:lnTo>
                          <a:pt x="13" y="13"/>
                        </a:lnTo>
                        <a:lnTo>
                          <a:pt x="8" y="19"/>
                        </a:lnTo>
                        <a:lnTo>
                          <a:pt x="3" y="27"/>
                        </a:lnTo>
                        <a:lnTo>
                          <a:pt x="1" y="35"/>
                        </a:lnTo>
                        <a:lnTo>
                          <a:pt x="0" y="44"/>
                        </a:lnTo>
                        <a:lnTo>
                          <a:pt x="0" y="44"/>
                        </a:lnTo>
                        <a:lnTo>
                          <a:pt x="1" y="54"/>
                        </a:lnTo>
                        <a:lnTo>
                          <a:pt x="3" y="62"/>
                        </a:lnTo>
                        <a:lnTo>
                          <a:pt x="8" y="70"/>
                        </a:lnTo>
                        <a:lnTo>
                          <a:pt x="13" y="76"/>
                        </a:lnTo>
                        <a:lnTo>
                          <a:pt x="20" y="82"/>
                        </a:lnTo>
                        <a:lnTo>
                          <a:pt x="27" y="86"/>
                        </a:lnTo>
                        <a:lnTo>
                          <a:pt x="36" y="88"/>
                        </a:lnTo>
                        <a:lnTo>
                          <a:pt x="44" y="89"/>
                        </a:lnTo>
                        <a:lnTo>
                          <a:pt x="44" y="89"/>
                        </a:lnTo>
                        <a:lnTo>
                          <a:pt x="54" y="88"/>
                        </a:lnTo>
                        <a:lnTo>
                          <a:pt x="62" y="86"/>
                        </a:lnTo>
                        <a:lnTo>
                          <a:pt x="69" y="82"/>
                        </a:lnTo>
                        <a:lnTo>
                          <a:pt x="77" y="76"/>
                        </a:lnTo>
                        <a:lnTo>
                          <a:pt x="82" y="70"/>
                        </a:lnTo>
                        <a:lnTo>
                          <a:pt x="86" y="62"/>
                        </a:lnTo>
                        <a:lnTo>
                          <a:pt x="89" y="54"/>
                        </a:lnTo>
                        <a:lnTo>
                          <a:pt x="90" y="44"/>
                        </a:lnTo>
                        <a:lnTo>
                          <a:pt x="90" y="44"/>
                        </a:lnTo>
                        <a:lnTo>
                          <a:pt x="89" y="35"/>
                        </a:lnTo>
                        <a:lnTo>
                          <a:pt x="86" y="27"/>
                        </a:lnTo>
                        <a:lnTo>
                          <a:pt x="82" y="19"/>
                        </a:lnTo>
                        <a:lnTo>
                          <a:pt x="77" y="13"/>
                        </a:lnTo>
                        <a:lnTo>
                          <a:pt x="69" y="7"/>
                        </a:lnTo>
                        <a:lnTo>
                          <a:pt x="62" y="3"/>
                        </a:lnTo>
                        <a:lnTo>
                          <a:pt x="54" y="1"/>
                        </a:lnTo>
                        <a:lnTo>
                          <a:pt x="44" y="0"/>
                        </a:lnTo>
                        <a:lnTo>
                          <a:pt x="44" y="0"/>
                        </a:lnTo>
                        <a:close/>
                        <a:moveTo>
                          <a:pt x="44" y="75"/>
                        </a:moveTo>
                        <a:lnTo>
                          <a:pt x="44" y="75"/>
                        </a:lnTo>
                        <a:lnTo>
                          <a:pt x="39" y="74"/>
                        </a:lnTo>
                        <a:lnTo>
                          <a:pt x="33" y="73"/>
                        </a:lnTo>
                        <a:lnTo>
                          <a:pt x="27" y="70"/>
                        </a:lnTo>
                        <a:lnTo>
                          <a:pt x="23" y="66"/>
                        </a:lnTo>
                        <a:lnTo>
                          <a:pt x="20" y="61"/>
                        </a:lnTo>
                        <a:lnTo>
                          <a:pt x="16" y="56"/>
                        </a:lnTo>
                        <a:lnTo>
                          <a:pt x="14" y="51"/>
                        </a:lnTo>
                        <a:lnTo>
                          <a:pt x="14" y="44"/>
                        </a:lnTo>
                        <a:lnTo>
                          <a:pt x="14" y="44"/>
                        </a:lnTo>
                        <a:lnTo>
                          <a:pt x="14" y="39"/>
                        </a:lnTo>
                        <a:lnTo>
                          <a:pt x="16" y="32"/>
                        </a:lnTo>
                        <a:lnTo>
                          <a:pt x="20" y="28"/>
                        </a:lnTo>
                        <a:lnTo>
                          <a:pt x="23" y="22"/>
                        </a:lnTo>
                        <a:lnTo>
                          <a:pt x="27" y="19"/>
                        </a:lnTo>
                        <a:lnTo>
                          <a:pt x="33" y="16"/>
                        </a:lnTo>
                        <a:lnTo>
                          <a:pt x="39" y="15"/>
                        </a:lnTo>
                        <a:lnTo>
                          <a:pt x="44" y="14"/>
                        </a:lnTo>
                        <a:lnTo>
                          <a:pt x="44" y="14"/>
                        </a:lnTo>
                        <a:lnTo>
                          <a:pt x="51" y="15"/>
                        </a:lnTo>
                        <a:lnTo>
                          <a:pt x="56" y="16"/>
                        </a:lnTo>
                        <a:lnTo>
                          <a:pt x="62" y="19"/>
                        </a:lnTo>
                        <a:lnTo>
                          <a:pt x="66" y="22"/>
                        </a:lnTo>
                        <a:lnTo>
                          <a:pt x="70" y="28"/>
                        </a:lnTo>
                        <a:lnTo>
                          <a:pt x="73" y="32"/>
                        </a:lnTo>
                        <a:lnTo>
                          <a:pt x="75" y="39"/>
                        </a:lnTo>
                        <a:lnTo>
                          <a:pt x="76" y="44"/>
                        </a:lnTo>
                        <a:lnTo>
                          <a:pt x="76" y="44"/>
                        </a:lnTo>
                        <a:lnTo>
                          <a:pt x="75" y="51"/>
                        </a:lnTo>
                        <a:lnTo>
                          <a:pt x="73" y="56"/>
                        </a:lnTo>
                        <a:lnTo>
                          <a:pt x="70" y="61"/>
                        </a:lnTo>
                        <a:lnTo>
                          <a:pt x="66" y="66"/>
                        </a:lnTo>
                        <a:lnTo>
                          <a:pt x="62" y="70"/>
                        </a:lnTo>
                        <a:lnTo>
                          <a:pt x="56" y="73"/>
                        </a:lnTo>
                        <a:lnTo>
                          <a:pt x="51" y="74"/>
                        </a:lnTo>
                        <a:lnTo>
                          <a:pt x="44" y="75"/>
                        </a:lnTo>
                        <a:lnTo>
                          <a:pt x="44" y="75"/>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lt1"/>
                      </a:solidFill>
                    </a:endParaRPr>
                  </a:p>
                </p:txBody>
              </p:sp>
              <p:sp>
                <p:nvSpPr>
                  <p:cNvPr id="19" name="Freeform 56"/>
                  <p:cNvSpPr>
                    <a:spLocks noEditPoints="1"/>
                  </p:cNvSpPr>
                  <p:nvPr>
                    <p:custDataLst>
                      <p:tags r:id="rId21"/>
                    </p:custDataLst>
                  </p:nvPr>
                </p:nvSpPr>
                <p:spPr bwMode="auto">
                  <a:xfrm>
                    <a:off x="3352800" y="3486150"/>
                    <a:ext cx="200025" cy="201713"/>
                  </a:xfrm>
                  <a:custGeom>
                    <a:avLst/>
                    <a:gdLst>
                      <a:gd name="T0" fmla="*/ 111 w 126"/>
                      <a:gd name="T1" fmla="*/ 45 h 127"/>
                      <a:gd name="T2" fmla="*/ 117 w 126"/>
                      <a:gd name="T3" fmla="*/ 27 h 127"/>
                      <a:gd name="T4" fmla="*/ 93 w 126"/>
                      <a:gd name="T5" fmla="*/ 10 h 127"/>
                      <a:gd name="T6" fmla="*/ 82 w 126"/>
                      <a:gd name="T7" fmla="*/ 5 h 127"/>
                      <a:gd name="T8" fmla="*/ 53 w 126"/>
                      <a:gd name="T9" fmla="*/ 0 h 127"/>
                      <a:gd name="T10" fmla="*/ 44 w 126"/>
                      <a:gd name="T11" fmla="*/ 15 h 127"/>
                      <a:gd name="T12" fmla="*/ 27 w 126"/>
                      <a:gd name="T13" fmla="*/ 10 h 127"/>
                      <a:gd name="T14" fmla="*/ 11 w 126"/>
                      <a:gd name="T15" fmla="*/ 34 h 127"/>
                      <a:gd name="T16" fmla="*/ 5 w 126"/>
                      <a:gd name="T17" fmla="*/ 45 h 127"/>
                      <a:gd name="T18" fmla="*/ 0 w 126"/>
                      <a:gd name="T19" fmla="*/ 73 h 127"/>
                      <a:gd name="T20" fmla="*/ 15 w 126"/>
                      <a:gd name="T21" fmla="*/ 82 h 127"/>
                      <a:gd name="T22" fmla="*/ 10 w 126"/>
                      <a:gd name="T23" fmla="*/ 100 h 127"/>
                      <a:gd name="T24" fmla="*/ 33 w 126"/>
                      <a:gd name="T25" fmla="*/ 116 h 127"/>
                      <a:gd name="T26" fmla="*/ 44 w 126"/>
                      <a:gd name="T27" fmla="*/ 122 h 127"/>
                      <a:gd name="T28" fmla="*/ 72 w 126"/>
                      <a:gd name="T29" fmla="*/ 127 h 127"/>
                      <a:gd name="T30" fmla="*/ 82 w 126"/>
                      <a:gd name="T31" fmla="*/ 112 h 127"/>
                      <a:gd name="T32" fmla="*/ 99 w 126"/>
                      <a:gd name="T33" fmla="*/ 116 h 127"/>
                      <a:gd name="T34" fmla="*/ 116 w 126"/>
                      <a:gd name="T35" fmla="*/ 93 h 127"/>
                      <a:gd name="T36" fmla="*/ 121 w 126"/>
                      <a:gd name="T37" fmla="*/ 82 h 127"/>
                      <a:gd name="T38" fmla="*/ 126 w 126"/>
                      <a:gd name="T39" fmla="*/ 54 h 127"/>
                      <a:gd name="T40" fmla="*/ 98 w 126"/>
                      <a:gd name="T41" fmla="*/ 73 h 127"/>
                      <a:gd name="T42" fmla="*/ 100 w 126"/>
                      <a:gd name="T43" fmla="*/ 96 h 127"/>
                      <a:gd name="T44" fmla="*/ 81 w 126"/>
                      <a:gd name="T45" fmla="*/ 95 h 127"/>
                      <a:gd name="T46" fmla="*/ 67 w 126"/>
                      <a:gd name="T47" fmla="*/ 113 h 127"/>
                      <a:gd name="T48" fmla="*/ 54 w 126"/>
                      <a:gd name="T49" fmla="*/ 98 h 127"/>
                      <a:gd name="T50" fmla="*/ 31 w 126"/>
                      <a:gd name="T51" fmla="*/ 101 h 127"/>
                      <a:gd name="T52" fmla="*/ 32 w 126"/>
                      <a:gd name="T53" fmla="*/ 82 h 127"/>
                      <a:gd name="T54" fmla="*/ 14 w 126"/>
                      <a:gd name="T55" fmla="*/ 68 h 127"/>
                      <a:gd name="T56" fmla="*/ 28 w 126"/>
                      <a:gd name="T57" fmla="*/ 54 h 127"/>
                      <a:gd name="T58" fmla="*/ 26 w 126"/>
                      <a:gd name="T59" fmla="*/ 31 h 127"/>
                      <a:gd name="T60" fmla="*/ 45 w 126"/>
                      <a:gd name="T61" fmla="*/ 32 h 127"/>
                      <a:gd name="T62" fmla="*/ 59 w 126"/>
                      <a:gd name="T63" fmla="*/ 14 h 127"/>
                      <a:gd name="T64" fmla="*/ 72 w 126"/>
                      <a:gd name="T65" fmla="*/ 29 h 127"/>
                      <a:gd name="T66" fmla="*/ 95 w 126"/>
                      <a:gd name="T67" fmla="*/ 26 h 127"/>
                      <a:gd name="T68" fmla="*/ 94 w 126"/>
                      <a:gd name="T69" fmla="*/ 45 h 127"/>
                      <a:gd name="T70" fmla="*/ 112 w 126"/>
                      <a:gd name="T71" fmla="*/ 59 h 127"/>
                      <a:gd name="T72" fmla="*/ 98 w 126"/>
                      <a:gd name="T73" fmla="*/ 7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27">
                        <a:moveTo>
                          <a:pt x="121" y="47"/>
                        </a:moveTo>
                        <a:lnTo>
                          <a:pt x="111" y="45"/>
                        </a:lnTo>
                        <a:lnTo>
                          <a:pt x="117" y="35"/>
                        </a:lnTo>
                        <a:lnTo>
                          <a:pt x="117" y="27"/>
                        </a:lnTo>
                        <a:lnTo>
                          <a:pt x="102" y="12"/>
                        </a:lnTo>
                        <a:lnTo>
                          <a:pt x="93" y="10"/>
                        </a:lnTo>
                        <a:lnTo>
                          <a:pt x="84" y="16"/>
                        </a:lnTo>
                        <a:lnTo>
                          <a:pt x="82" y="5"/>
                        </a:lnTo>
                        <a:lnTo>
                          <a:pt x="75" y="0"/>
                        </a:lnTo>
                        <a:lnTo>
                          <a:pt x="53" y="0"/>
                        </a:lnTo>
                        <a:lnTo>
                          <a:pt x="46" y="5"/>
                        </a:lnTo>
                        <a:lnTo>
                          <a:pt x="44" y="15"/>
                        </a:lnTo>
                        <a:lnTo>
                          <a:pt x="36" y="9"/>
                        </a:lnTo>
                        <a:lnTo>
                          <a:pt x="27" y="10"/>
                        </a:lnTo>
                        <a:lnTo>
                          <a:pt x="12" y="26"/>
                        </a:lnTo>
                        <a:lnTo>
                          <a:pt x="11" y="34"/>
                        </a:lnTo>
                        <a:lnTo>
                          <a:pt x="15" y="43"/>
                        </a:lnTo>
                        <a:lnTo>
                          <a:pt x="5" y="45"/>
                        </a:lnTo>
                        <a:lnTo>
                          <a:pt x="0" y="51"/>
                        </a:lnTo>
                        <a:lnTo>
                          <a:pt x="0" y="73"/>
                        </a:lnTo>
                        <a:lnTo>
                          <a:pt x="5" y="80"/>
                        </a:lnTo>
                        <a:lnTo>
                          <a:pt x="15" y="82"/>
                        </a:lnTo>
                        <a:lnTo>
                          <a:pt x="9" y="91"/>
                        </a:lnTo>
                        <a:lnTo>
                          <a:pt x="10" y="100"/>
                        </a:lnTo>
                        <a:lnTo>
                          <a:pt x="25" y="115"/>
                        </a:lnTo>
                        <a:lnTo>
                          <a:pt x="33" y="116"/>
                        </a:lnTo>
                        <a:lnTo>
                          <a:pt x="42" y="111"/>
                        </a:lnTo>
                        <a:lnTo>
                          <a:pt x="44" y="122"/>
                        </a:lnTo>
                        <a:lnTo>
                          <a:pt x="52" y="127"/>
                        </a:lnTo>
                        <a:lnTo>
                          <a:pt x="72" y="127"/>
                        </a:lnTo>
                        <a:lnTo>
                          <a:pt x="80" y="122"/>
                        </a:lnTo>
                        <a:lnTo>
                          <a:pt x="82" y="112"/>
                        </a:lnTo>
                        <a:lnTo>
                          <a:pt x="91" y="117"/>
                        </a:lnTo>
                        <a:lnTo>
                          <a:pt x="99" y="116"/>
                        </a:lnTo>
                        <a:lnTo>
                          <a:pt x="114" y="101"/>
                        </a:lnTo>
                        <a:lnTo>
                          <a:pt x="116" y="93"/>
                        </a:lnTo>
                        <a:lnTo>
                          <a:pt x="111" y="84"/>
                        </a:lnTo>
                        <a:lnTo>
                          <a:pt x="121" y="82"/>
                        </a:lnTo>
                        <a:lnTo>
                          <a:pt x="126" y="75"/>
                        </a:lnTo>
                        <a:lnTo>
                          <a:pt x="126" y="54"/>
                        </a:lnTo>
                        <a:lnTo>
                          <a:pt x="121" y="47"/>
                        </a:lnTo>
                        <a:close/>
                        <a:moveTo>
                          <a:pt x="98" y="73"/>
                        </a:moveTo>
                        <a:lnTo>
                          <a:pt x="94" y="84"/>
                        </a:lnTo>
                        <a:lnTo>
                          <a:pt x="100" y="96"/>
                        </a:lnTo>
                        <a:lnTo>
                          <a:pt x="94" y="102"/>
                        </a:lnTo>
                        <a:lnTo>
                          <a:pt x="81" y="95"/>
                        </a:lnTo>
                        <a:lnTo>
                          <a:pt x="70" y="99"/>
                        </a:lnTo>
                        <a:lnTo>
                          <a:pt x="67" y="113"/>
                        </a:lnTo>
                        <a:lnTo>
                          <a:pt x="57" y="113"/>
                        </a:lnTo>
                        <a:lnTo>
                          <a:pt x="54" y="98"/>
                        </a:lnTo>
                        <a:lnTo>
                          <a:pt x="43" y="94"/>
                        </a:lnTo>
                        <a:lnTo>
                          <a:pt x="31" y="101"/>
                        </a:lnTo>
                        <a:lnTo>
                          <a:pt x="24" y="94"/>
                        </a:lnTo>
                        <a:lnTo>
                          <a:pt x="32" y="82"/>
                        </a:lnTo>
                        <a:lnTo>
                          <a:pt x="28" y="71"/>
                        </a:lnTo>
                        <a:lnTo>
                          <a:pt x="14" y="68"/>
                        </a:lnTo>
                        <a:lnTo>
                          <a:pt x="14" y="58"/>
                        </a:lnTo>
                        <a:lnTo>
                          <a:pt x="28" y="54"/>
                        </a:lnTo>
                        <a:lnTo>
                          <a:pt x="32" y="44"/>
                        </a:lnTo>
                        <a:lnTo>
                          <a:pt x="26" y="31"/>
                        </a:lnTo>
                        <a:lnTo>
                          <a:pt x="32" y="24"/>
                        </a:lnTo>
                        <a:lnTo>
                          <a:pt x="45" y="32"/>
                        </a:lnTo>
                        <a:lnTo>
                          <a:pt x="56" y="28"/>
                        </a:lnTo>
                        <a:lnTo>
                          <a:pt x="59" y="14"/>
                        </a:lnTo>
                        <a:lnTo>
                          <a:pt x="69" y="14"/>
                        </a:lnTo>
                        <a:lnTo>
                          <a:pt x="72" y="29"/>
                        </a:lnTo>
                        <a:lnTo>
                          <a:pt x="83" y="33"/>
                        </a:lnTo>
                        <a:lnTo>
                          <a:pt x="95" y="26"/>
                        </a:lnTo>
                        <a:lnTo>
                          <a:pt x="103" y="33"/>
                        </a:lnTo>
                        <a:lnTo>
                          <a:pt x="94" y="45"/>
                        </a:lnTo>
                        <a:lnTo>
                          <a:pt x="98" y="56"/>
                        </a:lnTo>
                        <a:lnTo>
                          <a:pt x="112" y="59"/>
                        </a:lnTo>
                        <a:lnTo>
                          <a:pt x="112" y="70"/>
                        </a:lnTo>
                        <a:lnTo>
                          <a:pt x="98" y="7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lt1"/>
                      </a:solidFill>
                    </a:endParaRPr>
                  </a:p>
                </p:txBody>
              </p:sp>
              <p:sp>
                <p:nvSpPr>
                  <p:cNvPr id="20" name="Freeform 57"/>
                  <p:cNvSpPr>
                    <a:spLocks noEditPoints="1"/>
                  </p:cNvSpPr>
                  <p:nvPr>
                    <p:custDataLst>
                      <p:tags r:id="rId22"/>
                    </p:custDataLst>
                  </p:nvPr>
                </p:nvSpPr>
                <p:spPr bwMode="auto">
                  <a:xfrm>
                    <a:off x="3414713" y="3549650"/>
                    <a:ext cx="74613" cy="74613"/>
                  </a:xfrm>
                  <a:custGeom>
                    <a:avLst/>
                    <a:gdLst>
                      <a:gd name="T0" fmla="*/ 24 w 47"/>
                      <a:gd name="T1" fmla="*/ 0 h 47"/>
                      <a:gd name="T2" fmla="*/ 24 w 47"/>
                      <a:gd name="T3" fmla="*/ 0 h 47"/>
                      <a:gd name="T4" fmla="*/ 19 w 47"/>
                      <a:gd name="T5" fmla="*/ 0 h 47"/>
                      <a:gd name="T6" fmla="*/ 15 w 47"/>
                      <a:gd name="T7" fmla="*/ 2 h 47"/>
                      <a:gd name="T8" fmla="*/ 11 w 47"/>
                      <a:gd name="T9" fmla="*/ 4 h 47"/>
                      <a:gd name="T10" fmla="*/ 7 w 47"/>
                      <a:gd name="T11" fmla="*/ 6 h 47"/>
                      <a:gd name="T12" fmla="*/ 4 w 47"/>
                      <a:gd name="T13" fmla="*/ 10 h 47"/>
                      <a:gd name="T14" fmla="*/ 2 w 47"/>
                      <a:gd name="T15" fmla="*/ 14 h 47"/>
                      <a:gd name="T16" fmla="*/ 1 w 47"/>
                      <a:gd name="T17" fmla="*/ 19 h 47"/>
                      <a:gd name="T18" fmla="*/ 0 w 47"/>
                      <a:gd name="T19" fmla="*/ 23 h 47"/>
                      <a:gd name="T20" fmla="*/ 0 w 47"/>
                      <a:gd name="T21" fmla="*/ 23 h 47"/>
                      <a:gd name="T22" fmla="*/ 1 w 47"/>
                      <a:gd name="T23" fmla="*/ 28 h 47"/>
                      <a:gd name="T24" fmla="*/ 2 w 47"/>
                      <a:gd name="T25" fmla="*/ 33 h 47"/>
                      <a:gd name="T26" fmla="*/ 4 w 47"/>
                      <a:gd name="T27" fmla="*/ 36 h 47"/>
                      <a:gd name="T28" fmla="*/ 7 w 47"/>
                      <a:gd name="T29" fmla="*/ 41 h 47"/>
                      <a:gd name="T30" fmla="*/ 11 w 47"/>
                      <a:gd name="T31" fmla="*/ 43 h 47"/>
                      <a:gd name="T32" fmla="*/ 15 w 47"/>
                      <a:gd name="T33" fmla="*/ 45 h 47"/>
                      <a:gd name="T34" fmla="*/ 19 w 47"/>
                      <a:gd name="T35" fmla="*/ 47 h 47"/>
                      <a:gd name="T36" fmla="*/ 24 w 47"/>
                      <a:gd name="T37" fmla="*/ 47 h 47"/>
                      <a:gd name="T38" fmla="*/ 24 w 47"/>
                      <a:gd name="T39" fmla="*/ 47 h 47"/>
                      <a:gd name="T40" fmla="*/ 29 w 47"/>
                      <a:gd name="T41" fmla="*/ 47 h 47"/>
                      <a:gd name="T42" fmla="*/ 33 w 47"/>
                      <a:gd name="T43" fmla="*/ 45 h 47"/>
                      <a:gd name="T44" fmla="*/ 38 w 47"/>
                      <a:gd name="T45" fmla="*/ 43 h 47"/>
                      <a:gd name="T46" fmla="*/ 41 w 47"/>
                      <a:gd name="T47" fmla="*/ 41 h 47"/>
                      <a:gd name="T48" fmla="*/ 44 w 47"/>
                      <a:gd name="T49" fmla="*/ 36 h 47"/>
                      <a:gd name="T50" fmla="*/ 46 w 47"/>
                      <a:gd name="T51" fmla="*/ 33 h 47"/>
                      <a:gd name="T52" fmla="*/ 47 w 47"/>
                      <a:gd name="T53" fmla="*/ 28 h 47"/>
                      <a:gd name="T54" fmla="*/ 47 w 47"/>
                      <a:gd name="T55" fmla="*/ 23 h 47"/>
                      <a:gd name="T56" fmla="*/ 47 w 47"/>
                      <a:gd name="T57" fmla="*/ 23 h 47"/>
                      <a:gd name="T58" fmla="*/ 47 w 47"/>
                      <a:gd name="T59" fmla="*/ 19 h 47"/>
                      <a:gd name="T60" fmla="*/ 46 w 47"/>
                      <a:gd name="T61" fmla="*/ 14 h 47"/>
                      <a:gd name="T62" fmla="*/ 44 w 47"/>
                      <a:gd name="T63" fmla="*/ 10 h 47"/>
                      <a:gd name="T64" fmla="*/ 41 w 47"/>
                      <a:gd name="T65" fmla="*/ 6 h 47"/>
                      <a:gd name="T66" fmla="*/ 38 w 47"/>
                      <a:gd name="T67" fmla="*/ 4 h 47"/>
                      <a:gd name="T68" fmla="*/ 33 w 47"/>
                      <a:gd name="T69" fmla="*/ 2 h 47"/>
                      <a:gd name="T70" fmla="*/ 29 w 47"/>
                      <a:gd name="T71" fmla="*/ 0 h 47"/>
                      <a:gd name="T72" fmla="*/ 24 w 47"/>
                      <a:gd name="T73" fmla="*/ 0 h 47"/>
                      <a:gd name="T74" fmla="*/ 24 w 47"/>
                      <a:gd name="T75" fmla="*/ 0 h 47"/>
                      <a:gd name="T76" fmla="*/ 24 w 47"/>
                      <a:gd name="T77" fmla="*/ 33 h 47"/>
                      <a:gd name="T78" fmla="*/ 24 w 47"/>
                      <a:gd name="T79" fmla="*/ 33 h 47"/>
                      <a:gd name="T80" fmla="*/ 20 w 47"/>
                      <a:gd name="T81" fmla="*/ 32 h 47"/>
                      <a:gd name="T82" fmla="*/ 17 w 47"/>
                      <a:gd name="T83" fmla="*/ 30 h 47"/>
                      <a:gd name="T84" fmla="*/ 15 w 47"/>
                      <a:gd name="T85" fmla="*/ 27 h 47"/>
                      <a:gd name="T86" fmla="*/ 15 w 47"/>
                      <a:gd name="T87" fmla="*/ 23 h 47"/>
                      <a:gd name="T88" fmla="*/ 15 w 47"/>
                      <a:gd name="T89" fmla="*/ 23 h 47"/>
                      <a:gd name="T90" fmla="*/ 15 w 47"/>
                      <a:gd name="T91" fmla="*/ 20 h 47"/>
                      <a:gd name="T92" fmla="*/ 17 w 47"/>
                      <a:gd name="T93" fmla="*/ 17 h 47"/>
                      <a:gd name="T94" fmla="*/ 20 w 47"/>
                      <a:gd name="T95" fmla="*/ 15 h 47"/>
                      <a:gd name="T96" fmla="*/ 24 w 47"/>
                      <a:gd name="T97" fmla="*/ 14 h 47"/>
                      <a:gd name="T98" fmla="*/ 24 w 47"/>
                      <a:gd name="T99" fmla="*/ 14 h 47"/>
                      <a:gd name="T100" fmla="*/ 28 w 47"/>
                      <a:gd name="T101" fmla="*/ 15 h 47"/>
                      <a:gd name="T102" fmla="*/ 31 w 47"/>
                      <a:gd name="T103" fmla="*/ 17 h 47"/>
                      <a:gd name="T104" fmla="*/ 33 w 47"/>
                      <a:gd name="T105" fmla="*/ 20 h 47"/>
                      <a:gd name="T106" fmla="*/ 33 w 47"/>
                      <a:gd name="T107" fmla="*/ 23 h 47"/>
                      <a:gd name="T108" fmla="*/ 33 w 47"/>
                      <a:gd name="T109" fmla="*/ 23 h 47"/>
                      <a:gd name="T110" fmla="*/ 33 w 47"/>
                      <a:gd name="T111" fmla="*/ 27 h 47"/>
                      <a:gd name="T112" fmla="*/ 31 w 47"/>
                      <a:gd name="T113" fmla="*/ 30 h 47"/>
                      <a:gd name="T114" fmla="*/ 28 w 47"/>
                      <a:gd name="T115" fmla="*/ 32 h 47"/>
                      <a:gd name="T116" fmla="*/ 24 w 47"/>
                      <a:gd name="T117" fmla="*/ 33 h 47"/>
                      <a:gd name="T118" fmla="*/ 24 w 47"/>
                      <a:gd name="T119"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 h="47">
                        <a:moveTo>
                          <a:pt x="24" y="0"/>
                        </a:moveTo>
                        <a:lnTo>
                          <a:pt x="24" y="0"/>
                        </a:lnTo>
                        <a:lnTo>
                          <a:pt x="19" y="0"/>
                        </a:lnTo>
                        <a:lnTo>
                          <a:pt x="15" y="2"/>
                        </a:lnTo>
                        <a:lnTo>
                          <a:pt x="11" y="4"/>
                        </a:lnTo>
                        <a:lnTo>
                          <a:pt x="7" y="6"/>
                        </a:lnTo>
                        <a:lnTo>
                          <a:pt x="4" y="10"/>
                        </a:lnTo>
                        <a:lnTo>
                          <a:pt x="2" y="14"/>
                        </a:lnTo>
                        <a:lnTo>
                          <a:pt x="1" y="19"/>
                        </a:lnTo>
                        <a:lnTo>
                          <a:pt x="0" y="23"/>
                        </a:lnTo>
                        <a:lnTo>
                          <a:pt x="0" y="23"/>
                        </a:lnTo>
                        <a:lnTo>
                          <a:pt x="1" y="28"/>
                        </a:lnTo>
                        <a:lnTo>
                          <a:pt x="2" y="33"/>
                        </a:lnTo>
                        <a:lnTo>
                          <a:pt x="4" y="36"/>
                        </a:lnTo>
                        <a:lnTo>
                          <a:pt x="7" y="41"/>
                        </a:lnTo>
                        <a:lnTo>
                          <a:pt x="11" y="43"/>
                        </a:lnTo>
                        <a:lnTo>
                          <a:pt x="15" y="45"/>
                        </a:lnTo>
                        <a:lnTo>
                          <a:pt x="19" y="47"/>
                        </a:lnTo>
                        <a:lnTo>
                          <a:pt x="24" y="47"/>
                        </a:lnTo>
                        <a:lnTo>
                          <a:pt x="24" y="47"/>
                        </a:lnTo>
                        <a:lnTo>
                          <a:pt x="29" y="47"/>
                        </a:lnTo>
                        <a:lnTo>
                          <a:pt x="33" y="45"/>
                        </a:lnTo>
                        <a:lnTo>
                          <a:pt x="38" y="43"/>
                        </a:lnTo>
                        <a:lnTo>
                          <a:pt x="41" y="41"/>
                        </a:lnTo>
                        <a:lnTo>
                          <a:pt x="44" y="36"/>
                        </a:lnTo>
                        <a:lnTo>
                          <a:pt x="46" y="33"/>
                        </a:lnTo>
                        <a:lnTo>
                          <a:pt x="47" y="28"/>
                        </a:lnTo>
                        <a:lnTo>
                          <a:pt x="47" y="23"/>
                        </a:lnTo>
                        <a:lnTo>
                          <a:pt x="47" y="23"/>
                        </a:lnTo>
                        <a:lnTo>
                          <a:pt x="47" y="19"/>
                        </a:lnTo>
                        <a:lnTo>
                          <a:pt x="46" y="14"/>
                        </a:lnTo>
                        <a:lnTo>
                          <a:pt x="44" y="10"/>
                        </a:lnTo>
                        <a:lnTo>
                          <a:pt x="41" y="6"/>
                        </a:lnTo>
                        <a:lnTo>
                          <a:pt x="38" y="4"/>
                        </a:lnTo>
                        <a:lnTo>
                          <a:pt x="33" y="2"/>
                        </a:lnTo>
                        <a:lnTo>
                          <a:pt x="29" y="0"/>
                        </a:lnTo>
                        <a:lnTo>
                          <a:pt x="24" y="0"/>
                        </a:lnTo>
                        <a:lnTo>
                          <a:pt x="24" y="0"/>
                        </a:lnTo>
                        <a:close/>
                        <a:moveTo>
                          <a:pt x="24" y="33"/>
                        </a:moveTo>
                        <a:lnTo>
                          <a:pt x="24" y="33"/>
                        </a:lnTo>
                        <a:lnTo>
                          <a:pt x="20" y="32"/>
                        </a:lnTo>
                        <a:lnTo>
                          <a:pt x="17" y="30"/>
                        </a:lnTo>
                        <a:lnTo>
                          <a:pt x="15" y="27"/>
                        </a:lnTo>
                        <a:lnTo>
                          <a:pt x="15" y="23"/>
                        </a:lnTo>
                        <a:lnTo>
                          <a:pt x="15" y="23"/>
                        </a:lnTo>
                        <a:lnTo>
                          <a:pt x="15" y="20"/>
                        </a:lnTo>
                        <a:lnTo>
                          <a:pt x="17" y="17"/>
                        </a:lnTo>
                        <a:lnTo>
                          <a:pt x="20" y="15"/>
                        </a:lnTo>
                        <a:lnTo>
                          <a:pt x="24" y="14"/>
                        </a:lnTo>
                        <a:lnTo>
                          <a:pt x="24" y="14"/>
                        </a:lnTo>
                        <a:lnTo>
                          <a:pt x="28" y="15"/>
                        </a:lnTo>
                        <a:lnTo>
                          <a:pt x="31" y="17"/>
                        </a:lnTo>
                        <a:lnTo>
                          <a:pt x="33" y="20"/>
                        </a:lnTo>
                        <a:lnTo>
                          <a:pt x="33" y="23"/>
                        </a:lnTo>
                        <a:lnTo>
                          <a:pt x="33" y="23"/>
                        </a:lnTo>
                        <a:lnTo>
                          <a:pt x="33" y="27"/>
                        </a:lnTo>
                        <a:lnTo>
                          <a:pt x="31" y="30"/>
                        </a:lnTo>
                        <a:lnTo>
                          <a:pt x="28" y="32"/>
                        </a:lnTo>
                        <a:lnTo>
                          <a:pt x="24" y="33"/>
                        </a:lnTo>
                        <a:lnTo>
                          <a:pt x="24" y="3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lt1"/>
                      </a:solidFill>
                    </a:endParaRPr>
                  </a:p>
                </p:txBody>
              </p:sp>
              <p:sp>
                <p:nvSpPr>
                  <p:cNvPr id="21" name="Freeform 58"/>
                  <p:cNvSpPr/>
                  <p:nvPr>
                    <p:custDataLst>
                      <p:tags r:id="rId23"/>
                    </p:custDataLst>
                  </p:nvPr>
                </p:nvSpPr>
                <p:spPr bwMode="auto">
                  <a:xfrm>
                    <a:off x="2921000" y="3421063"/>
                    <a:ext cx="165100" cy="163513"/>
                  </a:xfrm>
                  <a:custGeom>
                    <a:avLst/>
                    <a:gdLst>
                      <a:gd name="T0" fmla="*/ 104 w 104"/>
                      <a:gd name="T1" fmla="*/ 14 h 103"/>
                      <a:gd name="T2" fmla="*/ 104 w 104"/>
                      <a:gd name="T3" fmla="*/ 0 h 103"/>
                      <a:gd name="T4" fmla="*/ 104 w 104"/>
                      <a:gd name="T5" fmla="*/ 0 h 103"/>
                      <a:gd name="T6" fmla="*/ 93 w 104"/>
                      <a:gd name="T7" fmla="*/ 0 h 103"/>
                      <a:gd name="T8" fmla="*/ 83 w 104"/>
                      <a:gd name="T9" fmla="*/ 2 h 103"/>
                      <a:gd name="T10" fmla="*/ 73 w 104"/>
                      <a:gd name="T11" fmla="*/ 4 h 103"/>
                      <a:gd name="T12" fmla="*/ 64 w 104"/>
                      <a:gd name="T13" fmla="*/ 7 h 103"/>
                      <a:gd name="T14" fmla="*/ 54 w 104"/>
                      <a:gd name="T15" fmla="*/ 11 h 103"/>
                      <a:gd name="T16" fmla="*/ 45 w 104"/>
                      <a:gd name="T17" fmla="*/ 17 h 103"/>
                      <a:gd name="T18" fmla="*/ 38 w 104"/>
                      <a:gd name="T19" fmla="*/ 23 h 103"/>
                      <a:gd name="T20" fmla="*/ 30 w 104"/>
                      <a:gd name="T21" fmla="*/ 30 h 103"/>
                      <a:gd name="T22" fmla="*/ 24 w 104"/>
                      <a:gd name="T23" fmla="*/ 37 h 103"/>
                      <a:gd name="T24" fmla="*/ 17 w 104"/>
                      <a:gd name="T25" fmla="*/ 45 h 103"/>
                      <a:gd name="T26" fmla="*/ 13 w 104"/>
                      <a:gd name="T27" fmla="*/ 54 h 103"/>
                      <a:gd name="T28" fmla="*/ 7 w 104"/>
                      <a:gd name="T29" fmla="*/ 62 h 103"/>
                      <a:gd name="T30" fmla="*/ 4 w 104"/>
                      <a:gd name="T31" fmla="*/ 72 h 103"/>
                      <a:gd name="T32" fmla="*/ 2 w 104"/>
                      <a:gd name="T33" fmla="*/ 82 h 103"/>
                      <a:gd name="T34" fmla="*/ 0 w 104"/>
                      <a:gd name="T35" fmla="*/ 92 h 103"/>
                      <a:gd name="T36" fmla="*/ 0 w 104"/>
                      <a:gd name="T37" fmla="*/ 103 h 103"/>
                      <a:gd name="T38" fmla="*/ 14 w 104"/>
                      <a:gd name="T39" fmla="*/ 103 h 103"/>
                      <a:gd name="T40" fmla="*/ 14 w 104"/>
                      <a:gd name="T41" fmla="*/ 103 h 103"/>
                      <a:gd name="T42" fmla="*/ 14 w 104"/>
                      <a:gd name="T43" fmla="*/ 94 h 103"/>
                      <a:gd name="T44" fmla="*/ 16 w 104"/>
                      <a:gd name="T45" fmla="*/ 85 h 103"/>
                      <a:gd name="T46" fmla="*/ 18 w 104"/>
                      <a:gd name="T47" fmla="*/ 76 h 103"/>
                      <a:gd name="T48" fmla="*/ 21 w 104"/>
                      <a:gd name="T49" fmla="*/ 68 h 103"/>
                      <a:gd name="T50" fmla="*/ 25 w 104"/>
                      <a:gd name="T51" fmla="*/ 60 h 103"/>
                      <a:gd name="T52" fmla="*/ 29 w 104"/>
                      <a:gd name="T53" fmla="*/ 53 h 103"/>
                      <a:gd name="T54" fmla="*/ 34 w 104"/>
                      <a:gd name="T55" fmla="*/ 46 h 103"/>
                      <a:gd name="T56" fmla="*/ 40 w 104"/>
                      <a:gd name="T57" fmla="*/ 40 h 103"/>
                      <a:gd name="T58" fmla="*/ 46 w 104"/>
                      <a:gd name="T59" fmla="*/ 34 h 103"/>
                      <a:gd name="T60" fmla="*/ 54 w 104"/>
                      <a:gd name="T61" fmla="*/ 29 h 103"/>
                      <a:gd name="T62" fmla="*/ 61 w 104"/>
                      <a:gd name="T63" fmla="*/ 24 h 103"/>
                      <a:gd name="T64" fmla="*/ 69 w 104"/>
                      <a:gd name="T65" fmla="*/ 20 h 103"/>
                      <a:gd name="T66" fmla="*/ 77 w 104"/>
                      <a:gd name="T67" fmla="*/ 17 h 103"/>
                      <a:gd name="T68" fmla="*/ 85 w 104"/>
                      <a:gd name="T69" fmla="*/ 15 h 103"/>
                      <a:gd name="T70" fmla="*/ 95 w 104"/>
                      <a:gd name="T71" fmla="*/ 14 h 103"/>
                      <a:gd name="T72" fmla="*/ 104 w 104"/>
                      <a:gd name="T73" fmla="*/ 14 h 103"/>
                      <a:gd name="T74" fmla="*/ 104 w 104"/>
                      <a:gd name="T75"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104" y="14"/>
                        </a:moveTo>
                        <a:lnTo>
                          <a:pt x="104" y="0"/>
                        </a:lnTo>
                        <a:lnTo>
                          <a:pt x="104" y="0"/>
                        </a:lnTo>
                        <a:lnTo>
                          <a:pt x="93" y="0"/>
                        </a:lnTo>
                        <a:lnTo>
                          <a:pt x="83" y="2"/>
                        </a:lnTo>
                        <a:lnTo>
                          <a:pt x="73" y="4"/>
                        </a:lnTo>
                        <a:lnTo>
                          <a:pt x="64" y="7"/>
                        </a:lnTo>
                        <a:lnTo>
                          <a:pt x="54" y="11"/>
                        </a:lnTo>
                        <a:lnTo>
                          <a:pt x="45" y="17"/>
                        </a:lnTo>
                        <a:lnTo>
                          <a:pt x="38" y="23"/>
                        </a:lnTo>
                        <a:lnTo>
                          <a:pt x="30" y="30"/>
                        </a:lnTo>
                        <a:lnTo>
                          <a:pt x="24" y="37"/>
                        </a:lnTo>
                        <a:lnTo>
                          <a:pt x="17" y="45"/>
                        </a:lnTo>
                        <a:lnTo>
                          <a:pt x="13" y="54"/>
                        </a:lnTo>
                        <a:lnTo>
                          <a:pt x="7" y="62"/>
                        </a:lnTo>
                        <a:lnTo>
                          <a:pt x="4" y="72"/>
                        </a:lnTo>
                        <a:lnTo>
                          <a:pt x="2" y="82"/>
                        </a:lnTo>
                        <a:lnTo>
                          <a:pt x="0" y="92"/>
                        </a:lnTo>
                        <a:lnTo>
                          <a:pt x="0" y="103"/>
                        </a:lnTo>
                        <a:lnTo>
                          <a:pt x="14" y="103"/>
                        </a:lnTo>
                        <a:lnTo>
                          <a:pt x="14" y="103"/>
                        </a:lnTo>
                        <a:lnTo>
                          <a:pt x="14" y="94"/>
                        </a:lnTo>
                        <a:lnTo>
                          <a:pt x="16" y="85"/>
                        </a:lnTo>
                        <a:lnTo>
                          <a:pt x="18" y="76"/>
                        </a:lnTo>
                        <a:lnTo>
                          <a:pt x="21" y="68"/>
                        </a:lnTo>
                        <a:lnTo>
                          <a:pt x="25" y="60"/>
                        </a:lnTo>
                        <a:lnTo>
                          <a:pt x="29" y="53"/>
                        </a:lnTo>
                        <a:lnTo>
                          <a:pt x="34" y="46"/>
                        </a:lnTo>
                        <a:lnTo>
                          <a:pt x="40" y="40"/>
                        </a:lnTo>
                        <a:lnTo>
                          <a:pt x="46" y="34"/>
                        </a:lnTo>
                        <a:lnTo>
                          <a:pt x="54" y="29"/>
                        </a:lnTo>
                        <a:lnTo>
                          <a:pt x="61" y="24"/>
                        </a:lnTo>
                        <a:lnTo>
                          <a:pt x="69" y="20"/>
                        </a:lnTo>
                        <a:lnTo>
                          <a:pt x="77" y="17"/>
                        </a:lnTo>
                        <a:lnTo>
                          <a:pt x="85" y="15"/>
                        </a:lnTo>
                        <a:lnTo>
                          <a:pt x="95" y="14"/>
                        </a:lnTo>
                        <a:lnTo>
                          <a:pt x="104" y="14"/>
                        </a:lnTo>
                        <a:lnTo>
                          <a:pt x="104" y="14"/>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lt1"/>
                      </a:solidFill>
                    </a:endParaRPr>
                  </a:p>
                </p:txBody>
              </p:sp>
            </p:grpSp>
          </p:grpSp>
        </p:grpSp>
        <p:sp>
          <p:nvSpPr>
            <p:cNvPr id="35" name="Arc 6"/>
            <p:cNvSpPr/>
            <p:nvPr/>
          </p:nvSpPr>
          <p:spPr>
            <a:xfrm rot="5400000" flipV="1">
              <a:off x="2521170" y="1692518"/>
              <a:ext cx="4022239" cy="4022239"/>
            </a:xfrm>
            <a:prstGeom prst="arc">
              <a:avLst>
                <a:gd name="adj1" fmla="val 3564696"/>
                <a:gd name="adj2" fmla="val 4722046"/>
              </a:avLst>
            </a:prstGeom>
            <a:noFill/>
            <a:ln w="12700">
              <a:gradFill flip="none" rotWithShape="1">
                <a:gsLst>
                  <a:gs pos="0">
                    <a:srgbClr val="54D0CA"/>
                  </a:gs>
                  <a:gs pos="100000">
                    <a:srgbClr val="2A9995"/>
                  </a:gs>
                </a:gsLst>
                <a:lin ang="0" scaled="1"/>
                <a:tileRect/>
              </a:gradFill>
              <a:headEnd type="oval"/>
              <a:tailEnd type="ova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lt1"/>
                </a:solidFill>
              </a:endParaRPr>
            </a:p>
          </p:txBody>
        </p:sp>
        <p:sp>
          <p:nvSpPr>
            <p:cNvPr id="36" name="Arc 6"/>
            <p:cNvSpPr/>
            <p:nvPr/>
          </p:nvSpPr>
          <p:spPr>
            <a:xfrm rot="5400000" flipV="1">
              <a:off x="2521170" y="1692518"/>
              <a:ext cx="4022239" cy="4022239"/>
            </a:xfrm>
            <a:prstGeom prst="arc">
              <a:avLst>
                <a:gd name="adj1" fmla="val 432948"/>
                <a:gd name="adj2" fmla="val 2146174"/>
              </a:avLst>
            </a:prstGeom>
            <a:noFill/>
            <a:ln w="12700">
              <a:gradFill flip="none" rotWithShape="1">
                <a:gsLst>
                  <a:gs pos="0">
                    <a:srgbClr val="54D0CA"/>
                  </a:gs>
                  <a:gs pos="100000">
                    <a:srgbClr val="2A9995"/>
                  </a:gs>
                </a:gsLst>
                <a:lin ang="0" scaled="1"/>
                <a:tileRect/>
              </a:gradFill>
              <a:headEnd type="oval"/>
              <a:tailEnd type="ova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lt1"/>
                </a:solidFill>
              </a:endParaRPr>
            </a:p>
          </p:txBody>
        </p:sp>
        <p:sp>
          <p:nvSpPr>
            <p:cNvPr id="37" name="Arc 6"/>
            <p:cNvSpPr/>
            <p:nvPr/>
          </p:nvSpPr>
          <p:spPr>
            <a:xfrm rot="5400000" flipV="1">
              <a:off x="2521170" y="1692518"/>
              <a:ext cx="4022239" cy="4022239"/>
            </a:xfrm>
            <a:prstGeom prst="arc">
              <a:avLst>
                <a:gd name="adj1" fmla="val 6008777"/>
                <a:gd name="adj2" fmla="val 7265912"/>
              </a:avLst>
            </a:prstGeom>
            <a:noFill/>
            <a:ln w="12700">
              <a:gradFill flip="none" rotWithShape="1">
                <a:gsLst>
                  <a:gs pos="0">
                    <a:srgbClr val="54D0CA"/>
                  </a:gs>
                  <a:gs pos="100000">
                    <a:srgbClr val="2A9995"/>
                  </a:gs>
                </a:gsLst>
                <a:lin ang="0" scaled="1"/>
                <a:tileRect/>
              </a:gradFill>
              <a:headEnd type="oval"/>
              <a:tailEnd type="ova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lt1"/>
                </a:solidFill>
              </a:endParaRPr>
            </a:p>
          </p:txBody>
        </p:sp>
      </p:grpSp>
      <p:grpSp>
        <p:nvGrpSpPr>
          <p:cNvPr id="38" name="组合 37"/>
          <p:cNvGrpSpPr/>
          <p:nvPr/>
        </p:nvGrpSpPr>
        <p:grpSpPr>
          <a:xfrm>
            <a:off x="447675" y="367239"/>
            <a:ext cx="513548" cy="575736"/>
            <a:chOff x="447675" y="367239"/>
            <a:chExt cx="513548" cy="575736"/>
          </a:xfrm>
        </p:grpSpPr>
        <p:sp>
          <p:nvSpPr>
            <p:cNvPr id="39" name="等腰三角形 38"/>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p:cNvSpPr/>
          <p:nvPr/>
        </p:nvSpPr>
        <p:spPr>
          <a:xfrm>
            <a:off x="1017388" y="409286"/>
            <a:ext cx="2033905" cy="398780"/>
          </a:xfrm>
          <a:prstGeom prst="rect">
            <a:avLst/>
          </a:prstGeom>
        </p:spPr>
        <p:txBody>
          <a:bodyPr wrap="none">
            <a:spAutoFit/>
          </a:bodyPr>
          <a:lstStyle/>
          <a:p>
            <a:pPr algn="l"/>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CRISPR-Cas9</a:t>
            </a:r>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系统 </a:t>
            </a:r>
            <a:endParaRPr lang="zh-CN" altLang="en-US" sz="12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sp>
        <p:nvSpPr>
          <p:cNvPr id="42" name="矩形 41"/>
          <p:cNvSpPr/>
          <p:nvPr/>
        </p:nvSpPr>
        <p:spPr>
          <a:xfrm>
            <a:off x="1036437" y="748498"/>
            <a:ext cx="3221238" cy="275590"/>
          </a:xfrm>
          <a:prstGeom prst="rect">
            <a:avLst/>
          </a:prstGeom>
        </p:spPr>
        <p:txBody>
          <a:bodyPr wrap="square">
            <a:spAutoFit/>
          </a:bodyPr>
          <a:lstStyle/>
          <a:p>
            <a:pPr lvl="0" algn="dist"/>
            <a:r>
              <a:rPr lang="en-US" altLang="zh-CN" sz="1200" dirty="0">
                <a:solidFill>
                  <a:prstClr val="white">
                    <a:alpha val="70000"/>
                  </a:prst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CRISPR-Cas9   </a:t>
            </a:r>
            <a:r>
              <a:rPr lang="en-US" altLang="zh-CN" sz="1200" dirty="0">
                <a:solidFill>
                  <a:prstClr val="white">
                    <a:alpha val="70000"/>
                  </a:prst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system</a:t>
            </a:r>
            <a:endParaRPr lang="en-US" altLang="zh-CN" sz="1200" dirty="0">
              <a:solidFill>
                <a:prstClr val="white">
                  <a:alpha val="70000"/>
                </a:prst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1" name="文本框 30"/>
          <p:cNvSpPr txBox="1"/>
          <p:nvPr/>
        </p:nvSpPr>
        <p:spPr>
          <a:xfrm>
            <a:off x="1017270" y="1162685"/>
            <a:ext cx="6096000" cy="368300"/>
          </a:xfrm>
          <a:prstGeom prst="rect">
            <a:avLst/>
          </a:prstGeom>
          <a:noFill/>
        </p:spPr>
        <p:txBody>
          <a:bodyPr wrap="square" rtlCol="0" anchor="t">
            <a:spAutoFit/>
            <a:scene3d>
              <a:camera prst="orthographicFront"/>
              <a:lightRig rig="threePt" dir="t"/>
            </a:scene3d>
          </a:bodyPr>
          <a:p>
            <a:r>
              <a:rPr lang="zh-CN" altLang="en-US">
                <a:ln/>
                <a:solidFill>
                  <a:srgbClr val="2A9995"/>
                </a:solidFill>
                <a:effectLst>
                  <a:outerShdw blurRad="38100" dist="25400" dir="5400000" algn="ctr" rotWithShape="0">
                    <a:srgbClr val="6E747A">
                      <a:alpha val="43000"/>
                    </a:srgbClr>
                  </a:outerShdw>
                </a:effectLst>
              </a:rPr>
              <a:t>第一阶段</a:t>
            </a:r>
            <a:r>
              <a:rPr lang="zh-CN" altLang="en-US">
                <a:ln/>
                <a:solidFill>
                  <a:srgbClr val="2A9995"/>
                </a:solidFill>
                <a:effectLst>
                  <a:outerShdw blurRad="38100" dist="25400" dir="5400000" algn="ctr" rotWithShape="0">
                    <a:srgbClr val="6E747A">
                      <a:alpha val="43000"/>
                    </a:srgbClr>
                  </a:outerShdw>
                </a:effectLst>
              </a:rPr>
              <a:t>中新间隔序列的获得可能分为三步：</a:t>
            </a:r>
            <a:endParaRPr lang="zh-CN" altLang="en-US">
              <a:ln/>
              <a:solidFill>
                <a:srgbClr val="2A9995"/>
              </a:solidFill>
              <a:effectLst>
                <a:outerShdw blurRad="38100" dist="25400" dir="5400000" algn="ctr" rotWithShape="0">
                  <a:srgbClr val="6E747A">
                    <a:alpha val="43000"/>
                  </a:srgbClr>
                </a:outerShdw>
              </a:effectLst>
            </a:endParaRPr>
          </a:p>
        </p:txBody>
      </p:sp>
      <p:pic>
        <p:nvPicPr>
          <p:cNvPr id="32" name="图片 31"/>
          <p:cNvPicPr>
            <a:picLocks noChangeAspect="1"/>
          </p:cNvPicPr>
          <p:nvPr/>
        </p:nvPicPr>
        <p:blipFill>
          <a:blip r:embed="rId24"/>
          <a:stretch>
            <a:fillRect/>
          </a:stretch>
        </p:blipFill>
        <p:spPr>
          <a:xfrm>
            <a:off x="609600" y="2204085"/>
            <a:ext cx="4848225" cy="28460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 presetClass="entr" presetSubtype="2" fill="hold" nodeType="afterEffect" p14:presetBounceEnd="54000">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14:bounceEnd="54000">
                                          <p:cBhvr additive="base">
                                            <p:cTn id="11" dur="1000" fill="hold"/>
                                            <p:tgtEl>
                                              <p:spTgt spid="22"/>
                                            </p:tgtEl>
                                            <p:attrNameLst>
                                              <p:attrName>ppt_x</p:attrName>
                                            </p:attrNameLst>
                                          </p:cBhvr>
                                          <p:tavLst>
                                            <p:tav tm="0">
                                              <p:val>
                                                <p:strVal val="1+#ppt_w/2"/>
                                              </p:val>
                                            </p:tav>
                                            <p:tav tm="100000">
                                              <p:val>
                                                <p:strVal val="#ppt_x"/>
                                              </p:val>
                                            </p:tav>
                                          </p:tavLst>
                                        </p:anim>
                                        <p:anim calcmode="lin" valueType="num" p14:bounceEnd="54000">
                                          <p:cBhvr additive="base">
                                            <p:cTn id="12" dur="10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2" fill="hold" nodeType="afterEffect" p14:presetBounceEnd="54000">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14:bounceEnd="54000">
                                          <p:cBhvr additive="base">
                                            <p:cTn id="16" dur="1000" fill="hold"/>
                                            <p:tgtEl>
                                              <p:spTgt spid="25"/>
                                            </p:tgtEl>
                                            <p:attrNameLst>
                                              <p:attrName>ppt_x</p:attrName>
                                            </p:attrNameLst>
                                          </p:cBhvr>
                                          <p:tavLst>
                                            <p:tav tm="0">
                                              <p:val>
                                                <p:strVal val="1+#ppt_w/2"/>
                                              </p:val>
                                            </p:tav>
                                            <p:tav tm="100000">
                                              <p:val>
                                                <p:strVal val="#ppt_x"/>
                                              </p:val>
                                            </p:tav>
                                          </p:tavLst>
                                        </p:anim>
                                        <p:anim calcmode="lin" valueType="num" p14:bounceEnd="54000">
                                          <p:cBhvr additive="base">
                                            <p:cTn id="17" dur="1000" fill="hold"/>
                                            <p:tgtEl>
                                              <p:spTgt spid="25"/>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 presetClass="entr" presetSubtype="2" fill="hold" nodeType="afterEffect" p14:presetBounceEnd="54000">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14:bounceEnd="54000">
                                          <p:cBhvr additive="base">
                                            <p:cTn id="21" dur="1000" fill="hold"/>
                                            <p:tgtEl>
                                              <p:spTgt spid="28"/>
                                            </p:tgtEl>
                                            <p:attrNameLst>
                                              <p:attrName>ppt_x</p:attrName>
                                            </p:attrNameLst>
                                          </p:cBhvr>
                                          <p:tavLst>
                                            <p:tav tm="0">
                                              <p:val>
                                                <p:strVal val="1+#ppt_w/2"/>
                                              </p:val>
                                            </p:tav>
                                            <p:tav tm="100000">
                                              <p:val>
                                                <p:strVal val="#ppt_x"/>
                                              </p:val>
                                            </p:tav>
                                          </p:tavLst>
                                        </p:anim>
                                        <p:anim calcmode="lin" valueType="num" p14:bounceEnd="54000">
                                          <p:cBhvr additive="base">
                                            <p:cTn id="22"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000" fill="hold"/>
                                            <p:tgtEl>
                                              <p:spTgt spid="22"/>
                                            </p:tgtEl>
                                            <p:attrNameLst>
                                              <p:attrName>ppt_x</p:attrName>
                                            </p:attrNameLst>
                                          </p:cBhvr>
                                          <p:tavLst>
                                            <p:tav tm="0">
                                              <p:val>
                                                <p:strVal val="1+#ppt_w/2"/>
                                              </p:val>
                                            </p:tav>
                                            <p:tav tm="100000">
                                              <p:val>
                                                <p:strVal val="#ppt_x"/>
                                              </p:val>
                                            </p:tav>
                                          </p:tavLst>
                                        </p:anim>
                                        <p:anim calcmode="lin" valueType="num">
                                          <p:cBhvr additive="base">
                                            <p:cTn id="12" dur="10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2"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1000" fill="hold"/>
                                            <p:tgtEl>
                                              <p:spTgt spid="25"/>
                                            </p:tgtEl>
                                            <p:attrNameLst>
                                              <p:attrName>ppt_x</p:attrName>
                                            </p:attrNameLst>
                                          </p:cBhvr>
                                          <p:tavLst>
                                            <p:tav tm="0">
                                              <p:val>
                                                <p:strVal val="1+#ppt_w/2"/>
                                              </p:val>
                                            </p:tav>
                                            <p:tav tm="100000">
                                              <p:val>
                                                <p:strVal val="#ppt_x"/>
                                              </p:val>
                                            </p:tav>
                                          </p:tavLst>
                                        </p:anim>
                                        <p:anim calcmode="lin" valueType="num">
                                          <p:cBhvr additive="base">
                                            <p:cTn id="17" dur="1000" fill="hold"/>
                                            <p:tgtEl>
                                              <p:spTgt spid="25"/>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 presetClass="entr" presetSubtype="2"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1000" fill="hold"/>
                                            <p:tgtEl>
                                              <p:spTgt spid="28"/>
                                            </p:tgtEl>
                                            <p:attrNameLst>
                                              <p:attrName>ppt_x</p:attrName>
                                            </p:attrNameLst>
                                          </p:cBhvr>
                                          <p:tavLst>
                                            <p:tav tm="0">
                                              <p:val>
                                                <p:strVal val="1+#ppt_w/2"/>
                                              </p:val>
                                            </p:tav>
                                            <p:tav tm="100000">
                                              <p:val>
                                                <p:strVal val="#ppt_x"/>
                                              </p:val>
                                            </p:tav>
                                          </p:tavLst>
                                        </p:anim>
                                        <p:anim calcmode="lin" valueType="num">
                                          <p:cBhvr additive="base">
                                            <p:cTn id="22"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8"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p:nvPr>
            <p:custDataLst>
              <p:tags r:id="rId1"/>
            </p:custDataLst>
          </p:nvPr>
        </p:nvGrpSpPr>
        <p:grpSpPr>
          <a:xfrm>
            <a:off x="1449652" y="2320203"/>
            <a:ext cx="4724869" cy="2719152"/>
            <a:chOff x="8440747" y="4796156"/>
            <a:chExt cx="2786063" cy="1603375"/>
          </a:xfrm>
        </p:grpSpPr>
        <p:sp>
          <p:nvSpPr>
            <p:cNvPr id="3" name="Freeform 45"/>
            <p:cNvSpPr/>
            <p:nvPr>
              <p:custDataLst>
                <p:tags r:id="rId2"/>
              </p:custDataLst>
            </p:nvPr>
          </p:nvSpPr>
          <p:spPr bwMode="auto">
            <a:xfrm>
              <a:off x="8440747" y="6337618"/>
              <a:ext cx="1403350" cy="61913"/>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 name="Freeform 46"/>
            <p:cNvSpPr/>
            <p:nvPr>
              <p:custDataLst>
                <p:tags r:id="rId3"/>
              </p:custDataLst>
            </p:nvPr>
          </p:nvSpPr>
          <p:spPr bwMode="auto">
            <a:xfrm>
              <a:off x="9823459" y="6337618"/>
              <a:ext cx="1403350" cy="61913"/>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 name="Freeform 47"/>
            <p:cNvSpPr/>
            <p:nvPr>
              <p:custDataLst>
                <p:tags r:id="rId4"/>
              </p:custDataLst>
            </p:nvPr>
          </p:nvSpPr>
          <p:spPr bwMode="auto">
            <a:xfrm>
              <a:off x="8715384" y="4796156"/>
              <a:ext cx="2257425" cy="1546225"/>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 name="Freeform 48"/>
            <p:cNvSpPr/>
            <p:nvPr>
              <p:custDataLst>
                <p:tags r:id="rId5"/>
              </p:custDataLst>
            </p:nvPr>
          </p:nvSpPr>
          <p:spPr bwMode="auto">
            <a:xfrm>
              <a:off x="8723322" y="4804093"/>
              <a:ext cx="2243138" cy="1530350"/>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rgbClr val="1818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 name="Freeform 49"/>
            <p:cNvSpPr/>
            <p:nvPr>
              <p:custDataLst>
                <p:tags r:id="rId6"/>
              </p:custDataLst>
            </p:nvPr>
          </p:nvSpPr>
          <p:spPr bwMode="auto">
            <a:xfrm>
              <a:off x="8723322" y="6269356"/>
              <a:ext cx="2243138" cy="65088"/>
            </a:xfrm>
            <a:custGeom>
              <a:avLst/>
              <a:gdLst>
                <a:gd name="T0" fmla="*/ 1414 w 1414"/>
                <a:gd name="T1" fmla="*/ 0 h 41"/>
                <a:gd name="T2" fmla="*/ 1396 w 1414"/>
                <a:gd name="T3" fmla="*/ 9 h 41"/>
                <a:gd name="T4" fmla="*/ 18 w 1414"/>
                <a:gd name="T5" fmla="*/ 9 h 41"/>
                <a:gd name="T6" fmla="*/ 0 w 1414"/>
                <a:gd name="T7" fmla="*/ 0 h 41"/>
                <a:gd name="T8" fmla="*/ 0 w 1414"/>
                <a:gd name="T9" fmla="*/ 1 h 41"/>
                <a:gd name="T10" fmla="*/ 40 w 1414"/>
                <a:gd name="T11" fmla="*/ 41 h 41"/>
                <a:gd name="T12" fmla="*/ 1373 w 1414"/>
                <a:gd name="T13" fmla="*/ 41 h 41"/>
                <a:gd name="T14" fmla="*/ 1414 w 1414"/>
                <a:gd name="T15" fmla="*/ 1 h 41"/>
                <a:gd name="T16" fmla="*/ 1414 w 1414"/>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41">
                  <a:moveTo>
                    <a:pt x="1414" y="0"/>
                  </a:moveTo>
                  <a:cubicBezTo>
                    <a:pt x="1409" y="6"/>
                    <a:pt x="1403" y="9"/>
                    <a:pt x="1396" y="9"/>
                  </a:cubicBezTo>
                  <a:cubicBezTo>
                    <a:pt x="18" y="9"/>
                    <a:pt x="18" y="9"/>
                    <a:pt x="18" y="9"/>
                  </a:cubicBezTo>
                  <a:cubicBezTo>
                    <a:pt x="10" y="9"/>
                    <a:pt x="4" y="6"/>
                    <a:pt x="0" y="0"/>
                  </a:cubicBezTo>
                  <a:cubicBezTo>
                    <a:pt x="0" y="1"/>
                    <a:pt x="0" y="1"/>
                    <a:pt x="0" y="1"/>
                  </a:cubicBezTo>
                  <a:cubicBezTo>
                    <a:pt x="0" y="23"/>
                    <a:pt x="18" y="41"/>
                    <a:pt x="40" y="41"/>
                  </a:cubicBezTo>
                  <a:cubicBezTo>
                    <a:pt x="1373" y="41"/>
                    <a:pt x="1373" y="41"/>
                    <a:pt x="1373" y="41"/>
                  </a:cubicBezTo>
                  <a:cubicBezTo>
                    <a:pt x="1396" y="41"/>
                    <a:pt x="1414" y="23"/>
                    <a:pt x="1414" y="1"/>
                  </a:cubicBezTo>
                  <a:lnTo>
                    <a:pt x="1414" y="0"/>
                  </a:lnTo>
                  <a:close/>
                </a:path>
              </a:pathLst>
            </a:custGeom>
            <a:solidFill>
              <a:srgbClr val="0C0D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 name="Rectangle 50"/>
            <p:cNvSpPr>
              <a:spLocks noChangeArrowheads="1"/>
            </p:cNvSpPr>
            <p:nvPr>
              <p:custDataLst>
                <p:tags r:id="rId7"/>
              </p:custDataLst>
            </p:nvPr>
          </p:nvSpPr>
          <p:spPr bwMode="auto">
            <a:xfrm>
              <a:off x="8440747" y="6312218"/>
              <a:ext cx="2786063" cy="50800"/>
            </a:xfrm>
            <a:prstGeom prst="rect">
              <a:avLst/>
            </a:prstGeom>
            <a:solidFill>
              <a:srgbClr val="D2D6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9" name="Freeform 51"/>
            <p:cNvSpPr/>
            <p:nvPr>
              <p:custDataLst>
                <p:tags r:id="rId8"/>
              </p:custDataLst>
            </p:nvPr>
          </p:nvSpPr>
          <p:spPr bwMode="auto">
            <a:xfrm>
              <a:off x="9632959" y="6312218"/>
              <a:ext cx="400050" cy="28575"/>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 name="Rectangle 52"/>
            <p:cNvSpPr>
              <a:spLocks noChangeArrowheads="1"/>
            </p:cNvSpPr>
            <p:nvPr>
              <p:custDataLst>
                <p:tags r:id="rId9"/>
              </p:custDataLst>
            </p:nvPr>
          </p:nvSpPr>
          <p:spPr bwMode="auto">
            <a:xfrm>
              <a:off x="8797934" y="4900931"/>
              <a:ext cx="2093913" cy="1322388"/>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11" name="Rectangle 53"/>
            <p:cNvSpPr>
              <a:spLocks noChangeArrowheads="1"/>
            </p:cNvSpPr>
            <p:nvPr>
              <p:custDataLst>
                <p:tags r:id="rId10"/>
              </p:custDataLst>
            </p:nvPr>
          </p:nvSpPr>
          <p:spPr bwMode="auto">
            <a:xfrm>
              <a:off x="8804284" y="4908868"/>
              <a:ext cx="2079625" cy="1308100"/>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12" name="Oval 54"/>
            <p:cNvSpPr>
              <a:spLocks noChangeArrowheads="1"/>
            </p:cNvSpPr>
            <p:nvPr>
              <p:custDataLst>
                <p:tags r:id="rId11"/>
              </p:custDataLst>
            </p:nvPr>
          </p:nvSpPr>
          <p:spPr bwMode="auto">
            <a:xfrm>
              <a:off x="9831397" y="4845368"/>
              <a:ext cx="23813" cy="23813"/>
            </a:xfrm>
            <a:prstGeom prst="ellipse">
              <a:avLst/>
            </a:prstGeom>
            <a:solidFill>
              <a:srgbClr val="2C2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3" name="Oval 55"/>
            <p:cNvSpPr>
              <a:spLocks noChangeArrowheads="1"/>
            </p:cNvSpPr>
            <p:nvPr>
              <p:custDataLst>
                <p:tags r:id="rId12"/>
              </p:custDataLst>
            </p:nvPr>
          </p:nvSpPr>
          <p:spPr bwMode="auto">
            <a:xfrm>
              <a:off x="9831397" y="4843781"/>
              <a:ext cx="23813" cy="22225"/>
            </a:xfrm>
            <a:prstGeom prst="ellipse">
              <a:avLst/>
            </a:prstGeom>
            <a:solidFill>
              <a:srgbClr val="0A0A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 name="Oval 56"/>
            <p:cNvSpPr>
              <a:spLocks noChangeArrowheads="1"/>
            </p:cNvSpPr>
            <p:nvPr>
              <p:custDataLst>
                <p:tags r:id="rId13"/>
              </p:custDataLst>
            </p:nvPr>
          </p:nvSpPr>
          <p:spPr bwMode="auto">
            <a:xfrm>
              <a:off x="9836159" y="4846956"/>
              <a:ext cx="14288" cy="1587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 name="Oval 57"/>
            <p:cNvSpPr>
              <a:spLocks noChangeArrowheads="1"/>
            </p:cNvSpPr>
            <p:nvPr>
              <p:custDataLst>
                <p:tags r:id="rId14"/>
              </p:custDataLst>
            </p:nvPr>
          </p:nvSpPr>
          <p:spPr bwMode="auto">
            <a:xfrm>
              <a:off x="9839334" y="4851718"/>
              <a:ext cx="7938" cy="7938"/>
            </a:xfrm>
            <a:prstGeom prst="ellipse">
              <a:avLst/>
            </a:prstGeom>
            <a:solidFill>
              <a:srgbClr val="2C99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 name="Freeform 58"/>
            <p:cNvSpPr/>
            <p:nvPr>
              <p:custDataLst>
                <p:tags r:id="rId15"/>
              </p:custDataLst>
            </p:nvPr>
          </p:nvSpPr>
          <p:spPr bwMode="auto">
            <a:xfrm>
              <a:off x="9842509" y="4853306"/>
              <a:ext cx="1588" cy="3175"/>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22" name="Rectangle 3"/>
          <p:cNvSpPr txBox="1">
            <a:spLocks noChangeArrowheads="1"/>
          </p:cNvSpPr>
          <p:nvPr>
            <p:custDataLst>
              <p:tags r:id="rId16"/>
            </p:custDataLst>
          </p:nvPr>
        </p:nvSpPr>
        <p:spPr bwMode="auto">
          <a:xfrm>
            <a:off x="6743700" y="2087880"/>
            <a:ext cx="4281805" cy="2947035"/>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zh-CN"/>
            </a:defPPr>
            <a:lvl1pPr fontAlgn="auto">
              <a:lnSpc>
                <a:spcPct val="114000"/>
              </a:lnSpc>
              <a:spcBef>
                <a:spcPts val="0"/>
              </a:spcBef>
              <a:spcAft>
                <a:spcPts val="0"/>
              </a:spcAft>
              <a:buFont typeface="Arial" panose="020B0604020202020204" pitchFamily="34" charset="0"/>
              <a:buNone/>
              <a:defRPr kumimoji="0" sz="1000">
                <a:solidFill>
                  <a:schemeClr val="bg1">
                    <a:lumMod val="85000"/>
                  </a:schemeClr>
                </a:solidFill>
                <a:latin typeface="+mj-ea"/>
                <a:ea typeface="+mj-ea"/>
                <a:cs typeface="Tahoma" panose="020B0604030504040204" pitchFamily="34" charset="0"/>
              </a:defRPr>
            </a:lvl1pPr>
          </a:lstStyle>
          <a:p>
            <a:r>
              <a:rPr lang="zh-CN" altLang="en-US" sz="1400" dirty="0"/>
              <a:t>CRISPR序列在前导区的调控下转录产生pre-crRNA（crRNA的前体），同时与pre-crRNA序列互补的tracrRNA（反式激活crRNA）也被转录出来。pre-crRNA通过碱基互补配对与tracrRNA形成双链RNA并与Cas9编码的蛋白组装成一个复合体。它将根据入侵者的类型，选取对应的“身份证号码”（间隔序列RNA），并在核糖核酸酶Ⅲ（RNaseⅢ）的协助下对这段“身份证”进行剪切，最终形成一段短小的crRNA（包含单一种类的间隔序列RNA以及部分重复序列区）。</a:t>
            </a:r>
            <a:endParaRPr lang="zh-CN" altLang="en-US" sz="1400" dirty="0"/>
          </a:p>
          <a:p>
            <a:r>
              <a:rPr lang="zh-CN" altLang="en-US" sz="1400" dirty="0"/>
              <a:t>crRNA，Cas9以及tracrRNA组成最终的复合物，为下一步剪切做好准备。</a:t>
            </a:r>
            <a:endParaRPr lang="zh-CN" altLang="en-US" sz="1400" dirty="0"/>
          </a:p>
        </p:txBody>
      </p:sp>
      <p:grpSp>
        <p:nvGrpSpPr>
          <p:cNvPr id="33" name="组合 32"/>
          <p:cNvGrpSpPr/>
          <p:nvPr/>
        </p:nvGrpSpPr>
        <p:grpSpPr>
          <a:xfrm>
            <a:off x="447675" y="367239"/>
            <a:ext cx="513548" cy="575736"/>
            <a:chOff x="447675" y="367239"/>
            <a:chExt cx="513548" cy="575736"/>
          </a:xfrm>
        </p:grpSpPr>
        <p:sp>
          <p:nvSpPr>
            <p:cNvPr id="34" name="等腰三角形 33"/>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p:nvPr/>
        </p:nvSpPr>
        <p:spPr>
          <a:xfrm>
            <a:off x="1017388" y="409286"/>
            <a:ext cx="2033905" cy="398780"/>
          </a:xfrm>
          <a:prstGeom prst="rect">
            <a:avLst/>
          </a:prstGeom>
        </p:spPr>
        <p:txBody>
          <a:bodyPr wrap="none">
            <a:spAutoFit/>
          </a:bodyPr>
          <a:lstStyle/>
          <a:p>
            <a:pPr algn="l"/>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CRISPR-Cas9</a:t>
            </a:r>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系统 </a:t>
            </a:r>
            <a:endParaRPr lang="zh-CN" altLang="en-US" sz="12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sp>
        <p:nvSpPr>
          <p:cNvPr id="37" name="矩形 36"/>
          <p:cNvSpPr/>
          <p:nvPr/>
        </p:nvSpPr>
        <p:spPr>
          <a:xfrm>
            <a:off x="1036437" y="748498"/>
            <a:ext cx="3221238" cy="275590"/>
          </a:xfrm>
          <a:prstGeom prst="rect">
            <a:avLst/>
          </a:prstGeom>
        </p:spPr>
        <p:txBody>
          <a:bodyPr wrap="square">
            <a:spAutoFit/>
          </a:bodyPr>
          <a:lstStyle/>
          <a:p>
            <a:pPr lvl="0" algn="dist"/>
            <a:r>
              <a:rPr lang="en-US" altLang="zh-CN" sz="1200" dirty="0">
                <a:solidFill>
                  <a:prstClr val="white">
                    <a:alpha val="70000"/>
                  </a:prst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CRISPR-Cas9   </a:t>
            </a:r>
            <a:r>
              <a:rPr lang="en-US" altLang="zh-CN" sz="1200" dirty="0">
                <a:solidFill>
                  <a:prstClr val="white">
                    <a:alpha val="70000"/>
                  </a:prst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system</a:t>
            </a:r>
            <a:endParaRPr lang="en-US" altLang="zh-CN" sz="1200" dirty="0">
              <a:solidFill>
                <a:prstClr val="white">
                  <a:alpha val="70000"/>
                </a:prst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38" name="图片 37"/>
          <p:cNvPicPr>
            <a:picLocks noChangeAspect="1"/>
          </p:cNvPicPr>
          <p:nvPr/>
        </p:nvPicPr>
        <p:blipFill>
          <a:blip r:embed="rId17"/>
          <a:stretch>
            <a:fillRect/>
          </a:stretch>
        </p:blipFill>
        <p:spPr>
          <a:xfrm>
            <a:off x="2055495" y="2511425"/>
            <a:ext cx="3536950" cy="2204085"/>
          </a:xfrm>
          <a:prstGeom prst="rect">
            <a:avLst/>
          </a:prstGeom>
        </p:spPr>
      </p:pic>
      <p:sp>
        <p:nvSpPr>
          <p:cNvPr id="40" name="文本框 39"/>
          <p:cNvSpPr txBox="1"/>
          <p:nvPr/>
        </p:nvSpPr>
        <p:spPr>
          <a:xfrm>
            <a:off x="6743700" y="1719580"/>
            <a:ext cx="4064000" cy="368300"/>
          </a:xfrm>
          <a:prstGeom prst="rect">
            <a:avLst/>
          </a:prstGeom>
          <a:noFill/>
        </p:spPr>
        <p:txBody>
          <a:bodyPr wrap="square" rtlCol="0">
            <a:spAutoFit/>
          </a:bodyPr>
          <a:p>
            <a:r>
              <a:rPr lang="zh-CN" altLang="en-US" b="1" dirty="0">
                <a:solidFill>
                  <a:schemeClr val="bg1"/>
                </a:solidFill>
                <a:sym typeface="+mn-ea"/>
              </a:rPr>
              <a:t>第二</a:t>
            </a:r>
            <a:r>
              <a:rPr lang="zh-CN" altLang="en-US" b="1" dirty="0">
                <a:solidFill>
                  <a:schemeClr val="bg1"/>
                </a:solidFill>
                <a:sym typeface="+mn-ea"/>
              </a:rPr>
              <a:t>阶段：CRIPSR 基因座的表达</a:t>
            </a:r>
            <a:endParaRPr lang="zh-CN" altLang="en-US" b="1" dirty="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DIAGRAM_VIRTUALLY_FRAME" val="{&quot;height&quot;:213.5963635385127,&quot;left&quot;:173.72732283464566,&quot;top&quot;:134.82615207886653,&quot;width&quot;:612.5455118110237}"/>
</p:tagLst>
</file>

<file path=ppt/tags/tag10.xml><?xml version="1.0" encoding="utf-8"?>
<p:tagLst xmlns:p="http://schemas.openxmlformats.org/presentationml/2006/main">
  <p:tag name="KSO_WM_DIAGRAM_VIRTUALLY_FRAME" val="{&quot;height&quot;:213.5963635385127,&quot;left&quot;:173.72732283464566,&quot;top&quot;:134.82615207886653,&quot;width&quot;:612.5455118110237}"/>
</p:tagLst>
</file>

<file path=ppt/tags/tag100.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01.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02.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03.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04.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05.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06.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07.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08.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09.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1.xml><?xml version="1.0" encoding="utf-8"?>
<p:tagLst xmlns:p="http://schemas.openxmlformats.org/presentationml/2006/main">
  <p:tag name="KSO_WM_DIAGRAM_VIRTUALLY_FRAME" val="{&quot;height&quot;:213.5963635385127,&quot;left&quot;:173.72732283464566,&quot;top&quot;:134.82615207886653,&quot;width&quot;:612.5455118110237}"/>
</p:tagLst>
</file>

<file path=ppt/tags/tag110.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11.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12.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13.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14.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15.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16.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17.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18.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19.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2.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20.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21.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22.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23.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24.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25.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26.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27.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28.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29.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3.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30.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31.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32.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33.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34.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35.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36.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37.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38.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39.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4.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40.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41.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42.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43.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44.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45.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46.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47.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48.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49.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5.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50.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51.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52.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53.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54.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55.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56.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57.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58.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59.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6.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60.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61.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62.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63.xml><?xml version="1.0" encoding="utf-8"?>
<p:tagLst xmlns:p="http://schemas.openxmlformats.org/presentationml/2006/main">
  <p:tag name="KSO_WM_DIAGRAM_VIRTUALLY_FRAME" val="{&quot;height&quot;:294.9824409448819,&quot;left&quot;:129.1084251968504,&quot;top&quot;:147.57779527559055,&quot;width&quot;:701.7831496062992}"/>
</p:tagLst>
</file>

<file path=ppt/tags/tag164.xml><?xml version="1.0" encoding="utf-8"?>
<p:tagLst xmlns:p="http://schemas.openxmlformats.org/presentationml/2006/main">
  <p:tag name="KSO_WM_DIAGRAM_VIRTUALLY_FRAME" val="{&quot;height&quot;:316.7117322834646,&quot;left&quot;:198.51732283464565,&quot;top&quot;:133.2691338582677,&quot;width&quot;:696.5533858267715}"/>
</p:tagLst>
</file>

<file path=ppt/tags/tag165.xml><?xml version="1.0" encoding="utf-8"?>
<p:tagLst xmlns:p="http://schemas.openxmlformats.org/presentationml/2006/main">
  <p:tag name="KSO_WM_DIAGRAM_VIRTUALLY_FRAME" val="{&quot;height&quot;:316.7117322834646,&quot;left&quot;:198.51732283464565,&quot;top&quot;:133.2691338582677,&quot;width&quot;:696.5533858267715}"/>
</p:tagLst>
</file>

<file path=ppt/tags/tag166.xml><?xml version="1.0" encoding="utf-8"?>
<p:tagLst xmlns:p="http://schemas.openxmlformats.org/presentationml/2006/main">
  <p:tag name="KSO_WM_DIAGRAM_VIRTUALLY_FRAME" val="{&quot;height&quot;:316.7117322834646,&quot;left&quot;:198.51732283464565,&quot;top&quot;:133.2691338582677,&quot;width&quot;:696.5533858267715}"/>
</p:tagLst>
</file>

<file path=ppt/tags/tag167.xml><?xml version="1.0" encoding="utf-8"?>
<p:tagLst xmlns:p="http://schemas.openxmlformats.org/presentationml/2006/main">
  <p:tag name="KSO_WM_DIAGRAM_VIRTUALLY_FRAME" val="{&quot;height&quot;:316.7117322834646,&quot;left&quot;:198.51732283464565,&quot;top&quot;:133.2691338582677,&quot;width&quot;:696.5533858267715}"/>
</p:tagLst>
</file>

<file path=ppt/tags/tag168.xml><?xml version="1.0" encoding="utf-8"?>
<p:tagLst xmlns:p="http://schemas.openxmlformats.org/presentationml/2006/main">
  <p:tag name="KSO_WM_DIAGRAM_VIRTUALLY_FRAME" val="{&quot;height&quot;:316.7117322834646,&quot;left&quot;:198.51732283464565,&quot;top&quot;:133.2691338582677,&quot;width&quot;:696.5533858267715}"/>
</p:tagLst>
</file>

<file path=ppt/tags/tag169.xml><?xml version="1.0" encoding="utf-8"?>
<p:tagLst xmlns:p="http://schemas.openxmlformats.org/presentationml/2006/main">
  <p:tag name="KSO_WM_DIAGRAM_VIRTUALLY_FRAME" val="{&quot;height&quot;:316.7117322834646,&quot;left&quot;:198.51732283464565,&quot;top&quot;:133.2691338582677,&quot;width&quot;:696.5533858267715}"/>
</p:tagLst>
</file>

<file path=ppt/tags/tag17.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70.xml><?xml version="1.0" encoding="utf-8"?>
<p:tagLst xmlns:p="http://schemas.openxmlformats.org/presentationml/2006/main">
  <p:tag name="KSO_WM_DIAGRAM_VIRTUALLY_FRAME" val="{&quot;height&quot;:316.7117322834646,&quot;left&quot;:198.51732283464565,&quot;top&quot;:133.2691338582677,&quot;width&quot;:696.5533858267715}"/>
</p:tagLst>
</file>

<file path=ppt/tags/tag171.xml><?xml version="1.0" encoding="utf-8"?>
<p:tagLst xmlns:p="http://schemas.openxmlformats.org/presentationml/2006/main">
  <p:tag name="KSO_WM_DIAGRAM_VIRTUALLY_FRAME" val="{&quot;height&quot;:316.7117322834646,&quot;left&quot;:198.51732283464565,&quot;top&quot;:133.2691338582677,&quot;width&quot;:696.5533858267715}"/>
</p:tagLst>
</file>

<file path=ppt/tags/tag172.xml><?xml version="1.0" encoding="utf-8"?>
<p:tagLst xmlns:p="http://schemas.openxmlformats.org/presentationml/2006/main">
  <p:tag name="KSO_WM_DIAGRAM_VIRTUALLY_FRAME" val="{&quot;height&quot;:316.7117322834646,&quot;left&quot;:198.51732283464565,&quot;top&quot;:133.2691338582677,&quot;width&quot;:696.5533858267715}"/>
</p:tagLst>
</file>

<file path=ppt/tags/tag173.xml><?xml version="1.0" encoding="utf-8"?>
<p:tagLst xmlns:p="http://schemas.openxmlformats.org/presentationml/2006/main">
  <p:tag name="KSO_WM_DIAGRAM_VIRTUALLY_FRAME" val="{&quot;height&quot;:316.7117322834646,&quot;left&quot;:198.51732283464565,&quot;top&quot;:133.2691338582677,&quot;width&quot;:696.5533858267715}"/>
</p:tagLst>
</file>

<file path=ppt/tags/tag174.xml><?xml version="1.0" encoding="utf-8"?>
<p:tagLst xmlns:p="http://schemas.openxmlformats.org/presentationml/2006/main">
  <p:tag name="KSO_WM_DIAGRAM_VIRTUALLY_FRAME" val="{&quot;height&quot;:316.7117322834646,&quot;left&quot;:198.51732283464565,&quot;top&quot;:133.2691338582677,&quot;width&quot;:696.5533858267715}"/>
</p:tagLst>
</file>

<file path=ppt/tags/tag175.xml><?xml version="1.0" encoding="utf-8"?>
<p:tagLst xmlns:p="http://schemas.openxmlformats.org/presentationml/2006/main">
  <p:tag name="KSO_WM_DIAGRAM_VIRTUALLY_FRAME" val="{&quot;height&quot;:316.7117322834646,&quot;left&quot;:198.51732283464565,&quot;top&quot;:133.2691338582677,&quot;width&quot;:696.5533858267715}"/>
</p:tagLst>
</file>

<file path=ppt/tags/tag176.xml><?xml version="1.0" encoding="utf-8"?>
<p:tagLst xmlns:p="http://schemas.openxmlformats.org/presentationml/2006/main">
  <p:tag name="KSO_WM_DIAGRAM_VIRTUALLY_FRAME" val="{&quot;height&quot;:316.7117322834646,&quot;left&quot;:198.51732283464565,&quot;top&quot;:133.2691338582677,&quot;width&quot;:696.5533858267715}"/>
</p:tagLst>
</file>

<file path=ppt/tags/tag177.xml><?xml version="1.0" encoding="utf-8"?>
<p:tagLst xmlns:p="http://schemas.openxmlformats.org/presentationml/2006/main">
  <p:tag name="KSO_WM_DIAGRAM_VIRTUALLY_FRAME" val="{&quot;height&quot;:316.7117322834646,&quot;left&quot;:198.51732283464565,&quot;top&quot;:133.2691338582677,&quot;width&quot;:696.5533858267715}"/>
</p:tagLst>
</file>

<file path=ppt/tags/tag178.xml><?xml version="1.0" encoding="utf-8"?>
<p:tagLst xmlns:p="http://schemas.openxmlformats.org/presentationml/2006/main">
  <p:tag name="KSO_WM_DIAGRAM_VIRTUALLY_FRAME" val="{&quot;height&quot;:316.7117322834646,&quot;left&quot;:198.51732283464565,&quot;top&quot;:133.2691338582677,&quot;width&quot;:696.5533858267715}"/>
</p:tagLst>
</file>

<file path=ppt/tags/tag179.xml><?xml version="1.0" encoding="utf-8"?>
<p:tagLst xmlns:p="http://schemas.openxmlformats.org/presentationml/2006/main">
  <p:tag name="KSO_WM_DIAGRAM_VIRTUALLY_FRAME" val="{&quot;height&quot;:316.7117322834646,&quot;left&quot;:198.51732283464565,&quot;top&quot;:133.2691338582677,&quot;width&quot;:696.5533858267715}"/>
</p:tagLst>
</file>

<file path=ppt/tags/tag18.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80.xml><?xml version="1.0" encoding="utf-8"?>
<p:tagLst xmlns:p="http://schemas.openxmlformats.org/presentationml/2006/main">
  <p:tag name="KSO_WM_DIAGRAM_VIRTUALLY_FRAME" val="{&quot;height&quot;:316.7117322834646,&quot;left&quot;:198.51732283464565,&quot;top&quot;:133.2691338582677,&quot;width&quot;:696.5533858267715}"/>
</p:tagLst>
</file>

<file path=ppt/tags/tag181.xml><?xml version="1.0" encoding="utf-8"?>
<p:tagLst xmlns:p="http://schemas.openxmlformats.org/presentationml/2006/main">
  <p:tag name="KSO_WM_DIAGRAM_VIRTUALLY_FRAME" val="{&quot;height&quot;:316.7117322834646,&quot;left&quot;:198.51732283464565,&quot;top&quot;:133.2691338582677,&quot;width&quot;:696.5533858267715}"/>
</p:tagLst>
</file>

<file path=ppt/tags/tag182.xml><?xml version="1.0" encoding="utf-8"?>
<p:tagLst xmlns:p="http://schemas.openxmlformats.org/presentationml/2006/main">
  <p:tag name="KSO_WM_DIAGRAM_VIRTUALLY_FRAME" val="{&quot;height&quot;:316.7117322834646,&quot;left&quot;:198.51732283464565,&quot;top&quot;:133.2691338582677,&quot;width&quot;:696.5533858267715}"/>
</p:tagLst>
</file>

<file path=ppt/tags/tag183.xml><?xml version="1.0" encoding="utf-8"?>
<p:tagLst xmlns:p="http://schemas.openxmlformats.org/presentationml/2006/main">
  <p:tag name="KSO_WM_DIAGRAM_VIRTUALLY_FRAME" val="{&quot;height&quot;:316.7117322834646,&quot;left&quot;:198.51732283464565,&quot;top&quot;:133.2691338582677,&quot;width&quot;:696.5533858267715}"/>
</p:tagLst>
</file>

<file path=ppt/tags/tag184.xml><?xml version="1.0" encoding="utf-8"?>
<p:tagLst xmlns:p="http://schemas.openxmlformats.org/presentationml/2006/main">
  <p:tag name="KSO_WM_DIAGRAM_VIRTUALLY_FRAME" val="{&quot;height&quot;:316.7117322834646,&quot;left&quot;:198.51732283464565,&quot;top&quot;:133.2691338582677,&quot;width&quot;:696.5533858267715}"/>
</p:tagLst>
</file>

<file path=ppt/tags/tag185.xml><?xml version="1.0" encoding="utf-8"?>
<p:tagLst xmlns:p="http://schemas.openxmlformats.org/presentationml/2006/main">
  <p:tag name="KSO_WM_DIAGRAM_VIRTUALLY_FRAME" val="{&quot;height&quot;:316.7117322834646,&quot;left&quot;:198.51732283464565,&quot;top&quot;:133.2691338582677,&quot;width&quot;:696.5533858267715}"/>
</p:tagLst>
</file>

<file path=ppt/tags/tag186.xml><?xml version="1.0" encoding="utf-8"?>
<p:tagLst xmlns:p="http://schemas.openxmlformats.org/presentationml/2006/main">
  <p:tag name="KSO_WM_DIAGRAM_VIRTUALLY_FRAME" val="{&quot;height&quot;:316.7117322834646,&quot;left&quot;:198.51732283464565,&quot;top&quot;:133.2691338582677,&quot;width&quot;:696.5533858267715}"/>
</p:tagLst>
</file>

<file path=ppt/tags/tag187.xml><?xml version="1.0" encoding="utf-8"?>
<p:tagLst xmlns:p="http://schemas.openxmlformats.org/presentationml/2006/main">
  <p:tag name="KSO_WM_DIAGRAM_VIRTUALLY_FRAME" val="{&quot;height&quot;:277.9397637795276,&quot;left&quot;:114.14582677165353,&quot;top&quot;:135.81023622047243,&quot;width&quot;:776.8541732283464}"/>
</p:tagLst>
</file>

<file path=ppt/tags/tag188.xml><?xml version="1.0" encoding="utf-8"?>
<p:tagLst xmlns:p="http://schemas.openxmlformats.org/presentationml/2006/main">
  <p:tag name="KSO_WM_DIAGRAM_VIRTUALLY_FRAME" val="{&quot;height&quot;:277.9397637795276,&quot;left&quot;:114.14582677165353,&quot;top&quot;:135.81023622047243,&quot;width&quot;:776.8541732283464}"/>
</p:tagLst>
</file>

<file path=ppt/tags/tag189.xml><?xml version="1.0" encoding="utf-8"?>
<p:tagLst xmlns:p="http://schemas.openxmlformats.org/presentationml/2006/main">
  <p:tag name="KSO_WM_DIAGRAM_VIRTUALLY_FRAME" val="{&quot;height&quot;:277.9397637795276,&quot;left&quot;:114.14582677165353,&quot;top&quot;:135.81023622047243,&quot;width&quot;:776.8541732283464}"/>
</p:tagLst>
</file>

<file path=ppt/tags/tag19.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190.xml><?xml version="1.0" encoding="utf-8"?>
<p:tagLst xmlns:p="http://schemas.openxmlformats.org/presentationml/2006/main">
  <p:tag name="KSO_WM_DIAGRAM_VIRTUALLY_FRAME" val="{&quot;height&quot;:277.9397637795276,&quot;left&quot;:114.14582677165353,&quot;top&quot;:135.81023622047243,&quot;width&quot;:776.8541732283464}"/>
</p:tagLst>
</file>

<file path=ppt/tags/tag191.xml><?xml version="1.0" encoding="utf-8"?>
<p:tagLst xmlns:p="http://schemas.openxmlformats.org/presentationml/2006/main">
  <p:tag name="KSO_WM_DIAGRAM_VIRTUALLY_FRAME" val="{&quot;height&quot;:277.9397637795276,&quot;left&quot;:114.14582677165353,&quot;top&quot;:135.81023622047243,&quot;width&quot;:776.8541732283464}"/>
</p:tagLst>
</file>

<file path=ppt/tags/tag192.xml><?xml version="1.0" encoding="utf-8"?>
<p:tagLst xmlns:p="http://schemas.openxmlformats.org/presentationml/2006/main">
  <p:tag name="KSO_WM_DIAGRAM_VIRTUALLY_FRAME" val="{&quot;height&quot;:277.9397637795276,&quot;left&quot;:114.14582677165353,&quot;top&quot;:135.81023622047243,&quot;width&quot;:776.8541732283464}"/>
</p:tagLst>
</file>

<file path=ppt/tags/tag193.xml><?xml version="1.0" encoding="utf-8"?>
<p:tagLst xmlns:p="http://schemas.openxmlformats.org/presentationml/2006/main">
  <p:tag name="KSO_WM_DIAGRAM_VIRTUALLY_FRAME" val="{&quot;height&quot;:277.9397637795276,&quot;left&quot;:114.14582677165353,&quot;top&quot;:135.81023622047243,&quot;width&quot;:776.8541732283464}"/>
</p:tagLst>
</file>

<file path=ppt/tags/tag194.xml><?xml version="1.0" encoding="utf-8"?>
<p:tagLst xmlns:p="http://schemas.openxmlformats.org/presentationml/2006/main">
  <p:tag name="KSO_WM_DIAGRAM_VIRTUALLY_FRAME" val="{&quot;height&quot;:277.9397637795276,&quot;left&quot;:114.14582677165353,&quot;top&quot;:135.81023622047243,&quot;width&quot;:776.8541732283464}"/>
</p:tagLst>
</file>

<file path=ppt/tags/tag195.xml><?xml version="1.0" encoding="utf-8"?>
<p:tagLst xmlns:p="http://schemas.openxmlformats.org/presentationml/2006/main">
  <p:tag name="KSO_WM_DIAGRAM_VIRTUALLY_FRAME" val="{&quot;height&quot;:277.9397637795276,&quot;left&quot;:114.14582677165353,&quot;top&quot;:135.81023622047243,&quot;width&quot;:776.8541732283464}"/>
</p:tagLst>
</file>

<file path=ppt/tags/tag196.xml><?xml version="1.0" encoding="utf-8"?>
<p:tagLst xmlns:p="http://schemas.openxmlformats.org/presentationml/2006/main">
  <p:tag name="KSO_WM_DIAGRAM_VIRTUALLY_FRAME" val="{&quot;height&quot;:277.9397637795276,&quot;left&quot;:114.14582677165353,&quot;top&quot;:135.81023622047243,&quot;width&quot;:776.8541732283464}"/>
</p:tagLst>
</file>

<file path=ppt/tags/tag197.xml><?xml version="1.0" encoding="utf-8"?>
<p:tagLst xmlns:p="http://schemas.openxmlformats.org/presentationml/2006/main">
  <p:tag name="KSO_WM_DIAGRAM_VIRTUALLY_FRAME" val="{&quot;height&quot;:277.9397637795276,&quot;left&quot;:114.14582677165353,&quot;top&quot;:135.81023622047243,&quot;width&quot;:776.8541732283464}"/>
</p:tagLst>
</file>

<file path=ppt/tags/tag198.xml><?xml version="1.0" encoding="utf-8"?>
<p:tagLst xmlns:p="http://schemas.openxmlformats.org/presentationml/2006/main">
  <p:tag name="KSO_WM_DIAGRAM_VIRTUALLY_FRAME" val="{&quot;height&quot;:277.9397637795276,&quot;left&quot;:114.14582677165353,&quot;top&quot;:135.81023622047243,&quot;width&quot;:776.8541732283464}"/>
</p:tagLst>
</file>

<file path=ppt/tags/tag199.xml><?xml version="1.0" encoding="utf-8"?>
<p:tagLst xmlns:p="http://schemas.openxmlformats.org/presentationml/2006/main">
  <p:tag name="KSO_WM_DIAGRAM_VIRTUALLY_FRAME" val="{&quot;height&quot;:277.9397637795276,&quot;left&quot;:114.14582677165353,&quot;top&quot;:135.81023622047243,&quot;width&quot;:776.8541732283464}"/>
</p:tagLst>
</file>

<file path=ppt/tags/tag2.xml><?xml version="1.0" encoding="utf-8"?>
<p:tagLst xmlns:p="http://schemas.openxmlformats.org/presentationml/2006/main">
  <p:tag name="KSO_WM_DIAGRAM_VIRTUALLY_FRAME" val="{&quot;height&quot;:213.5963635385127,&quot;left&quot;:173.72732283464566,&quot;top&quot;:134.82615207886653,&quot;width&quot;:612.5455118110237}"/>
</p:tagLst>
</file>

<file path=ppt/tags/tag20.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200.xml><?xml version="1.0" encoding="utf-8"?>
<p:tagLst xmlns:p="http://schemas.openxmlformats.org/presentationml/2006/main">
  <p:tag name="KSO_WM_DIAGRAM_VIRTUALLY_FRAME" val="{&quot;height&quot;:277.9397637795276,&quot;left&quot;:114.14582677165353,&quot;top&quot;:135.81023622047243,&quot;width&quot;:776.8541732283464}"/>
</p:tagLst>
</file>

<file path=ppt/tags/tag201.xml><?xml version="1.0" encoding="utf-8"?>
<p:tagLst xmlns:p="http://schemas.openxmlformats.org/presentationml/2006/main">
  <p:tag name="KSO_WM_DIAGRAM_VIRTUALLY_FRAME" val="{&quot;height&quot;:277.9397637795276,&quot;left&quot;:114.14582677165353,&quot;top&quot;:135.81023622047243,&quot;width&quot;:776.8541732283464}"/>
</p:tagLst>
</file>

<file path=ppt/tags/tag202.xml><?xml version="1.0" encoding="utf-8"?>
<p:tagLst xmlns:p="http://schemas.openxmlformats.org/presentationml/2006/main">
  <p:tag name="KSO_WM_DIAGRAM_VIRTUALLY_FRAME" val="{&quot;height&quot;:277.9397637795276,&quot;left&quot;:114.14582677165353,&quot;top&quot;:135.81023622047243,&quot;width&quot;:776.8541732283464}"/>
</p:tagLst>
</file>

<file path=ppt/tags/tag203.xml><?xml version="1.0" encoding="utf-8"?>
<p:tagLst xmlns:p="http://schemas.openxmlformats.org/presentationml/2006/main">
  <p:tag name="KSO_WM_DIAGRAM_VIRTUALLY_FRAME" val="{&quot;height&quot;:299.6671653543308,&quot;left&quot;:103.72370078740155,&quot;top&quot;:141.44417322834641,&quot;width&quot;:320.67244094488194}"/>
</p:tagLst>
</file>

<file path=ppt/tags/tag204.xml><?xml version="1.0" encoding="utf-8"?>
<p:tagLst xmlns:p="http://schemas.openxmlformats.org/presentationml/2006/main">
  <p:tag name="KSO_WM_DIAGRAM_VIRTUALLY_FRAME" val="{&quot;height&quot;:299.6671653543308,&quot;left&quot;:103.72370078740155,&quot;top&quot;:141.44417322834641,&quot;width&quot;:320.67244094488194}"/>
</p:tagLst>
</file>

<file path=ppt/tags/tag205.xml><?xml version="1.0" encoding="utf-8"?>
<p:tagLst xmlns:p="http://schemas.openxmlformats.org/presentationml/2006/main">
  <p:tag name="KSO_WM_DIAGRAM_VIRTUALLY_FRAME" val="{&quot;height&quot;:299.6671653543308,&quot;left&quot;:103.72370078740155,&quot;top&quot;:141.44417322834641,&quot;width&quot;:320.67244094488194}"/>
</p:tagLst>
</file>

<file path=ppt/tags/tag206.xml><?xml version="1.0" encoding="utf-8"?>
<p:tagLst xmlns:p="http://schemas.openxmlformats.org/presentationml/2006/main">
  <p:tag name="KSO_WM_DIAGRAM_VIRTUALLY_FRAME" val="{&quot;height&quot;:299.6671653543308,&quot;left&quot;:103.72370078740155,&quot;top&quot;:141.44417322834641,&quot;width&quot;:320.67244094488194}"/>
</p:tagLst>
</file>

<file path=ppt/tags/tag207.xml><?xml version="1.0" encoding="utf-8"?>
<p:tagLst xmlns:p="http://schemas.openxmlformats.org/presentationml/2006/main">
  <p:tag name="KSO_WM_DIAGRAM_VIRTUALLY_FRAME" val="{&quot;height&quot;:299.6671653543308,&quot;left&quot;:103.72370078740155,&quot;top&quot;:141.44417322834641,&quot;width&quot;:320.67244094488194}"/>
</p:tagLst>
</file>

<file path=ppt/tags/tag208.xml><?xml version="1.0" encoding="utf-8"?>
<p:tagLst xmlns:p="http://schemas.openxmlformats.org/presentationml/2006/main">
  <p:tag name="KSO_WM_DIAGRAM_VIRTUALLY_FRAME" val="{&quot;height&quot;:299.6671653543308,&quot;left&quot;:103.72370078740155,&quot;top&quot;:141.44417322834641,&quot;width&quot;:320.67244094488194}"/>
</p:tagLst>
</file>

<file path=ppt/tags/tag209.xml><?xml version="1.0" encoding="utf-8"?>
<p:tagLst xmlns:p="http://schemas.openxmlformats.org/presentationml/2006/main">
  <p:tag name="KSO_WM_DIAGRAM_VIRTUALLY_FRAME" val="{&quot;height&quot;:299.6671653543308,&quot;left&quot;:103.72370078740155,&quot;top&quot;:141.44417322834641,&quot;width&quot;:320.67244094488194}"/>
</p:tagLst>
</file>

<file path=ppt/tags/tag21.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210.xml><?xml version="1.0" encoding="utf-8"?>
<p:tagLst xmlns:p="http://schemas.openxmlformats.org/presentationml/2006/main">
  <p:tag name="KSO_WM_DIAGRAM_VIRTUALLY_FRAME" val="{&quot;height&quot;:299.6671653543308,&quot;left&quot;:103.72370078740155,&quot;top&quot;:141.44417322834641,&quot;width&quot;:320.67244094488194}"/>
</p:tagLst>
</file>

<file path=ppt/tags/tag211.xml><?xml version="1.0" encoding="utf-8"?>
<p:tagLst xmlns:p="http://schemas.openxmlformats.org/presentationml/2006/main">
  <p:tag name="KSO_WM_DIAGRAM_VIRTUALLY_FRAME" val="{&quot;height&quot;:299.6671653543308,&quot;left&quot;:103.72370078740155,&quot;top&quot;:141.44417322834641,&quot;width&quot;:320.67244094488194}"/>
</p:tagLst>
</file>

<file path=ppt/tags/tag212.xml><?xml version="1.0" encoding="utf-8"?>
<p:tagLst xmlns:p="http://schemas.openxmlformats.org/presentationml/2006/main">
  <p:tag name="KSO_WM_DIAGRAM_VIRTUALLY_FRAME" val="{&quot;height&quot;:299.6671653543308,&quot;left&quot;:103.72370078740155,&quot;top&quot;:141.44417322834641,&quot;width&quot;:320.67244094488194}"/>
</p:tagLst>
</file>

<file path=ppt/tags/tag213.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14.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15.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16.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17.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18.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19.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2.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220.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21.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22.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23.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24.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25.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26.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27.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28.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29.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3.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230.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31.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32.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33.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34.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35.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36.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37.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38.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39.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4.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240.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41.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42.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43.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44.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45.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46.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47.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48.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49.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5.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250.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51.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52.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53.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54.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55.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56.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57.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58.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59.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6.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260.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61.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62.xml><?xml version="1.0" encoding="utf-8"?>
<p:tagLst xmlns:p="http://schemas.openxmlformats.org/presentationml/2006/main">
  <p:tag name="KSO_WM_DIAGRAM_VIRTUALLY_FRAME" val="{&quot;height&quot;:402.1740157480314,&quot;left&quot;:85.25779527559055,&quot;top&quot;:103.77692913385826,&quot;width&quot;:797.0701574803151}"/>
</p:tagLst>
</file>

<file path=ppt/tags/tag263.xml><?xml version="1.0" encoding="utf-8"?>
<p:tagLst xmlns:p="http://schemas.openxmlformats.org/presentationml/2006/main">
  <p:tag name="ISPRING_PRESENTATION_TITLE" val="PowerPoint 演示文稿"/>
  <p:tag name="commondata" val="eyJoZGlkIjoiMzI4Y2Y1ODA0ZjA4ZThiODVjY2FjZTU3MDNhNWQ2YTEifQ=="/>
</p:tagLst>
</file>

<file path=ppt/tags/tag27.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28.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29.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3.xml><?xml version="1.0" encoding="utf-8"?>
<p:tagLst xmlns:p="http://schemas.openxmlformats.org/presentationml/2006/main">
  <p:tag name="KSO_WM_DIAGRAM_VIRTUALLY_FRAME" val="{&quot;height&quot;:213.5963635385127,&quot;left&quot;:173.72732283464566,&quot;top&quot;:134.82615207886653,&quot;width&quot;:612.5455118110237}"/>
</p:tagLst>
</file>

<file path=ppt/tags/tag30.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31.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32.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33.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34.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35.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36.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37.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38.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39.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4.xml><?xml version="1.0" encoding="utf-8"?>
<p:tagLst xmlns:p="http://schemas.openxmlformats.org/presentationml/2006/main">
  <p:tag name="KSO_WM_DIAGRAM_VIRTUALLY_FRAME" val="{&quot;height&quot;:213.5963635385127,&quot;left&quot;:173.72732283464566,&quot;top&quot;:134.82615207886653,&quot;width&quot;:612.5455118110237}"/>
</p:tagLst>
</file>

<file path=ppt/tags/tag40.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41.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42.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43.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44.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45.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46.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47.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48.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49.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5.xml><?xml version="1.0" encoding="utf-8"?>
<p:tagLst xmlns:p="http://schemas.openxmlformats.org/presentationml/2006/main">
  <p:tag name="KSO_WM_DIAGRAM_VIRTUALLY_FRAME" val="{&quot;height&quot;:213.5963635385127,&quot;left&quot;:173.72732283464566,&quot;top&quot;:134.82615207886653,&quot;width&quot;:612.5455118110237}"/>
</p:tagLst>
</file>

<file path=ppt/tags/tag50.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51.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52.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53.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54.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55.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56.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57.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58.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59.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6.xml><?xml version="1.0" encoding="utf-8"?>
<p:tagLst xmlns:p="http://schemas.openxmlformats.org/presentationml/2006/main">
  <p:tag name="KSO_WM_DIAGRAM_VIRTUALLY_FRAME" val="{&quot;height&quot;:213.5963635385127,&quot;left&quot;:173.72732283464566,&quot;top&quot;:134.82615207886653,&quot;width&quot;:612.5455118110237}"/>
</p:tagLst>
</file>

<file path=ppt/tags/tag60.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61.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62.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63.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64.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65.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66.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67.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68.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69.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7.xml><?xml version="1.0" encoding="utf-8"?>
<p:tagLst xmlns:p="http://schemas.openxmlformats.org/presentationml/2006/main">
  <p:tag name="KSO_WM_DIAGRAM_VIRTUALLY_FRAME" val="{&quot;height&quot;:213.5963635385127,&quot;left&quot;:173.72732283464566,&quot;top&quot;:134.82615207886653,&quot;width&quot;:612.5455118110237}"/>
</p:tagLst>
</file>

<file path=ppt/tags/tag70.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71.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72.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73.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74.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75.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76.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77.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78.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79.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8.xml><?xml version="1.0" encoding="utf-8"?>
<p:tagLst xmlns:p="http://schemas.openxmlformats.org/presentationml/2006/main">
  <p:tag name="KSO_WM_DIAGRAM_VIRTUALLY_FRAME" val="{&quot;height&quot;:213.5963635385127,&quot;left&quot;:173.72732283464566,&quot;top&quot;:134.82615207886653,&quot;width&quot;:612.5455118110237}"/>
</p:tagLst>
</file>

<file path=ppt/tags/tag80.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81.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82.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83.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84.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85.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86.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87.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88.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89.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9.xml><?xml version="1.0" encoding="utf-8"?>
<p:tagLst xmlns:p="http://schemas.openxmlformats.org/presentationml/2006/main">
  <p:tag name="KSO_WM_DIAGRAM_VIRTUALLY_FRAME" val="{&quot;height&quot;:213.5963635385127,&quot;left&quot;:173.72732283464566,&quot;top&quot;:134.82615207886653,&quot;width&quot;:612.5455118110237}"/>
</p:tagLst>
</file>

<file path=ppt/tags/tag90.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91.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92.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93.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94.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95.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96.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97.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98.xml><?xml version="1.0" encoding="utf-8"?>
<p:tagLst xmlns:p="http://schemas.openxmlformats.org/presentationml/2006/main">
  <p:tag name="KSO_WM_DIAGRAM_VIRTUALLY_FRAME" val="{&quot;height&quot;:302.5972440944882,&quot;left&quot;:109.51874015748031,&quot;top&quot;:146.488031496063,&quot;width&quot;:740.9625196850393}"/>
</p:tagLst>
</file>

<file path=ppt/tags/tag99.xml><?xml version="1.0" encoding="utf-8"?>
<p:tagLst xmlns:p="http://schemas.openxmlformats.org/presentationml/2006/main">
  <p:tag name="KSO_WM_DIAGRAM_VIRTUALLY_FRAME" val="{&quot;height&quot;:302.5972440944882,&quot;left&quot;:109.51874015748031,&quot;top&quot;:146.488031496063,&quot;width&quot;:740.962519685039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2499</Words>
  <Application>WPS 演示</Application>
  <PresentationFormat>宽屏</PresentationFormat>
  <Paragraphs>175</Paragraphs>
  <Slides>13</Slides>
  <Notes>27</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13</vt:i4>
      </vt:variant>
    </vt:vector>
  </HeadingPairs>
  <TitlesOfParts>
    <vt:vector size="34" baseType="lpstr">
      <vt:lpstr>Arial</vt:lpstr>
      <vt:lpstr>宋体</vt:lpstr>
      <vt:lpstr>Wingdings</vt:lpstr>
      <vt:lpstr>微软雅黑</vt:lpstr>
      <vt:lpstr>Tahoma</vt:lpstr>
      <vt:lpstr>Calibri</vt:lpstr>
      <vt:lpstr>Microsoft Sans Serif</vt:lpstr>
      <vt:lpstr>Lato Light</vt:lpstr>
      <vt:lpstr>Segoe Print</vt:lpstr>
      <vt:lpstr>Meiryo</vt:lpstr>
      <vt:lpstr>Yu Gothic UI</vt:lpstr>
      <vt:lpstr>Lato Regular</vt:lpstr>
      <vt:lpstr>Arial Unicode MS</vt:lpstr>
      <vt:lpstr>Yoon 윤고딕 550_TT</vt:lpstr>
      <vt:lpstr>Malgun Gothic</vt:lpstr>
      <vt:lpstr>Fira Sans SemiBold Italic</vt:lpstr>
      <vt:lpstr>Clear Sans</vt:lpstr>
      <vt:lpstr>DejaVu Math TeX Gyre</vt:lpstr>
      <vt:lpstr>Lato Light</vt:lpstr>
      <vt:lpstr>Lato Regular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apple</cp:lastModifiedBy>
  <cp:revision>7</cp:revision>
  <dcterms:created xsi:type="dcterms:W3CDTF">2017-03-10T09:23:00Z</dcterms:created>
  <dcterms:modified xsi:type="dcterms:W3CDTF">2024-03-10T16:22:39Z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82DBCE473F4D4AD4AC5ABF3A7C8FDC5C_12</vt:lpwstr>
  </property>
  <property fmtid="{D5CDD505-2E9C-101B-9397-08002B2CF9AE}" pid="3" name="KSOProductBuildVer">
    <vt:lpwstr>2052-12.1.0.16388</vt:lpwstr>
  </property>
</Properties>
</file>