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sldIdLst>
    <p:sldId id="256" r:id="rId2"/>
    <p:sldId id="259" r:id="rId3"/>
    <p:sldId id="257" r:id="rId4"/>
    <p:sldId id="258" r:id="rId5"/>
    <p:sldId id="260" r:id="rId6"/>
    <p:sldId id="261" r:id="rId7"/>
    <p:sldId id="262" r:id="rId8"/>
    <p:sldId id="263" r:id="rId9"/>
    <p:sldId id="264" r:id="rId10"/>
    <p:sldId id="315" r:id="rId11"/>
    <p:sldId id="266" r:id="rId12"/>
    <p:sldId id="265" r:id="rId13"/>
    <p:sldId id="267" r:id="rId14"/>
    <p:sldId id="268" r:id="rId15"/>
    <p:sldId id="269" r:id="rId16"/>
    <p:sldId id="270" r:id="rId17"/>
    <p:sldId id="271" r:id="rId18"/>
    <p:sldId id="272" r:id="rId19"/>
    <p:sldId id="273" r:id="rId20"/>
    <p:sldId id="275" r:id="rId21"/>
    <p:sldId id="274" r:id="rId22"/>
    <p:sldId id="276" r:id="rId23"/>
    <p:sldId id="279" r:id="rId24"/>
    <p:sldId id="277" r:id="rId25"/>
    <p:sldId id="278" r:id="rId26"/>
    <p:sldId id="281" r:id="rId27"/>
    <p:sldId id="280" r:id="rId28"/>
    <p:sldId id="285" r:id="rId29"/>
    <p:sldId id="284" r:id="rId30"/>
    <p:sldId id="321" r:id="rId31"/>
    <p:sldId id="283" r:id="rId32"/>
    <p:sldId id="295" r:id="rId33"/>
    <p:sldId id="286" r:id="rId34"/>
    <p:sldId id="296" r:id="rId35"/>
    <p:sldId id="287" r:id="rId36"/>
    <p:sldId id="297" r:id="rId37"/>
    <p:sldId id="288" r:id="rId38"/>
    <p:sldId id="300" r:id="rId39"/>
    <p:sldId id="301" r:id="rId40"/>
    <p:sldId id="289" r:id="rId41"/>
    <p:sldId id="302" r:id="rId42"/>
    <p:sldId id="318" r:id="rId43"/>
    <p:sldId id="319" r:id="rId44"/>
    <p:sldId id="320" r:id="rId45"/>
    <p:sldId id="328" r:id="rId46"/>
    <p:sldId id="304" r:id="rId47"/>
    <p:sldId id="290" r:id="rId48"/>
    <p:sldId id="298" r:id="rId49"/>
    <p:sldId id="299" r:id="rId50"/>
    <p:sldId id="291" r:id="rId51"/>
    <p:sldId id="306" r:id="rId52"/>
    <p:sldId id="310" r:id="rId53"/>
    <p:sldId id="311" r:id="rId54"/>
    <p:sldId id="317" r:id="rId55"/>
    <p:sldId id="292" r:id="rId56"/>
    <p:sldId id="323" r:id="rId57"/>
    <p:sldId id="324" r:id="rId58"/>
    <p:sldId id="325" r:id="rId59"/>
    <p:sldId id="326" r:id="rId60"/>
    <p:sldId id="327" r:id="rId61"/>
    <p:sldId id="314" r:id="rId62"/>
    <p:sldId id="294" r:id="rId63"/>
    <p:sldId id="307" r:id="rId64"/>
    <p:sldId id="308" r:id="rId65"/>
    <p:sldId id="316" r:id="rId66"/>
    <p:sldId id="309"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12/7/2018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12/7/2018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571625"/>
            <a:ext cx="7766936" cy="2479211"/>
          </a:xfrm>
        </p:spPr>
        <p:txBody>
          <a:bodyPr/>
          <a:lstStyle/>
          <a:p>
            <a:pPr algn="l"/>
            <a:r>
              <a:rPr lang="en-US" altLang="zh-CN" dirty="0"/>
              <a:t>G17</a:t>
            </a:r>
            <a:r>
              <a:rPr lang="zh-CN" altLang="en-US" dirty="0"/>
              <a:t>小组软件工程系列</a:t>
            </a:r>
            <a:br>
              <a:rPr lang="en-US" altLang="zh-CN" dirty="0"/>
            </a:br>
            <a:r>
              <a:rPr lang="zh-CN" altLang="en-US" dirty="0"/>
              <a:t>课程教学辅助网站</a:t>
            </a:r>
            <a:br>
              <a:rPr lang="en-US" altLang="zh-CN" dirty="0"/>
            </a:br>
            <a:r>
              <a:rPr lang="zh-CN" altLang="en-US" dirty="0"/>
              <a:t>需求工程计划</a:t>
            </a:r>
          </a:p>
        </p:txBody>
      </p:sp>
      <p:sp>
        <p:nvSpPr>
          <p:cNvPr id="3" name="副标题 2"/>
          <p:cNvSpPr>
            <a:spLocks noGrp="1"/>
          </p:cNvSpPr>
          <p:nvPr>
            <p:ph type="subTitle" idx="1"/>
          </p:nvPr>
        </p:nvSpPr>
        <p:spPr>
          <a:xfrm>
            <a:off x="1952624" y="4082122"/>
            <a:ext cx="7458075" cy="1654642"/>
          </a:xfrm>
        </p:spPr>
        <p:txBody>
          <a:bodyPr>
            <a:normAutofit/>
          </a:bodyPr>
          <a:lstStyle/>
          <a:p>
            <a:r>
              <a:rPr lang="en-US" altLang="zh-CN" sz="2000" dirty="0">
                <a:solidFill>
                  <a:schemeClr val="tx1"/>
                </a:solidFill>
              </a:rPr>
              <a:t>PRD-G17</a:t>
            </a:r>
          </a:p>
          <a:p>
            <a:r>
              <a:rPr lang="zh-CN" altLang="en-US" sz="2000" dirty="0">
                <a:solidFill>
                  <a:schemeClr val="tx1"/>
                </a:solidFill>
              </a:rPr>
              <a:t>组长：童欣</a:t>
            </a:r>
            <a:endParaRPr lang="en-US" altLang="zh-CN" sz="2000" dirty="0">
              <a:solidFill>
                <a:schemeClr val="tx1"/>
              </a:solidFill>
            </a:endParaRPr>
          </a:p>
          <a:p>
            <a:r>
              <a:rPr lang="zh-CN" altLang="en-US" sz="2000" dirty="0">
                <a:solidFill>
                  <a:schemeClr val="tx1"/>
                </a:solidFill>
              </a:rPr>
              <a:t>组员：吴自强 陈雅菁 陈婧唯 刘震</a:t>
            </a:r>
          </a:p>
          <a:p>
            <a:endParaRPr lang="zh-CN" altLang="en-US" dirty="0"/>
          </a:p>
        </p:txBody>
      </p:sp>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 y="5286375"/>
            <a:ext cx="17716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3062" y="291584"/>
            <a:ext cx="3027680" cy="52197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方法、工具和技术</a:t>
            </a:r>
          </a:p>
        </p:txBody>
      </p:sp>
      <p:graphicFrame>
        <p:nvGraphicFramePr>
          <p:cNvPr id="3" name="表格 2"/>
          <p:cNvGraphicFramePr>
            <a:graphicFrameLocks noGrp="1"/>
          </p:cNvGraphicFramePr>
          <p:nvPr>
            <p:extLst>
              <p:ext uri="{D42A27DB-BD31-4B8C-83A1-F6EECF244321}">
                <p14:modId xmlns:p14="http://schemas.microsoft.com/office/powerpoint/2010/main" val="3007858091"/>
              </p:ext>
            </p:extLst>
          </p:nvPr>
        </p:nvGraphicFramePr>
        <p:xfrm>
          <a:off x="1881188" y="1500188"/>
          <a:ext cx="7948612" cy="2818199"/>
        </p:xfrm>
        <a:graphic>
          <a:graphicData uri="http://schemas.openxmlformats.org/drawingml/2006/table">
            <a:tbl>
              <a:tblPr firstRow="1" firstCol="1" bandRow="1">
                <a:tableStyleId>{5C22544A-7EE6-4342-B048-85BDC9FD1C3A}</a:tableStyleId>
              </a:tblPr>
              <a:tblGrid>
                <a:gridCol w="2824095">
                  <a:extLst>
                    <a:ext uri="{9D8B030D-6E8A-4147-A177-3AD203B41FA5}">
                      <a16:colId xmlns:a16="http://schemas.microsoft.com/office/drawing/2014/main" val="20000"/>
                    </a:ext>
                  </a:extLst>
                </a:gridCol>
                <a:gridCol w="5124517">
                  <a:extLst>
                    <a:ext uri="{9D8B030D-6E8A-4147-A177-3AD203B41FA5}">
                      <a16:colId xmlns:a16="http://schemas.microsoft.com/office/drawing/2014/main" val="20001"/>
                    </a:ext>
                  </a:extLst>
                </a:gridCol>
              </a:tblGrid>
              <a:tr h="311467">
                <a:tc>
                  <a:txBody>
                    <a:bodyPr/>
                    <a:lstStyle/>
                    <a:p>
                      <a:pPr algn="ctr">
                        <a:spcAft>
                          <a:spcPts val="0"/>
                        </a:spcAft>
                      </a:pPr>
                      <a:r>
                        <a:rPr lang="zh-CN" sz="2400" kern="100">
                          <a:effectLst/>
                          <a:latin typeface="宋体" panose="02010600030101010101" pitchFamily="2" charset="-122"/>
                          <a:ea typeface="宋体" panose="02010600030101010101" pitchFamily="2" charset="-122"/>
                        </a:rPr>
                        <a:t>内容</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ctr">
                        <a:spcAft>
                          <a:spcPts val="0"/>
                        </a:spcAft>
                      </a:pPr>
                      <a:r>
                        <a:rPr lang="zh-CN" sz="2400" kern="100" dirty="0">
                          <a:effectLst/>
                          <a:latin typeface="宋体" panose="02010600030101010101" pitchFamily="2" charset="-122"/>
                          <a:ea typeface="宋体" panose="02010600030101010101" pitchFamily="2" charset="-122"/>
                        </a:rPr>
                        <a:t>方法、工具和技术</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0"/>
                  </a:ext>
                </a:extLst>
              </a:tr>
              <a:tr h="351606">
                <a:tc>
                  <a:txBody>
                    <a:bodyPr/>
                    <a:lstStyle/>
                    <a:p>
                      <a:pPr algn="ctr">
                        <a:spcAft>
                          <a:spcPts val="0"/>
                        </a:spcAft>
                      </a:pPr>
                      <a:r>
                        <a:rPr lang="en-US" sz="2400" kern="100">
                          <a:effectLst/>
                          <a:latin typeface="宋体" panose="02010600030101010101" pitchFamily="2" charset="-122"/>
                          <a:ea typeface="宋体" panose="02010600030101010101" pitchFamily="2" charset="-122"/>
                        </a:rPr>
                        <a:t>WBS</a:t>
                      </a:r>
                      <a:r>
                        <a:rPr lang="zh-CN" sz="2400" kern="100">
                          <a:effectLst/>
                          <a:latin typeface="宋体" panose="02010600030101010101" pitchFamily="2" charset="-122"/>
                          <a:ea typeface="宋体" panose="02010600030101010101" pitchFamily="2" charset="-122"/>
                        </a:rPr>
                        <a:t>及进度规划</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Microsoft Project 2016</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1"/>
                  </a:ext>
                </a:extLst>
              </a:tr>
              <a:tr h="506677">
                <a:tc>
                  <a:txBody>
                    <a:bodyPr/>
                    <a:lstStyle/>
                    <a:p>
                      <a:pPr algn="ctr">
                        <a:spcAft>
                          <a:spcPts val="0"/>
                        </a:spcAft>
                      </a:pPr>
                      <a:r>
                        <a:rPr lang="zh-CN" sz="2400" kern="100">
                          <a:effectLst/>
                          <a:latin typeface="宋体" panose="02010600030101010101" pitchFamily="2" charset="-122"/>
                          <a:ea typeface="宋体" panose="02010600030101010101" pitchFamily="2" charset="-122"/>
                        </a:rPr>
                        <a:t>需求开发</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altLang="zh-CN" sz="2000" kern="1200" dirty="0">
                          <a:solidFill>
                            <a:schemeClr val="dk1"/>
                          </a:solidFill>
                          <a:effectLst/>
                          <a:latin typeface="宋体" panose="02010600030101010101" pitchFamily="2" charset="-122"/>
                          <a:ea typeface="宋体" panose="02010600030101010101" pitchFamily="2" charset="-122"/>
                          <a:cs typeface="+mn-cs"/>
                        </a:rPr>
                        <a:t>IBM Rational </a:t>
                      </a:r>
                      <a:r>
                        <a:rPr lang="en-US" altLang="zh-CN" sz="2000" kern="1200" dirty="0" err="1">
                          <a:solidFill>
                            <a:schemeClr val="dk1"/>
                          </a:solidFill>
                          <a:effectLst/>
                          <a:latin typeface="宋体" panose="02010600030101010101" pitchFamily="2" charset="-122"/>
                          <a:ea typeface="宋体" panose="02010600030101010101" pitchFamily="2" charset="-122"/>
                          <a:cs typeface="+mn-cs"/>
                        </a:rPr>
                        <a:t>RequisitePro</a:t>
                      </a:r>
                      <a:endParaRPr lang="en-US" sz="2400" kern="100" dirty="0">
                        <a:effectLst/>
                        <a:latin typeface="宋体" panose="02010600030101010101" pitchFamily="2" charset="-122"/>
                        <a:ea typeface="宋体" panose="02010600030101010101" pitchFamily="2" charset="-122"/>
                      </a:endParaRPr>
                    </a:p>
                    <a:p>
                      <a:pPr algn="l">
                        <a:spcAft>
                          <a:spcPts val="0"/>
                        </a:spcAft>
                      </a:pPr>
                      <a:r>
                        <a:rPr lang="en-US" sz="2400" kern="100" dirty="0">
                          <a:effectLst/>
                          <a:latin typeface="宋体" panose="02010600030101010101" pitchFamily="2" charset="-122"/>
                          <a:ea typeface="宋体" panose="02010600030101010101" pitchFamily="2" charset="-122"/>
                        </a:rPr>
                        <a:t>VISIO 2016</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2"/>
                  </a:ext>
                </a:extLst>
              </a:tr>
              <a:tr h="506677">
                <a:tc>
                  <a:txBody>
                    <a:bodyPr/>
                    <a:lstStyle/>
                    <a:p>
                      <a:pPr algn="ctr">
                        <a:spcAft>
                          <a:spcPts val="0"/>
                        </a:spcAft>
                      </a:pPr>
                      <a:r>
                        <a:rPr lang="zh-CN" sz="2400" kern="100">
                          <a:effectLst/>
                          <a:latin typeface="宋体" panose="02010600030101010101" pitchFamily="2" charset="-122"/>
                          <a:ea typeface="宋体" panose="02010600030101010101" pitchFamily="2" charset="-122"/>
                        </a:rPr>
                        <a:t>界面设计</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altLang="zh-CN" sz="2400" kern="100" dirty="0">
                          <a:effectLst/>
                          <a:latin typeface="宋体" panose="02010600030101010101" pitchFamily="2" charset="-122"/>
                          <a:ea typeface="宋体" panose="02010600030101010101" pitchFamily="2" charset="-122"/>
                        </a:rPr>
                        <a:t>Adobe </a:t>
                      </a:r>
                      <a:r>
                        <a:rPr lang="en-US" sz="2400" kern="100" dirty="0">
                          <a:effectLst/>
                          <a:latin typeface="宋体" panose="02010600030101010101" pitchFamily="2" charset="-122"/>
                          <a:ea typeface="宋体" panose="02010600030101010101" pitchFamily="2" charset="-122"/>
                        </a:rPr>
                        <a:t>Photoshop CC</a:t>
                      </a:r>
                      <a:endParaRPr lang="zh-CN" sz="2400" kern="100" dirty="0">
                        <a:effectLst/>
                        <a:latin typeface="宋体" panose="02010600030101010101" pitchFamily="2" charset="-122"/>
                        <a:ea typeface="宋体" panose="02010600030101010101" pitchFamily="2" charset="-122"/>
                      </a:endParaRPr>
                    </a:p>
                  </a:txBody>
                  <a:tcPr marL="68572" marR="68572" marT="0" marB="0" anchor="ctr"/>
                </a:tc>
                <a:extLst>
                  <a:ext uri="{0D108BD9-81ED-4DB2-BD59-A6C34878D82A}">
                    <a16:rowId xmlns:a16="http://schemas.microsoft.com/office/drawing/2014/main" val="10003"/>
                  </a:ext>
                </a:extLst>
              </a:tr>
              <a:tr h="402765">
                <a:tc>
                  <a:txBody>
                    <a:bodyPr/>
                    <a:lstStyle/>
                    <a:p>
                      <a:pPr algn="ctr">
                        <a:spcAft>
                          <a:spcPts val="0"/>
                        </a:spcAft>
                      </a:pPr>
                      <a:r>
                        <a:rPr lang="zh-CN" sz="2400" kern="100" dirty="0">
                          <a:effectLst/>
                          <a:latin typeface="宋体" panose="02010600030101010101" pitchFamily="2" charset="-122"/>
                          <a:ea typeface="宋体" panose="02010600030101010101" pitchFamily="2" charset="-122"/>
                        </a:rPr>
                        <a:t>原型设计</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Axure </a:t>
                      </a:r>
                      <a:r>
                        <a:rPr lang="en-US" altLang="zh-CN" sz="2400" kern="100" dirty="0" err="1">
                          <a:effectLst/>
                          <a:latin typeface="宋体" panose="02010600030101010101" pitchFamily="2" charset="-122"/>
                          <a:ea typeface="宋体" panose="02010600030101010101" pitchFamily="2" charset="-122"/>
                        </a:rPr>
                        <a:t>rp</a:t>
                      </a:r>
                      <a:r>
                        <a:rPr lang="en-US" altLang="zh-CN" sz="2400" kern="100" dirty="0">
                          <a:effectLst/>
                          <a:latin typeface="宋体" panose="02010600030101010101" pitchFamily="2" charset="-122"/>
                          <a:ea typeface="宋体" panose="02010600030101010101" pitchFamily="2" charset="-122"/>
                        </a:rPr>
                        <a:t> 8</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4"/>
                  </a:ext>
                </a:extLst>
              </a:tr>
              <a:tr h="506677">
                <a:tc>
                  <a:txBody>
                    <a:bodyPr/>
                    <a:lstStyle/>
                    <a:p>
                      <a:pPr algn="ctr">
                        <a:spcAft>
                          <a:spcPts val="0"/>
                        </a:spcAft>
                      </a:pPr>
                      <a:r>
                        <a:rPr lang="zh-CN" sz="2400" kern="100" dirty="0">
                          <a:effectLst/>
                          <a:latin typeface="宋体" panose="02010600030101010101" pitchFamily="2" charset="-122"/>
                          <a:ea typeface="宋体" panose="02010600030101010101" pitchFamily="2" charset="-122"/>
                        </a:rPr>
                        <a:t>配置管理</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github</a:t>
                      </a:r>
                      <a:endParaRPr lang="zh-CN" sz="2400" kern="100" dirty="0">
                        <a:effectLst/>
                        <a:latin typeface="宋体" panose="02010600030101010101" pitchFamily="2" charset="-122"/>
                        <a:ea typeface="宋体" panose="02010600030101010101" pitchFamily="2" charset="-122"/>
                      </a:endParaRPr>
                    </a:p>
                  </a:txBody>
                  <a:tcPr marL="68572" marR="68572" marT="0"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可行性分析</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49" y="134818"/>
            <a:ext cx="9344026" cy="2214068"/>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3.4</a:t>
            </a:r>
            <a:r>
              <a:rPr lang="zh-CN" altLang="zh-CN" sz="3200" b="1" kern="100" dirty="0">
                <a:latin typeface="Arial" panose="020B0604020202020204" pitchFamily="34" charset="0"/>
                <a:ea typeface="黑体" panose="02010609060101010101" pitchFamily="49" charset="-122"/>
                <a:cs typeface="Arial" panose="020B0604020202020204" pitchFamily="34" charset="0"/>
              </a:rPr>
              <a:t>进行可行性分析的方法</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经济可行性分析：租云服务器一年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，开发工具大部分都开源。</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技术可行性分析：掌握基本的</a:t>
            </a:r>
            <a:r>
              <a:rPr lang="en-US" altLang="zh-CN" kern="100" dirty="0">
                <a:latin typeface="Calibri" panose="020F0502020204030204" charset="0"/>
                <a:ea typeface="宋体" panose="02010600030101010101" pitchFamily="2" charset="-122"/>
                <a:cs typeface="Arial" panose="020B0604020202020204" pitchFamily="34" charset="0"/>
              </a:rPr>
              <a:t>WEB</a:t>
            </a:r>
            <a:r>
              <a:rPr lang="zh-CN" altLang="zh-CN" kern="100" dirty="0">
                <a:latin typeface="Calibri" panose="020F0502020204030204" charset="0"/>
                <a:ea typeface="宋体" panose="02010600030101010101" pitchFamily="2" charset="-122"/>
                <a:cs typeface="Arial" panose="020B0604020202020204" pitchFamily="34" charset="0"/>
              </a:rPr>
              <a:t>开发</a:t>
            </a:r>
            <a:r>
              <a:rPr lang="en-US" altLang="zh-CN" kern="100" dirty="0">
                <a:latin typeface="Calibri" panose="020F0502020204030204" charset="0"/>
                <a:ea typeface="宋体" panose="02010600030101010101" pitchFamily="2" charset="-122"/>
                <a:cs typeface="Arial" panose="020B0604020202020204" pitchFamily="34" charset="0"/>
              </a:rPr>
              <a:t>JavaScript+css+html5</a:t>
            </a:r>
            <a:r>
              <a:rPr lang="zh-CN" altLang="zh-CN" kern="100" dirty="0">
                <a:latin typeface="Calibri" panose="020F0502020204030204" charset="0"/>
                <a:ea typeface="宋体" panose="02010600030101010101" pitchFamily="2" charset="-122"/>
                <a:cs typeface="Arial" panose="020B0604020202020204" pitchFamily="34" charset="0"/>
              </a:rPr>
              <a:t>，数据库，有相似的网站，网站的搭建工具方便成熟。</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操作可行性分析：操作简单：简单的操作让学生，老师和游客都能轻松掌握，快速应用。</a:t>
            </a:r>
          </a:p>
        </p:txBody>
      </p:sp>
      <p:sp>
        <p:nvSpPr>
          <p:cNvPr id="3" name="矩形 2">
            <a:extLst>
              <a:ext uri="{FF2B5EF4-FFF2-40B4-BE49-F238E27FC236}">
                <a16:creationId xmlns:a16="http://schemas.microsoft.com/office/drawing/2014/main" id="{6C36A2CB-4606-424C-851A-27FAF16C43CC}"/>
              </a:ext>
            </a:extLst>
          </p:cNvPr>
          <p:cNvSpPr/>
          <p:nvPr/>
        </p:nvSpPr>
        <p:spPr>
          <a:xfrm>
            <a:off x="361949" y="3183592"/>
            <a:ext cx="9486901" cy="2337178"/>
          </a:xfrm>
          <a:prstGeom prst="rect">
            <a:avLst/>
          </a:prstGeom>
        </p:spPr>
        <p:txBody>
          <a:bodyPr wrap="square">
            <a:spAutoFit/>
          </a:bodyPr>
          <a:lstStyle/>
          <a:p>
            <a:pPr>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 4.1</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1</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端网站</a:t>
            </a:r>
            <a:r>
              <a:rPr lang="en-US" altLang="zh-CN" sz="2000" kern="100" dirty="0">
                <a:latin typeface="Calibri" panose="020F0502020204030204" charset="0"/>
                <a:ea typeface="宋体" panose="02010600030101010101" pitchFamily="2" charset="-122"/>
                <a:cs typeface="Arial" panose="020B0604020202020204" pitchFamily="34" charset="0"/>
              </a:rPr>
              <a:t>+</a:t>
            </a:r>
            <a:r>
              <a:rPr lang="zh-CN" altLang="en-US" sz="2000" kern="100" dirty="0">
                <a:latin typeface="Calibri" panose="020F0502020204030204" charset="0"/>
                <a:ea typeface="宋体" panose="02010600030101010101" pitchFamily="2" charset="-122"/>
                <a:cs typeface="Arial" panose="020B0604020202020204" pitchFamily="34" charset="0"/>
              </a:rPr>
              <a:t>手机端网站</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marL="266700" indent="266700">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用户用</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a:t>
            </a:r>
            <a:r>
              <a:rPr lang="zh-CN" altLang="en-US" sz="2000" kern="100" dirty="0">
                <a:latin typeface="Calibri" panose="020F0502020204030204" charset="0"/>
                <a:ea typeface="宋体" panose="02010600030101010101" pitchFamily="2" charset="-122"/>
                <a:cs typeface="Arial" panose="020B0604020202020204" pitchFamily="34" charset="0"/>
              </a:rPr>
              <a:t>或手机端</a:t>
            </a:r>
            <a:r>
              <a:rPr lang="zh-CN" altLang="zh-CN" sz="2000" kern="100" dirty="0">
                <a:latin typeface="Calibri" panose="020F0502020204030204" charset="0"/>
                <a:ea typeface="宋体" panose="02010600030101010101" pitchFamily="2" charset="-122"/>
                <a:cs typeface="Arial" panose="020B0604020202020204" pitchFamily="34" charset="0"/>
              </a:rPr>
              <a:t>的浏览器使用网站。</a:t>
            </a:r>
            <a:r>
              <a:rPr lang="zh-CN" altLang="en-US" sz="2000" kern="100" dirty="0">
                <a:latin typeface="Calibri" panose="020F0502020204030204" charset="0"/>
                <a:ea typeface="宋体" panose="02010600030101010101" pitchFamily="2" charset="-122"/>
                <a:cs typeface="Arial" panose="020B0604020202020204" pitchFamily="34" charset="0"/>
              </a:rPr>
              <a:t>用户能全面的使用网站功能。网站界面将分别适配手机和</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en-US" sz="2000" kern="100" dirty="0">
                <a:latin typeface="Calibri" panose="020F0502020204030204" charset="0"/>
                <a:ea typeface="宋体" panose="02010600030101010101" pitchFamily="2" charset="-122"/>
                <a:cs typeface="Arial" panose="020B0604020202020204" pitchFamily="34" charset="0"/>
              </a:rPr>
              <a:t>。用</a:t>
            </a:r>
            <a:r>
              <a:rPr lang="en-US" altLang="zh-CN" sz="2000" kern="100" dirty="0">
                <a:latin typeface="Calibri" panose="020F0502020204030204" charset="0"/>
                <a:ea typeface="宋体" panose="02010600030101010101" pitchFamily="2" charset="-122"/>
                <a:cs typeface="Arial" panose="020B0604020202020204" pitchFamily="34" charset="0"/>
              </a:rPr>
              <a:t>HTML5+CSS+javascript</a:t>
            </a:r>
            <a:r>
              <a:rPr lang="zh-CN" altLang="en-US" sz="2000" kern="100" dirty="0">
                <a:latin typeface="Calibri" panose="020F0502020204030204" charset="0"/>
                <a:ea typeface="宋体" panose="02010600030101010101" pitchFamily="2" charset="-122"/>
                <a:cs typeface="Arial" panose="020B0604020202020204" pitchFamily="34" charset="0"/>
              </a:rPr>
              <a:t>技术开发网站，数据库选用</a:t>
            </a:r>
            <a:r>
              <a:rPr lang="en-US" altLang="zh-CN" sz="2000" kern="100" dirty="0">
                <a:latin typeface="Calibri" panose="020F0502020204030204" charset="0"/>
                <a:ea typeface="宋体" panose="02010600030101010101" pitchFamily="2" charset="-122"/>
                <a:cs typeface="Arial" panose="020B0604020202020204" pitchFamily="34" charset="0"/>
              </a:rPr>
              <a:t>MYSQL</a:t>
            </a:r>
            <a:r>
              <a:rPr lang="zh-CN" altLang="en-US" sz="2000" kern="100" dirty="0">
                <a:latin typeface="Calibri" panose="020F0502020204030204" charset="0"/>
                <a:ea typeface="宋体" panose="02010600030101010101" pitchFamily="2" charset="-122"/>
                <a:cs typeface="Arial" panose="020B0604020202020204" pitchFamily="34" charset="0"/>
              </a:rPr>
              <a:t>，在云服务器部署</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7650" y="1084871"/>
            <a:ext cx="9086851" cy="4953279"/>
          </a:xfrm>
          <a:prstGeom prst="rect">
            <a:avLst/>
          </a:prstGeom>
        </p:spPr>
        <p:txBody>
          <a:bodyPr wrap="square">
            <a:spAutoFit/>
          </a:bodyPr>
          <a:lstStyle/>
          <a:p>
            <a:pPr>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     4.2</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2</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en-US" sz="2000" kern="100" dirty="0">
                <a:latin typeface="Calibri" panose="020F0502020204030204" charset="0"/>
                <a:ea typeface="宋体" panose="02010600030101010101" pitchFamily="2" charset="-122"/>
                <a:cs typeface="Arial" panose="020B0604020202020204" pitchFamily="34" charset="0"/>
              </a:rPr>
              <a:t>端网站</a:t>
            </a:r>
            <a:r>
              <a:rPr lang="en-US" altLang="zh-CN" sz="2000" kern="100" dirty="0">
                <a:latin typeface="Calibri" panose="020F0502020204030204" charset="0"/>
                <a:ea typeface="宋体" panose="02010600030101010101" pitchFamily="2" charset="-122"/>
                <a:cs typeface="Arial" panose="020B0604020202020204" pitchFamily="34" charset="0"/>
              </a:rPr>
              <a:t>+</a:t>
            </a:r>
            <a:r>
              <a:rPr lang="zh-CN" altLang="zh-CN" sz="2000" kern="100" dirty="0">
                <a:latin typeface="Calibri" panose="020F0502020204030204" charset="0"/>
                <a:ea typeface="宋体" panose="02010600030101010101" pitchFamily="2" charset="-122"/>
                <a:cs typeface="Arial" panose="020B0604020202020204" pitchFamily="34" charset="0"/>
              </a:rPr>
              <a:t>移动端</a:t>
            </a:r>
            <a:r>
              <a:rPr lang="en-US" altLang="zh-CN" sz="2000" kern="100" dirty="0">
                <a:latin typeface="Calibri" panose="020F0502020204030204" charset="0"/>
                <a:ea typeface="宋体" panose="02010600030101010101" pitchFamily="2" charset="-122"/>
                <a:cs typeface="Arial" panose="020B0604020202020204" pitchFamily="34" charset="0"/>
              </a:rPr>
              <a:t>App</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marL="266700" indent="266700">
              <a:spcAft>
                <a:spcPts val="0"/>
              </a:spcAft>
            </a:pPr>
            <a:r>
              <a:rPr lang="en-US" altLang="zh-CN" sz="2000" kern="100" dirty="0">
                <a:solidFill>
                  <a:srgbClr val="4F4F4F"/>
                </a:solidFill>
                <a:latin typeface="Calibri" panose="020F0502020204030204" charset="0"/>
                <a:ea typeface="宋体" panose="02010600030101010101" pitchFamily="2" charset="-122"/>
                <a:cs typeface="宋体" panose="02010600030101010101" pitchFamily="2" charset="-122"/>
              </a:rPr>
              <a:t>PC</a:t>
            </a:r>
            <a:r>
              <a:rPr lang="zh-CN" altLang="en-US" sz="2000" kern="100" dirty="0">
                <a:solidFill>
                  <a:srgbClr val="4F4F4F"/>
                </a:solidFill>
                <a:latin typeface="Calibri" panose="020F0502020204030204" charset="0"/>
                <a:ea typeface="宋体" panose="02010600030101010101" pitchFamily="2" charset="-122"/>
                <a:cs typeface="宋体" panose="02010600030101010101" pitchFamily="2" charset="-122"/>
              </a:rPr>
              <a:t>端用户通过浏览器使用网站相关功能，手机端</a:t>
            </a:r>
            <a:r>
              <a:rPr lang="zh-CN" altLang="zh-CN" sz="2000" kern="100" dirty="0">
                <a:solidFill>
                  <a:srgbClr val="4F4F4F"/>
                </a:solidFill>
                <a:latin typeface="Calibri" panose="020F0502020204030204" charset="0"/>
                <a:ea typeface="宋体" panose="02010600030101010101" pitchFamily="2" charset="-122"/>
                <a:cs typeface="宋体" panose="02010600030101010101" pitchFamily="2" charset="-122"/>
              </a:rPr>
              <a:t>用户通过</a:t>
            </a:r>
            <a:r>
              <a:rPr lang="en-US" altLang="zh-CN" sz="2000"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zh-CN" sz="2000" kern="100" dirty="0">
                <a:solidFill>
                  <a:srgbClr val="4F4F4F"/>
                </a:solidFill>
                <a:latin typeface="Calibri" panose="020F0502020204030204" charset="0"/>
                <a:ea typeface="宋体" panose="02010600030101010101" pitchFamily="2" charset="-122"/>
                <a:cs typeface="宋体" panose="02010600030101010101" pitchFamily="2" charset="-122"/>
              </a:rPr>
              <a:t>使用网站相关功能。</a:t>
            </a:r>
            <a:r>
              <a:rPr lang="en-US" altLang="zh-CN" sz="2000"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en-US" sz="2000" kern="100" dirty="0">
                <a:solidFill>
                  <a:srgbClr val="4F4F4F"/>
                </a:solidFill>
                <a:latin typeface="Calibri" panose="020F0502020204030204" charset="0"/>
                <a:ea typeface="宋体" panose="02010600030101010101" pitchFamily="2" charset="-122"/>
                <a:cs typeface="宋体" panose="02010600030101010101" pitchFamily="2" charset="-122"/>
              </a:rPr>
              <a:t>将分别支持安卓和</a:t>
            </a:r>
            <a:r>
              <a:rPr lang="en-US" altLang="zh-CN" sz="2000" kern="100" dirty="0">
                <a:solidFill>
                  <a:srgbClr val="4F4F4F"/>
                </a:solidFill>
                <a:latin typeface="Calibri" panose="020F0502020204030204" charset="0"/>
                <a:ea typeface="宋体" panose="02010600030101010101" pitchFamily="2" charset="-122"/>
                <a:cs typeface="宋体" panose="02010600030101010101" pitchFamily="2" charset="-122"/>
              </a:rPr>
              <a:t>iOS</a:t>
            </a:r>
            <a:r>
              <a:rPr lang="zh-CN" altLang="en-US" sz="2000" kern="100" dirty="0">
                <a:solidFill>
                  <a:srgbClr val="4F4F4F"/>
                </a:solidFill>
                <a:latin typeface="Calibri" panose="020F0502020204030204" charset="0"/>
                <a:ea typeface="宋体" panose="02010600030101010101" pitchFamily="2" charset="-122"/>
                <a:cs typeface="宋体" panose="02010600030101010101" pitchFamily="2" charset="-122"/>
              </a:rPr>
              <a:t>系统，比起手机上的网页，</a:t>
            </a:r>
            <a:r>
              <a:rPr lang="en-US" altLang="zh-CN" sz="2000"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en-US" sz="2000" kern="100" dirty="0">
                <a:solidFill>
                  <a:srgbClr val="4F4F4F"/>
                </a:solidFill>
                <a:latin typeface="Calibri" panose="020F0502020204030204" charset="0"/>
                <a:ea typeface="宋体" panose="02010600030101010101" pitchFamily="2" charset="-122"/>
                <a:cs typeface="宋体" panose="02010600030101010101" pitchFamily="2" charset="-122"/>
              </a:rPr>
              <a:t>能有更好的用户体验</a:t>
            </a:r>
            <a:endParaRPr lang="en-US" altLang="zh-CN" sz="2000" kern="100" dirty="0">
              <a:solidFill>
                <a:srgbClr val="4F4F4F"/>
              </a:solidFill>
              <a:latin typeface="Calibri" panose="020F0502020204030204" charset="0"/>
              <a:ea typeface="宋体" panose="02010600030101010101" pitchFamily="2" charset="-122"/>
              <a:cs typeface="宋体" panose="02010600030101010101" pitchFamily="2" charset="-122"/>
            </a:endParaRPr>
          </a:p>
          <a:p>
            <a:pPr marL="266700" indent="266700">
              <a:spcAft>
                <a:spcPts val="0"/>
              </a:spcAft>
            </a:pPr>
            <a:endParaRPr lang="en-US" altLang="zh-CN" sz="2000" kern="100" dirty="0">
              <a:solidFill>
                <a:srgbClr val="4F4F4F"/>
              </a:solidFill>
              <a:latin typeface="Calibri" panose="020F0502020204030204" charset="0"/>
              <a:ea typeface="宋体" panose="02010600030101010101" pitchFamily="2" charset="-122"/>
              <a:cs typeface="宋体" panose="02010600030101010101" pitchFamily="2" charset="-122"/>
            </a:endParaRPr>
          </a:p>
          <a:p>
            <a:pPr marL="266700" indent="266700">
              <a:spcAft>
                <a:spcPts val="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4.3 </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3</a:t>
            </a:r>
          </a:p>
          <a:p>
            <a:pPr marL="266700" indent="266700">
              <a:spcAft>
                <a:spcPts val="0"/>
              </a:spcAft>
            </a:pPr>
            <a:endParaRPr lang="en-US" altLang="zh-CN" sz="2000" dirty="0">
              <a:latin typeface="宋体" panose="02010600030101010101" pitchFamily="2" charset="-122"/>
              <a:ea typeface="宋体" panose="02010600030101010101" pitchFamily="2" charset="-122"/>
            </a:endParaRPr>
          </a:p>
          <a:p>
            <a:pPr marL="266700" indent="266700">
              <a:spcAft>
                <a:spcPts val="0"/>
              </a:spcAft>
            </a:pPr>
            <a:r>
              <a:rPr lang="en-US" altLang="zh-CN" sz="2000" dirty="0">
                <a:latin typeface="宋体" panose="02010600030101010101" pitchFamily="2" charset="-122"/>
                <a:ea typeface="宋体" panose="02010600030101010101" pitchFamily="2" charset="-122"/>
              </a:rPr>
              <a:t> PC</a:t>
            </a:r>
            <a:r>
              <a:rPr lang="zh-CN" altLang="en-US" sz="2000" dirty="0">
                <a:latin typeface="宋体" panose="02010600030101010101" pitchFamily="2" charset="-122"/>
                <a:ea typeface="宋体" panose="02010600030101010101" pitchFamily="2" charset="-122"/>
              </a:rPr>
              <a:t>端网站</a:t>
            </a:r>
            <a:r>
              <a:rPr lang="en-US"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移动端 微信小程序</a:t>
            </a:r>
          </a:p>
          <a:p>
            <a:r>
              <a:rPr lang="en-US" altLang="zh-CN" sz="2000" dirty="0">
                <a:latin typeface="宋体" panose="02010600030101010101" pitchFamily="2" charset="-122"/>
                <a:ea typeface="宋体" panose="02010600030101010101" pitchFamily="2" charset="-122"/>
              </a:rPr>
              <a:t>     PC</a:t>
            </a:r>
            <a:r>
              <a:rPr lang="zh-CN" altLang="en-US" sz="2000" dirty="0">
                <a:latin typeface="宋体" panose="02010600030101010101" pitchFamily="2" charset="-122"/>
                <a:ea typeface="宋体" panose="02010600030101010101" pitchFamily="2" charset="-122"/>
              </a:rPr>
              <a:t>端用户通过浏览器使用网站相关功能，手机端</a:t>
            </a:r>
            <a:r>
              <a:rPr lang="zh-CN" altLang="zh-CN" sz="2000" dirty="0">
                <a:latin typeface="宋体" panose="02010600030101010101" pitchFamily="2" charset="-122"/>
                <a:ea typeface="宋体" panose="02010600030101010101" pitchFamily="2" charset="-122"/>
              </a:rPr>
              <a:t>用户通过微信小程序使用网站相关功能，可使用的功能可能相对具有局限性，需要用户已在手机安装微信。微信小程序具有轻量快捷的特点，为近年来流行的一种方式。</a:t>
            </a:r>
          </a:p>
          <a:p>
            <a:pPr indent="266700" algn="just">
              <a:spcAft>
                <a:spcPts val="0"/>
              </a:spcAft>
            </a:pPr>
            <a:endParaRPr lang="zh-CN" altLang="zh-CN"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1" y="600075"/>
            <a:ext cx="9486900" cy="4901342"/>
          </a:xfrm>
          <a:prstGeom prst="rect">
            <a:avLst/>
          </a:prstGeom>
        </p:spPr>
        <p:txBody>
          <a:bodyPr wrap="square">
            <a:spAutoFit/>
          </a:bodyPr>
          <a:lstStyle/>
          <a:p>
            <a:pPr algn="just">
              <a:spcBef>
                <a:spcPts val="1300"/>
              </a:spcBef>
              <a:spcAft>
                <a:spcPts val="1300"/>
              </a:spcAft>
            </a:pP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4.4</a:t>
            </a:r>
            <a:r>
              <a:rPr lang="zh-CN" altLang="zh-CN" sz="2800" b="1" kern="100" dirty="0">
                <a:latin typeface="Arial" panose="020B0604020202020204" pitchFamily="34" charset="0"/>
                <a:ea typeface="黑体" panose="02010609060101010101" pitchFamily="49" charset="-122"/>
                <a:cs typeface="Arial" panose="020B0604020202020204" pitchFamily="34" charset="0"/>
              </a:rPr>
              <a:t>选择最终方案</a:t>
            </a:r>
          </a:p>
          <a:p>
            <a:r>
              <a:rPr lang="en-US" altLang="zh-CN" dirty="0">
                <a:latin typeface="宋体" panose="02010600030101010101" pitchFamily="2" charset="-122"/>
                <a:ea typeface="宋体" panose="02010600030101010101" pitchFamily="2" charset="-122"/>
              </a:rPr>
              <a:t>      PC</a:t>
            </a:r>
            <a:r>
              <a:rPr lang="zh-CN" altLang="zh-CN" dirty="0">
                <a:latin typeface="宋体" panose="02010600030101010101" pitchFamily="2" charset="-122"/>
                <a:ea typeface="宋体" panose="02010600030101010101" pitchFamily="2" charset="-122"/>
              </a:rPr>
              <a:t>端</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移动端 </a:t>
            </a:r>
            <a:r>
              <a:rPr lang="en-US" altLang="zh-CN" dirty="0">
                <a:latin typeface="宋体" panose="02010600030101010101" pitchFamily="2" charset="-122"/>
                <a:ea typeface="宋体" panose="02010600030101010101" pitchFamily="2" charset="-122"/>
              </a:rPr>
              <a:t>APP</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网站在</a:t>
            </a:r>
            <a:r>
              <a:rPr lang="en-US" altLang="zh-CN" dirty="0">
                <a:latin typeface="宋体" panose="02010600030101010101" pitchFamily="2" charset="-122"/>
                <a:ea typeface="宋体" panose="02010600030101010101" pitchFamily="2" charset="-122"/>
              </a:rPr>
              <a:t>PC</a:t>
            </a:r>
            <a:r>
              <a:rPr lang="zh-CN" altLang="zh-CN" dirty="0">
                <a:latin typeface="宋体" panose="02010600030101010101" pitchFamily="2" charset="-122"/>
                <a:ea typeface="宋体" panose="02010600030101010101" pitchFamily="2" charset="-122"/>
              </a:rPr>
              <a:t>和手机上都能使用。网站界面针对</a:t>
            </a:r>
            <a:r>
              <a:rPr lang="en-US" altLang="zh-CN" dirty="0">
                <a:latin typeface="宋体" panose="02010600030101010101" pitchFamily="2" charset="-122"/>
                <a:ea typeface="宋体" panose="02010600030101010101" pitchFamily="2" charset="-122"/>
              </a:rPr>
              <a:t>PC</a:t>
            </a:r>
            <a:r>
              <a:rPr lang="zh-CN" altLang="zh-CN" dirty="0">
                <a:latin typeface="宋体" panose="02010600030101010101" pitchFamily="2" charset="-122"/>
                <a:ea typeface="宋体" panose="02010600030101010101" pitchFamily="2" charset="-122"/>
              </a:rPr>
              <a:t>端和移动端会有不同的适配。以</a:t>
            </a:r>
            <a:r>
              <a:rPr lang="en-US" altLang="zh-CN" dirty="0">
                <a:latin typeface="宋体" panose="02010600030101010101" pitchFamily="2" charset="-122"/>
                <a:ea typeface="宋体" panose="02010600030101010101" pitchFamily="2" charset="-122"/>
              </a:rPr>
              <a:t>APP</a:t>
            </a:r>
            <a:r>
              <a:rPr lang="zh-CN" altLang="zh-CN" dirty="0">
                <a:latin typeface="宋体" panose="02010600030101010101" pitchFamily="2" charset="-122"/>
                <a:ea typeface="宋体" panose="02010600030101010101" pitchFamily="2" charset="-122"/>
              </a:rPr>
              <a:t>的形式在手机上使用有更好的体验。用</a:t>
            </a:r>
            <a:r>
              <a:rPr lang="en-US" altLang="zh-CN" dirty="0">
                <a:latin typeface="宋体" panose="02010600030101010101" pitchFamily="2" charset="-122"/>
                <a:ea typeface="宋体" panose="02010600030101010101" pitchFamily="2" charset="-122"/>
              </a:rPr>
              <a:t>HTML5+CSS+javascript</a:t>
            </a:r>
            <a:r>
              <a:rPr lang="zh-CN" altLang="zh-CN" dirty="0">
                <a:latin typeface="宋体" panose="02010600030101010101" pitchFamily="2" charset="-122"/>
                <a:ea typeface="宋体" panose="02010600030101010101" pitchFamily="2" charset="-122"/>
              </a:rPr>
              <a:t>技术开发网站，数据库选用</a:t>
            </a:r>
            <a:r>
              <a:rPr lang="en-US" altLang="zh-CN" dirty="0">
                <a:latin typeface="宋体" panose="02010600030101010101" pitchFamily="2" charset="-122"/>
                <a:ea typeface="宋体" panose="02010600030101010101" pitchFamily="2" charset="-122"/>
              </a:rPr>
              <a:t>MYSQL</a:t>
            </a:r>
            <a:r>
              <a:rPr lang="zh-CN" altLang="zh-CN" dirty="0">
                <a:latin typeface="宋体" panose="02010600030101010101" pitchFamily="2" charset="-122"/>
                <a:ea typeface="宋体" panose="02010600030101010101" pitchFamily="2" charset="-122"/>
              </a:rPr>
              <a:t>，在云服务器部署</a:t>
            </a:r>
            <a:r>
              <a:rPr lang="en-US" altLang="zh-CN" dirty="0">
                <a:latin typeface="宋体" panose="02010600030101010101" pitchFamily="2" charset="-122"/>
                <a:ea typeface="宋体" panose="02010600030101010101" pitchFamily="2" charset="-122"/>
              </a:rPr>
              <a:t>Tomcat</a:t>
            </a:r>
            <a:r>
              <a:rPr lang="zh-CN" altLang="zh-CN" dirty="0">
                <a:latin typeface="宋体" panose="02010600030101010101" pitchFamily="2" charset="-122"/>
                <a:ea typeface="宋体" panose="02010600030101010101" pitchFamily="2" charset="-122"/>
              </a:rPr>
              <a:t>。</a:t>
            </a:r>
          </a:p>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5</a:t>
            </a:r>
            <a:r>
              <a:rPr lang="zh-CN" altLang="zh-CN" sz="3200" b="1" kern="2200" dirty="0">
                <a:latin typeface="Calibri" panose="020F0502020204030204" charset="0"/>
                <a:ea typeface="宋体" panose="02010600030101010101" pitchFamily="2" charset="-122"/>
                <a:cs typeface="Arial" panose="020B0604020202020204" pitchFamily="34" charset="0"/>
              </a:rPr>
              <a:t>所建议的系统</a:t>
            </a:r>
          </a:p>
          <a:p>
            <a:pPr algn="just">
              <a:spcBef>
                <a:spcPts val="1300"/>
              </a:spcBef>
              <a:spcAft>
                <a:spcPts val="1300"/>
              </a:spcAft>
            </a:pPr>
            <a:r>
              <a:rPr lang="en-US" altLang="zh-CN" sz="2000" b="1" kern="100" dirty="0">
                <a:latin typeface="Arial" panose="020B0604020202020204" pitchFamily="34" charset="0"/>
                <a:ea typeface="黑体" panose="02010609060101010101" pitchFamily="49" charset="-122"/>
                <a:cs typeface="Arial" panose="020B0604020202020204" pitchFamily="34" charset="0"/>
              </a:rPr>
              <a:t>5.1</a:t>
            </a:r>
            <a:r>
              <a:rPr lang="zh-CN" altLang="zh-CN" sz="2000" b="1" kern="100" dirty="0">
                <a:latin typeface="Arial" panose="020B0604020202020204" pitchFamily="34" charset="0"/>
                <a:ea typeface="黑体" panose="02010609060101010101" pitchFamily="49" charset="-122"/>
                <a:cs typeface="Arial" panose="020B0604020202020204" pitchFamily="34" charset="0"/>
              </a:rPr>
              <a:t>对所建议的系统的说明</a:t>
            </a:r>
          </a:p>
          <a:p>
            <a:pPr marL="266700" indent="266700">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en-US" sz="2000" kern="100" dirty="0">
                <a:latin typeface="Calibri" panose="020F0502020204030204" charset="0"/>
                <a:ea typeface="宋体" panose="02010600030101010101" pitchFamily="2" charset="-122"/>
                <a:cs typeface="Arial" panose="020B0604020202020204" pitchFamily="34" charset="0"/>
              </a:rPr>
              <a:t>端用浏览器浏览网站，移动端的</a:t>
            </a:r>
            <a:r>
              <a:rPr lang="en-US" altLang="zh-CN" sz="2000" kern="100" dirty="0">
                <a:latin typeface="Calibri" panose="020F0502020204030204" charset="0"/>
                <a:ea typeface="宋体" panose="02010600030101010101" pitchFamily="2" charset="-122"/>
                <a:cs typeface="Arial" panose="020B0604020202020204" pitchFamily="34" charset="0"/>
              </a:rPr>
              <a:t>APP</a:t>
            </a:r>
            <a:r>
              <a:rPr lang="zh-CN" altLang="en-US" sz="2000" kern="100" dirty="0">
                <a:latin typeface="Calibri" panose="020F0502020204030204" charset="0"/>
                <a:ea typeface="宋体" panose="02010600030101010101" pitchFamily="2" charset="-122"/>
                <a:cs typeface="Arial" panose="020B0604020202020204" pitchFamily="34" charset="0"/>
              </a:rPr>
              <a:t>分别支持安卓和</a:t>
            </a:r>
            <a:r>
              <a:rPr lang="en-US" altLang="zh-CN" sz="2000" kern="100" dirty="0">
                <a:latin typeface="Calibri" panose="020F0502020204030204" charset="0"/>
                <a:ea typeface="宋体" panose="02010600030101010101" pitchFamily="2" charset="-122"/>
                <a:cs typeface="Arial" panose="020B0604020202020204" pitchFamily="34" charset="0"/>
              </a:rPr>
              <a:t>IOS</a:t>
            </a:r>
            <a:r>
              <a:rPr lang="zh-CN" altLang="en-US" sz="2000" kern="100" dirty="0">
                <a:latin typeface="Calibri" panose="020F0502020204030204" charset="0"/>
                <a:ea typeface="宋体" panose="02010600030101010101" pitchFamily="2" charset="-122"/>
                <a:cs typeface="Arial" panose="020B0604020202020204" pitchFamily="34" charset="0"/>
              </a:rPr>
              <a:t>系统。用</a:t>
            </a:r>
            <a:r>
              <a:rPr lang="en-US" altLang="zh-CN" sz="2000" kern="100" dirty="0">
                <a:latin typeface="Calibri" panose="020F0502020204030204" charset="0"/>
                <a:ea typeface="宋体" panose="02010600030101010101" pitchFamily="2" charset="-122"/>
                <a:cs typeface="Arial" panose="020B0604020202020204" pitchFamily="34" charset="0"/>
              </a:rPr>
              <a:t>HTML5+CSS+javascript</a:t>
            </a:r>
            <a:r>
              <a:rPr lang="zh-CN" altLang="en-US" sz="2000" kern="100" dirty="0">
                <a:latin typeface="Calibri" panose="020F0502020204030204" charset="0"/>
                <a:ea typeface="宋体" panose="02010600030101010101" pitchFamily="2" charset="-122"/>
                <a:cs typeface="Arial" panose="020B0604020202020204" pitchFamily="34" charset="0"/>
              </a:rPr>
              <a:t>技术开发网站，数据库选用</a:t>
            </a:r>
            <a:r>
              <a:rPr lang="en-US" altLang="zh-CN" sz="2000" kern="100" dirty="0">
                <a:latin typeface="Calibri" panose="020F0502020204030204" charset="0"/>
                <a:ea typeface="宋体" panose="02010600030101010101" pitchFamily="2" charset="-122"/>
                <a:cs typeface="Arial" panose="020B0604020202020204" pitchFamily="34" charset="0"/>
              </a:rPr>
              <a:t>MYSQL</a:t>
            </a:r>
            <a:r>
              <a:rPr lang="zh-CN" altLang="en-US" sz="2000" kern="100" dirty="0">
                <a:latin typeface="Calibri" panose="020F0502020204030204" charset="0"/>
                <a:ea typeface="宋体" panose="02010600030101010101" pitchFamily="2" charset="-122"/>
                <a:cs typeface="Arial" panose="020B0604020202020204" pitchFamily="34" charset="0"/>
              </a:rPr>
              <a:t>，在云服务器部署</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0575661"/>
              </p:ext>
            </p:extLst>
          </p:nvPr>
        </p:nvGraphicFramePr>
        <p:xfrm>
          <a:off x="481779" y="1307690"/>
          <a:ext cx="9812595" cy="4788310"/>
        </p:xfrm>
        <a:graphic>
          <a:graphicData uri="http://schemas.openxmlformats.org/drawingml/2006/table">
            <a:tbl>
              <a:tblPr firstRow="1" firstCol="1" bandRow="1">
                <a:tableStyleId>{5C22544A-7EE6-4342-B048-85BDC9FD1C3A}</a:tableStyleId>
              </a:tblPr>
              <a:tblGrid>
                <a:gridCol w="3270097">
                  <a:extLst>
                    <a:ext uri="{9D8B030D-6E8A-4147-A177-3AD203B41FA5}">
                      <a16:colId xmlns:a16="http://schemas.microsoft.com/office/drawing/2014/main" val="20000"/>
                    </a:ext>
                  </a:extLst>
                </a:gridCol>
                <a:gridCol w="3271249">
                  <a:extLst>
                    <a:ext uri="{9D8B030D-6E8A-4147-A177-3AD203B41FA5}">
                      <a16:colId xmlns:a16="http://schemas.microsoft.com/office/drawing/2014/main" val="20001"/>
                    </a:ext>
                  </a:extLst>
                </a:gridCol>
                <a:gridCol w="3271249">
                  <a:extLst>
                    <a:ext uri="{9D8B030D-6E8A-4147-A177-3AD203B41FA5}">
                      <a16:colId xmlns:a16="http://schemas.microsoft.com/office/drawing/2014/main" val="20002"/>
                    </a:ext>
                  </a:extLst>
                </a:gridCol>
              </a:tblGrid>
              <a:tr h="399026">
                <a:tc>
                  <a:txBody>
                    <a:bodyPr/>
                    <a:lstStyle/>
                    <a:p>
                      <a:pPr indent="266700" algn="ctr">
                        <a:spcAft>
                          <a:spcPts val="0"/>
                        </a:spcAft>
                      </a:pPr>
                      <a:r>
                        <a:rPr lang="zh-CN" sz="2400" kern="100">
                          <a:effectLst/>
                        </a:rPr>
                        <a:t>类目</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优点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缺点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000"/>
                  </a:ext>
                </a:extLst>
              </a:tr>
              <a:tr h="2394155">
                <a:tc>
                  <a:txBody>
                    <a:bodyPr/>
                    <a:lstStyle/>
                    <a:p>
                      <a:pPr indent="266700" algn="ctr">
                        <a:spcAft>
                          <a:spcPts val="0"/>
                        </a:spcAft>
                      </a:pPr>
                      <a:r>
                        <a:rPr lang="zh-CN" sz="2400" kern="100" dirty="0">
                          <a:effectLst/>
                        </a:rPr>
                        <a:t>bb平台</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latin typeface="宋体" panose="02010600030101010101" pitchFamily="2" charset="-122"/>
                          <a:ea typeface="宋体" panose="02010600030101010101" pitchFamily="2" charset="-122"/>
                        </a:rPr>
                        <a:t>根据学校课程进行编排，针对老师上课内容有针对性的模块，例如课程资料，成绩管理等</a:t>
                      </a:r>
                      <a:r>
                        <a:rPr lang="zh-CN" altLang="en-US" sz="2400" kern="100" dirty="0">
                          <a:effectLst/>
                          <a:latin typeface="宋体" panose="02010600030101010101" pitchFamily="2" charset="-122"/>
                          <a:ea typeface="宋体" panose="02010600030101010101" pitchFamily="2" charset="-122"/>
                        </a:rPr>
                        <a:t>。</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latin typeface="宋体" panose="02010600030101010101" pitchFamily="2" charset="-122"/>
                          <a:ea typeface="宋体" panose="02010600030101010101" pitchFamily="2" charset="-122"/>
                        </a:rPr>
                        <a:t>对于软件工程系列课程的针对性不高，只有学校内部人员能查看系统相关课程，老师信息不完善，讨论区有局限，只能进行单课程的讨论</a:t>
                      </a:r>
                      <a:r>
                        <a:rPr lang="zh-CN" altLang="en-US" sz="2400" kern="100" dirty="0">
                          <a:effectLst/>
                          <a:latin typeface="宋体" panose="02010600030101010101" pitchFamily="2" charset="-122"/>
                          <a:ea typeface="宋体" panose="02010600030101010101" pitchFamily="2" charset="-122"/>
                        </a:rPr>
                        <a:t>。</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1995129">
                <a:tc>
                  <a:txBody>
                    <a:bodyPr/>
                    <a:lstStyle/>
                    <a:p>
                      <a:pPr indent="266700" algn="ctr">
                        <a:spcAft>
                          <a:spcPts val="0"/>
                        </a:spcAft>
                      </a:pPr>
                      <a:r>
                        <a:rPr lang="zh-CN" sz="2400" kern="100">
                          <a:effectLst/>
                        </a:rPr>
                        <a:t>Doctorz</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latin typeface="宋体" panose="02010600030101010101" pitchFamily="2" charset="-122"/>
                          <a:ea typeface="宋体" panose="02010600030101010101" pitchFamily="2" charset="-122"/>
                        </a:rPr>
                        <a:t>可以看到课程列表，可以进行课堂反馈，可以进行一些课堂的小练习，一些报名和通知的操作，签到管理等。</a:t>
                      </a:r>
                      <a:endParaRPr lang="zh-CN" sz="24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latin typeface="宋体" panose="02010600030101010101" pitchFamily="2" charset="-122"/>
                          <a:ea typeface="宋体" panose="02010600030101010101" pitchFamily="2" charset="-122"/>
                        </a:rPr>
                        <a:t>此应用比较偏教学、学习日常使用，并不针对软件工程专业系列课程学习，在作业</a:t>
                      </a:r>
                      <a:r>
                        <a:rPr lang="zh-CN" altLang="en-US" sz="2400" kern="100" dirty="0">
                          <a:effectLst/>
                          <a:latin typeface="宋体" panose="02010600030101010101" pitchFamily="2" charset="-122"/>
                          <a:ea typeface="宋体" panose="02010600030101010101" pitchFamily="2" charset="-122"/>
                        </a:rPr>
                        <a:t>、</a:t>
                      </a:r>
                      <a:r>
                        <a:rPr lang="zh-CN" sz="2400" kern="100" dirty="0">
                          <a:effectLst/>
                          <a:latin typeface="宋体" panose="02010600030101010101" pitchFamily="2" charset="-122"/>
                          <a:ea typeface="宋体" panose="02010600030101010101" pitchFamily="2" charset="-122"/>
                        </a:rPr>
                        <a:t>教学视频等方面功能不健全。</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88490" y="138006"/>
            <a:ext cx="3031599" cy="9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与</a:t>
            </a: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现有系</a:t>
            </a: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统的比较</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142" y="216310"/>
            <a:ext cx="9438968" cy="5932393"/>
          </a:xfrm>
          <a:prstGeom prst="rect">
            <a:avLst/>
          </a:prstGeom>
        </p:spPr>
        <p:txBody>
          <a:bodyPr wrap="square">
            <a:spAutoFit/>
          </a:bodyPr>
          <a:lstStyle/>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5.4</a:t>
            </a:r>
            <a:r>
              <a:rPr lang="zh-CN" altLang="zh-CN" sz="2400" b="1" kern="100" dirty="0">
                <a:latin typeface="Arial" panose="020B0604020202020204" pitchFamily="34" charset="0"/>
                <a:ea typeface="黑体" panose="02010609060101010101" pitchFamily="49" charset="-122"/>
                <a:cs typeface="Arial" panose="020B0604020202020204" pitchFamily="34" charset="0"/>
              </a:rPr>
              <a:t>影响</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r>
              <a:rPr lang="zh-CN" altLang="zh-CN" sz="2400" b="1" kern="100" dirty="0">
                <a:latin typeface="Arial" panose="020B0604020202020204" pitchFamily="34" charset="0"/>
                <a:ea typeface="黑体" panose="02010609060101010101" pitchFamily="49" charset="-122"/>
                <a:cs typeface="Arial" panose="020B0604020202020204" pitchFamily="34" charset="0"/>
              </a:rPr>
              <a:t>或要求</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endParaRPr lang="zh-CN" altLang="zh-CN" sz="24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极大方便师生及其他对此系列课程感兴趣的游客之间的交流，对学习领悟软件工程系列课程有较大帮助。</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5.4.1</a:t>
            </a:r>
            <a:r>
              <a:rPr lang="zh-CN" altLang="zh-CN" sz="2400" b="1" kern="100" dirty="0">
                <a:latin typeface="Calibri" panose="020F0502020204030204" charset="0"/>
                <a:ea typeface="宋体" panose="02010600030101010101" pitchFamily="2" charset="-122"/>
                <a:cs typeface="Arial" panose="020B0604020202020204" pitchFamily="34" charset="0"/>
              </a:rPr>
              <a:t>设备</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可以上网的电脑和手机</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5.4.2</a:t>
            </a:r>
            <a:r>
              <a:rPr lang="zh-CN" altLang="zh-CN" sz="2400" b="1" kern="100" dirty="0">
                <a:latin typeface="Calibri" panose="020F0502020204030204" charset="0"/>
                <a:ea typeface="宋体" panose="02010600030101010101" pitchFamily="2" charset="-122"/>
                <a:cs typeface="Arial" panose="020B0604020202020204" pitchFamily="34" charset="0"/>
              </a:rPr>
              <a:t>软件</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网页开发工具和</a:t>
            </a:r>
            <a:r>
              <a:rPr lang="en-US" altLang="zh-CN" kern="100" dirty="0" err="1">
                <a:latin typeface="Calibri" panose="020F0502020204030204" charset="0"/>
                <a:ea typeface="宋体" panose="02010600030101010101" pitchFamily="2" charset="-122"/>
                <a:cs typeface="宋体" panose="02010600030101010101" pitchFamily="2" charset="-122"/>
              </a:rPr>
              <a:t>MySql</a:t>
            </a:r>
            <a:r>
              <a:rPr lang="zh-CN" altLang="zh-CN" kern="100" dirty="0">
                <a:latin typeface="Calibri" panose="020F0502020204030204" charset="0"/>
                <a:ea typeface="宋体" panose="02010600030101010101" pitchFamily="2" charset="-122"/>
                <a:cs typeface="宋体" panose="02010600030101010101" pitchFamily="2" charset="-122"/>
              </a:rPr>
              <a:t>数据库，</a:t>
            </a:r>
            <a:r>
              <a:rPr lang="en-US" altLang="zh-CN" kern="100" dirty="0" err="1">
                <a:latin typeface="Calibri" panose="020F0502020204030204" charset="0"/>
                <a:ea typeface="宋体" panose="02010600030101010101" pitchFamily="2" charset="-122"/>
                <a:cs typeface="宋体" panose="02010600030101010101" pitchFamily="2" charset="-122"/>
              </a:rPr>
              <a:t>visio</a:t>
            </a:r>
            <a:r>
              <a:rPr lang="zh-CN" altLang="zh-CN" kern="100" dirty="0">
                <a:latin typeface="Calibri" panose="020F0502020204030204" charset="0"/>
                <a:ea typeface="宋体" panose="02010600030101010101" pitchFamily="2" charset="-122"/>
                <a:cs typeface="宋体" panose="02010600030101010101" pitchFamily="2" charset="-122"/>
              </a:rPr>
              <a:t>，</a:t>
            </a:r>
            <a:r>
              <a:rPr lang="en-US" altLang="zh-CN" kern="100" dirty="0">
                <a:latin typeface="Calibri" panose="020F0502020204030204" charset="0"/>
                <a:ea typeface="宋体" panose="02010600030101010101" pitchFamily="2" charset="-122"/>
                <a:cs typeface="宋体" panose="02010600030101010101" pitchFamily="2" charset="-122"/>
              </a:rPr>
              <a:t>Axure </a:t>
            </a:r>
            <a:r>
              <a:rPr lang="en-US" altLang="zh-CN" kern="100" dirty="0" err="1">
                <a:latin typeface="Calibri" panose="020F0502020204030204" charset="0"/>
                <a:ea typeface="宋体" panose="02010600030101010101" pitchFamily="2" charset="-122"/>
                <a:cs typeface="宋体" panose="02010600030101010101" pitchFamily="2" charset="-122"/>
              </a:rPr>
              <a:t>Rp</a:t>
            </a:r>
            <a:r>
              <a:rPr lang="zh-CN" altLang="zh-CN" kern="100" dirty="0">
                <a:latin typeface="Calibri" panose="020F0502020204030204" charset="0"/>
                <a:ea typeface="宋体" panose="02010600030101010101" pitchFamily="2" charset="-122"/>
                <a:cs typeface="宋体" panose="02010600030101010101" pitchFamily="2" charset="-122"/>
              </a:rPr>
              <a:t>界面原型设计工具。</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5.4.3</a:t>
            </a:r>
            <a:r>
              <a:rPr lang="zh-CN" altLang="zh-CN" sz="2400" b="1" kern="100" dirty="0">
                <a:latin typeface="Calibri" panose="020F0502020204030204" charset="0"/>
                <a:ea typeface="宋体" panose="02010600030101010101" pitchFamily="2" charset="-122"/>
                <a:cs typeface="Arial" panose="020B0604020202020204" pitchFamily="34" charset="0"/>
              </a:rPr>
              <a:t>运行</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在</a:t>
            </a:r>
            <a:r>
              <a:rPr lang="en-US" altLang="zh-CN" kern="100" dirty="0">
                <a:latin typeface="Calibri" panose="020F0502020204030204" charset="0"/>
                <a:ea typeface="宋体" panose="02010600030101010101" pitchFamily="2" charset="-122"/>
                <a:cs typeface="宋体" panose="02010600030101010101" pitchFamily="2" charset="-122"/>
              </a:rPr>
              <a:t>300</a:t>
            </a:r>
            <a:r>
              <a:rPr lang="zh-CN" altLang="zh-CN" kern="100" dirty="0">
                <a:latin typeface="Calibri" panose="020F0502020204030204" charset="0"/>
                <a:ea typeface="宋体" panose="02010600030101010101" pitchFamily="2" charset="-122"/>
                <a:cs typeface="宋体" panose="02010600030101010101" pitchFamily="2" charset="-122"/>
              </a:rPr>
              <a:t>台设备的同时并发下，能够在</a:t>
            </a:r>
            <a:r>
              <a:rPr lang="en-US" altLang="zh-CN" kern="100" dirty="0">
                <a:latin typeface="Calibri" panose="020F0502020204030204" charset="0"/>
                <a:ea typeface="宋体" panose="02010600030101010101" pitchFamily="2" charset="-122"/>
                <a:cs typeface="宋体" panose="02010600030101010101" pitchFamily="2" charset="-122"/>
              </a:rPr>
              <a:t>1</a:t>
            </a:r>
            <a:r>
              <a:rPr lang="zh-CN" altLang="zh-CN" kern="100" dirty="0">
                <a:latin typeface="Calibri" panose="020F0502020204030204" charset="0"/>
                <a:ea typeface="宋体" panose="02010600030101010101" pitchFamily="2" charset="-122"/>
                <a:cs typeface="宋体" panose="02010600030101010101" pitchFamily="2" charset="-122"/>
              </a:rPr>
              <a:t>秒内响应</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5.4.4</a:t>
            </a:r>
            <a:r>
              <a:rPr lang="zh-CN" altLang="zh-CN" sz="2400" b="1" kern="100" dirty="0">
                <a:latin typeface="Calibri" panose="020F0502020204030204" charset="0"/>
                <a:ea typeface="宋体" panose="02010600030101010101" pitchFamily="2" charset="-122"/>
                <a:cs typeface="Arial" panose="020B0604020202020204" pitchFamily="34" charset="0"/>
              </a:rPr>
              <a:t>开发</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用户需要与</a:t>
            </a:r>
            <a:r>
              <a:rPr lang="en-US" altLang="zh-CN" kern="100" dirty="0">
                <a:latin typeface="Calibri" panose="020F0502020204030204" charset="0"/>
                <a:ea typeface="宋体" panose="02010600030101010101" pitchFamily="2" charset="-122"/>
                <a:cs typeface="Arial" panose="020B0604020202020204" pitchFamily="34" charset="0"/>
              </a:rPr>
              <a:t>PRD2018-G17</a:t>
            </a:r>
            <a:r>
              <a:rPr lang="zh-CN" altLang="zh-CN" kern="100" dirty="0">
                <a:latin typeface="Calibri" panose="020F0502020204030204" charset="0"/>
                <a:ea typeface="宋体" panose="02010600030101010101" pitchFamily="2" charset="-122"/>
                <a:cs typeface="Arial" panose="020B0604020202020204" pitchFamily="34" charset="0"/>
              </a:rPr>
              <a:t>小组交流</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技术由</a:t>
            </a:r>
            <a:r>
              <a:rPr lang="en-US" altLang="zh-CN" kern="100" dirty="0">
                <a:latin typeface="Calibri" panose="020F0502020204030204" charset="0"/>
                <a:ea typeface="宋体" panose="02010600030101010101" pitchFamily="2" charset="-122"/>
                <a:cs typeface="Arial" panose="020B0604020202020204" pitchFamily="34" charset="0"/>
              </a:rPr>
              <a:t>PRD2018-G17</a:t>
            </a:r>
            <a:r>
              <a:rPr lang="zh-CN" altLang="zh-CN" kern="100" dirty="0">
                <a:latin typeface="Calibri" panose="020F0502020204030204" charset="0"/>
                <a:ea typeface="宋体" panose="02010600030101010101" pitchFamily="2" charset="-122"/>
                <a:cs typeface="Arial" panose="020B0604020202020204" pitchFamily="34" charset="0"/>
              </a:rPr>
              <a:t>掌握，小组内进行保密源代码与设计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425" y="310518"/>
            <a:ext cx="9544050" cy="5682966"/>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5.4.5</a:t>
            </a:r>
            <a:r>
              <a:rPr lang="zh-CN" altLang="zh-CN" sz="3200" b="1" kern="100" dirty="0">
                <a:latin typeface="Calibri" panose="020F0502020204030204" charset="0"/>
                <a:ea typeface="宋体" panose="02010600030101010101" pitchFamily="2" charset="-122"/>
                <a:cs typeface="Arial" panose="020B0604020202020204" pitchFamily="34" charset="0"/>
              </a:rPr>
              <a:t>环境</a:t>
            </a:r>
          </a:p>
          <a:p>
            <a:pPr indent="266700" algn="just">
              <a:spcAft>
                <a:spcPts val="0"/>
              </a:spcAft>
            </a:pPr>
            <a:r>
              <a:rPr lang="zh-CN" altLang="en-US" kern="100" dirty="0">
                <a:latin typeface="Calibri" panose="020F0502020204030204" charset="0"/>
                <a:ea typeface="宋体" panose="02010600030101010101" pitchFamily="2" charset="-122"/>
                <a:cs typeface="Arial" panose="020B0604020202020204" pitchFamily="34" charset="0"/>
              </a:rPr>
              <a:t>选择</a:t>
            </a:r>
            <a:r>
              <a:rPr lang="en-US" altLang="zh-CN" kern="100" dirty="0">
                <a:latin typeface="Calibri" panose="020F0502020204030204" charset="0"/>
                <a:ea typeface="宋体" panose="02010600030101010101" pitchFamily="2" charset="-122"/>
                <a:cs typeface="Arial" panose="020B0604020202020204" pitchFamily="34" charset="0"/>
              </a:rPr>
              <a:t>apache</a:t>
            </a:r>
            <a:r>
              <a:rPr lang="zh-CN" altLang="en-US" kern="100" dirty="0">
                <a:latin typeface="Calibri" panose="020F0502020204030204" charset="0"/>
                <a:ea typeface="宋体" panose="02010600030101010101" pitchFamily="2" charset="-122"/>
                <a:cs typeface="Arial" panose="020B0604020202020204" pitchFamily="34" charset="0"/>
              </a:rPr>
              <a:t>作为</a:t>
            </a:r>
            <a:r>
              <a:rPr lang="en-US" altLang="zh-CN" kern="100" dirty="0">
                <a:latin typeface="Calibri" panose="020F0502020204030204" charset="0"/>
                <a:ea typeface="宋体" panose="02010600030101010101" pitchFamily="2" charset="-122"/>
                <a:cs typeface="Arial" panose="020B0604020202020204" pitchFamily="34" charset="0"/>
              </a:rPr>
              <a:t>web </a:t>
            </a:r>
            <a:r>
              <a:rPr lang="zh-CN" altLang="en-US" kern="100" dirty="0">
                <a:latin typeface="Calibri" panose="020F0502020204030204" charset="0"/>
                <a:ea typeface="宋体" panose="02010600030101010101" pitchFamily="2" charset="-122"/>
                <a:cs typeface="Arial" panose="020B0604020202020204" pitchFamily="34" charset="0"/>
              </a:rPr>
              <a:t>服务器，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en-US" kern="100" dirty="0">
                <a:latin typeface="Calibri" panose="020F0502020204030204" charset="0"/>
                <a:ea typeface="宋体" panose="02010600030101010101" pitchFamily="2" charset="-122"/>
                <a:cs typeface="Arial" panose="020B0604020202020204" pitchFamily="34" charset="0"/>
              </a:rPr>
              <a:t>作为</a:t>
            </a:r>
            <a:r>
              <a:rPr lang="zh-CN" altLang="en-US" dirty="0">
                <a:latin typeface="宋体" panose="02010600030101010101" pitchFamily="2" charset="-122"/>
                <a:ea typeface="宋体" panose="02010600030101010101" pitchFamily="2" charset="-122"/>
              </a:rPr>
              <a:t>应用（</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）服务器。</a:t>
            </a:r>
            <a:endParaRPr lang="zh-CN" altLang="zh-CN" kern="100" dirty="0">
              <a:latin typeface="宋体" panose="02010600030101010101" pitchFamily="2" charset="-122"/>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需提供对外服务所要求的相应的安全保障。</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5.4.6</a:t>
            </a:r>
            <a:r>
              <a:rPr lang="zh-CN" altLang="zh-CN" sz="3200" b="1" kern="100" dirty="0">
                <a:latin typeface="Calibri" panose="020F0502020204030204" charset="0"/>
                <a:ea typeface="宋体" panose="02010600030101010101" pitchFamily="2" charset="-122"/>
                <a:cs typeface="Arial" panose="020B0604020202020204" pitchFamily="34" charset="0"/>
              </a:rPr>
              <a:t>经费</a:t>
            </a:r>
          </a:p>
          <a:p>
            <a:pPr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5.5</a:t>
            </a:r>
            <a:r>
              <a:rPr lang="zh-CN" altLang="zh-CN" sz="3200" b="1" kern="100" dirty="0">
                <a:latin typeface="Calibri" panose="020F0502020204030204" charset="0"/>
                <a:ea typeface="宋体" panose="02010600030101010101" pitchFamily="2" charset="-122"/>
                <a:cs typeface="Arial" panose="020B0604020202020204" pitchFamily="34" charset="0"/>
              </a:rPr>
              <a:t>局限性</a:t>
            </a: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这个网站的实现方法将和其他的网站一样，没有特殊的技术。不再另外开设可供教师和学生使用的邮箱，如有邮件都将使用个人自己在其他网站上的邮箱，服务器能力有限，不能同时</a:t>
            </a:r>
            <a:r>
              <a:rPr lang="en-US" altLang="zh-CN" kern="100" dirty="0">
                <a:latin typeface="Calibri" panose="020F0502020204030204" charset="0"/>
                <a:ea typeface="宋体" panose="02010600030101010101" pitchFamily="2" charset="-122"/>
                <a:cs typeface="Arial" panose="020B0604020202020204" pitchFamily="34" charset="0"/>
              </a:rPr>
              <a:t>300</a:t>
            </a:r>
            <a:r>
              <a:rPr lang="zh-CN" altLang="zh-CN" kern="100" dirty="0">
                <a:latin typeface="Calibri" panose="020F0502020204030204" charset="0"/>
                <a:ea typeface="宋体" panose="02010600030101010101" pitchFamily="2" charset="-122"/>
                <a:cs typeface="Arial" panose="020B0604020202020204" pitchFamily="34" charset="0"/>
              </a:rPr>
              <a:t>人以上同时在线。网站，数据库需要大量后期维护，资源经费有限。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275" y="234553"/>
            <a:ext cx="9686925" cy="5912644"/>
          </a:xfrm>
          <a:prstGeom prst="rect">
            <a:avLst/>
          </a:prstGeom>
        </p:spPr>
        <p:txBody>
          <a:bodyPr wrap="square">
            <a:spAutoFit/>
          </a:bodyPr>
          <a:lstStyle/>
          <a:p>
            <a:pPr algn="just">
              <a:lnSpc>
                <a:spcPct val="240000"/>
              </a:lnSpc>
              <a:spcBef>
                <a:spcPts val="1700"/>
              </a:spcBef>
              <a:spcAft>
                <a:spcPts val="1650"/>
              </a:spcAft>
            </a:pPr>
            <a:r>
              <a:rPr lang="en-US" altLang="zh-CN" sz="3600" b="1" kern="2200" dirty="0">
                <a:latin typeface="Calibri" panose="020F0502020204030204" charset="0"/>
                <a:ea typeface="宋体" panose="02010600030101010101" pitchFamily="2" charset="-122"/>
                <a:cs typeface="Arial" panose="020B0604020202020204" pitchFamily="34" charset="0"/>
              </a:rPr>
              <a:t>6</a:t>
            </a:r>
            <a:r>
              <a:rPr lang="zh-CN" altLang="zh-CN" sz="3600" b="1" kern="2200" dirty="0">
                <a:latin typeface="Calibri" panose="020F0502020204030204" charset="0"/>
                <a:ea typeface="宋体" panose="02010600030101010101" pitchFamily="2" charset="-122"/>
                <a:cs typeface="Arial" panose="020B0604020202020204" pitchFamily="34" charset="0"/>
              </a:rPr>
              <a:t>经济可行性</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成本</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效益分析</a:t>
            </a:r>
            <a:r>
              <a:rPr lang="en-US" altLang="zh-CN" sz="3600" b="1" kern="2200" dirty="0">
                <a:latin typeface="Calibri" panose="020F0502020204030204" charset="0"/>
                <a:ea typeface="宋体" panose="02010600030101010101" pitchFamily="2" charset="-122"/>
                <a:cs typeface="Arial" panose="020B0604020202020204" pitchFamily="34" charset="0"/>
              </a:rPr>
              <a:t>)</a:t>
            </a:r>
            <a:endParaRPr lang="zh-CN" altLang="zh-CN" sz="3600" b="1" kern="22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本次项目需要</a:t>
            </a:r>
            <a:r>
              <a:rPr lang="en-US" altLang="zh-CN" sz="2000" kern="100" dirty="0">
                <a:latin typeface="Calibri" panose="020F0502020204030204" charset="0"/>
                <a:ea typeface="宋体" panose="02010600030101010101" pitchFamily="2" charset="-122"/>
                <a:cs typeface="Arial" panose="020B0604020202020204" pitchFamily="34" charset="0"/>
              </a:rPr>
              <a:t>PRD2018-G17</a:t>
            </a:r>
            <a:r>
              <a:rPr lang="zh-CN" altLang="zh-CN" sz="2000" kern="100" dirty="0">
                <a:latin typeface="Calibri" panose="020F0502020204030204" charset="0"/>
                <a:ea typeface="宋体" panose="02010600030101010101" pitchFamily="2" charset="-122"/>
                <a:cs typeface="Arial" panose="020B0604020202020204" pitchFamily="34" charset="0"/>
              </a:rPr>
              <a:t>小组组内</a:t>
            </a:r>
            <a:r>
              <a:rPr lang="en-US" altLang="zh-CN" sz="2000" kern="100" dirty="0">
                <a:latin typeface="Calibri" panose="020F0502020204030204" charset="0"/>
                <a:ea typeface="宋体" panose="02010600030101010101" pitchFamily="2" charset="-122"/>
                <a:cs typeface="Arial" panose="020B0604020202020204" pitchFamily="34" charset="0"/>
              </a:rPr>
              <a:t>5</a:t>
            </a:r>
            <a:r>
              <a:rPr lang="zh-CN" altLang="zh-CN" sz="2000" kern="100" dirty="0">
                <a:latin typeface="Calibri" panose="020F0502020204030204" charset="0"/>
                <a:ea typeface="宋体" panose="02010600030101010101" pitchFamily="2" charset="-122"/>
                <a:cs typeface="Arial" panose="020B0604020202020204" pitchFamily="34" charset="0"/>
              </a:rPr>
              <a:t>名成员，每天花费</a:t>
            </a:r>
            <a:r>
              <a:rPr lang="en-US" altLang="zh-CN" sz="2000" kern="100" dirty="0">
                <a:latin typeface="Calibri" panose="020F0502020204030204" charset="0"/>
                <a:ea typeface="宋体" panose="02010600030101010101" pitchFamily="2" charset="-122"/>
                <a:cs typeface="Arial" panose="020B0604020202020204" pitchFamily="34" charset="0"/>
              </a:rPr>
              <a:t>1</a:t>
            </a:r>
            <a:r>
              <a:rPr lang="zh-CN" altLang="zh-CN" sz="2000" kern="100" dirty="0">
                <a:latin typeface="Calibri" panose="020F0502020204030204" charset="0"/>
                <a:ea typeface="宋体" panose="02010600030101010101" pitchFamily="2" charset="-122"/>
                <a:cs typeface="Arial" panose="020B0604020202020204" pitchFamily="34" charset="0"/>
              </a:rPr>
              <a:t>小时参与和学习，所产生的人力资源。本次项目是由于课程安排进行的且开发由小组成员自愿发起项目，在课程结束之前无经费。</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6.1</a:t>
            </a:r>
            <a:r>
              <a:rPr lang="zh-CN" altLang="zh-CN" sz="2800" b="1" kern="100" dirty="0">
                <a:latin typeface="Arial" panose="020B0604020202020204" pitchFamily="34" charset="0"/>
                <a:ea typeface="黑体" panose="02010609060101010101" pitchFamily="49" charset="-122"/>
                <a:cs typeface="Arial" panose="020B0604020202020204" pitchFamily="34" charset="0"/>
              </a:rPr>
              <a:t>投资</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租云服务器一年</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sz="2000" kern="100" dirty="0">
                <a:latin typeface="Calibri" panose="020F0502020204030204" charset="0"/>
                <a:ea typeface="宋体" panose="02010600030101010101" pitchFamily="2" charset="-122"/>
                <a:cs typeface="Arial" panose="020B0604020202020204" pitchFamily="34" charset="0"/>
              </a:rPr>
              <a:t>0</a:t>
            </a:r>
            <a:r>
              <a:rPr lang="zh-CN" altLang="zh-CN" sz="2000" kern="100" dirty="0">
                <a:latin typeface="Calibri" panose="020F0502020204030204" charset="0"/>
                <a:ea typeface="宋体" panose="02010600030101010101" pitchFamily="2" charset="-122"/>
                <a:cs typeface="Arial" panose="020B0604020202020204" pitchFamily="34" charset="0"/>
              </a:rPr>
              <a:t>。</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6.2</a:t>
            </a:r>
            <a:r>
              <a:rPr lang="zh-CN" altLang="zh-CN" sz="2800" b="1" kern="100" dirty="0">
                <a:latin typeface="Arial" panose="020B0604020202020204" pitchFamily="34" charset="0"/>
                <a:ea typeface="黑体" panose="02010609060101010101" pitchFamily="49" charset="-122"/>
                <a:cs typeface="Arial" panose="020B0604020202020204" pitchFamily="34" charset="0"/>
              </a:rPr>
              <a:t>市场预测</a:t>
            </a: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日活跃量达</a:t>
            </a:r>
            <a:r>
              <a:rPr lang="en-US" altLang="zh-CN" sz="2000" kern="100" dirty="0">
                <a:latin typeface="Calibri" panose="020F0502020204030204" charset="0"/>
                <a:ea typeface="宋体" panose="02010600030101010101" pitchFamily="2" charset="-122"/>
                <a:cs typeface="Arial" panose="020B0604020202020204" pitchFamily="34" charset="0"/>
              </a:rPr>
              <a:t>300</a:t>
            </a:r>
            <a:r>
              <a:rPr lang="zh-CN" altLang="zh-CN" sz="2000" kern="100" dirty="0">
                <a:latin typeface="Calibri" panose="020F0502020204030204" charset="0"/>
                <a:ea typeface="宋体" panose="02010600030101010101" pitchFamily="2" charset="-122"/>
                <a:cs typeface="Arial" panose="020B0604020202020204" pitchFamily="34" charset="0"/>
              </a:rPr>
              <a:t>人次</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综上所述，本次项目开发在经济方面可行。</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908797"/>
            <a:ext cx="8496300" cy="1631216"/>
          </a:xfrm>
          <a:prstGeom prst="rect">
            <a:avLst/>
          </a:prstGeom>
        </p:spPr>
        <p:txBody>
          <a:bodyPr wrap="square">
            <a:spAutoFit/>
          </a:bodyPr>
          <a:lstStyle/>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开发的项目人力资源充足，软件硬件设备具备，能满足此工程的预期目标和实施要求。现在网站搭建技术成熟，数据库和服务器稳定性有了较大的提升，并有类似网站系统雏形，基本经费（项目组员每人有笔记本电脑和开发工具基本都开源）充足。</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综上所述，技术方面可行。</a:t>
            </a:r>
          </a:p>
        </p:txBody>
      </p:sp>
      <p:sp>
        <p:nvSpPr>
          <p:cNvPr id="3" name="矩形 2"/>
          <p:cNvSpPr/>
          <p:nvPr/>
        </p:nvSpPr>
        <p:spPr>
          <a:xfrm>
            <a:off x="476250" y="164446"/>
            <a:ext cx="2451312" cy="584775"/>
          </a:xfrm>
          <a:prstGeom prst="rect">
            <a:avLst/>
          </a:prstGeom>
        </p:spPr>
        <p:txBody>
          <a:bodyPr wrap="none">
            <a:spAutoFit/>
          </a:bodyPr>
          <a:lstStyle/>
          <a:p>
            <a:pPr algn="just">
              <a:spcBef>
                <a:spcPts val="1700"/>
              </a:spcBef>
              <a:spcAft>
                <a:spcPts val="1650"/>
              </a:spcAft>
            </a:pPr>
            <a:r>
              <a:rPr lang="en-US" altLang="zh-CN" sz="3200" b="1" kern="2200" dirty="0">
                <a:latin typeface="宋体" panose="02010600030101010101" pitchFamily="2" charset="-122"/>
                <a:ea typeface="宋体" panose="02010600030101010101" pitchFamily="2" charset="-122"/>
                <a:cs typeface="Arial" panose="020B0604020202020204" pitchFamily="34" charset="0"/>
              </a:rPr>
              <a:t>7</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技术可行性</a:t>
            </a:r>
          </a:p>
        </p:txBody>
      </p:sp>
      <p:sp>
        <p:nvSpPr>
          <p:cNvPr id="4" name="矩形 3"/>
          <p:cNvSpPr/>
          <p:nvPr/>
        </p:nvSpPr>
        <p:spPr>
          <a:xfrm>
            <a:off x="476250" y="2462140"/>
            <a:ext cx="8972550" cy="3646639"/>
          </a:xfrm>
          <a:prstGeom prst="rect">
            <a:avLst/>
          </a:prstGeom>
        </p:spPr>
        <p:txBody>
          <a:bodyPr wrap="square">
            <a:spAutoFit/>
          </a:bodyPr>
          <a:lstStyle/>
          <a:p>
            <a:pPr algn="just">
              <a:lnSpc>
                <a:spcPct val="240000"/>
              </a:lnSpc>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8</a:t>
            </a:r>
            <a:r>
              <a:rPr lang="zh-CN" altLang="zh-CN" sz="3200" b="1" kern="2200" dirty="0">
                <a:latin typeface="Calibri" panose="020F0502020204030204" charset="0"/>
                <a:ea typeface="宋体" panose="02010600030101010101" pitchFamily="2" charset="-122"/>
                <a:cs typeface="Arial" panose="020B0604020202020204" pitchFamily="34" charset="0"/>
              </a:rPr>
              <a:t>法律可行性</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因为本系统是由团队自主开发的，故不涉及知识产权的问题。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本系统的相关开发人员都是学生，无在其他软件公司从业经历，故不会有在开发期间带着公司机密到其他机构做软件开发的事情发生，故不涉及侵权等法律问题。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本系统的功能目的严格遵守中华人民共和国的相关法律规定，不涉及违法的相关问题。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所以在法律意义上，该项目可行</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472487043"/>
              </p:ext>
            </p:extLst>
          </p:nvPr>
        </p:nvGraphicFramePr>
        <p:xfrm>
          <a:off x="186433" y="177313"/>
          <a:ext cx="8924694" cy="1097280"/>
        </p:xfrm>
        <a:graphic>
          <a:graphicData uri="http://schemas.openxmlformats.org/drawingml/2006/table">
            <a:tbl>
              <a:tblPr firstRow="1" firstCol="1" bandRow="1">
                <a:tableStyleId>{5C22544A-7EE6-4342-B048-85BDC9FD1C3A}</a:tableStyleId>
              </a:tblPr>
              <a:tblGrid>
                <a:gridCol w="1788401">
                  <a:extLst>
                    <a:ext uri="{9D8B030D-6E8A-4147-A177-3AD203B41FA5}">
                      <a16:colId xmlns:a16="http://schemas.microsoft.com/office/drawing/2014/main" val="20000"/>
                    </a:ext>
                  </a:extLst>
                </a:gridCol>
                <a:gridCol w="3598504">
                  <a:extLst>
                    <a:ext uri="{9D8B030D-6E8A-4147-A177-3AD203B41FA5}">
                      <a16:colId xmlns:a16="http://schemas.microsoft.com/office/drawing/2014/main" val="20001"/>
                    </a:ext>
                  </a:extLst>
                </a:gridCol>
                <a:gridCol w="3537789">
                  <a:extLst>
                    <a:ext uri="{9D8B030D-6E8A-4147-A177-3AD203B41FA5}">
                      <a16:colId xmlns:a16="http://schemas.microsoft.com/office/drawing/2014/main" val="20002"/>
                    </a:ext>
                  </a:extLst>
                </a:gridCol>
              </a:tblGrid>
              <a:tr h="0">
                <a:tc rowSpan="4">
                  <a:txBody>
                    <a:bodyPr/>
                    <a:lstStyle/>
                    <a:p>
                      <a:pPr algn="just">
                        <a:spcAft>
                          <a:spcPts val="0"/>
                        </a:spcAft>
                      </a:pPr>
                      <a:r>
                        <a:rPr lang="zh-CN" sz="1800" kern="0" dirty="0">
                          <a:effectLst/>
                        </a:rPr>
                        <a:t>文件状态：</a:t>
                      </a:r>
                      <a:endParaRPr lang="zh-CN" sz="1800" kern="100" dirty="0">
                        <a:effectLst/>
                      </a:endParaRPr>
                    </a:p>
                    <a:p>
                      <a:pPr algn="just">
                        <a:spcAft>
                          <a:spcPts val="0"/>
                        </a:spcAft>
                      </a:pPr>
                      <a:r>
                        <a:rPr lang="zh-CN" sz="1800" kern="0" dirty="0">
                          <a:effectLst/>
                        </a:rPr>
                        <a:t>　</a:t>
                      </a:r>
                      <a:r>
                        <a:rPr lang="en-US" sz="1800" kern="0" dirty="0">
                          <a:effectLst/>
                        </a:rPr>
                        <a:t>[  ]</a:t>
                      </a:r>
                      <a:r>
                        <a:rPr lang="zh-CN" sz="1800" kern="0" dirty="0">
                          <a:effectLst/>
                        </a:rPr>
                        <a:t>草稿</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　</a:t>
                      </a:r>
                      <a:r>
                        <a:rPr lang="en-US" sz="1800" kern="0" dirty="0">
                          <a:effectLst/>
                        </a:rPr>
                        <a:t>]</a:t>
                      </a:r>
                      <a:r>
                        <a:rPr lang="zh-CN" sz="1800" kern="0" dirty="0">
                          <a:effectLst/>
                        </a:rPr>
                        <a:t>正式发布</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a:t>
                      </a:r>
                      <a:r>
                        <a:rPr lang="en-US" sz="1800" kern="0" dirty="0">
                          <a:effectLst/>
                        </a:rPr>
                        <a:t>]</a:t>
                      </a:r>
                      <a:r>
                        <a:rPr lang="zh-CN" sz="1800" kern="0" dirty="0">
                          <a:effectLst/>
                        </a:rPr>
                        <a:t>正在修改</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0" dirty="0">
                          <a:effectLst/>
                        </a:rPr>
                        <a:t>文件标识：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PRD-2018-G17-REPP</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vMerge="1">
                  <a:txBody>
                    <a:bodyPr/>
                    <a:lstStyle/>
                    <a:p>
                      <a:endParaRPr lang="zh-CN"/>
                    </a:p>
                  </a:txBody>
                  <a:tcPr/>
                </a:tc>
                <a:tc>
                  <a:txBody>
                    <a:bodyPr/>
                    <a:lstStyle/>
                    <a:p>
                      <a:pPr algn="just">
                        <a:spcAft>
                          <a:spcPts val="0"/>
                        </a:spcAft>
                      </a:pPr>
                      <a:r>
                        <a:rPr lang="zh-CN" sz="1800" kern="0">
                          <a:effectLst/>
                        </a:rPr>
                        <a:t>当前版本：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0.9.0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vMerge="1">
                  <a:txBody>
                    <a:bodyPr/>
                    <a:lstStyle/>
                    <a:p>
                      <a:endParaRPr lang="zh-CN"/>
                    </a:p>
                  </a:txBody>
                  <a:tcPr/>
                </a:tc>
                <a:tc>
                  <a:txBody>
                    <a:bodyPr/>
                    <a:lstStyle/>
                    <a:p>
                      <a:pPr algn="just">
                        <a:spcAft>
                          <a:spcPts val="0"/>
                        </a:spcAft>
                      </a:pPr>
                      <a:r>
                        <a:rPr lang="zh-CN" sz="1800" kern="0" dirty="0">
                          <a:effectLst/>
                        </a:rPr>
                        <a:t>作者：</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vMerge="1">
                  <a:txBody>
                    <a:bodyPr/>
                    <a:lstStyle/>
                    <a:p>
                      <a:endParaRPr lang="zh-CN"/>
                    </a:p>
                  </a:txBody>
                  <a:tcPr/>
                </a:tc>
                <a:tc>
                  <a:txBody>
                    <a:bodyPr/>
                    <a:lstStyle/>
                    <a:p>
                      <a:pPr algn="just">
                        <a:spcAft>
                          <a:spcPts val="0"/>
                        </a:spcAft>
                      </a:pPr>
                      <a:r>
                        <a:rPr lang="zh-CN" sz="1800" kern="0" dirty="0">
                          <a:effectLst/>
                        </a:rPr>
                        <a:t>完成日期：</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2018-12-6</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637997" y="5643624"/>
            <a:ext cx="6019978" cy="129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5832" rIns="91440" bIns="20948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文档修订记录</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修订</a:t>
            </a: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首次编写，</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增加，</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修改，</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删除；</a:t>
            </a:r>
            <a:endParaRPr kumimoji="0" lang="zh-CN"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日期格式：</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YYYY/MM/DD</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表格 1">
            <a:extLst>
              <a:ext uri="{FF2B5EF4-FFF2-40B4-BE49-F238E27FC236}">
                <a16:creationId xmlns:a16="http://schemas.microsoft.com/office/drawing/2014/main" id="{957E4351-D533-4D0E-AF7D-50CA9541FB85}"/>
              </a:ext>
            </a:extLst>
          </p:cNvPr>
          <p:cNvGraphicFramePr>
            <a:graphicFrameLocks noGrp="1"/>
          </p:cNvGraphicFramePr>
          <p:nvPr>
            <p:extLst>
              <p:ext uri="{D42A27DB-BD31-4B8C-83A1-F6EECF244321}">
                <p14:modId xmlns:p14="http://schemas.microsoft.com/office/powerpoint/2010/main" val="1087813850"/>
              </p:ext>
            </p:extLst>
          </p:nvPr>
        </p:nvGraphicFramePr>
        <p:xfrm>
          <a:off x="186433" y="1374847"/>
          <a:ext cx="11819136" cy="4389120"/>
        </p:xfrm>
        <a:graphic>
          <a:graphicData uri="http://schemas.openxmlformats.org/drawingml/2006/table">
            <a:tbl>
              <a:tblPr firstRow="1" firstCol="1" bandRow="1">
                <a:tableStyleId>{5C22544A-7EE6-4342-B048-85BDC9FD1C3A}</a:tableStyleId>
              </a:tblPr>
              <a:tblGrid>
                <a:gridCol w="830216">
                  <a:extLst>
                    <a:ext uri="{9D8B030D-6E8A-4147-A177-3AD203B41FA5}">
                      <a16:colId xmlns:a16="http://schemas.microsoft.com/office/drawing/2014/main" val="873942223"/>
                    </a:ext>
                  </a:extLst>
                </a:gridCol>
                <a:gridCol w="1156666">
                  <a:extLst>
                    <a:ext uri="{9D8B030D-6E8A-4147-A177-3AD203B41FA5}">
                      <a16:colId xmlns:a16="http://schemas.microsoft.com/office/drawing/2014/main" val="2977524176"/>
                    </a:ext>
                  </a:extLst>
                </a:gridCol>
                <a:gridCol w="1479594">
                  <a:extLst>
                    <a:ext uri="{9D8B030D-6E8A-4147-A177-3AD203B41FA5}">
                      <a16:colId xmlns:a16="http://schemas.microsoft.com/office/drawing/2014/main" val="939066786"/>
                    </a:ext>
                  </a:extLst>
                </a:gridCol>
                <a:gridCol w="2583419">
                  <a:extLst>
                    <a:ext uri="{9D8B030D-6E8A-4147-A177-3AD203B41FA5}">
                      <a16:colId xmlns:a16="http://schemas.microsoft.com/office/drawing/2014/main" val="1848597519"/>
                    </a:ext>
                  </a:extLst>
                </a:gridCol>
                <a:gridCol w="1244737">
                  <a:extLst>
                    <a:ext uri="{9D8B030D-6E8A-4147-A177-3AD203B41FA5}">
                      <a16:colId xmlns:a16="http://schemas.microsoft.com/office/drawing/2014/main" val="2295541344"/>
                    </a:ext>
                  </a:extLst>
                </a:gridCol>
                <a:gridCol w="1195418">
                  <a:extLst>
                    <a:ext uri="{9D8B030D-6E8A-4147-A177-3AD203B41FA5}">
                      <a16:colId xmlns:a16="http://schemas.microsoft.com/office/drawing/2014/main" val="4103953637"/>
                    </a:ext>
                  </a:extLst>
                </a:gridCol>
                <a:gridCol w="1355120">
                  <a:extLst>
                    <a:ext uri="{9D8B030D-6E8A-4147-A177-3AD203B41FA5}">
                      <a16:colId xmlns:a16="http://schemas.microsoft.com/office/drawing/2014/main" val="3052861319"/>
                    </a:ext>
                  </a:extLst>
                </a:gridCol>
                <a:gridCol w="986396">
                  <a:extLst>
                    <a:ext uri="{9D8B030D-6E8A-4147-A177-3AD203B41FA5}">
                      <a16:colId xmlns:a16="http://schemas.microsoft.com/office/drawing/2014/main" val="4125488926"/>
                    </a:ext>
                  </a:extLst>
                </a:gridCol>
                <a:gridCol w="987570">
                  <a:extLst>
                    <a:ext uri="{9D8B030D-6E8A-4147-A177-3AD203B41FA5}">
                      <a16:colId xmlns:a16="http://schemas.microsoft.com/office/drawing/2014/main" val="434995688"/>
                    </a:ext>
                  </a:extLst>
                </a:gridCol>
              </a:tblGrid>
              <a:tr h="0">
                <a:tc>
                  <a:txBody>
                    <a:bodyPr/>
                    <a:lstStyle/>
                    <a:p>
                      <a:pPr algn="just">
                        <a:spcAft>
                          <a:spcPts val="0"/>
                        </a:spcAft>
                      </a:pPr>
                      <a:r>
                        <a:rPr lang="zh-CN" sz="1800" kern="100">
                          <a:effectLst/>
                        </a:rPr>
                        <a:t>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修订人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参与者</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修订日期</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修订状态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修订说明</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审批日期</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审核人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批准人</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18578281"/>
                  </a:ext>
                </a:extLst>
              </a:tr>
              <a:tr h="0">
                <a:tc>
                  <a:txBody>
                    <a:bodyPr/>
                    <a:lstStyle/>
                    <a:p>
                      <a:pPr algn="just">
                        <a:spcAft>
                          <a:spcPts val="0"/>
                        </a:spcAft>
                      </a:pPr>
                      <a:r>
                        <a:rPr lang="en-US" sz="1800" kern="100">
                          <a:effectLst/>
                        </a:rPr>
                        <a:t>0.1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吴自强、刘震、陈雅菁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2018/9/28-2018/9/30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S</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初始版本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2018/9/30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87137218"/>
                  </a:ext>
                </a:extLst>
              </a:tr>
              <a:tr h="0">
                <a:tc>
                  <a:txBody>
                    <a:bodyPr/>
                    <a:lstStyle/>
                    <a:p>
                      <a:pPr algn="just">
                        <a:spcAft>
                          <a:spcPts val="0"/>
                        </a:spcAft>
                      </a:pPr>
                      <a:r>
                        <a:rPr lang="en-US" sz="1800" kern="100">
                          <a:effectLst/>
                        </a:rPr>
                        <a:t>0.1.1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2018/10/14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2018/10/14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G17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37657520"/>
                  </a:ext>
                </a:extLst>
              </a:tr>
              <a:tr h="0">
                <a:tc>
                  <a:txBody>
                    <a:bodyPr/>
                    <a:lstStyle/>
                    <a:p>
                      <a:pPr algn="just">
                        <a:spcAft>
                          <a:spcPts val="0"/>
                        </a:spcAft>
                      </a:pPr>
                      <a:r>
                        <a:rPr lang="en-US" sz="1800" kern="100">
                          <a:effectLst/>
                        </a:rPr>
                        <a:t>0.2.0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2018/10/25-2018/10/28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2018/10/28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0089079"/>
                  </a:ext>
                </a:extLst>
              </a:tr>
              <a:tr h="0">
                <a:tc>
                  <a:txBody>
                    <a:bodyPr/>
                    <a:lstStyle/>
                    <a:p>
                      <a:pPr algn="just">
                        <a:spcAft>
                          <a:spcPts val="0"/>
                        </a:spcAft>
                      </a:pPr>
                      <a:r>
                        <a:rPr lang="en-US" sz="1800" kern="100">
                          <a:effectLst/>
                        </a:rPr>
                        <a:t>0.2.2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2018/11/2-2018/11/4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0272787"/>
                  </a:ext>
                </a:extLst>
              </a:tr>
              <a:tr h="0">
                <a:tc>
                  <a:txBody>
                    <a:bodyPr/>
                    <a:lstStyle/>
                    <a:p>
                      <a:pPr algn="just">
                        <a:spcAft>
                          <a:spcPts val="0"/>
                        </a:spcAft>
                      </a:pPr>
                      <a:r>
                        <a:rPr lang="en-US" sz="1800" kern="100">
                          <a:effectLst/>
                        </a:rPr>
                        <a:t>0.3.0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2018/11/7-2018/11/11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增加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2018/11/11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G17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6208055"/>
                  </a:ext>
                </a:extLst>
              </a:tr>
              <a:tr h="0">
                <a:tc>
                  <a:txBody>
                    <a:bodyPr/>
                    <a:lstStyle/>
                    <a:p>
                      <a:pPr algn="just">
                        <a:spcAft>
                          <a:spcPts val="0"/>
                        </a:spcAft>
                      </a:pPr>
                      <a:r>
                        <a:rPr lang="en-US" sz="1800" kern="100">
                          <a:effectLst/>
                        </a:rPr>
                        <a:t>0.5.0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2018/11/15-2018/11/18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增加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2018/11/18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34240282"/>
                  </a:ext>
                </a:extLst>
              </a:tr>
              <a:tr h="0">
                <a:tc>
                  <a:txBody>
                    <a:bodyPr/>
                    <a:lstStyle/>
                    <a:p>
                      <a:pPr algn="just">
                        <a:spcAft>
                          <a:spcPts val="0"/>
                        </a:spcAft>
                      </a:pPr>
                      <a:r>
                        <a:rPr lang="en-US" sz="1800" kern="100">
                          <a:effectLst/>
                        </a:rPr>
                        <a:t>0.6.0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吴自强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2018/11/22-2018/11/22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增加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15688255"/>
                  </a:ext>
                </a:extLst>
              </a:tr>
              <a:tr h="0">
                <a:tc>
                  <a:txBody>
                    <a:bodyPr/>
                    <a:lstStyle/>
                    <a:p>
                      <a:pPr algn="just">
                        <a:spcAft>
                          <a:spcPts val="0"/>
                        </a:spcAft>
                      </a:pPr>
                      <a:r>
                        <a:rPr lang="en-US" sz="1800" kern="100">
                          <a:effectLst/>
                        </a:rPr>
                        <a:t>0.7.0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刘震、陈婧唯</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2018/11/25-2018/11/27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G17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87371631"/>
                  </a:ext>
                </a:extLst>
              </a:tr>
              <a:tr h="0">
                <a:tc>
                  <a:txBody>
                    <a:bodyPr/>
                    <a:lstStyle/>
                    <a:p>
                      <a:pPr algn="just">
                        <a:spcAft>
                          <a:spcPts val="0"/>
                        </a:spcAft>
                      </a:pPr>
                      <a:r>
                        <a:rPr lang="en-US" sz="1800" kern="100">
                          <a:effectLst/>
                        </a:rPr>
                        <a:t>0.8.0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55464287"/>
                  </a:ext>
                </a:extLst>
              </a:tr>
              <a:tr h="0">
                <a:tc>
                  <a:txBody>
                    <a:bodyPr/>
                    <a:lstStyle/>
                    <a:p>
                      <a:pPr algn="just">
                        <a:spcAft>
                          <a:spcPts val="0"/>
                        </a:spcAft>
                      </a:pPr>
                      <a:r>
                        <a:rPr lang="en-US" sz="1800" kern="100">
                          <a:effectLst/>
                        </a:rPr>
                        <a:t>0.9.0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陈婧唯</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2018/12/5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2018/12/5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3171118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项目章程</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538C41-027C-4F1D-BBF0-09116607D117}"/>
              </a:ext>
            </a:extLst>
          </p:cNvPr>
          <p:cNvSpPr/>
          <p:nvPr/>
        </p:nvSpPr>
        <p:spPr>
          <a:xfrm>
            <a:off x="473475" y="804887"/>
            <a:ext cx="9078898" cy="3400931"/>
          </a:xfrm>
          <a:prstGeom prst="rect">
            <a:avLst/>
          </a:prstGeom>
        </p:spPr>
        <p:txBody>
          <a:bodyPr wrap="square">
            <a:spAutoFit/>
          </a:bodyPr>
          <a:lstStyle/>
          <a:p>
            <a:pPr lvl="0">
              <a:spcAft>
                <a:spcPts val="0"/>
              </a:spcAft>
            </a:pPr>
            <a:r>
              <a:rPr lang="zh-CN"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项目概述：</a:t>
            </a:r>
          </a:p>
          <a:p>
            <a:pPr lvl="0"/>
            <a:r>
              <a:rPr lang="en-US"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1600" b="1" kern="100" dirty="0">
                <a:latin typeface="宋体" panose="02010600030101010101" pitchFamily="2" charset="-122"/>
                <a:ea typeface="宋体" panose="02010600030101010101" pitchFamily="2" charset="-122"/>
                <a:cs typeface="Times New Roman" panose="02020603050405020304" pitchFamily="18" charset="0"/>
              </a:rPr>
              <a:t>项目名称：</a:t>
            </a:r>
          </a:p>
          <a:p>
            <a:pPr indent="400050" algn="just">
              <a:spcAft>
                <a:spcPts val="0"/>
              </a:spcAft>
            </a:pPr>
            <a:r>
              <a:rPr lang="zh-CN" altLang="zh-CN" sz="2000" kern="100" dirty="0">
                <a:latin typeface="宋体" panose="02010600030101010101" pitchFamily="2" charset="-122"/>
                <a:ea typeface="宋体" panose="02010600030101010101" pitchFamily="2" charset="-122"/>
              </a:rPr>
              <a:t>软件工程系列课程教学辅助网站</a:t>
            </a:r>
            <a:endParaRPr lang="en-US" altLang="zh-CN" sz="2000" kern="100" dirty="0">
              <a:latin typeface="宋体" panose="02010600030101010101" pitchFamily="2" charset="-122"/>
              <a:ea typeface="宋体" panose="02010600030101010101" pitchFamily="2" charset="-122"/>
            </a:endParaRPr>
          </a:p>
          <a:p>
            <a:pPr indent="400050" algn="just">
              <a:spcAft>
                <a:spcPts val="0"/>
              </a:spcAft>
            </a:pPr>
            <a:endParaRPr lang="en-US" altLang="zh-CN" sz="1050" kern="100" dirty="0">
              <a:effectLst/>
              <a:latin typeface="宋体" panose="02010600030101010101" pitchFamily="2" charset="-122"/>
              <a:ea typeface="宋体" panose="02010600030101010101" pitchFamily="2" charset="-122"/>
            </a:endParaRPr>
          </a:p>
          <a:p>
            <a:pPr lvl="1"/>
            <a:r>
              <a:rPr lang="zh-CN" altLang="zh-CN" b="1" dirty="0">
                <a:latin typeface="宋体" panose="02010600030101010101" pitchFamily="2" charset="-122"/>
                <a:ea typeface="宋体" panose="02010600030101010101" pitchFamily="2" charset="-122"/>
              </a:rPr>
              <a:t>项目目的：</a:t>
            </a:r>
          </a:p>
          <a:p>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小组在一学期内独自建成一个为用户有效全面地提供多个课程的资源共享和线上互动的软件工程系列课程教学辅助网站。形成一个服务学生，提供一些专业知识资源，以及答疑解惑的平台，并且能够有一些线上的师生互动。学生能够从这样的形式中学到知识，并且感受到便利与轻松。</a:t>
            </a:r>
          </a:p>
          <a:p>
            <a:pPr lvl="1"/>
            <a:r>
              <a:rPr lang="zh-CN" altLang="zh-CN" b="1" dirty="0">
                <a:latin typeface="宋体" panose="02010600030101010101" pitchFamily="2" charset="-122"/>
                <a:ea typeface="宋体" panose="02010600030101010101" pitchFamily="2" charset="-122"/>
              </a:rPr>
              <a:t>用户：</a:t>
            </a:r>
          </a:p>
          <a:p>
            <a:r>
              <a:rPr lang="zh-CN" altLang="zh-CN" dirty="0">
                <a:latin typeface="宋体" panose="02010600030101010101" pitchFamily="2" charset="-122"/>
                <a:ea typeface="宋体" panose="02010600030101010101" pitchFamily="2" charset="-122"/>
              </a:rPr>
              <a:t>全体正在学习软件工程课程的学生，教授软件工程课程的老师，以及其他潜在的对软件工程课程感兴趣的同学。</a:t>
            </a:r>
          </a:p>
          <a:p>
            <a:pPr indent="400050" algn="just">
              <a:spcAft>
                <a:spcPts val="0"/>
              </a:spcAft>
            </a:pPr>
            <a:endParaRPr lang="zh-CN" altLang="zh-CN" sz="1050" kern="100" dirty="0">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9BF08CA3-44A9-4BCE-9166-980E1ED3C004}"/>
              </a:ext>
            </a:extLst>
          </p:cNvPr>
          <p:cNvSpPr/>
          <p:nvPr/>
        </p:nvSpPr>
        <p:spPr>
          <a:xfrm>
            <a:off x="402454" y="4665515"/>
            <a:ext cx="8883589" cy="1138773"/>
          </a:xfrm>
          <a:prstGeom prst="rect">
            <a:avLst/>
          </a:prstGeom>
        </p:spPr>
        <p:txBody>
          <a:bodyPr wrap="square">
            <a:spAutoFit/>
          </a:bodyPr>
          <a:lstStyle/>
          <a:p>
            <a:pPr lvl="0">
              <a:spcAft>
                <a:spcPts val="0"/>
              </a:spcAft>
            </a:pPr>
            <a:r>
              <a:rPr lang="zh-CN"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项目目标：</a:t>
            </a:r>
            <a:endParaRPr lang="en-US"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0">
              <a:spcAft>
                <a:spcPts val="0"/>
              </a:spcAft>
            </a:pPr>
            <a:r>
              <a:rPr lang="en-US"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1600" b="1" kern="100" dirty="0">
                <a:latin typeface="宋体" panose="02010600030101010101" pitchFamily="2" charset="-122"/>
                <a:ea typeface="宋体" panose="02010600030101010101" pitchFamily="2" charset="-122"/>
                <a:cs typeface="Times New Roman" panose="02020603050405020304" pitchFamily="18" charset="0"/>
              </a:rPr>
              <a:t>时间目标：</a:t>
            </a:r>
          </a:p>
          <a:p>
            <a:pPr indent="266700" algn="just">
              <a:spcAft>
                <a:spcPts val="0"/>
              </a:spcAft>
            </a:pPr>
            <a:r>
              <a:rPr lang="zh-CN" altLang="zh-CN" kern="100" dirty="0">
                <a:latin typeface="宋体" panose="02010600030101010101" pitchFamily="2" charset="-122"/>
                <a:ea typeface="宋体" panose="02010600030101010101" pitchFamily="2" charset="-122"/>
              </a:rPr>
              <a:t>本项目要求于</a:t>
            </a:r>
            <a:r>
              <a:rPr lang="en-US" altLang="zh-CN" kern="100" dirty="0">
                <a:latin typeface="宋体" panose="02010600030101010101" pitchFamily="2" charset="-122"/>
                <a:ea typeface="宋体" panose="02010600030101010101" pitchFamily="2" charset="-122"/>
              </a:rPr>
              <a:t>2018</a:t>
            </a:r>
            <a:r>
              <a:rPr lang="zh-CN" altLang="zh-CN" kern="100" dirty="0">
                <a:latin typeface="宋体" panose="02010600030101010101" pitchFamily="2" charset="-122"/>
                <a:ea typeface="宋体" panose="02010600030101010101" pitchFamily="2" charset="-122"/>
              </a:rPr>
              <a:t>年</a:t>
            </a:r>
            <a:r>
              <a:rPr lang="en-US" altLang="zh-CN" kern="100" dirty="0">
                <a:latin typeface="宋体" panose="02010600030101010101" pitchFamily="2" charset="-122"/>
                <a:ea typeface="宋体" panose="02010600030101010101" pitchFamily="2" charset="-122"/>
              </a:rPr>
              <a:t>9</a:t>
            </a:r>
            <a:r>
              <a:rPr lang="zh-CN" altLang="zh-CN" kern="100" dirty="0">
                <a:latin typeface="宋体" panose="02010600030101010101" pitchFamily="2" charset="-122"/>
                <a:ea typeface="宋体" panose="02010600030101010101" pitchFamily="2" charset="-122"/>
              </a:rPr>
              <a:t>月</a:t>
            </a:r>
            <a:r>
              <a:rPr lang="en-US" altLang="zh-CN" kern="100" dirty="0">
                <a:latin typeface="宋体" panose="02010600030101010101" pitchFamily="2" charset="-122"/>
                <a:ea typeface="宋体" panose="02010600030101010101" pitchFamily="2" charset="-122"/>
              </a:rPr>
              <a:t>27</a:t>
            </a:r>
            <a:r>
              <a:rPr lang="zh-CN" altLang="zh-CN" kern="100" dirty="0">
                <a:latin typeface="宋体" panose="02010600030101010101" pitchFamily="2" charset="-122"/>
                <a:ea typeface="宋体" panose="02010600030101010101" pitchFamily="2" charset="-122"/>
              </a:rPr>
              <a:t>日开始，于</a:t>
            </a:r>
            <a:r>
              <a:rPr lang="en-US" altLang="zh-CN" kern="100" dirty="0">
                <a:latin typeface="宋体" panose="02010600030101010101" pitchFamily="2" charset="-122"/>
                <a:ea typeface="宋体" panose="02010600030101010101" pitchFamily="2" charset="-122"/>
              </a:rPr>
              <a:t>2019</a:t>
            </a:r>
            <a:r>
              <a:rPr lang="zh-CN" altLang="zh-CN" kern="100" dirty="0">
                <a:latin typeface="宋体" panose="02010600030101010101" pitchFamily="2" charset="-122"/>
                <a:ea typeface="宋体" panose="02010600030101010101" pitchFamily="2" charset="-122"/>
              </a:rPr>
              <a:t>年</a:t>
            </a:r>
            <a:r>
              <a:rPr lang="en-US" altLang="zh-CN" kern="100" dirty="0">
                <a:latin typeface="宋体" panose="02010600030101010101" pitchFamily="2" charset="-122"/>
                <a:ea typeface="宋体" panose="02010600030101010101" pitchFamily="2" charset="-122"/>
              </a:rPr>
              <a:t>1</a:t>
            </a:r>
            <a:r>
              <a:rPr lang="zh-CN" altLang="zh-CN" kern="100" dirty="0">
                <a:latin typeface="宋体" panose="02010600030101010101" pitchFamily="2" charset="-122"/>
                <a:ea typeface="宋体" panose="02010600030101010101" pitchFamily="2" charset="-122"/>
              </a:rPr>
              <a:t>月</a:t>
            </a:r>
            <a:r>
              <a:rPr lang="en-US" altLang="zh-CN" kern="100" dirty="0">
                <a:latin typeface="宋体" panose="02010600030101010101" pitchFamily="2" charset="-122"/>
                <a:ea typeface="宋体" panose="02010600030101010101" pitchFamily="2" charset="-122"/>
              </a:rPr>
              <a:t>18</a:t>
            </a:r>
            <a:r>
              <a:rPr lang="zh-CN" altLang="zh-CN" kern="100" dirty="0">
                <a:latin typeface="宋体" panose="02010600030101010101" pitchFamily="2" charset="-122"/>
                <a:ea typeface="宋体" panose="02010600030101010101" pitchFamily="2" charset="-122"/>
              </a:rPr>
              <a:t>日结束。项目的结束以正式发布项目结项通知的日期为准。</a:t>
            </a:r>
            <a:endParaRPr lang="zh-CN" altLang="zh-CN" sz="1200" kern="100" dirty="0">
              <a:effectLst/>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3"/>
          <p:cNvSpPr txBox="1">
            <a:spLocks noChangeArrowheads="1"/>
          </p:cNvSpPr>
          <p:nvPr/>
        </p:nvSpPr>
        <p:spPr bwMode="auto">
          <a:xfrm>
            <a:off x="4246563" y="242888"/>
            <a:ext cx="2030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eaLnBrk="1" hangingPunct="1">
              <a:buFont typeface="Arial" panose="020B0604020202020204" pitchFamily="34" charset="0"/>
              <a:buNone/>
            </a:pPr>
            <a:r>
              <a:rPr lang="zh-CN" altLang="en-US" sz="2800" b="1" dirty="0"/>
              <a:t>干系人分析</a:t>
            </a:r>
            <a:endParaRPr lang="zh-CN" altLang="zh-CN" sz="2800" b="1" dirty="0"/>
          </a:p>
        </p:txBody>
      </p:sp>
      <p:graphicFrame>
        <p:nvGraphicFramePr>
          <p:cNvPr id="3" name="表格 2"/>
          <p:cNvGraphicFramePr>
            <a:graphicFrameLocks noGrp="1"/>
          </p:cNvGraphicFramePr>
          <p:nvPr>
            <p:extLst>
              <p:ext uri="{D42A27DB-BD31-4B8C-83A1-F6EECF244321}">
                <p14:modId xmlns:p14="http://schemas.microsoft.com/office/powerpoint/2010/main" val="1863372072"/>
              </p:ext>
            </p:extLst>
          </p:nvPr>
        </p:nvGraphicFramePr>
        <p:xfrm>
          <a:off x="266701" y="766763"/>
          <a:ext cx="11344275" cy="1743076"/>
        </p:xfrm>
        <a:graphic>
          <a:graphicData uri="http://schemas.openxmlformats.org/drawingml/2006/table">
            <a:tbl>
              <a:tblPr firstRow="1" firstCol="1" bandRow="1">
                <a:tableStyleId>{5C22544A-7EE6-4342-B048-85BDC9FD1C3A}</a:tableStyleId>
              </a:tblPr>
              <a:tblGrid>
                <a:gridCol w="1007725">
                  <a:extLst>
                    <a:ext uri="{9D8B030D-6E8A-4147-A177-3AD203B41FA5}">
                      <a16:colId xmlns:a16="http://schemas.microsoft.com/office/drawing/2014/main" val="20000"/>
                    </a:ext>
                  </a:extLst>
                </a:gridCol>
                <a:gridCol w="1510991">
                  <a:extLst>
                    <a:ext uri="{9D8B030D-6E8A-4147-A177-3AD203B41FA5}">
                      <a16:colId xmlns:a16="http://schemas.microsoft.com/office/drawing/2014/main" val="20001"/>
                    </a:ext>
                  </a:extLst>
                </a:gridCol>
                <a:gridCol w="1846108">
                  <a:extLst>
                    <a:ext uri="{9D8B030D-6E8A-4147-A177-3AD203B41FA5}">
                      <a16:colId xmlns:a16="http://schemas.microsoft.com/office/drawing/2014/main" val="20002"/>
                    </a:ext>
                  </a:extLst>
                </a:gridCol>
                <a:gridCol w="2550325">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1628775">
                  <a:extLst>
                    <a:ext uri="{9D8B030D-6E8A-4147-A177-3AD203B41FA5}">
                      <a16:colId xmlns:a16="http://schemas.microsoft.com/office/drawing/2014/main" val="20005"/>
                    </a:ext>
                  </a:extLst>
                </a:gridCol>
                <a:gridCol w="1228726">
                  <a:extLst>
                    <a:ext uri="{9D8B030D-6E8A-4147-A177-3AD203B41FA5}">
                      <a16:colId xmlns:a16="http://schemas.microsoft.com/office/drawing/2014/main" val="20006"/>
                    </a:ext>
                  </a:extLst>
                </a:gridCol>
              </a:tblGrid>
              <a:tr h="453390">
                <a:tc>
                  <a:txBody>
                    <a:bodyPr/>
                    <a:lstStyle/>
                    <a:p>
                      <a:pPr algn="just">
                        <a:spcAft>
                          <a:spcPts val="0"/>
                        </a:spcAft>
                      </a:pPr>
                      <a:r>
                        <a:rPr lang="zh-CN" sz="2000" kern="100" dirty="0">
                          <a:effectLst/>
                        </a:rPr>
                        <a:t>姓名</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角色</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电话</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微信</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地址</a:t>
                      </a:r>
                      <a:endParaRPr lang="zh-CN" sz="2000" kern="10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0"/>
                  </a:ext>
                </a:extLst>
              </a:tr>
              <a:tr h="609600">
                <a:tc>
                  <a:txBody>
                    <a:bodyPr/>
                    <a:lstStyle/>
                    <a:p>
                      <a:pPr algn="just">
                        <a:spcAft>
                          <a:spcPts val="0"/>
                        </a:spcAft>
                      </a:pPr>
                      <a:r>
                        <a:rPr lang="zh-CN" sz="2000" kern="100" dirty="0">
                          <a:effectLst/>
                        </a:rPr>
                        <a:t>杨枨</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项目发布人</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13357102333</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yangc@zucc.edu.cn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3407837159</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HolleyYang</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504</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1"/>
                  </a:ext>
                </a:extLst>
              </a:tr>
              <a:tr h="680086">
                <a:tc>
                  <a:txBody>
                    <a:bodyPr/>
                    <a:lstStyle/>
                    <a:p>
                      <a:pPr algn="just">
                        <a:spcAft>
                          <a:spcPts val="0"/>
                        </a:spcAft>
                      </a:pPr>
                      <a:r>
                        <a:rPr lang="zh-CN" sz="2000" kern="100" dirty="0">
                          <a:effectLst/>
                        </a:rPr>
                        <a:t>侯宏仑</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教师</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13071858629</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latin typeface="+mn-lt"/>
                          <a:ea typeface="宋体" panose="02010600030101010101" pitchFamily="2" charset="-122"/>
                        </a:rPr>
                        <a:t>ubilabs@zucc.edu.cn</a:t>
                      </a:r>
                      <a:endParaRPr lang="zh-CN" sz="2000" kern="100" dirty="0">
                        <a:effectLst/>
                        <a:latin typeface="+mn-lt"/>
                        <a:ea typeface="宋体" panose="02010600030101010101" pitchFamily="2" charset="-122"/>
                      </a:endParaRPr>
                    </a:p>
                  </a:txBody>
                  <a:tcPr marL="68580" marR="68580" marT="0" marB="0"/>
                </a:tc>
                <a:tc>
                  <a:txBody>
                    <a:bodyPr/>
                    <a:lstStyle/>
                    <a:p>
                      <a:pPr algn="just">
                        <a:spcAft>
                          <a:spcPts val="0"/>
                        </a:spcAft>
                      </a:pPr>
                      <a:r>
                        <a:rPr lang="en-US" sz="2000" kern="100" dirty="0">
                          <a:effectLst/>
                        </a:rPr>
                        <a:t>56689824</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土豆烧牛牛</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501</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562446109"/>
              </p:ext>
            </p:extLst>
          </p:nvPr>
        </p:nvGraphicFramePr>
        <p:xfrm>
          <a:off x="280987" y="2709863"/>
          <a:ext cx="11630026" cy="4023360"/>
        </p:xfrm>
        <a:graphic>
          <a:graphicData uri="http://schemas.openxmlformats.org/drawingml/2006/table">
            <a:tbl>
              <a:tblPr firstRow="1" firstCol="1" bandRow="1">
                <a:tableStyleId>{5C22544A-7EE6-4342-B048-85BDC9FD1C3A}</a:tableStyleId>
              </a:tblPr>
              <a:tblGrid>
                <a:gridCol w="1148745">
                  <a:extLst>
                    <a:ext uri="{9D8B030D-6E8A-4147-A177-3AD203B41FA5}">
                      <a16:colId xmlns:a16="http://schemas.microsoft.com/office/drawing/2014/main" val="20000"/>
                    </a:ext>
                  </a:extLst>
                </a:gridCol>
                <a:gridCol w="962722">
                  <a:extLst>
                    <a:ext uri="{9D8B030D-6E8A-4147-A177-3AD203B41FA5}">
                      <a16:colId xmlns:a16="http://schemas.microsoft.com/office/drawing/2014/main" val="20001"/>
                    </a:ext>
                  </a:extLst>
                </a:gridCol>
                <a:gridCol w="2116896">
                  <a:extLst>
                    <a:ext uri="{9D8B030D-6E8A-4147-A177-3AD203B41FA5}">
                      <a16:colId xmlns:a16="http://schemas.microsoft.com/office/drawing/2014/main" val="20002"/>
                    </a:ext>
                  </a:extLst>
                </a:gridCol>
                <a:gridCol w="3512485">
                  <a:extLst>
                    <a:ext uri="{9D8B030D-6E8A-4147-A177-3AD203B41FA5}">
                      <a16:colId xmlns:a16="http://schemas.microsoft.com/office/drawing/2014/main" val="20003"/>
                    </a:ext>
                  </a:extLst>
                </a:gridCol>
                <a:gridCol w="1965100">
                  <a:extLst>
                    <a:ext uri="{9D8B030D-6E8A-4147-A177-3AD203B41FA5}">
                      <a16:colId xmlns:a16="http://schemas.microsoft.com/office/drawing/2014/main" val="20004"/>
                    </a:ext>
                  </a:extLst>
                </a:gridCol>
                <a:gridCol w="1924078">
                  <a:extLst>
                    <a:ext uri="{9D8B030D-6E8A-4147-A177-3AD203B41FA5}">
                      <a16:colId xmlns:a16="http://schemas.microsoft.com/office/drawing/2014/main" val="20005"/>
                    </a:ext>
                  </a:extLst>
                </a:gridCol>
              </a:tblGrid>
              <a:tr h="0">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职位</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电话</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QQ</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dirty="0">
                          <a:effectLst/>
                        </a:rPr>
                        <a:t>微信</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2400" kern="100" dirty="0">
                          <a:effectLst/>
                        </a:rPr>
                        <a:t>童欣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组长</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824336660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31602305@stu.zucc.edu.cn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1805200620</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735730004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17774009674</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987818585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zh-CN" sz="2400" kern="100">
                          <a:effectLst/>
                        </a:rPr>
                        <a:t>刘震</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15958129576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31601357@stu.zucc.edu.cn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Lz664522240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872371"/>
            <a:ext cx="9020175" cy="3416320"/>
          </a:xfrm>
          <a:prstGeom prst="rect">
            <a:avLst/>
          </a:prstGeom>
        </p:spPr>
        <p:txBody>
          <a:bodyPr wrap="square">
            <a:spAutoFit/>
          </a:bodyPr>
          <a:lstStyle/>
          <a:p>
            <a:pPr lvl="1"/>
            <a:r>
              <a:rPr lang="zh-CN" altLang="zh-CN" sz="2400" b="1" dirty="0">
                <a:latin typeface="宋体" panose="02010600030101010101" pitchFamily="2" charset="-122"/>
                <a:ea typeface="宋体" panose="02010600030101010101" pitchFamily="2" charset="-122"/>
              </a:rPr>
              <a:t>可交付的成果：</a:t>
            </a:r>
          </a:p>
          <a:p>
            <a:r>
              <a:rPr lang="zh-CN" altLang="zh-CN" sz="2400" dirty="0">
                <a:latin typeface="宋体" panose="02010600030101010101" pitchFamily="2" charset="-122"/>
                <a:ea typeface="宋体" panose="02010600030101010101" pitchFamily="2" charset="-122"/>
              </a:rPr>
              <a:t>本项目要求最终交付如下的成果：</a:t>
            </a:r>
          </a:p>
          <a:p>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、项目可行性报告</a:t>
            </a:r>
          </a:p>
          <a:p>
            <a:r>
              <a:rPr lang="en-US"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、项目章程</a:t>
            </a:r>
          </a:p>
          <a:p>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、需求工程项目计划</a:t>
            </a:r>
          </a:p>
          <a:p>
            <a:r>
              <a:rPr lang="en-US" altLang="zh-CN" sz="2400" dirty="0">
                <a:latin typeface="宋体" panose="02010600030101010101" pitchFamily="2" charset="-122"/>
                <a:ea typeface="宋体" panose="02010600030101010101" pitchFamily="2" charset="-122"/>
              </a:rPr>
              <a:t>4</a:t>
            </a: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QA</a:t>
            </a:r>
            <a:r>
              <a:rPr lang="zh-CN" altLang="zh-CN" sz="2400" dirty="0">
                <a:latin typeface="宋体" panose="02010600030101010101" pitchFamily="2" charset="-122"/>
                <a:ea typeface="宋体" panose="02010600030101010101" pitchFamily="2" charset="-122"/>
              </a:rPr>
              <a:t>计划</a:t>
            </a:r>
          </a:p>
          <a:p>
            <a:r>
              <a:rPr lang="en-US" altLang="zh-CN" sz="2400" dirty="0">
                <a:latin typeface="宋体" panose="02010600030101010101" pitchFamily="2" charset="-122"/>
                <a:ea typeface="宋体" panose="02010600030101010101" pitchFamily="2" charset="-122"/>
              </a:rPr>
              <a:t>5</a:t>
            </a:r>
            <a:r>
              <a:rPr lang="zh-CN" altLang="zh-CN" sz="2400" dirty="0">
                <a:latin typeface="宋体" panose="02010600030101010101" pitchFamily="2" charset="-122"/>
                <a:ea typeface="宋体" panose="02010600030101010101" pitchFamily="2" charset="-122"/>
              </a:rPr>
              <a:t>、软件需求规格说明书</a:t>
            </a:r>
          </a:p>
          <a:p>
            <a:r>
              <a:rPr lang="en-US" altLang="zh-CN" sz="2400" dirty="0">
                <a:latin typeface="宋体" panose="02010600030101010101" pitchFamily="2" charset="-122"/>
                <a:ea typeface="宋体" panose="02010600030101010101" pitchFamily="2" charset="-122"/>
              </a:rPr>
              <a:t>6</a:t>
            </a:r>
            <a:r>
              <a:rPr lang="zh-CN" altLang="zh-CN" sz="2400" dirty="0">
                <a:latin typeface="宋体" panose="02010600030101010101" pitchFamily="2" charset="-122"/>
                <a:ea typeface="宋体" panose="02010600030101010101" pitchFamily="2" charset="-122"/>
              </a:rPr>
              <a:t>、软件需求变更文档</a:t>
            </a:r>
          </a:p>
          <a:p>
            <a:r>
              <a:rPr lang="en-US" altLang="zh-CN" sz="2400" dirty="0">
                <a:latin typeface="宋体" panose="02010600030101010101" pitchFamily="2" charset="-122"/>
                <a:ea typeface="宋体" panose="02010600030101010101" pitchFamily="2" charset="-122"/>
              </a:rPr>
              <a:t>7</a:t>
            </a:r>
            <a:r>
              <a:rPr lang="zh-CN" altLang="zh-CN" sz="2400" dirty="0">
                <a:latin typeface="宋体" panose="02010600030101010101" pitchFamily="2" charset="-122"/>
                <a:ea typeface="宋体" panose="02010600030101010101" pitchFamily="2" charset="-122"/>
              </a:rPr>
              <a:t>、项目总结报告</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2291C2DF-AEEB-4192-9E95-7088D595C21E}"/>
              </a:ext>
            </a:extLst>
          </p:cNvPr>
          <p:cNvSpPr/>
          <p:nvPr/>
        </p:nvSpPr>
        <p:spPr>
          <a:xfrm>
            <a:off x="601757" y="926531"/>
            <a:ext cx="10823804" cy="4616648"/>
          </a:xfrm>
          <a:prstGeom prst="rect">
            <a:avLst/>
          </a:prstGeom>
        </p:spPr>
        <p:txBody>
          <a:bodyPr wrap="square">
            <a:spAutoFit/>
          </a:bodyPr>
          <a:lstStyle/>
          <a:p>
            <a:pPr lvl="0">
              <a:spcAft>
                <a:spcPts val="0"/>
              </a:spcAf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委派的项目经理及其职责和职权：</a:t>
            </a:r>
          </a:p>
          <a:p>
            <a:pPr algn="just">
              <a:spcAft>
                <a:spcPts val="0"/>
              </a:spcAft>
            </a:pPr>
            <a:r>
              <a:rPr lang="zh-CN" altLang="zh-CN" sz="2400" kern="100" dirty="0">
                <a:latin typeface="Times New Roman" panose="02020603050405020304" pitchFamily="18" charset="0"/>
                <a:ea typeface="宋体" panose="02010600030101010101" pitchFamily="2" charset="-122"/>
              </a:rPr>
              <a:t>项目经理：童欣</a:t>
            </a:r>
          </a:p>
          <a:p>
            <a:pPr algn="just">
              <a:spcAft>
                <a:spcPts val="0"/>
              </a:spcAft>
            </a:pPr>
            <a:r>
              <a:rPr lang="zh-CN" altLang="zh-CN" sz="2400" kern="100" dirty="0">
                <a:latin typeface="Times New Roman" panose="02020603050405020304" pitchFamily="18" charset="0"/>
                <a:ea typeface="宋体" panose="02010600030101010101" pitchFamily="2" charset="-122"/>
              </a:rPr>
              <a:t>职责和职权：对项目完全管理与负责。</a:t>
            </a:r>
          </a:p>
          <a:p>
            <a:pPr algn="just">
              <a:spcAft>
                <a:spcPts val="0"/>
              </a:spcAft>
            </a:pPr>
            <a:r>
              <a:rPr lang="en-US" altLang="zh-CN" sz="2400" kern="100" dirty="0">
                <a:latin typeface="宋体" panose="02010600030101010101" pitchFamily="2" charset="-122"/>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lvl="0">
              <a:spcAft>
                <a:spcPts val="0"/>
              </a:spcAf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发起人或其他批准项目章程的人员的姓名和职权：</a:t>
            </a:r>
          </a:p>
          <a:p>
            <a:pPr algn="just">
              <a:spcAft>
                <a:spcPts val="0"/>
              </a:spcAft>
            </a:pPr>
            <a:r>
              <a:rPr lang="zh-CN" altLang="zh-CN" sz="2400" kern="100" dirty="0">
                <a:latin typeface="Times New Roman" panose="02020603050405020304" pitchFamily="18" charset="0"/>
                <a:ea typeface="宋体" panose="02010600030101010101" pitchFamily="2" charset="-122"/>
              </a:rPr>
              <a:t>发起人：侯宏仑</a:t>
            </a:r>
          </a:p>
          <a:p>
            <a:pPr algn="just">
              <a:spcAft>
                <a:spcPts val="0"/>
              </a:spcAft>
            </a:pPr>
            <a:r>
              <a:rPr lang="zh-CN" altLang="zh-CN" sz="2400" kern="100" dirty="0">
                <a:latin typeface="Times New Roman" panose="02020603050405020304" pitchFamily="18" charset="0"/>
                <a:ea typeface="宋体" panose="02010600030101010101" pitchFamily="2" charset="-122"/>
              </a:rPr>
              <a:t>发起人：杨枨</a:t>
            </a:r>
          </a:p>
          <a:p>
            <a:pPr algn="just">
              <a:spcAft>
                <a:spcPts val="0"/>
              </a:spcAft>
            </a:pPr>
            <a:r>
              <a:rPr lang="zh-CN" altLang="zh-CN" sz="2400" kern="100" dirty="0">
                <a:latin typeface="Times New Roman" panose="02020603050405020304" pitchFamily="18" charset="0"/>
                <a:ea typeface="宋体" panose="02010600030101010101" pitchFamily="2" charset="-122"/>
              </a:rPr>
              <a:t>职权：核心用户，项目审批</a:t>
            </a:r>
          </a:p>
          <a:p>
            <a:pPr algn="just">
              <a:spcAft>
                <a:spcPts val="0"/>
              </a:spcAft>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lvl="0">
              <a:spcAft>
                <a:spcPts val="0"/>
              </a:spcAf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项目授权：</a:t>
            </a:r>
          </a:p>
          <a:p>
            <a:pPr algn="just">
              <a:spcAft>
                <a:spcPts val="0"/>
              </a:spcAft>
            </a:pPr>
            <a:r>
              <a:rPr lang="zh-CN" altLang="zh-CN" sz="2400" kern="100" dirty="0">
                <a:latin typeface="Times New Roman" panose="02020603050405020304" pitchFamily="18" charset="0"/>
                <a:ea typeface="宋体" panose="02010600030101010101" pitchFamily="2" charset="-122"/>
              </a:rPr>
              <a:t>本项目由侯宏仑老师发起，由杨枨老师、侯宏仑老师对项目经理进行授权，并由杨枨老师和侯宏仑老师对本项目各阶段进行验收评审。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889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1126309" y="1569438"/>
          <a:ext cx="9941259" cy="4395704"/>
        </p:xfrm>
        <a:graphic>
          <a:graphicData uri="http://schemas.openxmlformats.org/drawingml/2006/table">
            <a:tbl>
              <a:tblPr firstRow="1" firstCol="1" bandRow="1"/>
              <a:tblGrid>
                <a:gridCol w="5130774">
                  <a:extLst>
                    <a:ext uri="{9D8B030D-6E8A-4147-A177-3AD203B41FA5}">
                      <a16:colId xmlns:a16="http://schemas.microsoft.com/office/drawing/2014/main" val="20000"/>
                    </a:ext>
                  </a:extLst>
                </a:gridCol>
                <a:gridCol w="962097">
                  <a:extLst>
                    <a:ext uri="{9D8B030D-6E8A-4147-A177-3AD203B41FA5}">
                      <a16:colId xmlns:a16="http://schemas.microsoft.com/office/drawing/2014/main" val="20001"/>
                    </a:ext>
                  </a:extLst>
                </a:gridCol>
                <a:gridCol w="962097">
                  <a:extLst>
                    <a:ext uri="{9D8B030D-6E8A-4147-A177-3AD203B41FA5}">
                      <a16:colId xmlns:a16="http://schemas.microsoft.com/office/drawing/2014/main" val="20002"/>
                    </a:ext>
                  </a:extLst>
                </a:gridCol>
                <a:gridCol w="962097">
                  <a:extLst>
                    <a:ext uri="{9D8B030D-6E8A-4147-A177-3AD203B41FA5}">
                      <a16:colId xmlns:a16="http://schemas.microsoft.com/office/drawing/2014/main" val="20003"/>
                    </a:ext>
                  </a:extLst>
                </a:gridCol>
                <a:gridCol w="962097">
                  <a:extLst>
                    <a:ext uri="{9D8B030D-6E8A-4147-A177-3AD203B41FA5}">
                      <a16:colId xmlns:a16="http://schemas.microsoft.com/office/drawing/2014/main" val="20004"/>
                    </a:ext>
                  </a:extLst>
                </a:gridCol>
                <a:gridCol w="962097">
                  <a:extLst>
                    <a:ext uri="{9D8B030D-6E8A-4147-A177-3AD203B41FA5}">
                      <a16:colId xmlns:a16="http://schemas.microsoft.com/office/drawing/2014/main" val="20005"/>
                    </a:ext>
                  </a:extLst>
                </a:gridCol>
              </a:tblGrid>
              <a:tr h="310046">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负责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辅助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I-</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通知 </a:t>
                      </a:r>
                      <a:endParaRPr lang="ja-JP" altLang="en-US" sz="2600" b="0" i="0" u="none" strike="noStrike" dirty="0">
                        <a:effectLst/>
                        <a:latin typeface="Arial" panose="020B0604020202020204" pitchFamily="34" charset="0"/>
                      </a:endParaRPr>
                    </a:p>
                  </a:txBody>
                  <a:tcPr marL="98973" marR="98973" marT="137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w="12700" cap="flat" cmpd="sng" algn="ctr">
                      <a:solidFill>
                        <a:srgbClr val="000000"/>
                      </a:solidFill>
                      <a:prstDash val="solid"/>
                      <a:round/>
                      <a:headEnd type="none" w="med" len="med"/>
                      <a:tailEnd type="none" w="med" len="med"/>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0"/>
                  </a:ext>
                </a:extLst>
              </a:tr>
              <a:tr h="297469">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童欣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吴自强</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刘震</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陈雅菁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陈婧唯</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项目章程</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3"/>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项目总体计划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4"/>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软件需求工程计划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5"/>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需求获取</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6"/>
                  </a:ext>
                </a:extLst>
              </a:tr>
              <a:tr h="297180">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7"/>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编写规格说明</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8"/>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需求验证</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9"/>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软件需求变更文档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0"/>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项目总结</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矩形 2"/>
          <p:cNvSpPr/>
          <p:nvPr/>
        </p:nvSpPr>
        <p:spPr>
          <a:xfrm>
            <a:off x="1126309" y="686554"/>
            <a:ext cx="2954655" cy="461665"/>
          </a:xfrm>
          <a:prstGeom prst="rect">
            <a:avLst/>
          </a:prstGeom>
        </p:spPr>
        <p:txBody>
          <a:bodyPr wrap="none">
            <a:spAutoFit/>
          </a:bodyPr>
          <a:lstStyle/>
          <a:p>
            <a:pPr indent="0"/>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项目各阶段负责人：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项目组织</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050" y="230744"/>
            <a:ext cx="15744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OBS</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1873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a:extLst>
              <a:ext uri="{FF2B5EF4-FFF2-40B4-BE49-F238E27FC236}">
                <a16:creationId xmlns:a16="http://schemas.microsoft.com/office/drawing/2014/main" id="{016C006A-8397-4BF2-9859-34B65F77938F}"/>
              </a:ext>
            </a:extLst>
          </p:cNvPr>
          <p:cNvPicPr>
            <a:picLocks noChangeAspect="1"/>
          </p:cNvPicPr>
          <p:nvPr/>
        </p:nvPicPr>
        <p:blipFill>
          <a:blip r:embed="rId2"/>
          <a:stretch>
            <a:fillRect/>
          </a:stretch>
        </p:blipFill>
        <p:spPr>
          <a:xfrm>
            <a:off x="1409700" y="885824"/>
            <a:ext cx="8279130" cy="574348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范围管理计划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0121" y="1378012"/>
            <a:ext cx="7277101" cy="2739211"/>
          </a:xfrm>
          <a:prstGeom prst="rect">
            <a:avLst/>
          </a:prstGeom>
        </p:spPr>
        <p:txBody>
          <a:bodyPr wrap="square">
            <a:spAutoFit/>
          </a:bodyPr>
          <a:lstStyle/>
          <a:p>
            <a:pPr lvl="1">
              <a:spcAft>
                <a:spcPts val="0"/>
              </a:spcAft>
              <a:buSzPts val="1400"/>
              <a:tabLst>
                <a:tab pos="228600" algn="l"/>
              </a:tabLs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项目范围管理</a:t>
            </a: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规划范围管理</a:t>
            </a: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描述将如何定义、制定、监督、控制和确认项目范围。</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制定项目范围说明书；</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根据详细项目范围说明书创建 </a:t>
            </a:r>
            <a:r>
              <a:rPr lang="en-US" altLang="zh-CN" sz="2000" dirty="0">
                <a:latin typeface="宋体" panose="02010600030101010101" pitchFamily="2" charset="-122"/>
                <a:ea typeface="宋体" panose="02010600030101010101" pitchFamily="2" charset="-122"/>
                <a:cs typeface="宋体" panose="02010600030101010101" pitchFamily="2" charset="-122"/>
              </a:rPr>
              <a:t>WBS</a:t>
            </a:r>
            <a:r>
              <a:rPr lang="zh-CN" altLang="zh-CN" sz="2000" dirty="0">
                <a:latin typeface="宋体" panose="02010600030101010101" pitchFamily="2" charset="-122"/>
                <a:ea typeface="宋体" panose="02010600030101010101" pitchFamily="2" charset="-122"/>
                <a:cs typeface="宋体" panose="02010600030101010101" pitchFamily="2" charset="-122"/>
              </a:rPr>
              <a:t>；</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确定如何审批和维护范围基准；</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正式验收已完成的项目可交付成果。</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en-US" altLang="zh-CN" sz="2000" dirty="0">
                <a:effectLst/>
                <a:latin typeface="宋体" panose="02010600030101010101" pitchFamily="2" charset="-122"/>
                <a:ea typeface="宋体" panose="02010600030101010101" pitchFamily="2" charset="-122"/>
                <a:cs typeface="宋体" panose="02010600030101010101" pitchFamily="2" charset="-122"/>
              </a:rPr>
              <a:t>WBS</a:t>
            </a:r>
            <a:r>
              <a:rPr lang="zh-CN" altLang="en-US" sz="2000" dirty="0">
                <a:effectLst/>
                <a:latin typeface="宋体" panose="02010600030101010101" pitchFamily="2" charset="-122"/>
                <a:ea typeface="宋体" panose="02010600030101010101" pitchFamily="2" charset="-122"/>
                <a:cs typeface="宋体" panose="02010600030101010101" pitchFamily="2" charset="-122"/>
              </a:rPr>
              <a:t>表明确</a:t>
            </a:r>
            <a:r>
              <a:rPr lang="en-US" altLang="zh-CN" sz="2000" dirty="0">
                <a:effectLst/>
                <a:latin typeface="宋体" panose="02010600030101010101" pitchFamily="2" charset="-122"/>
                <a:ea typeface="宋体" panose="02010600030101010101" pitchFamily="2" charset="-122"/>
                <a:cs typeface="宋体" panose="02010600030101010101" pitchFamily="2" charset="-122"/>
              </a:rPr>
              <a:t>WBS</a:t>
            </a:r>
            <a:r>
              <a:rPr lang="zh-CN" altLang="en-US" sz="2000" dirty="0">
                <a:effectLst/>
                <a:latin typeface="宋体" panose="02010600030101010101" pitchFamily="2" charset="-122"/>
                <a:ea typeface="宋体" panose="02010600030101010101" pitchFamily="2" charset="-122"/>
                <a:cs typeface="宋体" panose="02010600030101010101" pitchFamily="2" charset="-122"/>
              </a:rPr>
              <a:t>条目的输入和输出</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6700" dirty="0">
                <a:solidFill>
                  <a:schemeClr val="tx1">
                    <a:lumMod val="65000"/>
                    <a:lumOff val="35000"/>
                  </a:schemeClr>
                </a:solidFill>
              </a:rPr>
              <a:t>目录</a:t>
            </a:r>
            <a:br>
              <a:rPr lang="zh-CN" altLang="en-US" sz="4400" dirty="0">
                <a:solidFill>
                  <a:schemeClr val="tx1">
                    <a:lumMod val="65000"/>
                    <a:lumOff val="35000"/>
                  </a:schemeClr>
                </a:solidFill>
              </a:rPr>
            </a:br>
            <a:endParaRPr lang="zh-CN" altLang="en-US" sz="4400" dirty="0"/>
          </a:p>
        </p:txBody>
      </p:sp>
      <p:sp>
        <p:nvSpPr>
          <p:cNvPr id="5" name="内容占位符 4"/>
          <p:cNvSpPr>
            <a:spLocks noGrp="1"/>
          </p:cNvSpPr>
          <p:nvPr>
            <p:ph sz="half" idx="1"/>
          </p:nvPr>
        </p:nvSpPr>
        <p:spPr>
          <a:xfrm>
            <a:off x="791633" y="1817688"/>
            <a:ext cx="4184035" cy="4430711"/>
          </a:xfrm>
        </p:spPr>
        <p:txBody>
          <a:bodyPr>
            <a:normAutofit fontScale="55000" lnSpcReduction="20000"/>
          </a:bodyPr>
          <a:lstStyle/>
          <a:p>
            <a:r>
              <a:rPr lang="zh-CN" altLang="en-US" sz="7300" dirty="0">
                <a:solidFill>
                  <a:srgbClr val="000000"/>
                </a:solidFill>
                <a:latin typeface="+mn-ea"/>
              </a:rPr>
              <a:t>项目概述</a:t>
            </a:r>
            <a:endParaRPr lang="en-US" altLang="zh-CN" sz="7300" dirty="0">
              <a:solidFill>
                <a:srgbClr val="000000"/>
              </a:solidFill>
              <a:latin typeface="+mn-ea"/>
            </a:endParaRPr>
          </a:p>
          <a:p>
            <a:r>
              <a:rPr lang="zh-CN" altLang="en-US" sz="7300" dirty="0">
                <a:solidFill>
                  <a:srgbClr val="000000"/>
                </a:solidFill>
                <a:latin typeface="+mn-ea"/>
              </a:rPr>
              <a:t>可行性分析</a:t>
            </a:r>
            <a:endParaRPr lang="en-US" altLang="zh-CN" sz="7300" dirty="0">
              <a:solidFill>
                <a:srgbClr val="000000"/>
              </a:solidFill>
              <a:latin typeface="+mn-ea"/>
            </a:endParaRPr>
          </a:p>
          <a:p>
            <a:r>
              <a:rPr lang="zh-CN" altLang="en-US" sz="7300" dirty="0">
                <a:solidFill>
                  <a:srgbClr val="000000"/>
                </a:solidFill>
                <a:latin typeface="+mn-ea"/>
              </a:rPr>
              <a:t>项目章程</a:t>
            </a:r>
            <a:endParaRPr lang="en-US" altLang="zh-CN" sz="7300" dirty="0">
              <a:solidFill>
                <a:srgbClr val="000000"/>
              </a:solidFill>
              <a:latin typeface="+mn-ea"/>
            </a:endParaRPr>
          </a:p>
          <a:p>
            <a:r>
              <a:rPr lang="zh-CN" altLang="en-US" sz="7300" dirty="0">
                <a:solidFill>
                  <a:srgbClr val="000000"/>
                </a:solidFill>
                <a:latin typeface="+mn-ea"/>
              </a:rPr>
              <a:t>项目组织</a:t>
            </a:r>
            <a:endParaRPr lang="en-US" altLang="zh-CN" sz="7300" dirty="0">
              <a:solidFill>
                <a:srgbClr val="000000"/>
              </a:solidFill>
              <a:latin typeface="+mn-ea"/>
            </a:endParaRPr>
          </a:p>
          <a:p>
            <a:r>
              <a:rPr lang="zh-CN" altLang="en-US" sz="7300" dirty="0">
                <a:solidFill>
                  <a:srgbClr val="000000"/>
                </a:solidFill>
                <a:latin typeface="+mn-ea"/>
              </a:rPr>
              <a:t>范围管理计划</a:t>
            </a:r>
            <a:endParaRPr lang="en-US" altLang="zh-CN" sz="7300" dirty="0">
              <a:solidFill>
                <a:srgbClr val="000000"/>
              </a:solidFill>
              <a:latin typeface="+mn-ea"/>
            </a:endParaRPr>
          </a:p>
          <a:p>
            <a:r>
              <a:rPr lang="zh-CN" altLang="en-US" sz="7300" dirty="0">
                <a:solidFill>
                  <a:srgbClr val="000000"/>
                </a:solidFill>
                <a:latin typeface="+mn-ea"/>
              </a:rPr>
              <a:t>进度管理计划</a:t>
            </a:r>
            <a:endParaRPr lang="en-US" altLang="zh-CN" sz="7300" dirty="0">
              <a:solidFill>
                <a:srgbClr val="000000"/>
              </a:solidFill>
              <a:latin typeface="+mn-ea"/>
            </a:endParaRPr>
          </a:p>
          <a:p>
            <a:r>
              <a:rPr lang="zh-CN" altLang="en-US" sz="7300" dirty="0">
                <a:solidFill>
                  <a:srgbClr val="000000"/>
                </a:solidFill>
                <a:latin typeface="+mn-ea"/>
              </a:rPr>
              <a:t>成本管理计划</a:t>
            </a:r>
            <a:endParaRPr lang="en-US" altLang="zh-CN" sz="7300" dirty="0">
              <a:solidFill>
                <a:srgbClr val="000000"/>
              </a:solidFill>
              <a:latin typeface="+mn-ea"/>
            </a:endParaRPr>
          </a:p>
          <a:p>
            <a:endParaRPr lang="zh-CN" altLang="en-US" dirty="0">
              <a:latin typeface="+mn-ea"/>
            </a:endParaRPr>
          </a:p>
        </p:txBody>
      </p:sp>
      <p:sp>
        <p:nvSpPr>
          <p:cNvPr id="6" name="内容占位符 5"/>
          <p:cNvSpPr>
            <a:spLocks noGrp="1"/>
          </p:cNvSpPr>
          <p:nvPr>
            <p:ph sz="half" idx="2"/>
          </p:nvPr>
        </p:nvSpPr>
        <p:spPr>
          <a:xfrm>
            <a:off x="5124317" y="981075"/>
            <a:ext cx="4184034" cy="5362575"/>
          </a:xfrm>
        </p:spPr>
        <p:txBody>
          <a:bodyPr>
            <a:normAutofit fontScale="55000" lnSpcReduction="20000"/>
          </a:bodyPr>
          <a:lstStyle/>
          <a:p>
            <a:pPr>
              <a:lnSpc>
                <a:spcPct val="150000"/>
              </a:lnSpc>
            </a:pPr>
            <a:r>
              <a:rPr lang="zh-CN" altLang="en-US" sz="6500" dirty="0">
                <a:solidFill>
                  <a:srgbClr val="000000"/>
                </a:solidFill>
                <a:latin typeface="+mn-ea"/>
              </a:rPr>
              <a:t>质量管理计划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配置管理计划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人力资源管理计划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沟通管理计划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风险管理计划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小组分工</a:t>
            </a:r>
            <a:endParaRPr lang="en-US" altLang="zh-CN" sz="6500" dirty="0">
              <a:solidFill>
                <a:srgbClr val="000000"/>
              </a:solidFill>
              <a:latin typeface="+mn-ea"/>
            </a:endParaRPr>
          </a:p>
          <a:p>
            <a:endParaRPr lang="en-US" altLang="zh-CN" sz="3800" dirty="0">
              <a:solidFill>
                <a:srgbClr val="000000"/>
              </a:solidFill>
              <a:latin typeface="Segoe UI" panose="020B0502040204020203" pitchFamily="34" charset="0"/>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7B3E9CB-B4A5-4886-A373-00D3215DD07C}"/>
              </a:ext>
            </a:extLst>
          </p:cNvPr>
          <p:cNvPicPr>
            <a:picLocks noChangeAspect="1"/>
          </p:cNvPicPr>
          <p:nvPr/>
        </p:nvPicPr>
        <p:blipFill>
          <a:blip r:embed="rId2"/>
          <a:stretch>
            <a:fillRect/>
          </a:stretch>
        </p:blipFill>
        <p:spPr>
          <a:xfrm>
            <a:off x="1914525" y="80962"/>
            <a:ext cx="8362950" cy="6696075"/>
          </a:xfrm>
          <a:prstGeom prst="rect">
            <a:avLst/>
          </a:prstGeom>
        </p:spPr>
      </p:pic>
      <p:sp>
        <p:nvSpPr>
          <p:cNvPr id="3" name="文本框 2">
            <a:extLst>
              <a:ext uri="{FF2B5EF4-FFF2-40B4-BE49-F238E27FC236}">
                <a16:creationId xmlns:a16="http://schemas.microsoft.com/office/drawing/2014/main" id="{052E6464-F3E2-4584-AA42-1276F000B346}"/>
              </a:ext>
            </a:extLst>
          </p:cNvPr>
          <p:cNvSpPr txBox="1"/>
          <p:nvPr/>
        </p:nvSpPr>
        <p:spPr>
          <a:xfrm>
            <a:off x="310718" y="2618913"/>
            <a:ext cx="1287263" cy="523220"/>
          </a:xfrm>
          <a:prstGeom prst="rect">
            <a:avLst/>
          </a:prstGeom>
          <a:noFill/>
        </p:spPr>
        <p:txBody>
          <a:bodyPr wrap="square" rtlCol="0">
            <a:spAutoFit/>
          </a:bodyPr>
          <a:lstStyle/>
          <a:p>
            <a:r>
              <a:rPr lang="en-US" altLang="zh-CN" sz="2800" dirty="0"/>
              <a:t>WBS</a:t>
            </a:r>
            <a:r>
              <a:rPr lang="zh-CN" altLang="en-US" sz="2800" dirty="0"/>
              <a:t>表</a:t>
            </a:r>
            <a:endParaRPr lang="en-US" altLang="zh-CN" sz="2800" dirty="0"/>
          </a:p>
        </p:txBody>
      </p:sp>
    </p:spTree>
    <p:extLst>
      <p:ext uri="{BB962C8B-B14F-4D97-AF65-F5344CB8AC3E}">
        <p14:creationId xmlns:p14="http://schemas.microsoft.com/office/powerpoint/2010/main" val="1125574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233680" y="1280160"/>
            <a:ext cx="11958320" cy="3637280"/>
          </a:xfrm>
          <a:prstGeom prst="rect">
            <a:avLst/>
          </a:prstGeom>
          <a:noFill/>
          <a:ln>
            <a:noFill/>
          </a:ln>
        </p:spPr>
      </p:pic>
      <p:sp>
        <p:nvSpPr>
          <p:cNvPr id="3" name="Rectangle 2"/>
          <p:cNvSpPr>
            <a:spLocks noChangeArrowheads="1"/>
          </p:cNvSpPr>
          <p:nvPr/>
        </p:nvSpPr>
        <p:spPr bwMode="auto">
          <a:xfrm>
            <a:off x="-352425" y="326739"/>
            <a:ext cx="2286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lang="en-US" altLang="zh-CN" sz="32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WBS</a:t>
            </a:r>
            <a:endParaRPr kumimoji="0" lang="en-US" altLang="zh-CN" sz="1400" b="0" i="0" u="none" strike="noStrike" cap="none" normalizeH="0" baseline="0" dirty="0">
              <a:ln>
                <a:noFill/>
              </a:ln>
              <a:solidFill>
                <a:schemeClr val="tx1"/>
              </a:solidFill>
              <a:effectLst/>
            </a:endParaRPr>
          </a:p>
        </p:txBody>
      </p:sp>
      <p:sp>
        <p:nvSpPr>
          <p:cNvPr id="4" name="文本框 3"/>
          <p:cNvSpPr txBox="1"/>
          <p:nvPr/>
        </p:nvSpPr>
        <p:spPr>
          <a:xfrm>
            <a:off x="777875" y="5834380"/>
            <a:ext cx="186944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详情见</a:t>
            </a:r>
            <a:r>
              <a:rPr lang="en-US" altLang="zh-CN" sz="2400" b="1">
                <a:latin typeface="宋体" panose="02010600030101010101" pitchFamily="2" charset="-122"/>
                <a:ea typeface="宋体" panose="02010600030101010101" pitchFamily="2" charset="-122"/>
                <a:cs typeface="宋体" panose="02010600030101010101" pitchFamily="2" charset="-122"/>
              </a:rPr>
              <a:t>visio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0" y="859065"/>
            <a:ext cx="8801100" cy="5139869"/>
          </a:xfrm>
          <a:prstGeom prst="rect">
            <a:avLst/>
          </a:prstGeom>
        </p:spPr>
        <p:txBody>
          <a:bodyPr wrap="square">
            <a:spAutoFit/>
          </a:bodyPr>
          <a:lstStyle/>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5.1.8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确认范围</a:t>
            </a: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r>
              <a:rPr lang="zh-CN" altLang="zh-CN" sz="2000" kern="100" dirty="0">
                <a:latin typeface="Times New Roman" panose="02020603050405020304" pitchFamily="18" charset="0"/>
                <a:ea typeface="宋体" panose="02010600030101010101" pitchFamily="2" charset="-122"/>
              </a:rPr>
              <a:t>确认范围是</a:t>
            </a:r>
            <a:r>
              <a:rPr lang="zh-CN" altLang="zh-CN" sz="2000" kern="100" dirty="0">
                <a:solidFill>
                  <a:srgbClr val="0070C0"/>
                </a:solidFill>
                <a:latin typeface="Times New Roman" panose="02020603050405020304" pitchFamily="18" charset="0"/>
                <a:ea typeface="宋体" panose="02010600030101010101" pitchFamily="2" charset="-122"/>
              </a:rPr>
              <a:t>正式验收已完成的项目可交付成果的过程</a:t>
            </a:r>
            <a:r>
              <a:rPr lang="zh-CN" altLang="zh-CN" sz="2000" kern="100" dirty="0">
                <a:latin typeface="Times New Roman" panose="02020603050405020304" pitchFamily="18" charset="0"/>
                <a:ea typeface="宋体" panose="02010600030101010101" pitchFamily="2" charset="-122"/>
              </a:rPr>
              <a:t>。本过程的主要作用是，使验收过程具有客观性；同时通过确认每个可交付成果，来提高最终产品、服务或成果获得验收的可能性。本过程应根据需要在整个项目期间定期开展。</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5.1.7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控制范围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首先控制该项目范围</a:t>
            </a:r>
            <a:r>
              <a:rPr lang="zh-CN" altLang="zh-CN" sz="2000" kern="100" dirty="0">
                <a:solidFill>
                  <a:srgbClr val="0070C0"/>
                </a:solidFill>
                <a:latin typeface="Times New Roman" panose="02020603050405020304" pitchFamily="18" charset="0"/>
                <a:ea typeface="宋体" panose="02010600030101010101" pitchFamily="2" charset="-122"/>
              </a:rPr>
              <a:t>确保所有变更请求</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推荐的纠正措施</a:t>
            </a:r>
            <a:r>
              <a:rPr lang="zh-CN" altLang="zh-CN" sz="2000" kern="100" dirty="0">
                <a:latin typeface="Times New Roman" panose="02020603050405020304" pitchFamily="18" charset="0"/>
                <a:ea typeface="宋体" panose="02010600030101010101" pitchFamily="2" charset="-122"/>
              </a:rPr>
              <a:t>或</a:t>
            </a:r>
            <a:r>
              <a:rPr lang="zh-CN" altLang="zh-CN" sz="2000" kern="100" dirty="0">
                <a:solidFill>
                  <a:srgbClr val="0070C0"/>
                </a:solidFill>
                <a:latin typeface="Times New Roman" panose="02020603050405020304" pitchFamily="18" charset="0"/>
                <a:ea typeface="宋体" panose="02010600030101010101" pitchFamily="2" charset="-122"/>
              </a:rPr>
              <a:t>预防措施</a:t>
            </a:r>
            <a:r>
              <a:rPr lang="zh-CN" altLang="zh-CN" sz="2000" kern="100" dirty="0">
                <a:latin typeface="Times New Roman" panose="02020603050405020304" pitchFamily="18" charset="0"/>
                <a:ea typeface="宋体" panose="02010600030101010101" pitchFamily="2" charset="-122"/>
              </a:rPr>
              <a:t>都通过</a:t>
            </a:r>
            <a:r>
              <a:rPr lang="zh-CN" altLang="zh-CN" sz="2000" kern="100" dirty="0">
                <a:solidFill>
                  <a:srgbClr val="0070C0"/>
                </a:solidFill>
                <a:latin typeface="Times New Roman" panose="02020603050405020304" pitchFamily="18" charset="0"/>
                <a:ea typeface="宋体" panose="02010600030101010101" pitchFamily="2" charset="-122"/>
              </a:rPr>
              <a:t>实施整体变更控制过程</a:t>
            </a:r>
            <a:r>
              <a:rPr lang="zh-CN" altLang="zh-CN" sz="2000" kern="100" dirty="0">
                <a:latin typeface="Times New Roman" panose="02020603050405020304" pitchFamily="18" charset="0"/>
                <a:ea typeface="宋体" panose="02010600030101010101" pitchFamily="2" charset="-122"/>
              </a:rPr>
              <a:t>进行处理。当在</a:t>
            </a:r>
            <a:r>
              <a:rPr lang="zh-CN" altLang="zh-CN" sz="2000" kern="100" dirty="0">
                <a:solidFill>
                  <a:srgbClr val="0070C0"/>
                </a:solidFill>
                <a:latin typeface="Times New Roman" panose="02020603050405020304" pitchFamily="18" charset="0"/>
                <a:ea typeface="宋体" panose="02010600030101010101" pitchFamily="2" charset="-122"/>
              </a:rPr>
              <a:t>变更实际发生</a:t>
            </a:r>
            <a:r>
              <a:rPr lang="zh-CN" altLang="zh-CN" sz="2000" kern="100" dirty="0">
                <a:latin typeface="Times New Roman" panose="02020603050405020304" pitchFamily="18" charset="0"/>
                <a:ea typeface="宋体" panose="02010600030101010101" pitchFamily="2" charset="-122"/>
              </a:rPr>
              <a:t>时，也要采用</a:t>
            </a:r>
            <a:r>
              <a:rPr lang="zh-CN" altLang="zh-CN" sz="2000" kern="100" dirty="0">
                <a:solidFill>
                  <a:srgbClr val="0070C0"/>
                </a:solidFill>
                <a:latin typeface="Times New Roman" panose="02020603050405020304" pitchFamily="18" charset="0"/>
                <a:ea typeface="宋体" panose="02010600030101010101" pitchFamily="2" charset="-122"/>
              </a:rPr>
              <a:t>控制范围过程</a:t>
            </a:r>
            <a:r>
              <a:rPr lang="zh-CN" altLang="zh-CN" sz="2000" kern="100" dirty="0">
                <a:latin typeface="Times New Roman" panose="02020603050405020304" pitchFamily="18" charset="0"/>
                <a:ea typeface="宋体" panose="02010600030101010101" pitchFamily="2" charset="-122"/>
              </a:rPr>
              <a:t>来管理这些变更。并且控制范围过程应该与其他控制过程协调开展。因此在此过程中我们会保证对项目</a:t>
            </a:r>
            <a:r>
              <a:rPr lang="zh-CN" altLang="zh-CN" sz="2000" kern="100" dirty="0">
                <a:solidFill>
                  <a:srgbClr val="0070C0"/>
                </a:solidFill>
                <a:latin typeface="Times New Roman" panose="02020603050405020304" pitchFamily="18" charset="0"/>
                <a:ea typeface="宋体" panose="02010600030101010101" pitchFamily="2" charset="-122"/>
              </a:rPr>
              <a:t>基准</a:t>
            </a:r>
            <a:r>
              <a:rPr lang="zh-CN" altLang="zh-CN" sz="2000" kern="100" dirty="0">
                <a:latin typeface="Times New Roman" panose="02020603050405020304" pitchFamily="18" charset="0"/>
                <a:ea typeface="宋体" panose="02010600030101010101" pitchFamily="2" charset="-122"/>
              </a:rPr>
              <a:t>的</a:t>
            </a:r>
            <a:r>
              <a:rPr lang="zh-CN" altLang="zh-CN" sz="2000" kern="100" dirty="0">
                <a:solidFill>
                  <a:srgbClr val="0070C0"/>
                </a:solidFill>
                <a:latin typeface="Times New Roman" panose="02020603050405020304" pitchFamily="18" charset="0"/>
                <a:ea typeface="宋体" panose="02010600030101010101" pitchFamily="2" charset="-122"/>
              </a:rPr>
              <a:t>维护</a:t>
            </a:r>
            <a:r>
              <a:rPr lang="zh-CN" altLang="zh-CN" sz="2000" kern="100" dirty="0">
                <a:latin typeface="Times New Roman" panose="02020603050405020304" pitchFamily="18" charset="0"/>
                <a:ea typeface="宋体" panose="02010600030101010101" pitchFamily="2" charset="-122"/>
              </a:rPr>
              <a:t>，并通过数据分析的方法达到这一效果。</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由于变更不可避免，因此在每个子项目上，我们都必须</a:t>
            </a:r>
            <a:r>
              <a:rPr lang="zh-CN" altLang="zh-CN" sz="2000" kern="100" dirty="0">
                <a:solidFill>
                  <a:srgbClr val="0070C0"/>
                </a:solidFill>
                <a:latin typeface="Times New Roman" panose="02020603050405020304" pitchFamily="18" charset="0"/>
                <a:ea typeface="宋体" panose="02010600030101010101" pitchFamily="2" charset="-122"/>
              </a:rPr>
              <a:t>强制实施变更的控制。</a:t>
            </a:r>
            <a:endParaRPr lang="zh-CN" altLang="zh-CN" sz="1600" kern="100" dirty="0">
              <a:solidFill>
                <a:srgbClr val="0070C0"/>
              </a:solidFill>
              <a:latin typeface="Times New Roman" panose="02020603050405020304" pitchFamily="18" charset="0"/>
              <a:ea typeface="宋体" panose="02010600030101010101" pitchFamily="2" charset="-122"/>
            </a:endParaRPr>
          </a:p>
          <a:p>
            <a:pPr algn="just">
              <a:spcAft>
                <a:spcPts val="0"/>
              </a:spcAft>
            </a:pPr>
            <a:r>
              <a:rPr lang="zh-CN" altLang="zh-CN" sz="2000" kern="100" dirty="0">
                <a:latin typeface="Times New Roman" panose="02020603050405020304" pitchFamily="18" charset="0"/>
                <a:ea typeface="宋体" panose="02010600030101010101" pitchFamily="2" charset="-122"/>
              </a:rPr>
              <a:t>最后要跟</a:t>
            </a:r>
            <a:r>
              <a:rPr lang="zh-CN" altLang="zh-CN" sz="2000" kern="100" dirty="0">
                <a:solidFill>
                  <a:srgbClr val="0070C0"/>
                </a:solidFill>
                <a:latin typeface="Times New Roman" panose="02020603050405020304" pitchFamily="18" charset="0"/>
                <a:ea typeface="宋体" panose="02010600030101010101" pitchFamily="2" charset="-122"/>
              </a:rPr>
              <a:t>据所变更的项目更新相关的项目文件</a:t>
            </a:r>
            <a:r>
              <a:rPr lang="zh-CN" altLang="zh-CN" sz="2000" kern="100" dirty="0">
                <a:latin typeface="Times New Roman" panose="02020603050405020304" pitchFamily="18" charset="0"/>
                <a:ea typeface="宋体" panose="02010600030101010101" pitchFamily="2" charset="-122"/>
              </a:rPr>
              <a:t>，并在通过审核后及时上传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进度管理计划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64782" y="158115"/>
            <a:ext cx="5278755" cy="2274570"/>
          </a:xfrm>
          <a:prstGeom prst="rect">
            <a:avLst/>
          </a:prstGeom>
        </p:spPr>
      </p:pic>
      <p:pic>
        <p:nvPicPr>
          <p:cNvPr id="5" name="图片 4"/>
          <p:cNvPicPr/>
          <p:nvPr/>
        </p:nvPicPr>
        <p:blipFill>
          <a:blip r:embed="rId3"/>
          <a:stretch>
            <a:fillRect/>
          </a:stretch>
        </p:blipFill>
        <p:spPr>
          <a:xfrm>
            <a:off x="164782" y="2727960"/>
            <a:ext cx="5278755" cy="2355215"/>
          </a:xfrm>
          <a:prstGeom prst="rect">
            <a:avLst/>
          </a:prstGeom>
        </p:spPr>
      </p:pic>
      <p:pic>
        <p:nvPicPr>
          <p:cNvPr id="6" name="图片 5"/>
          <p:cNvPicPr/>
          <p:nvPr/>
        </p:nvPicPr>
        <p:blipFill>
          <a:blip r:embed="rId4"/>
          <a:stretch>
            <a:fillRect/>
          </a:stretch>
        </p:blipFill>
        <p:spPr>
          <a:xfrm>
            <a:off x="5834062" y="301307"/>
            <a:ext cx="5278755" cy="2390140"/>
          </a:xfrm>
          <a:prstGeom prst="rect">
            <a:avLst/>
          </a:prstGeom>
        </p:spPr>
      </p:pic>
      <p:pic>
        <p:nvPicPr>
          <p:cNvPr id="7" name="图片 6"/>
          <p:cNvPicPr/>
          <p:nvPr/>
        </p:nvPicPr>
        <p:blipFill>
          <a:blip r:embed="rId5"/>
          <a:stretch>
            <a:fillRect/>
          </a:stretch>
        </p:blipFill>
        <p:spPr>
          <a:xfrm>
            <a:off x="5834062" y="2942909"/>
            <a:ext cx="5278755" cy="2447290"/>
          </a:xfrm>
          <a:prstGeom prst="rect">
            <a:avLst/>
          </a:prstGeom>
        </p:spPr>
      </p:pic>
      <p:sp>
        <p:nvSpPr>
          <p:cNvPr id="8" name="矩形 7"/>
          <p:cNvSpPr/>
          <p:nvPr/>
        </p:nvSpPr>
        <p:spPr>
          <a:xfrm>
            <a:off x="357608" y="5682734"/>
            <a:ext cx="4072151" cy="523220"/>
          </a:xfrm>
          <a:prstGeom prst="rect">
            <a:avLst/>
          </a:prstGeom>
        </p:spPr>
        <p:txBody>
          <a:bodyPr wrap="square">
            <a:spAutoFit/>
          </a:bodyPr>
          <a:lstStyle/>
          <a:p>
            <a:pPr algn="just">
              <a:spcAft>
                <a:spcPts val="0"/>
              </a:spcAft>
            </a:pPr>
            <a:r>
              <a:rPr lang="zh-CN" altLang="zh-CN" sz="2800" kern="0" dirty="0">
                <a:latin typeface="Times New Roman" panose="02020603050405020304" pitchFamily="18" charset="0"/>
                <a:ea typeface="宋体" panose="02010600030101010101" pitchFamily="2" charset="-122"/>
                <a:cs typeface="宋体" panose="02010600030101010101" pitchFamily="2" charset="-122"/>
              </a:rPr>
              <a:t>详情见</a:t>
            </a:r>
            <a:r>
              <a:rPr lang="en-US" altLang="zh-CN" sz="2800" kern="0" dirty="0">
                <a:latin typeface="Times New Roman" panose="02020603050405020304" pitchFamily="18" charset="0"/>
                <a:ea typeface="宋体" panose="02010600030101010101" pitchFamily="2" charset="-122"/>
                <a:cs typeface="宋体" panose="02010600030101010101" pitchFamily="2" charset="-122"/>
              </a:rPr>
              <a:t>project</a:t>
            </a:r>
            <a:r>
              <a:rPr lang="zh-CN" altLang="zh-CN" sz="2800" kern="0" dirty="0">
                <a:latin typeface="Times New Roman" panose="02020603050405020304" pitchFamily="18" charset="0"/>
                <a:ea typeface="宋体" panose="02010600030101010101" pitchFamily="2" charset="-122"/>
                <a:cs typeface="宋体" panose="02010600030101010101" pitchFamily="2" charset="-122"/>
              </a:rPr>
              <a:t>甘特图</a:t>
            </a:r>
            <a:endParaRPr lang="zh-CN" altLang="zh-CN" sz="20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成本管理计划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7987" y="466959"/>
          <a:ext cx="11562736" cy="5145048"/>
        </p:xfrm>
        <a:graphic>
          <a:graphicData uri="http://schemas.openxmlformats.org/drawingml/2006/table">
            <a:tbl>
              <a:tblPr firstRow="1" firstCol="1" bandRow="1">
                <a:tableStyleId>{5C22544A-7EE6-4342-B048-85BDC9FD1C3A}</a:tableStyleId>
              </a:tblPr>
              <a:tblGrid>
                <a:gridCol w="3343494">
                  <a:extLst>
                    <a:ext uri="{9D8B030D-6E8A-4147-A177-3AD203B41FA5}">
                      <a16:colId xmlns:a16="http://schemas.microsoft.com/office/drawing/2014/main" val="20000"/>
                    </a:ext>
                  </a:extLst>
                </a:gridCol>
                <a:gridCol w="1700455">
                  <a:extLst>
                    <a:ext uri="{9D8B030D-6E8A-4147-A177-3AD203B41FA5}">
                      <a16:colId xmlns:a16="http://schemas.microsoft.com/office/drawing/2014/main" val="20001"/>
                    </a:ext>
                  </a:extLst>
                </a:gridCol>
                <a:gridCol w="2204370">
                  <a:extLst>
                    <a:ext uri="{9D8B030D-6E8A-4147-A177-3AD203B41FA5}">
                      <a16:colId xmlns:a16="http://schemas.microsoft.com/office/drawing/2014/main" val="20002"/>
                    </a:ext>
                  </a:extLst>
                </a:gridCol>
                <a:gridCol w="2165658">
                  <a:extLst>
                    <a:ext uri="{9D8B030D-6E8A-4147-A177-3AD203B41FA5}">
                      <a16:colId xmlns:a16="http://schemas.microsoft.com/office/drawing/2014/main" val="20003"/>
                    </a:ext>
                  </a:extLst>
                </a:gridCol>
                <a:gridCol w="2148759">
                  <a:extLst>
                    <a:ext uri="{9D8B030D-6E8A-4147-A177-3AD203B41FA5}">
                      <a16:colId xmlns:a16="http://schemas.microsoft.com/office/drawing/2014/main" val="20004"/>
                    </a:ext>
                  </a:extLst>
                </a:gridCol>
              </a:tblGrid>
              <a:tr h="523402">
                <a:tc>
                  <a:txBody>
                    <a:bodyPr/>
                    <a:lstStyle/>
                    <a:p>
                      <a:pPr algn="just">
                        <a:spcAft>
                          <a:spcPts val="0"/>
                        </a:spcAft>
                      </a:pPr>
                      <a:r>
                        <a:rPr lang="zh-CN" sz="1800" kern="100" dirty="0">
                          <a:effectLst/>
                        </a:rPr>
                        <a:t>任务</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预期周时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单人平均每周小时数（周</a:t>
                      </a:r>
                      <a:r>
                        <a:rPr lang="en-US" sz="1800" kern="100">
                          <a:effectLst/>
                        </a:rPr>
                        <a:t>/</a:t>
                      </a:r>
                      <a:r>
                        <a:rPr lang="zh-CN" sz="1800" kern="100">
                          <a:effectLst/>
                        </a:rPr>
                        <a:t>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单人平均总工时（小时）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dirty="0">
                          <a:effectLst/>
                        </a:rPr>
                        <a:t>小组总费用（元）</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0"/>
                  </a:ext>
                </a:extLst>
              </a:tr>
              <a:tr h="307006">
                <a:tc>
                  <a:txBody>
                    <a:bodyPr/>
                    <a:lstStyle/>
                    <a:p>
                      <a:pPr algn="just">
                        <a:spcAft>
                          <a:spcPts val="0"/>
                        </a:spcAft>
                      </a:pPr>
                      <a:r>
                        <a:rPr lang="zh-CN" sz="1800" kern="100">
                          <a:effectLst/>
                        </a:rPr>
                        <a:t>《项目需求工程开发计划》书写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3</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750*3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1"/>
                  </a:ext>
                </a:extLst>
              </a:tr>
              <a:tr h="307006">
                <a:tc>
                  <a:txBody>
                    <a:bodyPr/>
                    <a:lstStyle/>
                    <a:p>
                      <a:pPr algn="just">
                        <a:spcAft>
                          <a:spcPts val="0"/>
                        </a:spcAft>
                      </a:pPr>
                      <a:r>
                        <a:rPr lang="zh-CN" sz="1800" kern="100">
                          <a:effectLst/>
                        </a:rPr>
                        <a:t>《需求规范说明》文档书写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250*3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2"/>
                  </a:ext>
                </a:extLst>
              </a:tr>
              <a:tr h="307006">
                <a:tc>
                  <a:txBody>
                    <a:bodyPr/>
                    <a:lstStyle/>
                    <a:p>
                      <a:pPr algn="just">
                        <a:spcAft>
                          <a:spcPts val="0"/>
                        </a:spcAft>
                      </a:pPr>
                      <a:r>
                        <a:rPr lang="zh-CN" sz="1800" kern="100">
                          <a:effectLst/>
                        </a:rPr>
                        <a:t>《需求规格说明书》文档书写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500*3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3"/>
                  </a:ext>
                </a:extLst>
              </a:tr>
              <a:tr h="307006">
                <a:tc>
                  <a:txBody>
                    <a:bodyPr/>
                    <a:lstStyle/>
                    <a:p>
                      <a:pPr algn="just">
                        <a:spcAft>
                          <a:spcPts val="0"/>
                        </a:spcAft>
                      </a:pPr>
                      <a:r>
                        <a:rPr lang="zh-CN" sz="1800" kern="100">
                          <a:effectLst/>
                        </a:rPr>
                        <a:t>《软件需求变更》文档书写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500*3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4"/>
                  </a:ext>
                </a:extLst>
              </a:tr>
              <a:tr h="153503">
                <a:tc>
                  <a:txBody>
                    <a:bodyPr/>
                    <a:lstStyle/>
                    <a:p>
                      <a:pPr algn="just">
                        <a:spcAft>
                          <a:spcPts val="0"/>
                        </a:spcAft>
                      </a:pPr>
                      <a:r>
                        <a:rPr lang="zh-CN" sz="1800" kern="100">
                          <a:effectLst/>
                        </a:rPr>
                        <a:t>需求获取</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16</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5"/>
                  </a:ext>
                </a:extLst>
              </a:tr>
              <a:tr h="153503">
                <a:tc>
                  <a:txBody>
                    <a:bodyPr/>
                    <a:lstStyle/>
                    <a:p>
                      <a:pPr algn="just">
                        <a:spcAft>
                          <a:spcPts val="0"/>
                        </a:spcAft>
                      </a:pPr>
                      <a:r>
                        <a:rPr lang="zh-CN" sz="1800" kern="100">
                          <a:effectLst/>
                        </a:rPr>
                        <a:t>需求分析</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6"/>
                  </a:ext>
                </a:extLst>
              </a:tr>
              <a:tr h="153503">
                <a:tc>
                  <a:txBody>
                    <a:bodyPr/>
                    <a:lstStyle/>
                    <a:p>
                      <a:pPr algn="just">
                        <a:spcAft>
                          <a:spcPts val="0"/>
                        </a:spcAft>
                      </a:pPr>
                      <a:r>
                        <a:rPr lang="zh-CN" sz="1800" kern="100">
                          <a:effectLst/>
                        </a:rPr>
                        <a:t>需求建模</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7"/>
                  </a:ext>
                </a:extLst>
              </a:tr>
              <a:tr h="153503">
                <a:tc>
                  <a:txBody>
                    <a:bodyPr/>
                    <a:lstStyle/>
                    <a:p>
                      <a:pPr algn="just">
                        <a:spcAft>
                          <a:spcPts val="0"/>
                        </a:spcAft>
                      </a:pPr>
                      <a:r>
                        <a:rPr lang="zh-CN" sz="1800" kern="100">
                          <a:effectLst/>
                        </a:rPr>
                        <a:t>需求验证</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8"/>
                  </a:ext>
                </a:extLst>
              </a:tr>
              <a:tr h="153503">
                <a:tc>
                  <a:txBody>
                    <a:bodyPr/>
                    <a:lstStyle/>
                    <a:p>
                      <a:pPr algn="just">
                        <a:spcAft>
                          <a:spcPts val="0"/>
                        </a:spcAft>
                      </a:pPr>
                      <a:r>
                        <a:rPr lang="zh-CN" sz="1800" kern="100">
                          <a:effectLst/>
                        </a:rPr>
                        <a:t>需求管理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9"/>
                  </a:ext>
                </a:extLst>
              </a:tr>
              <a:tr h="153503">
                <a:tc>
                  <a:txBody>
                    <a:bodyPr/>
                    <a:lstStyle/>
                    <a:p>
                      <a:pPr algn="just">
                        <a:spcAft>
                          <a:spcPts val="0"/>
                        </a:spcAft>
                      </a:pPr>
                      <a:r>
                        <a:rPr lang="zh-CN" sz="1800" kern="100">
                          <a:effectLst/>
                        </a:rPr>
                        <a:t>需求项目管理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0"/>
                  </a:ext>
                </a:extLst>
              </a:tr>
              <a:tr h="153503">
                <a:tc>
                  <a:txBody>
                    <a:bodyPr/>
                    <a:lstStyle/>
                    <a:p>
                      <a:pPr algn="just">
                        <a:spcAft>
                          <a:spcPts val="0"/>
                        </a:spcAft>
                      </a:pPr>
                      <a:r>
                        <a:rPr lang="zh-CN" sz="1800" kern="100">
                          <a:effectLst/>
                        </a:rPr>
                        <a:t>自主学习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1"/>
                  </a:ext>
                </a:extLst>
              </a:tr>
              <a:tr h="153503">
                <a:tc>
                  <a:txBody>
                    <a:bodyPr/>
                    <a:lstStyle/>
                    <a:p>
                      <a:pPr algn="just">
                        <a:spcAft>
                          <a:spcPts val="0"/>
                        </a:spcAft>
                      </a:pPr>
                      <a:r>
                        <a:rPr lang="en-US" sz="1800" kern="100">
                          <a:effectLst/>
                        </a:rPr>
                        <a:t>GIT</a:t>
                      </a:r>
                      <a:r>
                        <a:rPr lang="zh-CN" sz="1800" kern="100">
                          <a:effectLst/>
                        </a:rPr>
                        <a:t>配置管理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2"/>
                  </a:ext>
                </a:extLst>
              </a:tr>
              <a:tr h="153503">
                <a:tc>
                  <a:txBody>
                    <a:bodyPr/>
                    <a:lstStyle/>
                    <a:p>
                      <a:pPr algn="just">
                        <a:spcAft>
                          <a:spcPts val="0"/>
                        </a:spcAft>
                      </a:pPr>
                      <a:r>
                        <a:rPr lang="en-US" sz="1800" kern="100">
                          <a:effectLst/>
                        </a:rPr>
                        <a:t>UML</a:t>
                      </a:r>
                      <a:r>
                        <a:rPr lang="zh-CN" sz="1800" kern="100">
                          <a:effectLst/>
                        </a:rPr>
                        <a:t>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3"/>
                  </a:ext>
                </a:extLst>
              </a:tr>
              <a:tr h="153503">
                <a:tc>
                  <a:txBody>
                    <a:bodyPr/>
                    <a:lstStyle/>
                    <a:p>
                      <a:pPr algn="just">
                        <a:spcAft>
                          <a:spcPts val="0"/>
                        </a:spcAft>
                      </a:pPr>
                      <a:r>
                        <a:rPr lang="en-US" sz="1800" kern="100">
                          <a:effectLst/>
                        </a:rPr>
                        <a:t>UI</a:t>
                      </a:r>
                      <a:r>
                        <a:rPr lang="zh-CN" sz="1800" kern="100">
                          <a:effectLst/>
                        </a:rPr>
                        <a:t>界面制作</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7</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1400*3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4"/>
                  </a:ext>
                </a:extLst>
              </a:tr>
              <a:tr h="350864">
                <a:tc>
                  <a:txBody>
                    <a:bodyPr/>
                    <a:lstStyle/>
                    <a:p>
                      <a:pPr algn="just">
                        <a:spcAft>
                          <a:spcPts val="0"/>
                        </a:spcAft>
                      </a:pPr>
                      <a:r>
                        <a:rPr lang="en-US" sz="2000" kern="100" dirty="0">
                          <a:effectLst/>
                        </a:rPr>
                        <a:t>Project</a:t>
                      </a:r>
                      <a:r>
                        <a:rPr lang="zh-CN" sz="2000" kern="100" dirty="0">
                          <a:effectLst/>
                        </a:rPr>
                        <a:t>制定、修改</a:t>
                      </a:r>
                      <a:endParaRPr lang="zh-CN" sz="14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2250*2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5"/>
                  </a:ext>
                </a:extLst>
              </a:tr>
              <a:tr h="153503">
                <a:tc>
                  <a:txBody>
                    <a:bodyPr/>
                    <a:lstStyle/>
                    <a:p>
                      <a:pPr algn="just">
                        <a:spcAft>
                          <a:spcPts val="0"/>
                        </a:spcAft>
                      </a:pPr>
                      <a:r>
                        <a:rPr lang="zh-CN" sz="1800" kern="100">
                          <a:effectLst/>
                        </a:rPr>
                        <a:t>小组会议</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6"/>
                  </a:ext>
                </a:extLst>
              </a:tr>
            </a:tbl>
          </a:graphicData>
        </a:graphic>
      </p:graphicFrame>
      <p:sp>
        <p:nvSpPr>
          <p:cNvPr id="5" name="Rectangle 1"/>
          <p:cNvSpPr>
            <a:spLocks noChangeArrowheads="1"/>
          </p:cNvSpPr>
          <p:nvPr/>
        </p:nvSpPr>
        <p:spPr bwMode="auto">
          <a:xfrm>
            <a:off x="0" y="5595571"/>
            <a:ext cx="11283518"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小组一共有五个成员，总计为</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55000</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元</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rgbClr val="0070C0"/>
                </a:solidFill>
                <a:latin typeface="宋体" panose="02010600030101010101" pitchFamily="2" charset="-122"/>
                <a:ea typeface="宋体" panose="02010600030101010101" pitchFamily="2" charset="-122"/>
              </a:rPr>
              <a:t>团队建设</a:t>
            </a:r>
            <a:r>
              <a:rPr lang="zh-CN" altLang="zh-CN" dirty="0">
                <a:latin typeface="宋体" panose="02010600030101010101" pitchFamily="2" charset="-122"/>
                <a:ea typeface="宋体" panose="02010600030101010101" pitchFamily="2" charset="-122"/>
              </a:rPr>
              <a:t>预算为</a:t>
            </a:r>
            <a:r>
              <a:rPr lang="zh-CN" altLang="en-US" dirty="0">
                <a:latin typeface="宋体" panose="02010600030101010101" pitchFamily="2" charset="-122"/>
                <a:ea typeface="宋体" panose="02010600030101010101" pitchFamily="2" charset="-122"/>
              </a:rPr>
              <a:t>每次</a:t>
            </a:r>
            <a:r>
              <a:rPr lang="en-US" altLang="zh-CN" dirty="0">
                <a:latin typeface="宋体" panose="02010600030101010101" pitchFamily="2" charset="-122"/>
                <a:ea typeface="宋体" panose="02010600030101010101" pitchFamily="2" charset="-122"/>
              </a:rPr>
              <a:t>200</a:t>
            </a:r>
            <a:r>
              <a:rPr lang="zh-CN" altLang="zh-CN" dirty="0">
                <a:latin typeface="宋体" panose="02010600030101010101" pitchFamily="2" charset="-122"/>
                <a:ea typeface="宋体" panose="02010600030101010101" pitchFamily="2" charset="-122"/>
              </a:rPr>
              <a:t>元。</a:t>
            </a:r>
            <a:endParaRPr lang="zh-CN"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参考江亮儒同学的文档</a:t>
            </a:r>
            <a:r>
              <a:rPr lang="en-US" altLang="zh-CN" dirty="0">
                <a:latin typeface="宋体" panose="02010600030101010101" pitchFamily="2" charset="-122"/>
                <a:ea typeface="宋体" panose="02010600030101010101" pitchFamily="2" charset="-122"/>
              </a:rPr>
              <a:t>《2017</a:t>
            </a:r>
            <a:r>
              <a:rPr lang="zh-CN" altLang="en-US" dirty="0">
                <a:latin typeface="宋体" panose="02010600030101010101" pitchFamily="2" charset="-122"/>
                <a:ea typeface="宋体" panose="02010600030101010101" pitchFamily="2" charset="-122"/>
              </a:rPr>
              <a:t>年度杭州市人均收入（每小时）</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提供的数据（</a:t>
            </a:r>
            <a:r>
              <a:rPr lang="zh-CN" altLang="en-US" dirty="0">
                <a:latin typeface="宋体" panose="02010600030101010101" pitchFamily="2" charset="-122"/>
                <a:ea typeface="宋体" panose="02010600030101010101" pitchFamily="2" charset="-122"/>
              </a:rPr>
              <a:t>按</a:t>
            </a:r>
            <a:r>
              <a:rPr lang="zh-CN" altLang="zh-CN" dirty="0">
                <a:latin typeface="宋体" panose="02010600030101010101" pitchFamily="2" charset="-122"/>
                <a:ea typeface="宋体" panose="02010600030101010101" pitchFamily="2" charset="-122"/>
              </a:rPr>
              <a:t>平均每人工作一小时</a:t>
            </a:r>
            <a:r>
              <a:rPr lang="en-US" altLang="zh-CN" dirty="0">
                <a:latin typeface="宋体" panose="02010600030101010101" pitchFamily="2" charset="-122"/>
                <a:ea typeface="宋体" panose="02010600030101010101" pitchFamily="2" charset="-122"/>
              </a:rPr>
              <a:t>50</a:t>
            </a:r>
            <a:r>
              <a:rPr lang="zh-CN" altLang="zh-CN" dirty="0">
                <a:latin typeface="宋体" panose="02010600030101010101" pitchFamily="2" charset="-122"/>
                <a:ea typeface="宋体" panose="02010600030101010101" pitchFamily="2" charset="-122"/>
              </a:rPr>
              <a:t>元）</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根据《</a:t>
            </a:r>
            <a:r>
              <a:rPr lang="en-US" altLang="zh-CN" dirty="0">
                <a:latin typeface="宋体" panose="02010600030101010101" pitchFamily="2" charset="-122"/>
                <a:ea typeface="宋体" panose="02010600030101010101" pitchFamily="2" charset="-122"/>
              </a:rPr>
              <a:t>PRD2018-G17-</a:t>
            </a:r>
            <a:r>
              <a:rPr lang="zh-CN" altLang="zh-CN" dirty="0">
                <a:latin typeface="宋体" panose="02010600030101010101" pitchFamily="2" charset="-122"/>
                <a:ea typeface="宋体" panose="02010600030101010101" pitchFamily="2" charset="-122"/>
              </a:rPr>
              <a:t>需求项目阶段</a:t>
            </a:r>
            <a:r>
              <a:rPr lang="en-US" altLang="zh-CN" dirty="0">
                <a:latin typeface="宋体" panose="02010600030101010101" pitchFamily="2" charset="-122"/>
                <a:ea typeface="宋体" panose="02010600030101010101" pitchFamily="2" charset="-122"/>
              </a:rPr>
              <a:t>Project</a:t>
            </a:r>
            <a:r>
              <a:rPr lang="zh-CN" altLang="zh-CN" dirty="0">
                <a:latin typeface="宋体" panose="02010600030101010101" pitchFamily="2" charset="-122"/>
                <a:ea typeface="宋体" panose="02010600030101010101" pitchFamily="2" charset="-122"/>
              </a:rPr>
              <a:t>》中每人工作时间计算时间的成本。其他成本不做考虑。</a:t>
            </a: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357818" y="0"/>
            <a:ext cx="1367682" cy="523220"/>
          </a:xfrm>
          <a:prstGeom prst="rect">
            <a:avLst/>
          </a:prstGeom>
        </p:spPr>
        <p:txBody>
          <a:bodyPr wrap="none">
            <a:spAutoFit/>
          </a:bodyPr>
          <a:lstStyle/>
          <a:p>
            <a:pPr lvl="1" defTabSz="914400" eaLnBrk="0" fontAlgn="base" hangingPunct="0">
              <a:spcBef>
                <a:spcPct val="0"/>
              </a:spcBef>
              <a:spcAft>
                <a:spcPct val="0"/>
              </a:spcAft>
              <a:buSzPct val="100000"/>
              <a:tabLst>
                <a:tab pos="228600" algn="l"/>
              </a:tabLst>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预算</a:t>
            </a:r>
            <a:endParaRPr lang="zh-CN" altLang="zh-CN"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质量管理计划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105" y="386834"/>
            <a:ext cx="3242310" cy="521970"/>
          </a:xfrm>
          <a:prstGeom prst="rect">
            <a:avLst/>
          </a:prstGeom>
        </p:spPr>
        <p:txBody>
          <a:bodyPr wrap="non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	</a:t>
            </a:r>
            <a:r>
              <a:rPr lang="zh-CN" altLang="en-US" sz="2800" b="1" dirty="0">
                <a:latin typeface="宋体" panose="02010600030101010101" pitchFamily="2" charset="-122"/>
                <a:ea typeface="宋体" panose="02010600030101010101" pitchFamily="2" charset="-122"/>
                <a:cs typeface="宋体" panose="02010600030101010101" pitchFamily="2" charset="-122"/>
              </a:rPr>
              <a:t>质量保证小组</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5" y="790575"/>
            <a:ext cx="4953000" cy="5680591"/>
          </a:xfrm>
          <a:prstGeom prst="rect">
            <a:avLst/>
          </a:prstGeom>
          <a:noFill/>
          <a:ln>
            <a:noFill/>
          </a:ln>
        </p:spPr>
      </p:pic>
      <p:sp>
        <p:nvSpPr>
          <p:cNvPr id="9" name="矩形 8"/>
          <p:cNvSpPr/>
          <p:nvPr/>
        </p:nvSpPr>
        <p:spPr>
          <a:xfrm>
            <a:off x="5162550" y="1720840"/>
            <a:ext cx="4619625" cy="341632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5.4.1.2 </a:t>
            </a:r>
            <a:r>
              <a:rPr lang="zh-CN" altLang="zh-CN" sz="2400" kern="100" dirty="0">
                <a:latin typeface="Times New Roman" panose="02020603050405020304" pitchFamily="18" charset="0"/>
                <a:ea typeface="宋体" panose="02010600030101010101" pitchFamily="2" charset="-122"/>
              </a:rPr>
              <a:t>人员分工</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质量保证组长：童欣</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质量保证人员：陈婧唯、吴自强、刘震、陈雅菁</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5.4.1.3 </a:t>
            </a:r>
            <a:r>
              <a:rPr lang="zh-CN" altLang="zh-CN" sz="2400" kern="100" dirty="0">
                <a:latin typeface="Times New Roman" panose="02020603050405020304" pitchFamily="18" charset="0"/>
                <a:ea typeface="宋体" panose="02010600030101010101" pitchFamily="2" charset="-122"/>
              </a:rPr>
              <a:t>质量标准：</a:t>
            </a:r>
            <a:endParaRPr lang="zh-CN" altLang="zh-CN" sz="1600" kern="100" dirty="0">
              <a:latin typeface="Times New Roman" panose="02020603050405020304" pitchFamily="18" charset="0"/>
              <a:ea typeface="宋体" panose="02010600030101010101" pitchFamily="2" charset="-122"/>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rPr>
              <a:t>保证能完成需求工程要求的各种标准、规范，向</a:t>
            </a:r>
            <a:r>
              <a:rPr lang="zh-CN" altLang="zh-CN" sz="2400" kern="100" dirty="0">
                <a:solidFill>
                  <a:srgbClr val="0070C0"/>
                </a:solidFill>
                <a:latin typeface="Times New Roman" panose="02020603050405020304" pitchFamily="18" charset="0"/>
                <a:ea typeface="宋体" panose="02010600030101010101" pitchFamily="2" charset="-122"/>
              </a:rPr>
              <a:t>软件能力集成度成熟模型</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CMMI</a:t>
            </a:r>
            <a:r>
              <a:rPr lang="zh-CN" altLang="zh-CN" sz="2400" kern="100" dirty="0">
                <a:latin typeface="Times New Roman" panose="02020603050405020304" pitchFamily="18" charset="0"/>
                <a:ea typeface="宋体" panose="02010600030101010101" pitchFamily="2" charset="-122"/>
              </a:rPr>
              <a:t>）看齐</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100" y="406390"/>
            <a:ext cx="10207471" cy="6431280"/>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5.4.1.4 </a:t>
            </a:r>
            <a:r>
              <a:rPr lang="zh-CN" altLang="en-US" sz="2800" b="1" dirty="0">
                <a:latin typeface="宋体" panose="02010600030101010101" pitchFamily="2" charset="-122"/>
                <a:ea typeface="宋体" panose="02010600030101010101" pitchFamily="2" charset="-122"/>
                <a:cs typeface="宋体" panose="02010600030101010101" pitchFamily="2" charset="-122"/>
              </a:rPr>
              <a:t>质量控制流程</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a:t>
            </a: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5.4.1.5</a:t>
            </a:r>
            <a:r>
              <a:rPr lang="zh-CN" altLang="en-US" sz="2400" dirty="0">
                <a:latin typeface="宋体" panose="02010600030101010101" pitchFamily="2" charset="-122"/>
                <a:ea typeface="宋体" panose="02010600030101010101" pitchFamily="2" charset="-122"/>
                <a:cs typeface="宋体" panose="02010600030101010101" pitchFamily="2" charset="-122"/>
              </a:rPr>
              <a:t>、质量准则</a:t>
            </a:r>
          </a:p>
          <a:p>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、每项任务或者活动必须在截止时间之前完成</a:t>
            </a:r>
          </a:p>
          <a:p>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、按照软件开发计划里程碑保证项目在每个开发阶段结束时文档的完整性</a:t>
            </a:r>
          </a:p>
          <a:p>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、每次任务提交或评审都有负责人保证内容的（</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）正确性（</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）完整性（</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）一致性（</a:t>
            </a:r>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）有效性</a:t>
            </a:r>
          </a:p>
          <a:p>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、技术复审</a:t>
            </a:r>
          </a:p>
          <a:p>
            <a:r>
              <a:rPr lang="en-US" altLang="zh-CN" sz="2400" dirty="0">
                <a:latin typeface="宋体" panose="02010600030101010101" pitchFamily="2" charset="-122"/>
                <a:ea typeface="宋体" panose="02010600030101010101" pitchFamily="2" charset="-122"/>
                <a:cs typeface="宋体" panose="02010600030101010101" pitchFamily="2" charset="-122"/>
              </a:rPr>
              <a:t>5</a:t>
            </a:r>
            <a:r>
              <a:rPr lang="zh-CN" altLang="en-US" sz="2400" dirty="0">
                <a:latin typeface="宋体" panose="02010600030101010101" pitchFamily="2" charset="-122"/>
                <a:ea typeface="宋体" panose="02010600030101010101" pitchFamily="2" charset="-122"/>
                <a:cs typeface="宋体" panose="02010600030101010101" pitchFamily="2" charset="-122"/>
              </a:rPr>
              <a:t>、走查</a:t>
            </a:r>
          </a:p>
          <a:p>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en-US" sz="2400" dirty="0">
                <a:latin typeface="宋体" panose="02010600030101010101" pitchFamily="2" charset="-122"/>
                <a:ea typeface="宋体" panose="02010600030101010101" pitchFamily="2" charset="-122"/>
                <a:cs typeface="宋体" panose="02010600030101010101" pitchFamily="2" charset="-122"/>
              </a:rPr>
              <a:t>、审查</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28700"/>
            <a:ext cx="9010650" cy="27393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项目概述</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配置管理计划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37192957"/>
              </p:ext>
            </p:extLst>
          </p:nvPr>
        </p:nvGraphicFramePr>
        <p:xfrm>
          <a:off x="873919" y="4171652"/>
          <a:ext cx="8866982" cy="2194560"/>
        </p:xfrm>
        <a:graphic>
          <a:graphicData uri="http://schemas.openxmlformats.org/drawingml/2006/table">
            <a:tbl>
              <a:tblPr firstRow="1" firstCol="1" bandRow="1">
                <a:tableStyleId>{5C22544A-7EE6-4342-B048-85BDC9FD1C3A}</a:tableStyleId>
              </a:tblPr>
              <a:tblGrid>
                <a:gridCol w="1507609">
                  <a:extLst>
                    <a:ext uri="{9D8B030D-6E8A-4147-A177-3AD203B41FA5}">
                      <a16:colId xmlns:a16="http://schemas.microsoft.com/office/drawing/2014/main" val="20000"/>
                    </a:ext>
                  </a:extLst>
                </a:gridCol>
                <a:gridCol w="1555030">
                  <a:extLst>
                    <a:ext uri="{9D8B030D-6E8A-4147-A177-3AD203B41FA5}">
                      <a16:colId xmlns:a16="http://schemas.microsoft.com/office/drawing/2014/main" val="20001"/>
                    </a:ext>
                  </a:extLst>
                </a:gridCol>
                <a:gridCol w="3045267">
                  <a:extLst>
                    <a:ext uri="{9D8B030D-6E8A-4147-A177-3AD203B41FA5}">
                      <a16:colId xmlns:a16="http://schemas.microsoft.com/office/drawing/2014/main" val="20002"/>
                    </a:ext>
                  </a:extLst>
                </a:gridCol>
                <a:gridCol w="2759076">
                  <a:extLst>
                    <a:ext uri="{9D8B030D-6E8A-4147-A177-3AD203B41FA5}">
                      <a16:colId xmlns:a16="http://schemas.microsoft.com/office/drawing/2014/main" val="20003"/>
                    </a:ext>
                  </a:extLst>
                </a:gridCol>
              </a:tblGrid>
              <a:tr h="285750">
                <a:tc>
                  <a:txBody>
                    <a:bodyPr/>
                    <a:lstStyle/>
                    <a:p>
                      <a:pPr algn="l">
                        <a:spcAft>
                          <a:spcPts val="0"/>
                        </a:spcAft>
                      </a:pPr>
                      <a:r>
                        <a:rPr lang="zh-CN" sz="2400" kern="100">
                          <a:effectLst/>
                          <a:latin typeface="宋体" panose="02010600030101010101" pitchFamily="2" charset="-122"/>
                          <a:ea typeface="宋体" panose="02010600030101010101" pitchFamily="2" charset="-122"/>
                        </a:rPr>
                        <a:t>姓名</a:t>
                      </a:r>
                    </a:p>
                  </a:txBody>
                  <a:tcPr marL="68580" marR="68580" marT="0" marB="0" anchor="ctr"/>
                </a:tc>
                <a:tc>
                  <a:txBody>
                    <a:bodyPr/>
                    <a:lstStyle/>
                    <a:p>
                      <a:pPr algn="l">
                        <a:spcAft>
                          <a:spcPts val="0"/>
                        </a:spcAft>
                      </a:pPr>
                      <a:r>
                        <a:rPr lang="zh-CN" sz="2400" kern="100">
                          <a:effectLst/>
                          <a:latin typeface="宋体" panose="02010600030101010101" pitchFamily="2" charset="-122"/>
                          <a:ea typeface="宋体" panose="02010600030101010101" pitchFamily="2" charset="-122"/>
                        </a:rPr>
                        <a:t>角色</a:t>
                      </a:r>
                    </a:p>
                  </a:txBody>
                  <a:tcPr marL="68580" marR="68580" marT="0" marB="0" anchor="ctr"/>
                </a:tc>
                <a:tc>
                  <a:txBody>
                    <a:bodyPr/>
                    <a:lstStyle/>
                    <a:p>
                      <a:pPr algn="l">
                        <a:spcAft>
                          <a:spcPts val="0"/>
                        </a:spcAft>
                      </a:pPr>
                      <a:r>
                        <a:rPr lang="zh-CN" sz="2400" kern="100" dirty="0">
                          <a:effectLst/>
                          <a:latin typeface="宋体" panose="02010600030101010101" pitchFamily="2" charset="-122"/>
                          <a:ea typeface="宋体" panose="02010600030101010101" pitchFamily="2" charset="-122"/>
                        </a:rPr>
                        <a:t>项目组角色</a:t>
                      </a:r>
                    </a:p>
                  </a:txBody>
                  <a:tcPr marL="68580" marR="68580" marT="0" marB="0" anchor="ctr"/>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GitHub</a:t>
                      </a:r>
                      <a:r>
                        <a:rPr lang="zh-CN" sz="2400" kern="100" dirty="0">
                          <a:effectLst/>
                          <a:latin typeface="宋体" panose="02010600030101010101" pitchFamily="2" charset="-122"/>
                          <a:ea typeface="宋体" panose="02010600030101010101" pitchFamily="2" charset="-122"/>
                        </a:rPr>
                        <a:t>账号</a:t>
                      </a:r>
                    </a:p>
                  </a:txBody>
                  <a:tcPr marL="68580" marR="68580" marT="0" marB="0"/>
                </a:tc>
                <a:extLst>
                  <a:ext uri="{0D108BD9-81ED-4DB2-BD59-A6C34878D82A}">
                    <a16:rowId xmlns:a16="http://schemas.microsoft.com/office/drawing/2014/main" val="10000"/>
                  </a:ext>
                </a:extLst>
              </a:tr>
              <a:tr h="0">
                <a:tc>
                  <a:txBody>
                    <a:bodyPr/>
                    <a:lstStyle/>
                    <a:p>
                      <a:pPr algn="l">
                        <a:spcAft>
                          <a:spcPts val="0"/>
                        </a:spcAft>
                      </a:pPr>
                      <a:r>
                        <a:rPr lang="zh-CN" sz="2400" kern="100" dirty="0">
                          <a:effectLst/>
                          <a:latin typeface="宋体" panose="02010600030101010101" pitchFamily="2" charset="-122"/>
                          <a:ea typeface="宋体" panose="02010600030101010101" pitchFamily="2" charset="-122"/>
                        </a:rPr>
                        <a:t>童欣</a:t>
                      </a:r>
                    </a:p>
                  </a:txBody>
                  <a:tcPr marL="68580" marR="68580" marT="0" marB="0"/>
                </a:tc>
                <a:tc>
                  <a:txBody>
                    <a:bodyPr/>
                    <a:lstStyle/>
                    <a:p>
                      <a:pPr algn="l">
                        <a:spcAft>
                          <a:spcPts val="0"/>
                        </a:spcAft>
                      </a:pPr>
                      <a:r>
                        <a:rPr lang="zh-CN" sz="2400" kern="100" dirty="0">
                          <a:effectLst/>
                          <a:latin typeface="宋体" panose="02010600030101010101" pitchFamily="2" charset="-122"/>
                          <a:ea typeface="宋体" panose="02010600030101010101" pitchFamily="2" charset="-122"/>
                        </a:rPr>
                        <a:t>主席</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组长</a:t>
                      </a:r>
                      <a:r>
                        <a:rPr lang="en-US" sz="2400" kern="100">
                          <a:effectLst/>
                          <a:latin typeface="宋体" panose="02010600030101010101" pitchFamily="2" charset="-122"/>
                          <a:ea typeface="宋体" panose="02010600030101010101" pitchFamily="2" charset="-122"/>
                        </a:rPr>
                        <a:t>PM</a:t>
                      </a:r>
                      <a:r>
                        <a:rPr lang="zh-CN" sz="2400" kern="100">
                          <a:effectLst/>
                          <a:latin typeface="宋体" panose="02010600030101010101" pitchFamily="2" charset="-122"/>
                          <a:ea typeface="宋体" panose="02010600030101010101" pitchFamily="2" charset="-122"/>
                        </a:rPr>
                        <a:t>、配置管理员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lynxhawk</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吴自强</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成员</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Wzx404</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陈雅菁</a:t>
                      </a:r>
                    </a:p>
                  </a:txBody>
                  <a:tcPr marL="68580" marR="68580" marT="0" marB="0"/>
                </a:tc>
                <a:tc>
                  <a:txBody>
                    <a:bodyPr/>
                    <a:lstStyle/>
                    <a:p>
                      <a:pPr algn="l">
                        <a:spcAft>
                          <a:spcPts val="0"/>
                        </a:spcAft>
                        <a:tabLst>
                          <a:tab pos="742950" algn="l"/>
                        </a:tabLst>
                      </a:pPr>
                      <a:r>
                        <a:rPr lang="zh-CN" sz="2400" kern="100">
                          <a:effectLst/>
                          <a:latin typeface="宋体" panose="02010600030101010101" pitchFamily="2" charset="-122"/>
                          <a:ea typeface="宋体" panose="02010600030101010101" pitchFamily="2" charset="-122"/>
                        </a:rPr>
                        <a:t>成员</a:t>
                      </a:r>
                      <a:r>
                        <a:rPr lang="en-US" sz="2400" kern="100">
                          <a:effectLst/>
                          <a:latin typeface="宋体" panose="02010600030101010101" pitchFamily="2" charset="-122"/>
                          <a:ea typeface="宋体" panose="02010600030101010101" pitchFamily="2" charset="-122"/>
                        </a:rPr>
                        <a:t>	</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AnnoraChan</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陈婧唯</a:t>
                      </a:r>
                    </a:p>
                  </a:txBody>
                  <a:tcPr marL="68580" marR="68580" marT="0" marB="0"/>
                </a:tc>
                <a:tc>
                  <a:txBody>
                    <a:bodyPr/>
                    <a:lstStyle/>
                    <a:p>
                      <a:pPr algn="l">
                        <a:spcAft>
                          <a:spcPts val="0"/>
                        </a:spcAft>
                        <a:tabLst>
                          <a:tab pos="742950" algn="l"/>
                        </a:tabLst>
                      </a:pPr>
                      <a:r>
                        <a:rPr lang="zh-CN" sz="2400" kern="100">
                          <a:effectLst/>
                          <a:latin typeface="宋体" panose="02010600030101010101" pitchFamily="2" charset="-122"/>
                          <a:ea typeface="宋体" panose="02010600030101010101" pitchFamily="2" charset="-122"/>
                        </a:rPr>
                        <a:t>成员</a:t>
                      </a:r>
                      <a:r>
                        <a:rPr lang="en-US" sz="2400" kern="100">
                          <a:effectLst/>
                          <a:latin typeface="宋体" panose="02010600030101010101" pitchFamily="2" charset="-122"/>
                          <a:ea typeface="宋体" panose="02010600030101010101" pitchFamily="2" charset="-122"/>
                        </a:rPr>
                        <a:t>	</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zjjnlz</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刘震</a:t>
                      </a:r>
                    </a:p>
                  </a:txBody>
                  <a:tcPr marL="68580" marR="68580" marT="0" marB="0"/>
                </a:tc>
                <a:tc>
                  <a:txBody>
                    <a:bodyPr/>
                    <a:lstStyle/>
                    <a:p>
                      <a:pPr algn="l">
                        <a:spcAft>
                          <a:spcPts val="0"/>
                        </a:spcAft>
                        <a:tabLst>
                          <a:tab pos="742950" algn="l"/>
                        </a:tabLst>
                      </a:pPr>
                      <a:r>
                        <a:rPr lang="zh-CN" sz="2400" kern="100" dirty="0">
                          <a:effectLst/>
                          <a:latin typeface="宋体" panose="02010600030101010101" pitchFamily="2" charset="-122"/>
                          <a:ea typeface="宋体" panose="02010600030101010101" pitchFamily="2" charset="-122"/>
                        </a:rPr>
                        <a:t>成员</a:t>
                      </a:r>
                      <a:r>
                        <a:rPr lang="en-US" sz="2400" kern="100" dirty="0">
                          <a:effectLst/>
                          <a:latin typeface="宋体" panose="02010600030101010101" pitchFamily="2" charset="-122"/>
                          <a:ea typeface="宋体" panose="02010600030101010101" pitchFamily="2" charset="-122"/>
                        </a:rPr>
                        <a:t>	</a:t>
                      </a:r>
                      <a:endParaRPr lang="zh-CN" sz="2400" kern="100" dirty="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lz9576</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5" name="矩形 4"/>
          <p:cNvSpPr/>
          <p:nvPr/>
        </p:nvSpPr>
        <p:spPr>
          <a:xfrm>
            <a:off x="273844" y="752371"/>
            <a:ext cx="7810341" cy="2323713"/>
          </a:xfrm>
          <a:prstGeom prst="rect">
            <a:avLst/>
          </a:prstGeom>
        </p:spPr>
        <p:txBody>
          <a:bodyPr wrap="square">
            <a:spAutoFit/>
          </a:bodyPr>
          <a:lstStyle/>
          <a:p>
            <a:pPr>
              <a:spcBef>
                <a:spcPts val="600"/>
              </a:spcBef>
              <a:spcAft>
                <a:spcPts val="600"/>
              </a:spcAft>
            </a:pPr>
            <a:r>
              <a:rPr lang="zh-CN" altLang="zh-CN" sz="2000" b="1" kern="100" dirty="0">
                <a:latin typeface="Times New Roman" panose="02020603050405020304" pitchFamily="18" charset="0"/>
                <a:ea typeface="宋体" panose="02010600030101010101" pitchFamily="2" charset="-122"/>
              </a:rPr>
              <a:t>任务</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项目各阶段配置管理库的建立和管理。</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制订和维护软件配置管理计划。</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提交软件基线的定期更新，审核对已执行的基线变更。</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对软件基线库的存取管理及保存。</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定期发布上传软件配置管理报告、软件配置管理组对配置管理动作记录。</a:t>
            </a:r>
            <a:endParaRPr lang="zh-CN" altLang="zh-CN" sz="1600" kern="100" dirty="0">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9AD4035F-2CF3-4223-BEE5-38EFFA86E7B2}"/>
              </a:ext>
            </a:extLst>
          </p:cNvPr>
          <p:cNvSpPr/>
          <p:nvPr/>
        </p:nvSpPr>
        <p:spPr>
          <a:xfrm>
            <a:off x="273844" y="290706"/>
            <a:ext cx="4410182" cy="461665"/>
          </a:xfrm>
          <a:prstGeom prst="rect">
            <a:avLst/>
          </a:prstGeom>
        </p:spPr>
        <p:txBody>
          <a:bodyPr wrap="none">
            <a:spAutoFit/>
          </a:bodyPr>
          <a:lstStyle/>
          <a:p>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软件配置控制委员会（</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SCCB</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effectLst/>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FC8573FC-802A-4756-8180-195720B7C663}"/>
              </a:ext>
            </a:extLst>
          </p:cNvPr>
          <p:cNvSpPr txBox="1"/>
          <p:nvPr/>
        </p:nvSpPr>
        <p:spPr>
          <a:xfrm>
            <a:off x="873919" y="3537749"/>
            <a:ext cx="234315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组织人员名单</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70283-ECB4-4132-8A74-668F967905FA}"/>
              </a:ext>
            </a:extLst>
          </p:cNvPr>
          <p:cNvSpPr/>
          <p:nvPr/>
        </p:nvSpPr>
        <p:spPr>
          <a:xfrm>
            <a:off x="152399" y="703895"/>
            <a:ext cx="11058526" cy="5173211"/>
          </a:xfrm>
          <a:prstGeom prst="rect">
            <a:avLst/>
          </a:prstGeom>
        </p:spPr>
        <p:txBody>
          <a:bodyPr wrap="square">
            <a:spAutoFit/>
          </a:bodyPr>
          <a:lstStyle/>
          <a:p>
            <a:pPr>
              <a:spcBef>
                <a:spcPts val="1300"/>
              </a:spcBef>
              <a:spcAft>
                <a:spcPts val="1300"/>
              </a:spcAft>
            </a:pPr>
            <a:r>
              <a:rPr lang="zh-CN" altLang="zh-CN" sz="3200" kern="100" dirty="0">
                <a:latin typeface="Arial" panose="020B0604020202020204" pitchFamily="34" charset="0"/>
                <a:ea typeface="宋体" panose="02010600030101010101" pitchFamily="2" charset="-122"/>
                <a:cs typeface="Times New Roman" panose="02020603050405020304" pitchFamily="18" charset="0"/>
              </a:rPr>
              <a:t>角色职责</a:t>
            </a:r>
            <a:endParaRPr lang="zh-CN" altLang="zh-CN" sz="3600" b="1" kern="100" dirty="0">
              <a:latin typeface="Arial" panose="020B0604020202020204" pitchFamily="34" charset="0"/>
              <a:ea typeface="黑体" panose="02010609060101010101" pitchFamily="49" charset="-122"/>
              <a:cs typeface="Times New Roman" panose="02020603050405020304" pitchFamily="18" charset="0"/>
            </a:endParaRPr>
          </a:p>
          <a:p>
            <a:pPr>
              <a:spcBef>
                <a:spcPts val="1300"/>
              </a:spcBef>
              <a:spcAft>
                <a:spcPts val="130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配置管理</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员</a:t>
            </a:r>
            <a:endParaRPr lang="en-US" altLang="zh-CN" sz="2800" b="1" kern="100" dirty="0">
              <a:latin typeface="Arial" panose="020B0604020202020204" pitchFamily="34" charset="0"/>
              <a:ea typeface="黑体" panose="02010609060101010101" pitchFamily="49" charset="-122"/>
              <a:cs typeface="Times New Roman" panose="02020603050405020304" pitchFamily="18" charset="0"/>
            </a:endParaRPr>
          </a:p>
          <a:p>
            <a:pPr>
              <a:spcBef>
                <a:spcPts val="1300"/>
              </a:spcBef>
              <a:spcAft>
                <a:spcPts val="1300"/>
              </a:spcAft>
            </a:pPr>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配合项目经理在软件配置管理组的领导下，制定基于</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的开发策略和流程。</a:t>
            </a:r>
            <a:endParaRPr lang="en-US"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设</a:t>
            </a:r>
            <a:r>
              <a:rPr lang="zh-CN" altLang="en-US" sz="2000" kern="100" dirty="0">
                <a:latin typeface="Times New Roman" panose="02020603050405020304" pitchFamily="18" charset="0"/>
                <a:ea typeface="宋体" panose="02010600030101010101" pitchFamily="2" charset="-122"/>
              </a:rPr>
              <a:t>定</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中数据的访问权限。</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为开发</a:t>
            </a:r>
            <a:r>
              <a:rPr lang="en-US" altLang="zh-CN" sz="2000" kern="100" dirty="0">
                <a:latin typeface="Times New Roman" panose="02020603050405020304" pitchFamily="18" charset="0"/>
                <a:ea typeface="宋体" panose="02010600030101010101" pitchFamily="2" charset="-122"/>
              </a:rPr>
              <a:t>,</a:t>
            </a:r>
            <a:r>
              <a:rPr lang="zh-CN" altLang="zh-CN" sz="2000" kern="100" dirty="0">
                <a:latin typeface="Times New Roman" panose="02020603050405020304" pitchFamily="18" charset="0"/>
                <a:ea typeface="宋体" panose="02010600030101010101" pitchFamily="2" charset="-122"/>
              </a:rPr>
              <a:t>集成准备文档模板文件。</a:t>
            </a:r>
            <a:endParaRPr lang="en-US"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执行所有文档版本的发布及更新。</a:t>
            </a:r>
            <a:endParaRPr lang="zh-CN" altLang="zh-CN" sz="1600" kern="100" dirty="0">
              <a:latin typeface="Times New Roman" panose="02020603050405020304" pitchFamily="18" charset="0"/>
              <a:ea typeface="宋体" panose="02010600030101010101" pitchFamily="2" charset="-122"/>
            </a:endParaRPr>
          </a:p>
          <a:p>
            <a:pPr marL="72000"/>
            <a:r>
              <a:rPr lang="en-US" altLang="zh-CN" sz="2000" kern="100" dirty="0">
                <a:latin typeface="宋体" panose="02010600030101010101" pitchFamily="2" charset="-122"/>
                <a:ea typeface="宋体" panose="02010600030101010101" pitchFamily="2" charset="-122"/>
              </a:rPr>
              <a:t>  5. </a:t>
            </a:r>
            <a:r>
              <a:rPr lang="zh-CN" altLang="zh-CN" sz="2000" kern="100" dirty="0">
                <a:latin typeface="Times New Roman" panose="02020603050405020304" pitchFamily="18" charset="0"/>
                <a:ea typeface="宋体" panose="02010600030101010101" pitchFamily="2" charset="-122"/>
              </a:rPr>
              <a:t>配合配置控制委员会，定期或事件驱动地召开</a:t>
            </a:r>
            <a:r>
              <a:rPr lang="en-US" altLang="zh-CN" sz="2000" kern="100" dirty="0">
                <a:latin typeface="Times New Roman" panose="02020603050405020304" pitchFamily="18" charset="0"/>
                <a:ea typeface="宋体" panose="02010600030101010101" pitchFamily="2" charset="-122"/>
              </a:rPr>
              <a:t>SCCB</a:t>
            </a:r>
            <a:r>
              <a:rPr lang="zh-CN" altLang="zh-CN" sz="2000" kern="100" dirty="0">
                <a:latin typeface="Times New Roman" panose="02020603050405020304" pitchFamily="18" charset="0"/>
                <a:ea typeface="宋体" panose="02010600030101010101" pitchFamily="2" charset="-122"/>
              </a:rPr>
              <a:t>例会，对配置管理文件进行审核及更新。</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6.</a:t>
            </a:r>
            <a:r>
              <a:rPr lang="zh-CN" altLang="zh-CN" sz="2000" kern="100" dirty="0">
                <a:latin typeface="Times New Roman" panose="02020603050405020304" pitchFamily="18" charset="0"/>
                <a:ea typeface="宋体" panose="02010600030101010101" pitchFamily="2" charset="-122"/>
              </a:rPr>
              <a:t>定期或事件驱动地进行软件配置状态报告。</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7.</a:t>
            </a:r>
            <a:r>
              <a:rPr lang="zh-CN" altLang="zh-CN" sz="2000" kern="100" dirty="0">
                <a:latin typeface="Times New Roman" panose="02020603050405020304" pitchFamily="18" charset="0"/>
                <a:ea typeface="宋体" panose="02010600030101010101" pitchFamily="2" charset="-122"/>
              </a:rPr>
              <a:t>定期备份</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数据库。</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8.</a:t>
            </a:r>
            <a:r>
              <a:rPr lang="zh-CN" altLang="zh-CN" sz="2000" kern="100" dirty="0">
                <a:latin typeface="Times New Roman" panose="02020603050405020304" pitchFamily="18" charset="0"/>
                <a:ea typeface="宋体" panose="02010600030101010101" pitchFamily="2" charset="-122"/>
              </a:rPr>
              <a:t>对开发人员进行配置管理、工具等相关知识的培训。</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9</a:t>
            </a:r>
            <a:r>
              <a:rPr lang="zh-CN" altLang="zh-CN" sz="2000" kern="100" dirty="0">
                <a:latin typeface="Times New Roman" panose="02020603050405020304" pitchFamily="18" charset="0"/>
                <a:ea typeface="宋体" panose="02010600030101010101" pitchFamily="2" charset="-122"/>
              </a:rPr>
              <a:t>．与软件质量保证人员（</a:t>
            </a:r>
            <a:r>
              <a:rPr lang="en-US" altLang="zh-CN" sz="2000" kern="100" dirty="0">
                <a:latin typeface="Times New Roman" panose="02020603050405020304" pitchFamily="18" charset="0"/>
                <a:ea typeface="宋体" panose="02010600030101010101" pitchFamily="2" charset="-122"/>
              </a:rPr>
              <a:t>SQA</a:t>
            </a:r>
            <a:r>
              <a:rPr lang="zh-CN" altLang="zh-CN" sz="2000" kern="100" dirty="0">
                <a:latin typeface="Times New Roman" panose="02020603050405020304" pitchFamily="18" charset="0"/>
                <a:ea typeface="宋体" panose="02010600030101010101" pitchFamily="2" charset="-122"/>
              </a:rPr>
              <a:t>）进行软件配置审核，并定期报告配置的状态。</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10.</a:t>
            </a:r>
            <a:r>
              <a:rPr lang="zh-CN" altLang="zh-CN" sz="2000" kern="100" dirty="0">
                <a:latin typeface="Times New Roman" panose="02020603050405020304" pitchFamily="18" charset="0"/>
                <a:ea typeface="宋体" panose="02010600030101010101" pitchFamily="2" charset="-122"/>
              </a:rPr>
              <a:t>确定目录体系，即时将文档上传至</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45600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FF38B2A-333B-4E64-954D-6935C01073EE}"/>
              </a:ext>
            </a:extLst>
          </p:cNvPr>
          <p:cNvSpPr/>
          <p:nvPr/>
        </p:nvSpPr>
        <p:spPr>
          <a:xfrm>
            <a:off x="695417" y="812899"/>
            <a:ext cx="7773880" cy="2369880"/>
          </a:xfrm>
          <a:prstGeom prst="rect">
            <a:avLst/>
          </a:prstGeom>
        </p:spPr>
        <p:txBody>
          <a:bodyPr wrap="square">
            <a:spAutoFit/>
          </a:bodyPr>
          <a:lstStyle/>
          <a:p>
            <a:pPr marL="457200" indent="266700"/>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参与</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人员</a:t>
            </a:r>
            <a:endParaRPr lang="zh-CN" altLang="zh-CN" sz="1600" kern="100" dirty="0">
              <a:latin typeface="Times New Roman" panose="02020603050405020304" pitchFamily="18" charset="0"/>
              <a:ea typeface="宋体" panose="02010600030101010101" pitchFamily="2" charset="-122"/>
            </a:endParaRPr>
          </a:p>
          <a:p>
            <a:pPr indent="266700"/>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加入配置管理员创建的</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项目，创建自己的工作文件夹。</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即时提交自己的</a:t>
            </a:r>
            <a:r>
              <a:rPr lang="zh-CN" altLang="en-US" sz="2000" kern="100" dirty="0">
                <a:latin typeface="Times New Roman" panose="02020603050405020304" pitchFamily="18" charset="0"/>
                <a:ea typeface="宋体" panose="02010600030101010101" pitchFamily="2" charset="-122"/>
              </a:rPr>
              <a:t>任务成果</a:t>
            </a:r>
            <a:r>
              <a:rPr lang="zh-CN" altLang="zh-CN" sz="2000" kern="100" dirty="0">
                <a:latin typeface="Times New Roman" panose="02020603050405020304" pitchFamily="18" charset="0"/>
                <a:ea typeface="宋体" panose="02010600030101010101" pitchFamily="2" charset="-122"/>
              </a:rPr>
              <a:t>至配置管理员，进行版本确定和上传。</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根据分配基线，生成自己负责的配置项，并将这些配置项上传到配置管理库中。</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将与自己工作相关的所有文档进行备份，上传。</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7992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图片包含 屏幕截图&#10;&#10;自动生成的说明">
            <a:extLst>
              <a:ext uri="{FF2B5EF4-FFF2-40B4-BE49-F238E27FC236}">
                <a16:creationId xmlns:a16="http://schemas.microsoft.com/office/drawing/2014/main" id="{A15DD69F-6AD4-4152-95CE-B258C2E9F214}"/>
              </a:ext>
            </a:extLst>
          </p:cNvPr>
          <p:cNvPicPr/>
          <p:nvPr/>
        </p:nvPicPr>
        <p:blipFill>
          <a:blip r:embed="rId2">
            <a:extLst>
              <a:ext uri="{28A0092B-C50C-407E-A947-70E740481C1C}">
                <a14:useLocalDpi xmlns:a14="http://schemas.microsoft.com/office/drawing/2010/main" val="0"/>
              </a:ext>
            </a:extLst>
          </a:blip>
          <a:stretch>
            <a:fillRect/>
          </a:stretch>
        </p:blipFill>
        <p:spPr>
          <a:xfrm>
            <a:off x="416565" y="1114152"/>
            <a:ext cx="5183232" cy="4568968"/>
          </a:xfrm>
          <a:prstGeom prst="rect">
            <a:avLst/>
          </a:prstGeom>
        </p:spPr>
      </p:pic>
      <p:cxnSp>
        <p:nvCxnSpPr>
          <p:cNvPr id="8" name="Straight Connector 7">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0777F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407617D-B2C0-4895-9186-25ADB780D430}"/>
              </a:ext>
            </a:extLst>
          </p:cNvPr>
          <p:cNvPicPr/>
          <p:nvPr/>
        </p:nvPicPr>
        <p:blipFill>
          <a:blip r:embed="rId3">
            <a:extLst>
              <a:ext uri="{28A0092B-C50C-407E-A947-70E740481C1C}">
                <a14:useLocalDpi xmlns:a14="http://schemas.microsoft.com/office/drawing/2010/main" val="0"/>
              </a:ext>
            </a:extLst>
          </a:blip>
          <a:stretch>
            <a:fillRect/>
          </a:stretch>
        </p:blipFill>
        <p:spPr>
          <a:xfrm>
            <a:off x="6815764" y="1114151"/>
            <a:ext cx="3141037" cy="4799753"/>
          </a:xfrm>
          <a:prstGeom prst="rect">
            <a:avLst/>
          </a:prstGeom>
        </p:spPr>
      </p:pic>
      <p:sp>
        <p:nvSpPr>
          <p:cNvPr id="4" name="文本框 3">
            <a:extLst>
              <a:ext uri="{FF2B5EF4-FFF2-40B4-BE49-F238E27FC236}">
                <a16:creationId xmlns:a16="http://schemas.microsoft.com/office/drawing/2014/main" id="{3B84825A-D9E5-4F01-9E1F-056DF671C11E}"/>
              </a:ext>
            </a:extLst>
          </p:cNvPr>
          <p:cNvSpPr txBox="1"/>
          <p:nvPr/>
        </p:nvSpPr>
        <p:spPr>
          <a:xfrm>
            <a:off x="690880" y="254000"/>
            <a:ext cx="3413760" cy="523220"/>
          </a:xfrm>
          <a:prstGeom prst="rect">
            <a:avLst/>
          </a:prstGeom>
          <a:noFill/>
        </p:spPr>
        <p:txBody>
          <a:bodyPr wrap="square" rtlCol="0">
            <a:spAutoFit/>
          </a:bodyPr>
          <a:lstStyle/>
          <a:p>
            <a:r>
              <a:rPr lang="zh-CN" altLang="en-US" sz="2800" dirty="0"/>
              <a:t>文档结构、分支</a:t>
            </a:r>
          </a:p>
        </p:txBody>
      </p:sp>
    </p:spTree>
    <p:extLst>
      <p:ext uri="{BB962C8B-B14F-4D97-AF65-F5344CB8AC3E}">
        <p14:creationId xmlns:p14="http://schemas.microsoft.com/office/powerpoint/2010/main" val="447804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16A62C-4F8D-4CA6-A799-CB7ED3016497}"/>
              </a:ext>
            </a:extLst>
          </p:cNvPr>
          <p:cNvSpPr txBox="1"/>
          <p:nvPr/>
        </p:nvSpPr>
        <p:spPr>
          <a:xfrm>
            <a:off x="772357" y="568171"/>
            <a:ext cx="1953088"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版本管理</a:t>
            </a:r>
          </a:p>
        </p:txBody>
      </p:sp>
      <p:graphicFrame>
        <p:nvGraphicFramePr>
          <p:cNvPr id="3" name="表格 2">
            <a:extLst>
              <a:ext uri="{FF2B5EF4-FFF2-40B4-BE49-F238E27FC236}">
                <a16:creationId xmlns:a16="http://schemas.microsoft.com/office/drawing/2014/main" id="{620EF04F-7BB2-4945-8515-D7DB2D85CBD1}"/>
              </a:ext>
            </a:extLst>
          </p:cNvPr>
          <p:cNvGraphicFramePr>
            <a:graphicFrameLocks noGrp="1"/>
          </p:cNvGraphicFramePr>
          <p:nvPr>
            <p:extLst>
              <p:ext uri="{D42A27DB-BD31-4B8C-83A1-F6EECF244321}">
                <p14:modId xmlns:p14="http://schemas.microsoft.com/office/powerpoint/2010/main" val="1532362849"/>
              </p:ext>
            </p:extLst>
          </p:nvPr>
        </p:nvGraphicFramePr>
        <p:xfrm>
          <a:off x="816745" y="1337058"/>
          <a:ext cx="8128000" cy="4023360"/>
        </p:xfrm>
        <a:graphic>
          <a:graphicData uri="http://schemas.openxmlformats.org/drawingml/2006/table">
            <a:tbl>
              <a:tblPr firstRow="1" bandRow="1">
                <a:tableStyleId>{5C22544A-7EE6-4342-B048-85BDC9FD1C3A}</a:tableStyleId>
              </a:tblPr>
              <a:tblGrid>
                <a:gridCol w="2219418">
                  <a:extLst>
                    <a:ext uri="{9D8B030D-6E8A-4147-A177-3AD203B41FA5}">
                      <a16:colId xmlns:a16="http://schemas.microsoft.com/office/drawing/2014/main" val="1101903758"/>
                    </a:ext>
                  </a:extLst>
                </a:gridCol>
                <a:gridCol w="5908582">
                  <a:extLst>
                    <a:ext uri="{9D8B030D-6E8A-4147-A177-3AD203B41FA5}">
                      <a16:colId xmlns:a16="http://schemas.microsoft.com/office/drawing/2014/main" val="3850988190"/>
                    </a:ext>
                  </a:extLst>
                </a:gridCol>
              </a:tblGrid>
              <a:tr h="370840">
                <a:tc>
                  <a:txBody>
                    <a:bodyPr/>
                    <a:lstStyle/>
                    <a:p>
                      <a:r>
                        <a:rPr lang="zh-CN" altLang="en-US" sz="2400" dirty="0">
                          <a:latin typeface="宋体" panose="02010600030101010101" pitchFamily="2" charset="-122"/>
                          <a:ea typeface="宋体" panose="02010600030101010101" pitchFamily="2" charset="-122"/>
                        </a:rPr>
                        <a:t>版本格式（</a:t>
                      </a:r>
                      <a:r>
                        <a:rPr lang="en-US" altLang="zh-CN" sz="2400" dirty="0">
                          <a:latin typeface="宋体" panose="02010600030101010101" pitchFamily="2" charset="-122"/>
                          <a:ea typeface="宋体" panose="02010600030101010101" pitchFamily="2" charset="-122"/>
                        </a:rPr>
                        <a:t>0.0.0</a:t>
                      </a:r>
                      <a:r>
                        <a:rPr lang="zh-CN" altLang="en-US" sz="2400" dirty="0">
                          <a:latin typeface="宋体" panose="02010600030101010101" pitchFamily="2" charset="-122"/>
                          <a:ea typeface="宋体" panose="02010600030101010101" pitchFamily="2" charset="-122"/>
                        </a:rPr>
                        <a:t>）</a:t>
                      </a:r>
                    </a:p>
                  </a:txBody>
                  <a:tcPr/>
                </a:tc>
                <a:tc>
                  <a:txBody>
                    <a:bodyPr/>
                    <a:lstStyle/>
                    <a:p>
                      <a:r>
                        <a:rPr lang="zh-CN" altLang="en-US" sz="2400" dirty="0">
                          <a:latin typeface="宋体" panose="02010600030101010101" pitchFamily="2" charset="-122"/>
                          <a:ea typeface="宋体" panose="02010600030101010101" pitchFamily="2" charset="-122"/>
                        </a:rPr>
                        <a:t>说明</a:t>
                      </a:r>
                    </a:p>
                  </a:txBody>
                  <a:tcPr/>
                </a:tc>
                <a:extLst>
                  <a:ext uri="{0D108BD9-81ED-4DB2-BD59-A6C34878D82A}">
                    <a16:rowId xmlns:a16="http://schemas.microsoft.com/office/drawing/2014/main" val="3432167688"/>
                  </a:ext>
                </a:extLst>
              </a:tr>
              <a:tr h="370840">
                <a:tc>
                  <a:txBody>
                    <a:bodyPr/>
                    <a:lstStyle/>
                    <a:p>
                      <a:r>
                        <a:rPr lang="zh-CN" altLang="en-US" sz="2400" dirty="0">
                          <a:latin typeface="宋体" panose="02010600030101010101" pitchFamily="2" charset="-122"/>
                          <a:ea typeface="宋体" panose="02010600030101010101" pitchFamily="2" charset="-122"/>
                        </a:rPr>
                        <a:t>主版本号</a:t>
                      </a:r>
                    </a:p>
                  </a:txBody>
                  <a:tcPr/>
                </a:tc>
                <a:tc>
                  <a:txBody>
                    <a:bodyPr/>
                    <a:lstStyle/>
                    <a:p>
                      <a:r>
                        <a:rPr lang="zh-CN" altLang="en-US" sz="2400" dirty="0">
                          <a:latin typeface="宋体" panose="02010600030101010101" pitchFamily="2" charset="-122"/>
                          <a:ea typeface="宋体" panose="02010600030101010101" pitchFamily="2" charset="-122"/>
                        </a:rPr>
                        <a:t>主版本号为</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时，为未正式发布版本。</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及以上等为正式发布版本的更新。</a:t>
                      </a:r>
                    </a:p>
                  </a:txBody>
                  <a:tcPr/>
                </a:tc>
                <a:extLst>
                  <a:ext uri="{0D108BD9-81ED-4DB2-BD59-A6C34878D82A}">
                    <a16:rowId xmlns:a16="http://schemas.microsoft.com/office/drawing/2014/main" val="3187695505"/>
                  </a:ext>
                </a:extLst>
              </a:tr>
              <a:tr h="370840">
                <a:tc>
                  <a:txBody>
                    <a:bodyPr/>
                    <a:lstStyle/>
                    <a:p>
                      <a:r>
                        <a:rPr lang="zh-CN" altLang="en-US" sz="2400" dirty="0">
                          <a:latin typeface="宋体" panose="02010600030101010101" pitchFamily="2" charset="-122"/>
                          <a:ea typeface="宋体" panose="02010600030101010101" pitchFamily="2" charset="-122"/>
                        </a:rPr>
                        <a:t>次版本号</a:t>
                      </a:r>
                    </a:p>
                  </a:txBody>
                  <a:tcPr/>
                </a:tc>
                <a:tc>
                  <a:txBody>
                    <a:bodyPr/>
                    <a:lstStyle/>
                    <a:p>
                      <a:r>
                        <a:rPr lang="zh-CN" altLang="en-US" sz="2400" dirty="0">
                          <a:latin typeface="宋体" panose="02010600030101010101" pitchFamily="2" charset="-122"/>
                          <a:ea typeface="宋体" panose="02010600030101010101" pitchFamily="2" charset="-122"/>
                        </a:rPr>
                        <a:t>增加删除修改新的模块时，进行次版本号的增加。模块增加删除修改的数量等于版本号增加的数量。</a:t>
                      </a:r>
                    </a:p>
                  </a:txBody>
                  <a:tcPr/>
                </a:tc>
                <a:extLst>
                  <a:ext uri="{0D108BD9-81ED-4DB2-BD59-A6C34878D82A}">
                    <a16:rowId xmlns:a16="http://schemas.microsoft.com/office/drawing/2014/main" val="787043912"/>
                  </a:ext>
                </a:extLst>
              </a:tr>
              <a:tr h="370840">
                <a:tc>
                  <a:txBody>
                    <a:bodyPr/>
                    <a:lstStyle/>
                    <a:p>
                      <a:r>
                        <a:rPr lang="zh-CN" altLang="en-US" sz="2400" dirty="0">
                          <a:latin typeface="宋体" panose="02010600030101010101" pitchFamily="2" charset="-122"/>
                          <a:ea typeface="宋体" panose="02010600030101010101" pitchFamily="2" charset="-122"/>
                        </a:rPr>
                        <a:t>修订号</a:t>
                      </a:r>
                    </a:p>
                  </a:txBody>
                  <a:tcPr/>
                </a:tc>
                <a:tc>
                  <a:txBody>
                    <a:bodyPr/>
                    <a:lstStyle/>
                    <a:p>
                      <a:r>
                        <a:rPr lang="zh-CN" altLang="en-US" sz="2400" dirty="0">
                          <a:latin typeface="宋体" panose="02010600030101010101" pitchFamily="2" charset="-122"/>
                          <a:ea typeface="宋体" panose="02010600030101010101" pitchFamily="2" charset="-122"/>
                        </a:rPr>
                        <a:t>增加删除修改小部分的区域时，进行修订号的增加。小部分区域增加删除修改的数量等于修订号增加的数量。</a:t>
                      </a:r>
                    </a:p>
                  </a:txBody>
                  <a:tcPr/>
                </a:tc>
                <a:extLst>
                  <a:ext uri="{0D108BD9-81ED-4DB2-BD59-A6C34878D82A}">
                    <a16:rowId xmlns:a16="http://schemas.microsoft.com/office/drawing/2014/main" val="4023039595"/>
                  </a:ext>
                </a:extLst>
              </a:tr>
            </a:tbl>
          </a:graphicData>
        </a:graphic>
      </p:graphicFrame>
    </p:spTree>
    <p:extLst>
      <p:ext uri="{BB962C8B-B14F-4D97-AF65-F5344CB8AC3E}">
        <p14:creationId xmlns:p14="http://schemas.microsoft.com/office/powerpoint/2010/main" val="161279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356" y="904072"/>
            <a:ext cx="9544051" cy="4832092"/>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变更控制</a:t>
            </a:r>
            <a:endPar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进行一些微小的改正</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在评审或测试后</a:t>
            </a:r>
            <a:r>
              <a:rPr lang="zh-CN" altLang="zh-CN" sz="2000" kern="100" dirty="0">
                <a:solidFill>
                  <a:srgbClr val="0070C0"/>
                </a:solidFill>
                <a:latin typeface="Times New Roman" panose="02020603050405020304" pitchFamily="18" charset="0"/>
                <a:ea typeface="宋体" panose="02010600030101010101" pitchFamily="2" charset="-122"/>
              </a:rPr>
              <a:t>发现的问题</a:t>
            </a:r>
            <a:r>
              <a:rPr lang="zh-CN" altLang="zh-CN" sz="2000" kern="100" dirty="0">
                <a:latin typeface="Times New Roman" panose="02020603050405020304" pitchFamily="18" charset="0"/>
                <a:ea typeface="宋体" panose="02010600030101010101" pitchFamily="2" charset="-122"/>
              </a:rPr>
              <a:t>项目经理通知配置管理员。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由配置管理员将</a:t>
            </a:r>
            <a:r>
              <a:rPr lang="zh-CN" altLang="zh-CN" sz="2000" kern="100" dirty="0">
                <a:solidFill>
                  <a:srgbClr val="0070C0"/>
                </a:solidFill>
                <a:latin typeface="Times New Roman" panose="02020603050405020304" pitchFamily="18" charset="0"/>
                <a:ea typeface="宋体" panose="02010600030101010101" pitchFamily="2" charset="-122"/>
              </a:rPr>
              <a:t>需要修改的软件的备份</a:t>
            </a:r>
            <a:r>
              <a:rPr lang="zh-CN" altLang="zh-CN" sz="2000" kern="100" dirty="0">
                <a:latin typeface="Times New Roman" panose="02020603050405020304" pitchFamily="18" charset="0"/>
                <a:ea typeface="宋体" panose="02010600030101010101" pitchFamily="2" charset="-122"/>
              </a:rPr>
              <a:t>从项目配置数据库中</a:t>
            </a:r>
            <a:r>
              <a:rPr lang="zh-CN" altLang="zh-CN" sz="2000" kern="100" dirty="0">
                <a:solidFill>
                  <a:srgbClr val="0070C0"/>
                </a:solidFill>
                <a:latin typeface="Times New Roman" panose="02020603050405020304" pitchFamily="18" charset="0"/>
                <a:ea typeface="宋体" panose="02010600030101010101" pitchFamily="2" charset="-122"/>
              </a:rPr>
              <a:t>拉出</a:t>
            </a:r>
            <a:r>
              <a:rPr lang="zh-CN" altLang="zh-CN" sz="2000" kern="100" dirty="0">
                <a:latin typeface="Times New Roman" panose="02020603050405020304" pitchFamily="18" charset="0"/>
                <a:ea typeface="宋体" panose="02010600030101010101" pitchFamily="2" charset="-122"/>
              </a:rPr>
              <a:t>，相应</a:t>
            </a:r>
            <a:r>
              <a:rPr lang="zh-CN" altLang="zh-CN" sz="2000" kern="100" dirty="0">
                <a:solidFill>
                  <a:srgbClr val="0070C0"/>
                </a:solidFill>
                <a:latin typeface="Times New Roman" panose="02020603050405020304" pitchFamily="18" charset="0"/>
                <a:ea typeface="宋体" panose="02010600030101010101" pitchFamily="2" charset="-122"/>
              </a:rPr>
              <a:t>负责人员</a:t>
            </a:r>
            <a:r>
              <a:rPr lang="zh-CN" altLang="zh-CN" sz="2000" kern="100" dirty="0">
                <a:latin typeface="Times New Roman" panose="02020603050405020304" pitchFamily="18" charset="0"/>
                <a:ea typeface="宋体" panose="02010600030101010101" pitchFamily="2" charset="-122"/>
              </a:rPr>
              <a:t>执行</a:t>
            </a:r>
            <a:r>
              <a:rPr lang="zh-CN" altLang="zh-CN" sz="2000" kern="100" dirty="0">
                <a:solidFill>
                  <a:srgbClr val="0070C0"/>
                </a:solidFill>
                <a:latin typeface="Times New Roman" panose="02020603050405020304" pitchFamily="18" charset="0"/>
                <a:ea typeface="宋体" panose="02010600030101010101" pitchFamily="2" charset="-122"/>
              </a:rPr>
              <a:t>修改</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a:t>
            </a:r>
            <a:r>
              <a:rPr lang="zh-CN" altLang="zh-CN" sz="2000" kern="100" dirty="0">
                <a:solidFill>
                  <a:srgbClr val="0070C0"/>
                </a:solidFill>
                <a:latin typeface="Times New Roman" panose="02020603050405020304" pitchFamily="18" charset="0"/>
                <a:ea typeface="宋体" panose="02010600030101010101" pitchFamily="2" charset="-122"/>
              </a:rPr>
              <a:t>项目经理认同</a:t>
            </a:r>
            <a:r>
              <a:rPr lang="zh-CN" altLang="zh-CN" sz="2000" kern="100" dirty="0">
                <a:latin typeface="Times New Roman" panose="02020603050405020304" pitchFamily="18" charset="0"/>
                <a:ea typeface="宋体" panose="02010600030101010101" pitchFamily="2" charset="-122"/>
              </a:rPr>
              <a:t>后，交</a:t>
            </a:r>
            <a:r>
              <a:rPr lang="zh-CN" altLang="zh-CN" sz="2000" kern="100" dirty="0">
                <a:solidFill>
                  <a:srgbClr val="0070C0"/>
                </a:solidFill>
                <a:latin typeface="Times New Roman" panose="02020603050405020304" pitchFamily="18" charset="0"/>
                <a:ea typeface="宋体" panose="02010600030101010101" pitchFamily="2" charset="-122"/>
              </a:rPr>
              <a:t>配置管理员处理</a:t>
            </a:r>
            <a:r>
              <a:rPr lang="zh-CN" altLang="zh-CN" sz="2000" kern="100" dirty="0">
                <a:latin typeface="Times New Roman" panose="02020603050405020304" pitchFamily="18" charset="0"/>
                <a:ea typeface="宋体" panose="02010600030101010101" pitchFamily="2" charset="-122"/>
              </a:rPr>
              <a:t>。</a:t>
            </a:r>
            <a:endParaRPr lang="en-US" altLang="zh-CN" sz="2000" kern="100" dirty="0">
              <a:latin typeface="Times New Roman" panose="02020603050405020304" pitchFamily="18" charset="0"/>
              <a:ea typeface="宋体" panose="02010600030101010101" pitchFamily="2" charset="-122"/>
            </a:endParaRPr>
          </a:p>
          <a:p>
            <a:pPr indent="152400" algn="just">
              <a:spcAft>
                <a:spcPts val="0"/>
              </a:spcAft>
            </a:pPr>
            <a:endParaRPr lang="en-US"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进行影响较大的修改</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组员或用户提出</a:t>
            </a:r>
            <a:r>
              <a:rPr lang="zh-CN" altLang="zh-CN" sz="2000" kern="100" dirty="0">
                <a:solidFill>
                  <a:srgbClr val="0070C0"/>
                </a:solidFill>
                <a:latin typeface="Times New Roman" panose="02020603050405020304" pitchFamily="18" charset="0"/>
                <a:ea typeface="宋体" panose="02010600030101010101" pitchFamily="2" charset="-122"/>
              </a:rPr>
              <a:t>影响较大的修改</a:t>
            </a:r>
            <a:r>
              <a:rPr lang="zh-CN" altLang="zh-CN" sz="2000" kern="100" dirty="0">
                <a:latin typeface="Times New Roman" panose="02020603050405020304" pitchFamily="18" charset="0"/>
                <a:ea typeface="宋体" panose="02010600030101010101" pitchFamily="2" charset="-122"/>
              </a:rPr>
              <a:t>要求（这是指要</a:t>
            </a:r>
            <a:r>
              <a:rPr lang="zh-CN" altLang="zh-CN" sz="2000" kern="100" dirty="0">
                <a:solidFill>
                  <a:srgbClr val="0070C0"/>
                </a:solidFill>
                <a:latin typeface="Times New Roman" panose="02020603050405020304" pitchFamily="18" charset="0"/>
                <a:ea typeface="宋体" panose="02010600030101010101" pitchFamily="2" charset="-122"/>
              </a:rPr>
              <a:t>增加或删除某些功能</a:t>
            </a:r>
            <a:r>
              <a:rPr lang="zh-CN" altLang="zh-CN" sz="2000" kern="100" dirty="0">
                <a:latin typeface="Times New Roman" panose="02020603050405020304" pitchFamily="18" charset="0"/>
                <a:ea typeface="宋体" panose="02010600030101010101" pitchFamily="2" charset="-122"/>
              </a:rPr>
              <a:t>或者是</a:t>
            </a:r>
            <a:r>
              <a:rPr lang="zh-CN" altLang="zh-CN" sz="2000" kern="100" dirty="0">
                <a:solidFill>
                  <a:srgbClr val="0070C0"/>
                </a:solidFill>
                <a:latin typeface="Times New Roman" panose="02020603050405020304" pitchFamily="18" charset="0"/>
                <a:ea typeface="宋体" panose="02010600030101010101" pitchFamily="2" charset="-122"/>
              </a:rPr>
              <a:t>发现错误的阶段</a:t>
            </a:r>
            <a:r>
              <a:rPr lang="zh-CN" altLang="zh-CN" sz="2000" kern="100" dirty="0">
                <a:latin typeface="Times New Roman" panose="02020603050405020304" pitchFamily="18" charset="0"/>
                <a:ea typeface="宋体" panose="02010600030101010101" pitchFamily="2" charset="-122"/>
              </a:rPr>
              <a:t>在</a:t>
            </a:r>
            <a:r>
              <a:rPr lang="zh-CN" altLang="zh-CN" sz="2000" kern="100" dirty="0">
                <a:solidFill>
                  <a:srgbClr val="0070C0"/>
                </a:solidFill>
                <a:latin typeface="Times New Roman" panose="02020603050405020304" pitchFamily="18" charset="0"/>
                <a:ea typeface="宋体" panose="02010600030101010101" pitchFamily="2" charset="-122"/>
              </a:rPr>
              <a:t>造成错误的阶段的后面</a:t>
            </a:r>
            <a:r>
              <a:rPr lang="zh-CN" altLang="zh-CN" sz="2000" kern="100" dirty="0">
                <a:latin typeface="Times New Roman" panose="02020603050405020304" pitchFamily="18" charset="0"/>
                <a:ea typeface="宋体" panose="02010600030101010101" pitchFamily="2" charset="-122"/>
              </a:rPr>
              <a:t>等）。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配置管理员在收到这类修改要求时，必须组织有小组所有成员参加的</a:t>
            </a:r>
            <a:r>
              <a:rPr lang="zh-CN" altLang="zh-CN" sz="2000" kern="100" dirty="0">
                <a:solidFill>
                  <a:srgbClr val="0070C0"/>
                </a:solidFill>
                <a:latin typeface="Times New Roman" panose="02020603050405020304" pitchFamily="18" charset="0"/>
                <a:ea typeface="宋体" panose="02010600030101010101" pitchFamily="2" charset="-122"/>
              </a:rPr>
              <a:t>修改评审会</a:t>
            </a:r>
            <a:r>
              <a:rPr lang="zh-CN" altLang="zh-CN" sz="2000" kern="100" dirty="0">
                <a:latin typeface="Times New Roman" panose="02020603050405020304" pitchFamily="18" charset="0"/>
                <a:ea typeface="宋体" panose="02010600030101010101" pitchFamily="2" charset="-122"/>
              </a:rPr>
              <a:t>，讨论修改的</a:t>
            </a:r>
            <a:r>
              <a:rPr lang="zh-CN" altLang="zh-CN" sz="2000" kern="100" dirty="0">
                <a:solidFill>
                  <a:srgbClr val="0070C0"/>
                </a:solidFill>
                <a:latin typeface="Times New Roman" panose="02020603050405020304" pitchFamily="18" charset="0"/>
                <a:ea typeface="宋体" panose="02010600030101010101" pitchFamily="2" charset="-122"/>
              </a:rPr>
              <a:t>影响范围</a:t>
            </a:r>
            <a:r>
              <a:rPr lang="zh-CN" altLang="zh-CN" sz="2000" kern="100" dirty="0">
                <a:latin typeface="Times New Roman" panose="02020603050405020304" pitchFamily="18" charset="0"/>
                <a:ea typeface="宋体" panose="02010600030101010101" pitchFamily="2" charset="-122"/>
              </a:rPr>
              <a:t>，修改的</a:t>
            </a:r>
            <a:r>
              <a:rPr lang="zh-CN" altLang="zh-CN" sz="2000" kern="100" dirty="0">
                <a:solidFill>
                  <a:srgbClr val="0070C0"/>
                </a:solidFill>
                <a:latin typeface="Times New Roman" panose="02020603050405020304" pitchFamily="18" charset="0"/>
                <a:ea typeface="宋体" panose="02010600030101010101" pitchFamily="2" charset="-122"/>
              </a:rPr>
              <a:t>必要性</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可行性</a:t>
            </a:r>
            <a:r>
              <a:rPr lang="zh-CN" altLang="zh-CN" sz="2000" kern="100" dirty="0">
                <a:latin typeface="Times New Roman" panose="02020603050405020304" pitchFamily="18" charset="0"/>
                <a:ea typeface="宋体" panose="02010600030101010101" pitchFamily="2" charset="-122"/>
              </a:rPr>
              <a:t>以及</a:t>
            </a:r>
            <a:r>
              <a:rPr lang="zh-CN" altLang="zh-CN" sz="2000" kern="100" dirty="0">
                <a:solidFill>
                  <a:srgbClr val="0070C0"/>
                </a:solidFill>
                <a:latin typeface="Times New Roman" panose="02020603050405020304" pitchFamily="18" charset="0"/>
                <a:ea typeface="宋体" panose="02010600030101010101" pitchFamily="2" charset="-122"/>
              </a:rPr>
              <a:t>修改方法、步骤和实施计划</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在修改方案通过并经项目经理审核后，开始制定修改工作中各项活动的</a:t>
            </a:r>
            <a:r>
              <a:rPr lang="zh-CN" altLang="zh-CN" sz="2000" kern="100" dirty="0">
                <a:solidFill>
                  <a:srgbClr val="0070C0"/>
                </a:solidFill>
                <a:latin typeface="Times New Roman" panose="02020603050405020304" pitchFamily="18" charset="0"/>
                <a:ea typeface="宋体" panose="02010600030101010101" pitchFamily="2" charset="-122"/>
              </a:rPr>
              <a:t>先后顺序</a:t>
            </a:r>
            <a:r>
              <a:rPr lang="zh-CN" altLang="zh-CN" sz="2000" kern="100" dirty="0">
                <a:latin typeface="Times New Roman" panose="02020603050405020304" pitchFamily="18" charset="0"/>
                <a:ea typeface="宋体" panose="02010600030101010101" pitchFamily="2" charset="-122"/>
              </a:rPr>
              <a:t>及各自的</a:t>
            </a:r>
            <a:r>
              <a:rPr lang="zh-CN" altLang="zh-CN" sz="2000" kern="100" dirty="0">
                <a:solidFill>
                  <a:srgbClr val="0070C0"/>
                </a:solidFill>
                <a:latin typeface="Times New Roman" panose="02020603050405020304" pitchFamily="18" charset="0"/>
                <a:ea typeface="宋体" panose="02010600030101010101" pitchFamily="2" charset="-122"/>
              </a:rPr>
              <a:t>完成日期</a:t>
            </a:r>
            <a:r>
              <a:rPr lang="zh-CN" altLang="zh-CN" sz="2000" kern="100" dirty="0">
                <a:latin typeface="Times New Roman" panose="02020603050405020304" pitchFamily="18" charset="0"/>
                <a:ea typeface="宋体" panose="02010600030101010101" pitchFamily="2" charset="-122"/>
              </a:rPr>
              <a:t>，以保证整个开发工作按原定计划日期完成。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修改完毕后，交组员所有人</a:t>
            </a:r>
            <a:r>
              <a:rPr lang="zh-CN" altLang="zh-CN" sz="2000" kern="100" dirty="0">
                <a:solidFill>
                  <a:srgbClr val="0070C0"/>
                </a:solidFill>
                <a:latin typeface="Times New Roman" panose="02020603050405020304" pitchFamily="18" charset="0"/>
                <a:ea typeface="宋体" panose="02010600030101010101" pitchFamily="2" charset="-122"/>
              </a:rPr>
              <a:t>评审</a:t>
            </a:r>
            <a:r>
              <a:rPr lang="zh-CN" altLang="zh-CN" sz="2000" kern="100" dirty="0">
                <a:latin typeface="Times New Roman" panose="02020603050405020304" pitchFamily="18" charset="0"/>
                <a:ea typeface="宋体" panose="02010600030101010101" pitchFamily="2" charset="-122"/>
              </a:rPr>
              <a:t>，评审都通过后，交配置管理员处理。 </a:t>
            </a:r>
            <a:endParaRPr lang="en-US" altLang="zh-CN" sz="16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8541088" cy="2849671"/>
          </a:xfrm>
        </p:spPr>
        <p:txBody>
          <a:bodyPr vert="horz" lIns="91440" tIns="45720" rIns="91440" bIns="45720" rtlCol="0" anchor="b">
            <a:normAutofit/>
          </a:bodyPr>
          <a:lstStyle/>
          <a:p>
            <a:r>
              <a:rPr lang="zh-CN" altLang="en-US" sz="7200" b="1" dirty="0">
                <a:solidFill>
                  <a:srgbClr val="FFFFFF"/>
                </a:solidFill>
              </a:rPr>
              <a:t>人力资源管理计划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文本框 4"/>
          <p:cNvSpPr txBox="1"/>
          <p:nvPr/>
        </p:nvSpPr>
        <p:spPr>
          <a:xfrm>
            <a:off x="-1239071" y="71479"/>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mj-lt"/>
                <a:ea typeface="+mj-ea"/>
                <a:cs typeface="+mj-cs"/>
              </a:rPr>
              <a:t>小组成员表格</a:t>
            </a:r>
          </a:p>
        </p:txBody>
      </p:sp>
      <p:graphicFrame>
        <p:nvGraphicFramePr>
          <p:cNvPr id="6" name="表格 5"/>
          <p:cNvGraphicFramePr>
            <a:graphicFrameLocks noGrp="1"/>
          </p:cNvGraphicFramePr>
          <p:nvPr>
            <p:extLst>
              <p:ext uri="{D42A27DB-BD31-4B8C-83A1-F6EECF244321}">
                <p14:modId xmlns:p14="http://schemas.microsoft.com/office/powerpoint/2010/main" val="3016876756"/>
              </p:ext>
            </p:extLst>
          </p:nvPr>
        </p:nvGraphicFramePr>
        <p:xfrm>
          <a:off x="180976" y="1852613"/>
          <a:ext cx="11801473" cy="4389120"/>
        </p:xfrm>
        <a:graphic>
          <a:graphicData uri="http://schemas.openxmlformats.org/drawingml/2006/table">
            <a:tbl>
              <a:tblPr firstRow="1" firstCol="1" bandRow="1">
                <a:tableStyleId>{5C22544A-7EE6-4342-B048-85BDC9FD1C3A}</a:tableStyleId>
              </a:tblPr>
              <a:tblGrid>
                <a:gridCol w="1128381">
                  <a:extLst>
                    <a:ext uri="{9D8B030D-6E8A-4147-A177-3AD203B41FA5}">
                      <a16:colId xmlns:a16="http://schemas.microsoft.com/office/drawing/2014/main" val="20000"/>
                    </a:ext>
                  </a:extLst>
                </a:gridCol>
                <a:gridCol w="1537619">
                  <a:extLst>
                    <a:ext uri="{9D8B030D-6E8A-4147-A177-3AD203B41FA5}">
                      <a16:colId xmlns:a16="http://schemas.microsoft.com/office/drawing/2014/main" val="20001"/>
                    </a:ext>
                  </a:extLst>
                </a:gridCol>
                <a:gridCol w="2106024">
                  <a:extLst>
                    <a:ext uri="{9D8B030D-6E8A-4147-A177-3AD203B41FA5}">
                      <a16:colId xmlns:a16="http://schemas.microsoft.com/office/drawing/2014/main" val="20002"/>
                    </a:ext>
                  </a:extLst>
                </a:gridCol>
                <a:gridCol w="4143375">
                  <a:extLst>
                    <a:ext uri="{9D8B030D-6E8A-4147-A177-3AD203B41FA5}">
                      <a16:colId xmlns:a16="http://schemas.microsoft.com/office/drawing/2014/main" val="20003"/>
                    </a:ext>
                  </a:extLst>
                </a:gridCol>
                <a:gridCol w="2886074">
                  <a:extLst>
                    <a:ext uri="{9D8B030D-6E8A-4147-A177-3AD203B41FA5}">
                      <a16:colId xmlns:a16="http://schemas.microsoft.com/office/drawing/2014/main" val="20004"/>
                    </a:ext>
                  </a:extLst>
                </a:gridCol>
              </a:tblGrid>
              <a:tr h="304206">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角色</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联系电话</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负责工作</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0"/>
                  </a:ext>
                </a:extLst>
              </a:tr>
              <a:tr h="551815">
                <a:tc>
                  <a:txBody>
                    <a:bodyPr/>
                    <a:lstStyle/>
                    <a:p>
                      <a:pPr algn="just">
                        <a:spcAft>
                          <a:spcPts val="0"/>
                        </a:spcAft>
                      </a:pPr>
                      <a:r>
                        <a:rPr lang="zh-CN" sz="2400" kern="100">
                          <a:effectLst/>
                        </a:rPr>
                        <a:t>童欣</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项目经理</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l">
                        <a:spcAft>
                          <a:spcPts val="0"/>
                        </a:spcAft>
                      </a:pPr>
                      <a:r>
                        <a:rPr lang="zh-CN" sz="2400" kern="100" dirty="0">
                          <a:effectLst/>
                        </a:rPr>
                        <a:t>配置管理</a:t>
                      </a:r>
                      <a:r>
                        <a:rPr lang="zh-CN" altLang="en-US" sz="2400" kern="100" dirty="0">
                          <a:effectLst/>
                        </a:rPr>
                        <a:t>、</a:t>
                      </a:r>
                      <a:r>
                        <a:rPr lang="en-US" sz="2400" kern="100" dirty="0">
                          <a:effectLst/>
                        </a:rPr>
                        <a:t>project</a:t>
                      </a:r>
                      <a:r>
                        <a:rPr lang="zh-CN" sz="2400" kern="100" dirty="0">
                          <a:effectLst/>
                        </a:rPr>
                        <a:t>更新</a:t>
                      </a:r>
                      <a:r>
                        <a:rPr lang="zh-CN" altLang="en-US" sz="2400" kern="100" dirty="0">
                          <a:effectLst/>
                        </a:rPr>
                        <a:t>、文档管理、用户访谈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1"/>
                  </a:ext>
                </a:extLst>
              </a:tr>
              <a:tr h="551815">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31602305@stu.zucc.edu.cn</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2"/>
                  </a:ext>
                </a:extLst>
              </a:tr>
              <a:tr h="551815">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3"/>
                  </a:ext>
                </a:extLst>
              </a:tr>
              <a:tr h="551815">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会议记录员</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4"/>
                  </a:ext>
                </a:extLst>
              </a:tr>
              <a:tr h="304206">
                <a:tc>
                  <a:txBody>
                    <a:bodyPr/>
                    <a:lstStyle/>
                    <a:p>
                      <a:pPr algn="just">
                        <a:spcAft>
                          <a:spcPts val="0"/>
                        </a:spcAft>
                      </a:pPr>
                      <a:r>
                        <a:rPr lang="zh-CN" sz="2400" kern="100" dirty="0">
                          <a:effectLst/>
                        </a:rPr>
                        <a:t>刘震</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15958129576</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UML</a:t>
                      </a:r>
                      <a:r>
                        <a:rPr lang="zh-CN" sz="2400" kern="100" dirty="0">
                          <a:effectLst/>
                        </a:rPr>
                        <a:t>建模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6309" y="94785"/>
            <a:ext cx="11051459" cy="3415030"/>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cs typeface="宋体" panose="02010600030101010101" pitchFamily="2" charset="-122"/>
              </a:rPr>
              <a:t>人员配备管理计划</a:t>
            </a:r>
          </a:p>
          <a:p>
            <a:r>
              <a:rPr lang="zh-CN" altLang="en-US" sz="2400" b="1" dirty="0">
                <a:latin typeface="宋体" panose="02010600030101010101" pitchFamily="2" charset="-122"/>
                <a:ea typeface="宋体" panose="02010600030101010101" pitchFamily="2" charset="-122"/>
                <a:cs typeface="宋体" panose="02010600030101010101" pitchFamily="2" charset="-122"/>
              </a:rPr>
              <a:t>人员招募</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在老师下达完任务之后，成立小组，共同开发项目</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合规性</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1. </a:t>
            </a:r>
            <a:r>
              <a:rPr lang="zh-CN" altLang="en-US" sz="2400" dirty="0">
                <a:latin typeface="宋体" panose="02010600030101010101" pitchFamily="2" charset="-122"/>
                <a:ea typeface="宋体" panose="02010600030101010101" pitchFamily="2" charset="-122"/>
                <a:cs typeface="宋体" panose="02010600030101010101" pitchFamily="2" charset="-122"/>
              </a:rPr>
              <a:t>不得违反校纪校规。</a:t>
            </a:r>
          </a:p>
          <a:p>
            <a:r>
              <a:rPr lang="en-US" altLang="zh-CN" sz="2400" dirty="0">
                <a:latin typeface="宋体" panose="02010600030101010101" pitchFamily="2" charset="-122"/>
                <a:ea typeface="宋体" panose="02010600030101010101" pitchFamily="2" charset="-122"/>
                <a:cs typeface="宋体" panose="02010600030101010101" pitchFamily="2" charset="-122"/>
              </a:rPr>
              <a:t>2. </a:t>
            </a:r>
            <a:r>
              <a:rPr lang="zh-CN" altLang="en-US" sz="2400" dirty="0">
                <a:latin typeface="宋体" panose="02010600030101010101" pitchFamily="2" charset="-122"/>
                <a:ea typeface="宋体" panose="02010600030101010101" pitchFamily="2" charset="-122"/>
                <a:cs typeface="宋体" panose="02010600030101010101" pitchFamily="2" charset="-122"/>
              </a:rPr>
              <a:t>尽量使用正当途径获得的资源和软件，不得使用和散播损坏他人利益等违法软件和资源。</a:t>
            </a:r>
          </a:p>
          <a:p>
            <a:r>
              <a:rPr lang="en-US" altLang="zh-CN" sz="2400" dirty="0">
                <a:latin typeface="宋体" panose="02010600030101010101" pitchFamily="2" charset="-122"/>
                <a:ea typeface="宋体" panose="02010600030101010101" pitchFamily="2" charset="-122"/>
                <a:cs typeface="宋体" panose="02010600030101010101" pitchFamily="2" charset="-122"/>
              </a:rPr>
              <a:t>3. </a:t>
            </a:r>
            <a:r>
              <a:rPr lang="zh-CN" altLang="en-US" sz="2400" dirty="0">
                <a:latin typeface="宋体" panose="02010600030101010101" pitchFamily="2" charset="-122"/>
                <a:ea typeface="宋体" panose="02010600030101010101" pitchFamily="2" charset="-122"/>
                <a:cs typeface="宋体" panose="02010600030101010101" pitchFamily="2" charset="-122"/>
              </a:rPr>
              <a:t>不得做出损害小组利益之事。</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481780" y="3551423"/>
            <a:ext cx="1713230" cy="46037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奖励与惩罚</a:t>
            </a:r>
          </a:p>
        </p:txBody>
      </p:sp>
      <p:graphicFrame>
        <p:nvGraphicFramePr>
          <p:cNvPr id="22" name="表格 21"/>
          <p:cNvGraphicFramePr>
            <a:graphicFrameLocks noGrp="1"/>
          </p:cNvGraphicFramePr>
          <p:nvPr/>
        </p:nvGraphicFramePr>
        <p:xfrm>
          <a:off x="481780" y="4179062"/>
          <a:ext cx="10186219" cy="2468880"/>
        </p:xfrm>
        <a:graphic>
          <a:graphicData uri="http://schemas.openxmlformats.org/drawingml/2006/table">
            <a:tbl>
              <a:tblPr firstRow="1" firstCol="1" bandRow="1">
                <a:tableStyleId>{5C22544A-7EE6-4342-B048-85BDC9FD1C3A}</a:tableStyleId>
              </a:tblPr>
              <a:tblGrid>
                <a:gridCol w="3421195">
                  <a:extLst>
                    <a:ext uri="{9D8B030D-6E8A-4147-A177-3AD203B41FA5}">
                      <a16:colId xmlns:a16="http://schemas.microsoft.com/office/drawing/2014/main" val="20000"/>
                    </a:ext>
                  </a:extLst>
                </a:gridCol>
                <a:gridCol w="3427333">
                  <a:extLst>
                    <a:ext uri="{9D8B030D-6E8A-4147-A177-3AD203B41FA5}">
                      <a16:colId xmlns:a16="http://schemas.microsoft.com/office/drawing/2014/main" val="20001"/>
                    </a:ext>
                  </a:extLst>
                </a:gridCol>
                <a:gridCol w="3337691">
                  <a:extLst>
                    <a:ext uri="{9D8B030D-6E8A-4147-A177-3AD203B41FA5}">
                      <a16:colId xmlns:a16="http://schemas.microsoft.com/office/drawing/2014/main" val="20002"/>
                    </a:ext>
                  </a:extLst>
                </a:gridCol>
              </a:tblGrid>
              <a:tr h="0">
                <a:tc>
                  <a:txBody>
                    <a:bodyPr/>
                    <a:lstStyle/>
                    <a:p>
                      <a:pPr algn="just">
                        <a:spcAft>
                          <a:spcPts val="0"/>
                        </a:spcAft>
                      </a:pPr>
                      <a:r>
                        <a:rPr lang="zh-CN" sz="1800" kern="100" dirty="0">
                          <a:effectLst/>
                        </a:rPr>
                        <a:t>等级</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原因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奖励和惩罚</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800" kern="100">
                          <a:effectLst/>
                        </a:rPr>
                        <a:t>不合格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没有按时完成任务，或以其他原因导致全组扣分</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个人反思和出小组建设经费</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1800" kern="100">
                          <a:effectLst/>
                        </a:rPr>
                        <a:t>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能完成布置的任务，但质量不高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项目经理进行教育批评以及下一步规划</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800" kern="100">
                          <a:effectLst/>
                        </a:rPr>
                        <a:t>良好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能完成布置的任务，且质量达到要求</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无</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1800" kern="100" dirty="0">
                          <a:effectLst/>
                        </a:rPr>
                        <a:t>优秀</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能完高质量的完成布置的任务，或以其他原因使全组加分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团建活动</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参考资料</a:t>
            </a:r>
          </a:p>
        </p:txBody>
      </p:sp>
      <p:sp>
        <p:nvSpPr>
          <p:cNvPr id="3" name="内容占位符 2"/>
          <p:cNvSpPr>
            <a:spLocks noGrp="1"/>
          </p:cNvSpPr>
          <p:nvPr>
            <p:ph idx="1"/>
          </p:nvPr>
        </p:nvSpPr>
        <p:spPr>
          <a:xfrm>
            <a:off x="677334" y="1760539"/>
            <a:ext cx="8596668" cy="3880773"/>
          </a:xfrm>
        </p:spPr>
        <p:txBody>
          <a:bodyPr/>
          <a:lstStyle/>
          <a:p>
            <a:pPr>
              <a:buFontTx/>
              <a:buAutoNum type="arabicPeriod"/>
            </a:pPr>
            <a:r>
              <a:rPr lang="en-US" altLang="zh-CN" sz="2800" dirty="0"/>
              <a:t>CMMI</a:t>
            </a:r>
          </a:p>
          <a:p>
            <a:pPr>
              <a:buFontTx/>
              <a:buAutoNum type="arabicPeriod"/>
            </a:pPr>
            <a:r>
              <a:rPr lang="en-US" altLang="zh-CN" sz="2800" dirty="0"/>
              <a:t>ISO9001</a:t>
            </a:r>
          </a:p>
          <a:p>
            <a:pPr>
              <a:buFontTx/>
              <a:buAutoNum type="arabicPeriod"/>
            </a:pPr>
            <a:r>
              <a:rPr lang="en-US" altLang="zh-CN" sz="2800" dirty="0"/>
              <a:t>《</a:t>
            </a:r>
            <a:r>
              <a:rPr lang="zh-CN" altLang="en-US" sz="2800" dirty="0"/>
              <a:t>软件工程导论</a:t>
            </a:r>
            <a:r>
              <a:rPr lang="en-US" altLang="zh-CN" sz="2800" dirty="0"/>
              <a:t>》</a:t>
            </a:r>
          </a:p>
          <a:p>
            <a:pPr>
              <a:buFontTx/>
              <a:buAutoNum type="arabicPeriod"/>
            </a:pPr>
            <a:r>
              <a:rPr lang="en-US" altLang="zh-CN" sz="2800" dirty="0"/>
              <a:t>《IT</a:t>
            </a:r>
            <a:r>
              <a:rPr lang="zh-CN" altLang="en-US" sz="2800" dirty="0"/>
              <a:t>项目管理</a:t>
            </a:r>
            <a:r>
              <a:rPr lang="en-US" altLang="zh-CN" sz="2800" dirty="0"/>
              <a:t>》</a:t>
            </a:r>
            <a:r>
              <a:rPr lang="zh-CN" altLang="en-US" sz="2800" dirty="0"/>
              <a:t>（第八版）</a:t>
            </a:r>
            <a:endParaRPr lang="en-US" altLang="zh-CN" sz="2800" dirty="0"/>
          </a:p>
          <a:p>
            <a:pPr>
              <a:buFontTx/>
              <a:buAutoNum type="arabicPeriod"/>
            </a:pPr>
            <a:r>
              <a:rPr lang="en-US" altLang="zh-CN" sz="2800" dirty="0"/>
              <a:t>《</a:t>
            </a:r>
            <a:r>
              <a:rPr lang="zh-CN" altLang="en-US" sz="2800" dirty="0"/>
              <a:t>软件需求</a:t>
            </a:r>
            <a:r>
              <a:rPr lang="en-US" altLang="zh-CN" sz="2800" dirty="0"/>
              <a:t>》</a:t>
            </a:r>
            <a:r>
              <a:rPr lang="zh-CN" altLang="en-US" sz="2800" dirty="0"/>
              <a:t>（第三版）</a:t>
            </a:r>
            <a:endParaRPr lang="en-US" altLang="zh-CN" sz="2800" dirty="0"/>
          </a:p>
          <a:p>
            <a:pPr>
              <a:buFontTx/>
              <a:buAutoNum type="arabicPeriod"/>
            </a:pPr>
            <a:r>
              <a:rPr lang="en-US" altLang="zh-CN" sz="2800" dirty="0"/>
              <a:t>《PMBOOK》</a:t>
            </a:r>
            <a:r>
              <a:rPr lang="zh-CN" altLang="en-US" sz="2800" dirty="0"/>
              <a:t>（第六版）</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沟通管理计划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913" y="551289"/>
            <a:ext cx="9456737" cy="5754370"/>
          </a:xfrm>
          <a:prstGeom prst="rect">
            <a:avLst/>
          </a:prstGeom>
        </p:spPr>
        <p:txBody>
          <a:bodyPr wrap="square">
            <a:spAutoFit/>
          </a:bodyPr>
          <a:lstStyle/>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规划沟通管理</a:t>
            </a:r>
          </a:p>
          <a:p>
            <a:pPr indent="266700" algn="just">
              <a:spcAft>
                <a:spcPts val="0"/>
              </a:spcAft>
              <a:tabLst>
                <a:tab pos="798830" algn="l"/>
              </a:tabLst>
              <a:defRPr/>
            </a:pPr>
            <a:r>
              <a:rPr lang="en-US"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项目经理根据组员内各人的空闲时间和老师的上课情况等相关信息制定沟通计划即小组会议。定于每周的礼拜四</a:t>
            </a:r>
            <a:r>
              <a:rPr lang="zh-CN" altLang="zh-CN" sz="2000" kern="100" dirty="0">
                <a:solidFill>
                  <a:srgbClr val="333333"/>
                </a:solidFill>
                <a:latin typeface="Times New Roman" panose="02020603050405020304" pitchFamily="18" charset="0"/>
                <a:ea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下午</a:t>
            </a:r>
            <a:r>
              <a:rPr lang="en-US" altLang="zh-CN" sz="2000" kern="100" dirty="0">
                <a:solidFill>
                  <a:srgbClr val="0070C0"/>
                </a:solidFill>
                <a:latin typeface="Arial" panose="020B0604020202020204" pitchFamily="34" charset="0"/>
                <a:ea typeface="宋体" panose="02010600030101010101" pitchFamily="2" charset="-122"/>
              </a:rPr>
              <a:t>4</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a:t>
            </a:r>
            <a:r>
              <a:rPr lang="en-US" altLang="zh-CN" sz="2000" kern="100" dirty="0">
                <a:solidFill>
                  <a:srgbClr val="0070C0"/>
                </a:solidFill>
                <a:latin typeface="Arial" panose="020B0604020202020204" pitchFamily="34" charset="0"/>
                <a:ea typeface="宋体" panose="02010600030101010101" pitchFamily="2" charset="-122"/>
              </a:rPr>
              <a:t>30</a:t>
            </a:r>
            <a:r>
              <a:rPr lang="zh-CN" altLang="en-US" sz="2000" kern="100" dirty="0">
                <a:solidFill>
                  <a:srgbClr val="0070C0"/>
                </a:solidFill>
                <a:latin typeface="Arial" panose="020B0604020202020204" pitchFamily="34" charset="0"/>
                <a:ea typeface="宋体" panose="02010600030101010101" pitchFamily="2" charset="-122"/>
              </a:rPr>
              <a:t>左右</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于图书馆一楼开展</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小组会议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，如有特殊情况小组成员可以请假，如项目经理有特殊情况，将由其指定负责人进行。</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临时会议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的召开由项目经理召集小组成员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微信群</a:t>
            </a:r>
            <a:r>
              <a:rPr lang="zh-CN" altLang="en-US"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（需求分析小组）</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内的交流</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。以及组员每日</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报告任务进度。</a:t>
            </a:r>
            <a:endParaRPr lang="zh-CN" altLang="zh-CN" sz="2000" kern="100" dirty="0">
              <a:solidFill>
                <a:srgbClr val="0070C0"/>
              </a:solidFill>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管理沟通</a:t>
            </a: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小组会议的记录将由一名固定成员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（陈婧唯）</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完成，并完成会议记录</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由固定成员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（吴自强）</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进行会议录音</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如遇到记录员缺席，将由项目经理指派一名进行记录员的这次工作，并需要由这名成员完成这次的会议记录。</a:t>
            </a:r>
            <a:endParaRPr lang="zh-CN" altLang="zh-CN" sz="20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监督沟通</a:t>
            </a:r>
          </a:p>
          <a:p>
            <a:pPr indent="266700" algn="just">
              <a:spcAft>
                <a:spcPts val="0"/>
              </a:spcAft>
              <a:defRPr/>
            </a:pPr>
            <a:r>
              <a:rPr lang="zh-CN" altLang="zh-CN" sz="2000" kern="100" dirty="0">
                <a:latin typeface="Times New Roman" panose="02020603050405020304" pitchFamily="18" charset="0"/>
                <a:ea typeface="宋体" panose="02010600030101010101" pitchFamily="2" charset="-122"/>
              </a:rPr>
              <a:t>每周小组成员任务在每周六晚上</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之前上交。小组会议记录和会议录音在每周日晚</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p>
          <a:p>
            <a:pPr indent="535305" algn="just">
              <a:spcAft>
                <a:spcPts val="0"/>
              </a:spcAft>
              <a:defRPr/>
            </a:pPr>
            <a:r>
              <a:rPr lang="en-US" altLang="zh-CN" sz="3200" b="1"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与客户的沟通计划</a:t>
            </a:r>
            <a:endParaRPr lang="zh-CN" altLang="zh-CN" sz="2000" kern="100" dirty="0">
              <a:latin typeface="Times New Roman" panose="02020603050405020304" pitchFamily="18" charset="0"/>
              <a:ea typeface="宋体" panose="02010600030101010101" pitchFamily="2" charset="-122"/>
            </a:endParaRPr>
          </a:p>
          <a:p>
            <a:pPr algn="just">
              <a:spcAft>
                <a:spcPts val="0"/>
              </a:spcAft>
              <a:defRPr/>
            </a:pPr>
            <a:r>
              <a:rPr lang="zh-CN" altLang="zh-CN" sz="2000" kern="100" dirty="0">
                <a:latin typeface="Times New Roman" panose="02020603050405020304" pitchFamily="18" charset="0"/>
                <a:ea typeface="宋体" panose="02010600030101010101" pitchFamily="2" charset="-122"/>
              </a:rPr>
              <a:t>本次项目的客户代表：杨枨老师，侯宏仑老师。</a:t>
            </a:r>
            <a:endParaRPr lang="zh-CN" altLang="zh-CN" sz="11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725" y="582067"/>
            <a:ext cx="9401175" cy="5693866"/>
          </a:xfrm>
          <a:prstGeom prst="rect">
            <a:avLst/>
          </a:prstGeom>
        </p:spPr>
        <p:txBody>
          <a:bodyPr wrap="square">
            <a:spAutoFit/>
          </a:bodyPr>
          <a:lstStyle/>
          <a:p>
            <a:pPr indent="535305" algn="just">
              <a:spcAft>
                <a:spcPts val="0"/>
              </a:spcAft>
              <a:defRPr/>
            </a:pPr>
            <a:r>
              <a:rPr lang="zh-CN" altLang="zh-CN" sz="2800" b="1" kern="100" dirty="0">
                <a:latin typeface="Times New Roman" panose="02020603050405020304" pitchFamily="18" charset="0"/>
                <a:ea typeface="宋体" panose="02010600030101010101" pitchFamily="2" charset="-122"/>
              </a:rPr>
              <a:t>沟通目的</a:t>
            </a:r>
            <a:endParaRPr lang="zh-CN" altLang="zh-CN" kern="100" dirty="0">
              <a:latin typeface="Times New Roman" panose="02020603050405020304" pitchFamily="18" charset="0"/>
              <a:ea typeface="宋体" panose="02010600030101010101" pitchFamily="2" charset="-122"/>
            </a:endParaRPr>
          </a:p>
          <a:p>
            <a:pPr indent="713740" algn="just">
              <a:spcAft>
                <a:spcPts val="0"/>
              </a:spcAft>
              <a:defRPr/>
            </a:pPr>
            <a:r>
              <a:rPr lang="en-US" altLang="zh-CN" sz="2800"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1.	</a:t>
            </a:r>
            <a:r>
              <a:rPr lang="zh-CN" altLang="zh-CN" kern="100" dirty="0">
                <a:latin typeface="Times New Roman" panose="02020603050405020304" pitchFamily="18" charset="0"/>
                <a:ea typeface="宋体" panose="02010600030101010101" pitchFamily="2" charset="-122"/>
              </a:rPr>
              <a:t>获得客户的主要需求，并对需求进行建模与原型设计。以迭代的方式获取需求。</a:t>
            </a:r>
          </a:p>
          <a:p>
            <a:pPr indent="266700" algn="just">
              <a:spcAft>
                <a:spcPts val="0"/>
              </a:spcAft>
              <a:defRPr/>
            </a:pPr>
            <a:r>
              <a:rPr lang="en-US" altLang="zh-CN" kern="100" dirty="0">
                <a:latin typeface="宋体" panose="02010600030101010101" pitchFamily="2" charset="-122"/>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让客户代表评审界面原型</a:t>
            </a:r>
          </a:p>
          <a:p>
            <a:pPr indent="266700" algn="just">
              <a:spcAft>
                <a:spcPts val="0"/>
              </a:spcAft>
              <a:defRPr/>
            </a:pPr>
            <a:r>
              <a:rPr lang="en-US" altLang="zh-CN" kern="100" dirty="0">
                <a:latin typeface="宋体" panose="02010600030101010101" pitchFamily="2" charset="-122"/>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让客户代表确认用例</a:t>
            </a:r>
          </a:p>
          <a:p>
            <a:pPr indent="2667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 	</a:t>
            </a:r>
            <a:r>
              <a:rPr lang="zh-CN" altLang="zh-CN" sz="2800" b="1" kern="100" dirty="0">
                <a:latin typeface="Times New Roman" panose="02020603050405020304" pitchFamily="18" charset="0"/>
                <a:ea typeface="宋体" panose="02010600030101010101" pitchFamily="2" charset="-122"/>
              </a:rPr>
              <a:t>与客户沟通的主要人员</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kern="100" dirty="0">
                <a:latin typeface="Times New Roman" panose="02020603050405020304" pitchFamily="18" charset="0"/>
                <a:ea typeface="宋体" panose="02010600030101010101" pitchFamily="2" charset="-122"/>
              </a:rPr>
              <a:t>负责人：童欣（项目经理）</a:t>
            </a:r>
          </a:p>
          <a:p>
            <a:pPr marL="533400" algn="just">
              <a:spcAft>
                <a:spcPts val="0"/>
              </a:spcAft>
              <a:defRPr/>
            </a:pPr>
            <a:r>
              <a:rPr lang="zh-CN" altLang="zh-CN" kern="100" dirty="0">
                <a:latin typeface="Times New Roman" panose="02020603050405020304" pitchFamily="18" charset="0"/>
                <a:ea typeface="宋体" panose="02010600030101010101" pitchFamily="2" charset="-122"/>
              </a:rPr>
              <a:t>参与人：吴自强、陈雅菁、陈婧唯、刘震、张天颖</a:t>
            </a:r>
          </a:p>
          <a:p>
            <a:pPr marL="5334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800" b="1" kern="100" dirty="0">
                <a:latin typeface="Times New Roman" panose="02020603050405020304" pitchFamily="18" charset="0"/>
                <a:ea typeface="宋体" panose="02010600030101010101" pitchFamily="2" charset="-122"/>
              </a:rPr>
              <a:t>访谈细节人员安排</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访谈前准备：根据上一轮需求构建原型，列出遇到的问题以便在访谈会议中列出</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组织人：童欣（项目经理）</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地点：与客户代表沟通后确定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时间：与客户代表沟通后确定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记录人：陈婧唯</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录音人：吴自强</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49" y="361047"/>
            <a:ext cx="9096375" cy="5877560"/>
          </a:xfrm>
          <a:prstGeom prst="rect">
            <a:avLst/>
          </a:prstGeom>
        </p:spPr>
        <p:txBody>
          <a:bodyPr wrap="square">
            <a:spAutoFit/>
          </a:bodyPr>
          <a:lstStyle/>
          <a:p>
            <a:pPr lvl="2">
              <a:spcAft>
                <a:spcPts val="0"/>
              </a:spcAft>
              <a:buSzPts val="1400"/>
              <a:tabLst>
                <a:tab pos="228600" algn="l"/>
              </a:tabLst>
              <a:defRPr/>
            </a:pPr>
            <a:r>
              <a:rPr lang="en-US"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G17</a:t>
            </a: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小组内部沟通计划</a:t>
            </a:r>
          </a:p>
          <a:p>
            <a:pPr marL="266700" indent="266700" algn="just">
              <a:spcAft>
                <a:spcPts val="0"/>
              </a:spcAft>
              <a:defRPr/>
            </a:pPr>
            <a:r>
              <a:rPr lang="en-US" altLang="zh-CN" sz="2000"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沟通目的</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en-US"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1.	</a:t>
            </a:r>
            <a:r>
              <a:rPr lang="zh-CN" altLang="zh-CN" sz="2000" kern="100" dirty="0">
                <a:latin typeface="Times New Roman" panose="02020603050405020304" pitchFamily="18" charset="0"/>
                <a:ea typeface="宋体" panose="02010600030101010101" pitchFamily="2" charset="-122"/>
              </a:rPr>
              <a:t>明确每周任务，总结每周出现的问题并提出修改意见。</a:t>
            </a:r>
          </a:p>
          <a:p>
            <a:pPr marL="914400" lvl="1" indent="-457200" algn="just">
              <a:spcAft>
                <a:spcPts val="0"/>
              </a:spcAft>
              <a:buAutoNum type="arabicPeriod" startAt="2"/>
              <a:defRPr/>
            </a:pPr>
            <a:r>
              <a:rPr lang="zh-CN" altLang="zh-CN" sz="2000" kern="100" dirty="0">
                <a:latin typeface="Times New Roman" panose="02020603050405020304" pitchFamily="18" charset="0"/>
                <a:ea typeface="宋体" panose="02010600030101010101" pitchFamily="2" charset="-122"/>
              </a:rPr>
              <a:t>开发小组成员每个人必须明确每周的需求，并积极参与到需求过程中。</a:t>
            </a:r>
            <a:endParaRPr lang="en-US" altLang="zh-CN" sz="2000" kern="100" dirty="0">
              <a:latin typeface="Times New Roman" panose="02020603050405020304" pitchFamily="18" charset="0"/>
              <a:ea typeface="宋体" panose="02010600030101010101" pitchFamily="2" charset="-122"/>
            </a:endParaRPr>
          </a:p>
          <a:p>
            <a:pPr marL="457200" indent="-457200" algn="just">
              <a:spcAft>
                <a:spcPts val="0"/>
              </a:spcAft>
              <a:buAutoNum type="arabicPeriod" startAt="2"/>
              <a:defRPr/>
            </a:pP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535305" algn="just">
              <a:spcAft>
                <a:spcPts val="0"/>
              </a:spcAft>
              <a:defRPr/>
            </a:pPr>
            <a:r>
              <a:rPr lang="zh-CN" altLang="zh-CN" sz="3200" b="1" kern="100" dirty="0">
                <a:latin typeface="Times New Roman" panose="02020603050405020304" pitchFamily="18" charset="0"/>
                <a:ea typeface="宋体" panose="02010600030101010101" pitchFamily="2" charset="-122"/>
              </a:rPr>
              <a:t>小组会议安排</a:t>
            </a:r>
            <a:endParaRPr lang="zh-CN" altLang="zh-CN" sz="2000" kern="100" dirty="0">
              <a:latin typeface="Times New Roman" panose="02020603050405020304" pitchFamily="18" charset="0"/>
              <a:ea typeface="宋体" panose="02010600030101010101" pitchFamily="2" charset="-122"/>
            </a:endParaRPr>
          </a:p>
          <a:p>
            <a:pPr indent="5334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组织人：童欣（项目经理）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主持人：童欣（项目经理）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会议地点：图书馆一楼</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会议时间：每周固定例会周四晚上</a:t>
            </a:r>
            <a:r>
              <a:rPr lang="en-US" altLang="zh-CN" sz="2000" kern="100" dirty="0">
                <a:latin typeface="Times New Roman" panose="02020603050405020304" pitchFamily="18" charset="0"/>
                <a:ea typeface="宋体" panose="02010600030101010101" pitchFamily="2" charset="-122"/>
              </a:rPr>
              <a:t>16:30</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会议参与人：童欣，吴自强，陈雅菁，陈婧唯，刘震</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会议记录人：陈婧唯</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会议录音人：吴自强</a:t>
            </a:r>
            <a:endParaRPr lang="zh-CN" altLang="en-US" dirty="0"/>
          </a:p>
        </p:txBody>
      </p:sp>
      <p:sp>
        <p:nvSpPr>
          <p:cNvPr id="3" name="矩形 2"/>
          <p:cNvSpPr/>
          <p:nvPr/>
        </p:nvSpPr>
        <p:spPr>
          <a:xfrm>
            <a:off x="4781550" y="2774950"/>
            <a:ext cx="6096000" cy="1816100"/>
          </a:xfrm>
          <a:prstGeom prst="rect">
            <a:avLst/>
          </a:prstGeom>
        </p:spPr>
        <p:txBody>
          <a:bodyPr>
            <a:spAutoFit/>
          </a:bodyPr>
          <a:lstStyle/>
          <a:p>
            <a:pPr indent="266700" algn="just">
              <a:spcAft>
                <a:spcPts val="0"/>
              </a:spcAft>
              <a:defRPr/>
            </a:pPr>
            <a:r>
              <a:rPr lang="zh-CN" altLang="zh-CN" sz="3200" b="1" kern="100" dirty="0">
                <a:latin typeface="Times New Roman" panose="02020603050405020304" pitchFamily="18" charset="0"/>
                <a:ea typeface="宋体" panose="02010600030101010101" pitchFamily="2" charset="-122"/>
              </a:rPr>
              <a:t>沟通方式</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1.	</a:t>
            </a:r>
            <a:r>
              <a:rPr lang="zh-CN" altLang="zh-CN" sz="2000" kern="100" dirty="0">
                <a:latin typeface="Times New Roman" panose="02020603050405020304" pitchFamily="18" charset="0"/>
                <a:ea typeface="宋体" panose="02010600030101010101" pitchFamily="2" charset="-122"/>
              </a:rPr>
              <a:t>全组参与的小组会议，由项目经理主持</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2.	</a:t>
            </a:r>
            <a:r>
              <a:rPr lang="zh-CN" altLang="zh-CN" sz="2000" kern="100" dirty="0">
                <a:latin typeface="Times New Roman" panose="02020603050405020304" pitchFamily="18" charset="0"/>
                <a:ea typeface="宋体" panose="02010600030101010101" pitchFamily="2" charset="-122"/>
              </a:rPr>
              <a:t>微信群中交流讨论</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3.   </a:t>
            </a:r>
            <a:r>
              <a:rPr lang="zh-CN" altLang="zh-CN" sz="2000" kern="100" dirty="0">
                <a:latin typeface="Times New Roman" panose="02020603050405020304" pitchFamily="18" charset="0"/>
                <a:ea typeface="宋体" panose="02010600030101010101" pitchFamily="2" charset="-122"/>
              </a:rPr>
              <a:t>邮件</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1AB22-514D-48A3-B862-1A0581DE5146}"/>
              </a:ext>
            </a:extLst>
          </p:cNvPr>
          <p:cNvSpPr txBox="1">
            <a:spLocks/>
          </p:cNvSpPr>
          <p:nvPr/>
        </p:nvSpPr>
        <p:spPr>
          <a:xfrm>
            <a:off x="677334" y="3734972"/>
            <a:ext cx="1595349" cy="54914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dirty="0">
                <a:solidFill>
                  <a:schemeClr val="tx1"/>
                </a:solidFill>
                <a:latin typeface="宋体" panose="02010600030101010101" pitchFamily="2" charset="-122"/>
                <a:ea typeface="宋体" panose="02010600030101010101" pitchFamily="2" charset="-122"/>
              </a:rPr>
              <a:t>奖惩制度</a:t>
            </a:r>
          </a:p>
        </p:txBody>
      </p:sp>
      <p:sp>
        <p:nvSpPr>
          <p:cNvPr id="3" name="内容占位符 2">
            <a:extLst>
              <a:ext uri="{FF2B5EF4-FFF2-40B4-BE49-F238E27FC236}">
                <a16:creationId xmlns:a16="http://schemas.microsoft.com/office/drawing/2014/main" id="{26C8CFCD-E32F-42FB-B007-CE2EDF151766}"/>
              </a:ext>
            </a:extLst>
          </p:cNvPr>
          <p:cNvSpPr txBox="1">
            <a:spLocks/>
          </p:cNvSpPr>
          <p:nvPr/>
        </p:nvSpPr>
        <p:spPr>
          <a:xfrm>
            <a:off x="677334" y="4284119"/>
            <a:ext cx="8297990" cy="232086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1600" dirty="0">
                <a:latin typeface="宋体" panose="02010600030101010101" pitchFamily="2" charset="-122"/>
                <a:ea typeface="宋体" panose="02010600030101010101" pitchFamily="2" charset="-122"/>
              </a:rPr>
              <a:t>开会迟到（超过十五分钟）</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作业迟交（超过</a:t>
            </a:r>
            <a:r>
              <a:rPr lang="en-US" altLang="zh-CN" sz="1600" dirty="0">
                <a:latin typeface="宋体" panose="02010600030101010101" pitchFamily="2" charset="-122"/>
                <a:ea typeface="宋体" panose="02010600030101010101" pitchFamily="2" charset="-122"/>
              </a:rPr>
              <a:t>deadline</a:t>
            </a:r>
            <a:r>
              <a:rPr lang="zh-CN" altLang="en-US" sz="1600" dirty="0">
                <a:latin typeface="宋体" panose="02010600030101010101" pitchFamily="2" charset="-122"/>
                <a:ea typeface="宋体" panose="02010600030101010101" pitchFamily="2" charset="-122"/>
              </a:rPr>
              <a:t>一天以上）</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开会缺席（未提前请假）</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作业不交</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每周例会有犯以上四点之一者，请组员每人一杯奶茶</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双皮奶</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若进度获得重大进展</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评审获得特别好（差）的成绩，小组成员进行团队建设一次</a:t>
            </a:r>
            <a:endParaRPr lang="en-US" altLang="zh-CN" sz="1600" dirty="0">
              <a:latin typeface="宋体" panose="02010600030101010101" pitchFamily="2" charset="-122"/>
              <a:ea typeface="宋体" panose="02010600030101010101" pitchFamily="2" charset="-122"/>
            </a:endParaRPr>
          </a:p>
          <a:p>
            <a:pPr marL="0" indent="0">
              <a:buFont typeface="Wingdings 3" panose="05040102010807070707" charset="2"/>
              <a:buNone/>
            </a:pPr>
            <a:endParaRPr lang="zh-CN" altLang="en-US" dirty="0"/>
          </a:p>
        </p:txBody>
      </p:sp>
      <p:sp>
        <p:nvSpPr>
          <p:cNvPr id="4" name="矩形 3">
            <a:extLst>
              <a:ext uri="{FF2B5EF4-FFF2-40B4-BE49-F238E27FC236}">
                <a16:creationId xmlns:a16="http://schemas.microsoft.com/office/drawing/2014/main" id="{B979E7A5-7444-437B-B0E1-8E8D24C6D36B}"/>
              </a:ext>
            </a:extLst>
          </p:cNvPr>
          <p:cNvSpPr/>
          <p:nvPr/>
        </p:nvSpPr>
        <p:spPr>
          <a:xfrm>
            <a:off x="177553" y="445372"/>
            <a:ext cx="8797771" cy="2677656"/>
          </a:xfrm>
          <a:prstGeom prst="rect">
            <a:avLst/>
          </a:prstGeom>
        </p:spPr>
        <p:txBody>
          <a:bodyPr wrap="square">
            <a:spAutoFit/>
          </a:bodyPr>
          <a:lstStyle/>
          <a:p>
            <a:pPr marL="533400" algn="just">
              <a:spcAft>
                <a:spcPts val="0"/>
              </a:spcAft>
            </a:pPr>
            <a:r>
              <a:rPr lang="en-US" altLang="zh-CN" sz="2400" b="1" kern="100" dirty="0">
                <a:latin typeface="宋体" panose="02010600030101010101" pitchFamily="2" charset="-122"/>
                <a:ea typeface="宋体" panose="02010600030101010101" pitchFamily="2" charset="-122"/>
              </a:rPr>
              <a:t>5.7.4.4</a:t>
            </a:r>
            <a:r>
              <a:rPr lang="en-US" altLang="zh-CN" sz="2400" kern="100" dirty="0">
                <a:latin typeface="宋体" panose="02010600030101010101" pitchFamily="2" charset="-122"/>
                <a:ea typeface="宋体" panose="02010600030101010101" pitchFamily="2" charset="-122"/>
              </a:rPr>
              <a:t> </a:t>
            </a:r>
            <a:r>
              <a:rPr lang="zh-CN" altLang="zh-CN" sz="2400" b="1" kern="100" dirty="0">
                <a:latin typeface="Times New Roman" panose="02020603050405020304" pitchFamily="18" charset="0"/>
                <a:ea typeface="宋体" panose="02010600030101010101" pitchFamily="2" charset="-122"/>
              </a:rPr>
              <a:t>团队建设</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en-US" altLang="zh-CN" sz="2400" kern="100" dirty="0">
                <a:latin typeface="宋体" panose="02010600030101010101" pitchFamily="2" charset="-122"/>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事件：集体去电影院看热门电影</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时间：进度获得重大进展时或者评审获得特别好（差）的成绩的时候</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地点：德信影城（运河上街店） 拱墅区金华路</a:t>
            </a:r>
            <a:r>
              <a:rPr lang="en-US" altLang="zh-CN" sz="2000" kern="100" dirty="0">
                <a:latin typeface="Times New Roman" panose="02020603050405020304" pitchFamily="18" charset="0"/>
                <a:ea typeface="宋体" panose="02010600030101010101" pitchFamily="2" charset="-122"/>
              </a:rPr>
              <a:t>80</a:t>
            </a:r>
            <a:r>
              <a:rPr lang="zh-CN" altLang="zh-CN" sz="2000" kern="100" dirty="0">
                <a:latin typeface="Times New Roman" panose="02020603050405020304" pitchFamily="18" charset="0"/>
                <a:ea typeface="宋体" panose="02010600030101010101" pitchFamily="2" charset="-122"/>
              </a:rPr>
              <a:t>号运河上街</a:t>
            </a:r>
            <a:r>
              <a:rPr lang="en-US" altLang="zh-CN" sz="2000" kern="100" dirty="0">
                <a:latin typeface="Times New Roman" panose="02020603050405020304" pitchFamily="18" charset="0"/>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楼</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参与人员：</a:t>
            </a:r>
            <a:r>
              <a:rPr lang="en-US" altLang="zh-CN" sz="2000" kern="100" dirty="0">
                <a:latin typeface="Times New Roman" panose="02020603050405020304" pitchFamily="18" charset="0"/>
                <a:ea typeface="宋体" panose="02010600030101010101" pitchFamily="2" charset="-122"/>
              </a:rPr>
              <a:t>G17</a:t>
            </a:r>
            <a:r>
              <a:rPr lang="zh-CN" altLang="zh-CN" sz="2000" kern="100" dirty="0">
                <a:latin typeface="Times New Roman" panose="02020603050405020304" pitchFamily="18" charset="0"/>
                <a:ea typeface="宋体" panose="02010600030101010101" pitchFamily="2" charset="-122"/>
              </a:rPr>
              <a:t>小组全体成员</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预算：</a:t>
            </a:r>
            <a:r>
              <a:rPr lang="en-US" altLang="zh-CN" sz="2000" kern="100" dirty="0">
                <a:latin typeface="Times New Roman" panose="02020603050405020304" pitchFamily="18" charset="0"/>
                <a:ea typeface="宋体" panose="02010600030101010101" pitchFamily="2" charset="-122"/>
              </a:rPr>
              <a:t>200</a:t>
            </a:r>
            <a:r>
              <a:rPr lang="zh-CN" altLang="zh-CN" sz="2000" kern="100" dirty="0">
                <a:latin typeface="Times New Roman" panose="02020603050405020304" pitchFamily="18" charset="0"/>
                <a:ea typeface="宋体" panose="02010600030101010101" pitchFamily="2" charset="-122"/>
              </a:rPr>
              <a:t>元一次（包括小组成员的电影票和其他零食花费）</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方式：网上订票</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56533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风险管理计划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A58C166-31A9-40FB-A845-BC810D708EB9}"/>
              </a:ext>
            </a:extLst>
          </p:cNvPr>
          <p:cNvGraphicFramePr>
            <a:graphicFrameLocks noGrp="1"/>
          </p:cNvGraphicFramePr>
          <p:nvPr>
            <p:extLst>
              <p:ext uri="{D42A27DB-BD31-4B8C-83A1-F6EECF244321}">
                <p14:modId xmlns:p14="http://schemas.microsoft.com/office/powerpoint/2010/main" val="143055427"/>
              </p:ext>
            </p:extLst>
          </p:nvPr>
        </p:nvGraphicFramePr>
        <p:xfrm>
          <a:off x="341789" y="769251"/>
          <a:ext cx="9414770" cy="1920240"/>
        </p:xfrm>
        <a:graphic>
          <a:graphicData uri="http://schemas.openxmlformats.org/drawingml/2006/table">
            <a:tbl>
              <a:tblPr firstRow="1" firstCol="1" bandRow="1">
                <a:tableStyleId>{5C22544A-7EE6-4342-B048-85BDC9FD1C3A}</a:tableStyleId>
              </a:tblPr>
              <a:tblGrid>
                <a:gridCol w="1215629">
                  <a:extLst>
                    <a:ext uri="{9D8B030D-6E8A-4147-A177-3AD203B41FA5}">
                      <a16:colId xmlns:a16="http://schemas.microsoft.com/office/drawing/2014/main" val="2110373787"/>
                    </a:ext>
                  </a:extLst>
                </a:gridCol>
                <a:gridCol w="2033776">
                  <a:extLst>
                    <a:ext uri="{9D8B030D-6E8A-4147-A177-3AD203B41FA5}">
                      <a16:colId xmlns:a16="http://schemas.microsoft.com/office/drawing/2014/main" val="460226205"/>
                    </a:ext>
                  </a:extLst>
                </a:gridCol>
                <a:gridCol w="2348448">
                  <a:extLst>
                    <a:ext uri="{9D8B030D-6E8A-4147-A177-3AD203B41FA5}">
                      <a16:colId xmlns:a16="http://schemas.microsoft.com/office/drawing/2014/main" val="3555881060"/>
                    </a:ext>
                  </a:extLst>
                </a:gridCol>
                <a:gridCol w="1942134">
                  <a:extLst>
                    <a:ext uri="{9D8B030D-6E8A-4147-A177-3AD203B41FA5}">
                      <a16:colId xmlns:a16="http://schemas.microsoft.com/office/drawing/2014/main" val="986200831"/>
                    </a:ext>
                  </a:extLst>
                </a:gridCol>
                <a:gridCol w="1874783">
                  <a:extLst>
                    <a:ext uri="{9D8B030D-6E8A-4147-A177-3AD203B41FA5}">
                      <a16:colId xmlns:a16="http://schemas.microsoft.com/office/drawing/2014/main" val="3566143310"/>
                    </a:ext>
                  </a:extLst>
                </a:gridCol>
              </a:tblGrid>
              <a:tr h="0">
                <a:tc>
                  <a:txBody>
                    <a:bodyPr/>
                    <a:lstStyle/>
                    <a:p>
                      <a:pPr marL="810260" indent="-810260">
                        <a:spcAft>
                          <a:spcPts val="0"/>
                        </a:spcAft>
                        <a:tabLst>
                          <a:tab pos="228600" algn="l"/>
                        </a:tabLst>
                      </a:pPr>
                      <a:r>
                        <a:rPr lang="zh-CN" sz="1800" kern="100">
                          <a:effectLst/>
                          <a:latin typeface="宋体" panose="02010600030101010101" pitchFamily="2" charset="-122"/>
                          <a:ea typeface="宋体" panose="02010600030101010101" pitchFamily="2" charset="-122"/>
                        </a:rPr>
                        <a:t>影响</a:t>
                      </a:r>
                      <a:endParaRPr lang="zh-CN" sz="28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进度</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成本</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质量</a:t>
                      </a:r>
                    </a:p>
                  </a:txBody>
                  <a:tcPr marL="68580" marR="68580" marT="0" marB="0"/>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范围</a:t>
                      </a:r>
                    </a:p>
                  </a:txBody>
                  <a:tcPr marL="68580" marR="68580" marT="0" marB="0"/>
                </a:tc>
                <a:extLst>
                  <a:ext uri="{0D108BD9-81ED-4DB2-BD59-A6C34878D82A}">
                    <a16:rowId xmlns:a16="http://schemas.microsoft.com/office/drawing/2014/main" val="2371662649"/>
                  </a:ext>
                </a:extLst>
              </a:tr>
              <a:tr h="0">
                <a:tc>
                  <a:txBody>
                    <a:bodyPr/>
                    <a:lstStyle/>
                    <a:p>
                      <a:pPr indent="266700">
                        <a:spcAft>
                          <a:spcPts val="0"/>
                        </a:spcAft>
                      </a:pPr>
                      <a:r>
                        <a:rPr lang="zh-CN" sz="1800" dirty="0">
                          <a:effectLst/>
                          <a:latin typeface="宋体" panose="02010600030101010101" pitchFamily="2" charset="-122"/>
                          <a:ea typeface="宋体" panose="02010600030101010101" pitchFamily="2" charset="-122"/>
                        </a:rPr>
                        <a:t>高</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延期三周及以上</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超出预算</a:t>
                      </a:r>
                      <a:r>
                        <a:rPr lang="en-US" sz="1800" kern="100">
                          <a:effectLst/>
                          <a:latin typeface="宋体" panose="02010600030101010101" pitchFamily="2" charset="-122"/>
                          <a:ea typeface="宋体" panose="02010600030101010101" pitchFamily="2" charset="-122"/>
                        </a:rPr>
                        <a:t>20%</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未达到客户的期望需求</a:t>
                      </a:r>
                    </a:p>
                  </a:txBody>
                  <a:tcPr marL="68580" marR="68580" marT="0" marB="0"/>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频繁变更五次及以上</a:t>
                      </a:r>
                    </a:p>
                  </a:txBody>
                  <a:tcPr marL="68580" marR="68580" marT="0" marB="0"/>
                </a:tc>
                <a:extLst>
                  <a:ext uri="{0D108BD9-81ED-4DB2-BD59-A6C34878D82A}">
                    <a16:rowId xmlns:a16="http://schemas.microsoft.com/office/drawing/2014/main" val="9486081"/>
                  </a:ext>
                </a:extLst>
              </a:tr>
              <a:tr h="0">
                <a:tc>
                  <a:txBody>
                    <a:bodyPr/>
                    <a:lstStyle/>
                    <a:p>
                      <a:pPr indent="266700">
                        <a:spcAft>
                          <a:spcPts val="0"/>
                        </a:spcAft>
                      </a:pPr>
                      <a:r>
                        <a:rPr lang="zh-CN" sz="1800">
                          <a:effectLst/>
                          <a:latin typeface="宋体" panose="02010600030101010101" pitchFamily="2" charset="-122"/>
                          <a:ea typeface="宋体" panose="02010600030101010101" pitchFamily="2" charset="-122"/>
                        </a:rPr>
                        <a:t>中</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延期一周至两周</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超出预算</a:t>
                      </a:r>
                      <a:r>
                        <a:rPr lang="en-US" sz="1800" kern="100">
                          <a:effectLst/>
                          <a:latin typeface="宋体" panose="02010600030101010101" pitchFamily="2" charset="-122"/>
                          <a:ea typeface="宋体" panose="02010600030101010101" pitchFamily="2" charset="-122"/>
                        </a:rPr>
                        <a:t>10%~20%</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未达到客户的普通需求</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变更三至五次</a:t>
                      </a:r>
                    </a:p>
                  </a:txBody>
                  <a:tcPr marL="68580" marR="68580" marT="0" marB="0"/>
                </a:tc>
                <a:extLst>
                  <a:ext uri="{0D108BD9-81ED-4DB2-BD59-A6C34878D82A}">
                    <a16:rowId xmlns:a16="http://schemas.microsoft.com/office/drawing/2014/main" val="3465990067"/>
                  </a:ext>
                </a:extLst>
              </a:tr>
              <a:tr h="0">
                <a:tc>
                  <a:txBody>
                    <a:bodyPr/>
                    <a:lstStyle/>
                    <a:p>
                      <a:pPr indent="266700">
                        <a:spcAft>
                          <a:spcPts val="0"/>
                        </a:spcAft>
                      </a:pPr>
                      <a:r>
                        <a:rPr lang="zh-CN" sz="1800" dirty="0">
                          <a:effectLst/>
                          <a:latin typeface="宋体" panose="02010600030101010101" pitchFamily="2" charset="-122"/>
                          <a:ea typeface="宋体" panose="02010600030101010101" pitchFamily="2" charset="-122"/>
                        </a:rPr>
                        <a:t>低</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延期一周以内</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超出预算</a:t>
                      </a:r>
                      <a:r>
                        <a:rPr lang="en-US" sz="1800" kern="100">
                          <a:effectLst/>
                          <a:latin typeface="宋体" panose="02010600030101010101" pitchFamily="2" charset="-122"/>
                          <a:ea typeface="宋体" panose="02010600030101010101" pitchFamily="2" charset="-122"/>
                        </a:rPr>
                        <a:t>5%</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未达到客户的兴奋需求</a:t>
                      </a:r>
                    </a:p>
                  </a:txBody>
                  <a:tcPr marL="68580" marR="68580" marT="0" marB="0"/>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变更三次一下</a:t>
                      </a:r>
                    </a:p>
                  </a:txBody>
                  <a:tcPr marL="68580" marR="68580" marT="0" marB="0"/>
                </a:tc>
                <a:extLst>
                  <a:ext uri="{0D108BD9-81ED-4DB2-BD59-A6C34878D82A}">
                    <a16:rowId xmlns:a16="http://schemas.microsoft.com/office/drawing/2014/main" val="665630955"/>
                  </a:ext>
                </a:extLst>
              </a:tr>
            </a:tbl>
          </a:graphicData>
        </a:graphic>
      </p:graphicFrame>
      <p:sp>
        <p:nvSpPr>
          <p:cNvPr id="5" name="Rectangle 1">
            <a:extLst>
              <a:ext uri="{FF2B5EF4-FFF2-40B4-BE49-F238E27FC236}">
                <a16:creationId xmlns:a16="http://schemas.microsoft.com/office/drawing/2014/main" id="{D5CFF9AF-5D96-481D-9F10-9A768527F4CB}"/>
              </a:ext>
            </a:extLst>
          </p:cNvPr>
          <p:cNvSpPr>
            <a:spLocks noChangeArrowheads="1"/>
          </p:cNvSpPr>
          <p:nvPr/>
        </p:nvSpPr>
        <p:spPr bwMode="auto">
          <a:xfrm>
            <a:off x="-710214" y="178432"/>
            <a:ext cx="2104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zh-CN" altLang="zh-CN" b="1" i="0" u="none" strike="noStrike" cap="none" normalizeH="0" baseline="0" dirty="0" bmk="_Toc531873215">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风险影响</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a:extLst>
              <a:ext uri="{FF2B5EF4-FFF2-40B4-BE49-F238E27FC236}">
                <a16:creationId xmlns:a16="http://schemas.microsoft.com/office/drawing/2014/main" id="{6DAB7542-1655-40F5-AACA-F2CC0368DFD1}"/>
              </a:ext>
            </a:extLst>
          </p:cNvPr>
          <p:cNvGraphicFramePr>
            <a:graphicFrameLocks noGrp="1"/>
          </p:cNvGraphicFramePr>
          <p:nvPr>
            <p:extLst>
              <p:ext uri="{D42A27DB-BD31-4B8C-83A1-F6EECF244321}">
                <p14:modId xmlns:p14="http://schemas.microsoft.com/office/powerpoint/2010/main" val="309114341"/>
              </p:ext>
            </p:extLst>
          </p:nvPr>
        </p:nvGraphicFramePr>
        <p:xfrm>
          <a:off x="341788" y="3768460"/>
          <a:ext cx="6556162" cy="1524000"/>
        </p:xfrm>
        <a:graphic>
          <a:graphicData uri="http://schemas.openxmlformats.org/drawingml/2006/table">
            <a:tbl>
              <a:tblPr firstRow="1" firstCol="1" bandRow="1">
                <a:tableStyleId>{5C22544A-7EE6-4342-B048-85BDC9FD1C3A}</a:tableStyleId>
              </a:tblPr>
              <a:tblGrid>
                <a:gridCol w="3278081">
                  <a:extLst>
                    <a:ext uri="{9D8B030D-6E8A-4147-A177-3AD203B41FA5}">
                      <a16:colId xmlns:a16="http://schemas.microsoft.com/office/drawing/2014/main" val="1134835673"/>
                    </a:ext>
                  </a:extLst>
                </a:gridCol>
                <a:gridCol w="3278081">
                  <a:extLst>
                    <a:ext uri="{9D8B030D-6E8A-4147-A177-3AD203B41FA5}">
                      <a16:colId xmlns:a16="http://schemas.microsoft.com/office/drawing/2014/main" val="2312291796"/>
                    </a:ext>
                  </a:extLst>
                </a:gridCol>
              </a:tblGrid>
              <a:tr h="0">
                <a:tc>
                  <a:txBody>
                    <a:bodyPr/>
                    <a:lstStyle/>
                    <a:p>
                      <a:pPr algn="just">
                        <a:spcAft>
                          <a:spcPts val="0"/>
                        </a:spcAft>
                      </a:pPr>
                      <a:r>
                        <a:rPr lang="zh-CN" sz="2000" kern="0">
                          <a:effectLst/>
                          <a:latin typeface="宋体" panose="02010600030101010101" pitchFamily="2" charset="-122"/>
                          <a:ea typeface="宋体" panose="02010600030101010101" pitchFamily="2" charset="-122"/>
                        </a:rPr>
                        <a:t>可能性等级</a:t>
                      </a:r>
                      <a:endParaRPr lang="zh-CN" sz="20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范围</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668218201"/>
                  </a:ext>
                </a:extLst>
              </a:tr>
              <a:tr h="0">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高</a:t>
                      </a:r>
                      <a:endParaRPr lang="zh-CN" sz="2000" kern="100" dirty="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发生概率超过</a:t>
                      </a:r>
                      <a:r>
                        <a:rPr lang="en-US" sz="2000" kern="0" dirty="0">
                          <a:effectLst/>
                          <a:latin typeface="宋体" panose="02010600030101010101" pitchFamily="2" charset="-122"/>
                          <a:ea typeface="宋体" panose="02010600030101010101" pitchFamily="2" charset="-122"/>
                        </a:rPr>
                        <a:t>50%</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873624178"/>
                  </a:ext>
                </a:extLst>
              </a:tr>
              <a:tr h="0">
                <a:tc>
                  <a:txBody>
                    <a:bodyPr/>
                    <a:lstStyle/>
                    <a:p>
                      <a:pPr algn="just">
                        <a:spcAft>
                          <a:spcPts val="0"/>
                        </a:spcAft>
                      </a:pPr>
                      <a:r>
                        <a:rPr lang="zh-CN" sz="2000" kern="0">
                          <a:effectLst/>
                          <a:latin typeface="宋体" panose="02010600030101010101" pitchFamily="2" charset="-122"/>
                          <a:ea typeface="宋体" panose="02010600030101010101" pitchFamily="2" charset="-122"/>
                        </a:rPr>
                        <a:t>显著</a:t>
                      </a:r>
                      <a:endParaRPr lang="zh-CN" sz="20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发生概率为</a:t>
                      </a:r>
                      <a:r>
                        <a:rPr lang="en-US" sz="2000" kern="0" dirty="0">
                          <a:effectLst/>
                          <a:latin typeface="宋体" panose="02010600030101010101" pitchFamily="2" charset="-122"/>
                          <a:ea typeface="宋体" panose="02010600030101010101" pitchFamily="2" charset="-122"/>
                        </a:rPr>
                        <a:t>30%~50%</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3774674540"/>
                  </a:ext>
                </a:extLst>
              </a:tr>
              <a:tr h="0">
                <a:tc>
                  <a:txBody>
                    <a:bodyPr/>
                    <a:lstStyle/>
                    <a:p>
                      <a:pPr algn="just">
                        <a:spcAft>
                          <a:spcPts val="0"/>
                        </a:spcAft>
                      </a:pPr>
                      <a:r>
                        <a:rPr lang="zh-CN" sz="2000" kern="0">
                          <a:effectLst/>
                          <a:latin typeface="宋体" panose="02010600030101010101" pitchFamily="2" charset="-122"/>
                          <a:ea typeface="宋体" panose="02010600030101010101" pitchFamily="2" charset="-122"/>
                        </a:rPr>
                        <a:t>中等</a:t>
                      </a:r>
                      <a:endParaRPr lang="zh-CN" sz="20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发生概率为</a:t>
                      </a:r>
                      <a:r>
                        <a:rPr lang="en-US" sz="2000" kern="0" dirty="0">
                          <a:effectLst/>
                          <a:latin typeface="宋体" panose="02010600030101010101" pitchFamily="2" charset="-122"/>
                          <a:ea typeface="宋体" panose="02010600030101010101" pitchFamily="2" charset="-122"/>
                        </a:rPr>
                        <a:t>10%~29%</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933350832"/>
                  </a:ext>
                </a:extLst>
              </a:tr>
              <a:tr h="57150">
                <a:tc>
                  <a:txBody>
                    <a:bodyPr/>
                    <a:lstStyle/>
                    <a:p>
                      <a:pPr algn="just">
                        <a:spcAft>
                          <a:spcPts val="0"/>
                        </a:spcAft>
                      </a:pPr>
                      <a:r>
                        <a:rPr lang="zh-CN" sz="2000" kern="0">
                          <a:effectLst/>
                          <a:latin typeface="宋体" panose="02010600030101010101" pitchFamily="2" charset="-122"/>
                          <a:ea typeface="宋体" panose="02010600030101010101" pitchFamily="2" charset="-122"/>
                        </a:rPr>
                        <a:t>低</a:t>
                      </a:r>
                      <a:endParaRPr lang="zh-CN" sz="20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发生概率小于</a:t>
                      </a:r>
                      <a:r>
                        <a:rPr lang="en-US" sz="2000" kern="0" dirty="0">
                          <a:effectLst/>
                          <a:latin typeface="宋体" panose="02010600030101010101" pitchFamily="2" charset="-122"/>
                          <a:ea typeface="宋体" panose="02010600030101010101" pitchFamily="2" charset="-122"/>
                        </a:rPr>
                        <a:t>10%</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4085740720"/>
                  </a:ext>
                </a:extLst>
              </a:tr>
            </a:tbl>
          </a:graphicData>
        </a:graphic>
      </p:graphicFrame>
      <p:sp>
        <p:nvSpPr>
          <p:cNvPr id="7" name="Rectangle 2">
            <a:extLst>
              <a:ext uri="{FF2B5EF4-FFF2-40B4-BE49-F238E27FC236}">
                <a16:creationId xmlns:a16="http://schemas.microsoft.com/office/drawing/2014/main" id="{2E2E66A1-F6B6-4863-9176-C0ABF2BC25AF}"/>
              </a:ext>
            </a:extLst>
          </p:cNvPr>
          <p:cNvSpPr>
            <a:spLocks noChangeArrowheads="1"/>
          </p:cNvSpPr>
          <p:nvPr/>
        </p:nvSpPr>
        <p:spPr bwMode="auto">
          <a:xfrm>
            <a:off x="-648070" y="3228945"/>
            <a:ext cx="3172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zh-CN" altLang="zh-CN" sz="2000" b="1" i="0" u="none" strike="noStrike" cap="none" normalizeH="0" baseline="0" dirty="0" bmk="_Toc531873217">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实施定性风险分析</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4886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676E602-0F64-48CF-AADC-327E38FB5AE1}"/>
              </a:ext>
            </a:extLst>
          </p:cNvPr>
          <p:cNvGraphicFramePr>
            <a:graphicFrameLocks noGrp="1"/>
          </p:cNvGraphicFramePr>
          <p:nvPr>
            <p:extLst>
              <p:ext uri="{D42A27DB-BD31-4B8C-83A1-F6EECF244321}">
                <p14:modId xmlns:p14="http://schemas.microsoft.com/office/powerpoint/2010/main" val="68901439"/>
              </p:ext>
            </p:extLst>
          </p:nvPr>
        </p:nvGraphicFramePr>
        <p:xfrm>
          <a:off x="315100" y="868680"/>
          <a:ext cx="11424318" cy="5120640"/>
        </p:xfrm>
        <a:graphic>
          <a:graphicData uri="http://schemas.openxmlformats.org/drawingml/2006/table">
            <a:tbl>
              <a:tblPr firstRow="1" firstCol="1" bandRow="1">
                <a:tableStyleId>{5C22544A-7EE6-4342-B048-85BDC9FD1C3A}</a:tableStyleId>
              </a:tblPr>
              <a:tblGrid>
                <a:gridCol w="1347445">
                  <a:extLst>
                    <a:ext uri="{9D8B030D-6E8A-4147-A177-3AD203B41FA5}">
                      <a16:colId xmlns:a16="http://schemas.microsoft.com/office/drawing/2014/main" val="2797764312"/>
                    </a:ext>
                  </a:extLst>
                </a:gridCol>
                <a:gridCol w="2619701">
                  <a:extLst>
                    <a:ext uri="{9D8B030D-6E8A-4147-A177-3AD203B41FA5}">
                      <a16:colId xmlns:a16="http://schemas.microsoft.com/office/drawing/2014/main" val="1017695598"/>
                    </a:ext>
                  </a:extLst>
                </a:gridCol>
                <a:gridCol w="603790">
                  <a:extLst>
                    <a:ext uri="{9D8B030D-6E8A-4147-A177-3AD203B41FA5}">
                      <a16:colId xmlns:a16="http://schemas.microsoft.com/office/drawing/2014/main" val="1140947001"/>
                    </a:ext>
                  </a:extLst>
                </a:gridCol>
                <a:gridCol w="1077901">
                  <a:extLst>
                    <a:ext uri="{9D8B030D-6E8A-4147-A177-3AD203B41FA5}">
                      <a16:colId xmlns:a16="http://schemas.microsoft.com/office/drawing/2014/main" val="3717281263"/>
                    </a:ext>
                  </a:extLst>
                </a:gridCol>
                <a:gridCol w="2388534">
                  <a:extLst>
                    <a:ext uri="{9D8B030D-6E8A-4147-A177-3AD203B41FA5}">
                      <a16:colId xmlns:a16="http://schemas.microsoft.com/office/drawing/2014/main" val="1053713395"/>
                    </a:ext>
                  </a:extLst>
                </a:gridCol>
                <a:gridCol w="2388534">
                  <a:extLst>
                    <a:ext uri="{9D8B030D-6E8A-4147-A177-3AD203B41FA5}">
                      <a16:colId xmlns:a16="http://schemas.microsoft.com/office/drawing/2014/main" val="3596324524"/>
                    </a:ext>
                  </a:extLst>
                </a:gridCol>
                <a:gridCol w="998413">
                  <a:extLst>
                    <a:ext uri="{9D8B030D-6E8A-4147-A177-3AD203B41FA5}">
                      <a16:colId xmlns:a16="http://schemas.microsoft.com/office/drawing/2014/main" val="2241633736"/>
                    </a:ext>
                  </a:extLst>
                </a:gridCol>
              </a:tblGrid>
              <a:tr h="704516">
                <a:tc>
                  <a:txBody>
                    <a:bodyPr/>
                    <a:lstStyle/>
                    <a:p>
                      <a:pPr algn="just">
                        <a:spcAft>
                          <a:spcPts val="0"/>
                        </a:spcAft>
                      </a:pPr>
                      <a:r>
                        <a:rPr lang="zh-CN" sz="1600" kern="0">
                          <a:effectLst/>
                          <a:latin typeface="宋体" panose="02010600030101010101" pitchFamily="2" charset="-122"/>
                          <a:ea typeface="宋体" panose="02010600030101010101" pitchFamily="2" charset="-122"/>
                        </a:rPr>
                        <a:t>风险类别</a:t>
                      </a:r>
                      <a:endParaRPr lang="zh-CN" sz="1600" kern="100">
                        <a:effectLst/>
                        <a:latin typeface="宋体" panose="02010600030101010101" pitchFamily="2" charset="-122"/>
                        <a:ea typeface="宋体" panose="02010600030101010101" pitchFamily="2" charset="-122"/>
                      </a:endParaRPr>
                    </a:p>
                    <a:p>
                      <a:pPr algn="just">
                        <a:spcAft>
                          <a:spcPts val="0"/>
                        </a:spcAft>
                      </a:pPr>
                      <a:r>
                        <a:rPr lang="en-US" sz="1600" kern="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风险细化</a:t>
                      </a:r>
                      <a:endParaRPr lang="zh-CN" sz="1600" kern="100" dirty="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可能性等级</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影响程度</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触发条件</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应对措施</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负责人</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837621196"/>
                  </a:ext>
                </a:extLst>
              </a:tr>
              <a:tr h="939354">
                <a:tc rowSpan="3">
                  <a:txBody>
                    <a:bodyPr/>
                    <a:lstStyle/>
                    <a:p>
                      <a:pPr algn="just">
                        <a:spcAft>
                          <a:spcPts val="0"/>
                        </a:spcAft>
                      </a:pPr>
                      <a:r>
                        <a:rPr lang="zh-CN" sz="1600" kern="0">
                          <a:effectLst/>
                          <a:latin typeface="宋体" panose="02010600030101010101" pitchFamily="2" charset="-122"/>
                          <a:ea typeface="宋体" panose="02010600030101010101" pitchFamily="2" charset="-122"/>
                        </a:rPr>
                        <a:t>人力资源风险</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tabLst>
                          <a:tab pos="198120" algn="l"/>
                        </a:tabLst>
                      </a:pPr>
                      <a:r>
                        <a:rPr lang="en-US" sz="1600" kern="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endParaRPr>
                    </a:p>
                    <a:p>
                      <a:pPr marL="342900" lvl="0" indent="-342900" algn="just">
                        <a:spcAft>
                          <a:spcPts val="0"/>
                        </a:spcAft>
                        <a:buFont typeface="+mj-lt"/>
                        <a:buAutoNum type="arabicPeriod"/>
                        <a:tabLst>
                          <a:tab pos="198120" algn="l"/>
                        </a:tabLst>
                      </a:pPr>
                      <a:r>
                        <a:rPr lang="zh-CN" sz="1600" kern="0">
                          <a:effectLst/>
                          <a:latin typeface="宋体" panose="02010600030101010101" pitchFamily="2" charset="-122"/>
                          <a:ea typeface="宋体" panose="02010600030101010101" pitchFamily="2" charset="-122"/>
                        </a:rPr>
                        <a:t>在项目进行途中人员退出</a:t>
                      </a:r>
                      <a:endParaRPr lang="zh-CN" sz="1600" kern="100">
                        <a:effectLst/>
                        <a:latin typeface="宋体" panose="02010600030101010101" pitchFamily="2" charset="-122"/>
                        <a:ea typeface="宋体" panose="02010600030101010101" pitchFamily="2" charset="-122"/>
                      </a:endParaRPr>
                    </a:p>
                    <a:p>
                      <a:pPr algn="just">
                        <a:spcAft>
                          <a:spcPts val="0"/>
                        </a:spcAft>
                      </a:pPr>
                      <a:r>
                        <a:rPr lang="en-US" sz="1600" kern="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有组员和项目经理及老师沟通退出小组</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需要召开临时小组会议，进行以后的任务分配</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项目经理</a:t>
                      </a:r>
                      <a:endParaRPr lang="zh-CN" sz="1600" kern="10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1086429190"/>
                  </a:ext>
                </a:extLst>
              </a:tr>
              <a:tr h="939354">
                <a:tc vMerge="1">
                  <a:txBody>
                    <a:bodyPr/>
                    <a:lstStyle/>
                    <a:p>
                      <a:endParaRPr lang="zh-CN" altLang="en-US"/>
                    </a:p>
                  </a:txBody>
                  <a:tcPr/>
                </a:tc>
                <a:tc>
                  <a:txBody>
                    <a:bodyPr/>
                    <a:lstStyle/>
                    <a:p>
                      <a:pPr algn="just">
                        <a:spcAft>
                          <a:spcPts val="0"/>
                        </a:spcAft>
                      </a:pPr>
                      <a:r>
                        <a:rPr lang="en-US" sz="1600" kern="0">
                          <a:effectLst/>
                          <a:latin typeface="宋体" panose="02010600030101010101" pitchFamily="2" charset="-122"/>
                          <a:ea typeface="宋体" panose="02010600030101010101" pitchFamily="2" charset="-122"/>
                        </a:rPr>
                        <a:t>2.</a:t>
                      </a:r>
                      <a:r>
                        <a:rPr lang="zh-CN" sz="1600" kern="0">
                          <a:effectLst/>
                          <a:latin typeface="宋体" panose="02010600030101010101" pitchFamily="2" charset="-122"/>
                          <a:ea typeface="宋体" panose="02010600030101010101" pitchFamily="2" charset="-122"/>
                        </a:rPr>
                        <a:t>长时间联系不到某组员</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有组员讨论或布置任务半天没有任何消息</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及时联系该组员室友或同学，问清情况，找到人，视具体情况进行沟通或惩罚措施</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项目经理</a:t>
                      </a:r>
                      <a:endParaRPr lang="zh-CN" sz="1600" kern="10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1306283780"/>
                  </a:ext>
                </a:extLst>
              </a:tr>
              <a:tr h="704516">
                <a:tc vMerge="1">
                  <a:txBody>
                    <a:bodyPr/>
                    <a:lstStyle/>
                    <a:p>
                      <a:endParaRPr lang="zh-CN" altLang="en-US"/>
                    </a:p>
                  </a:txBody>
                  <a:tcPr/>
                </a:tc>
                <a:tc>
                  <a:txBody>
                    <a:bodyPr/>
                    <a:lstStyle/>
                    <a:p>
                      <a:pPr algn="just">
                        <a:spcAft>
                          <a:spcPts val="0"/>
                        </a:spcAft>
                      </a:pPr>
                      <a:r>
                        <a:rPr lang="en-US" sz="1600" kern="0">
                          <a:effectLst/>
                          <a:latin typeface="宋体" panose="02010600030101010101" pitchFamily="2" charset="-122"/>
                          <a:ea typeface="宋体" panose="02010600030101010101" pitchFamily="2" charset="-122"/>
                        </a:rPr>
                        <a:t>3.</a:t>
                      </a:r>
                      <a:r>
                        <a:rPr lang="zh-CN" sz="1600" kern="0">
                          <a:effectLst/>
                          <a:latin typeface="宋体" panose="02010600030101010101" pitchFamily="2" charset="-122"/>
                          <a:ea typeface="宋体" panose="02010600030101010101" pitchFamily="2" charset="-122"/>
                        </a:rPr>
                        <a:t>在项目开发进程中人员请假</a:t>
                      </a:r>
                      <a:endParaRPr lang="zh-CN" sz="1600" kern="100">
                        <a:effectLst/>
                        <a:latin typeface="宋体" panose="02010600030101010101" pitchFamily="2" charset="-122"/>
                        <a:ea typeface="宋体" panose="02010600030101010101" pitchFamily="2" charset="-122"/>
                      </a:endParaRPr>
                    </a:p>
                    <a:p>
                      <a:pPr algn="just">
                        <a:spcAft>
                          <a:spcPts val="0"/>
                        </a:spcAft>
                      </a:pPr>
                      <a:r>
                        <a:rPr lang="en-US" sz="1600" kern="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中等</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有组员请假并通知项目经理</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在微信群通知召开临时会议，根据各成员时间情况进行任务重新分配</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项目经理</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477705506"/>
                  </a:ext>
                </a:extLst>
              </a:tr>
              <a:tr h="704516">
                <a:tc rowSpan="3">
                  <a:txBody>
                    <a:bodyPr/>
                    <a:lstStyle/>
                    <a:p>
                      <a:pPr algn="just">
                        <a:spcAft>
                          <a:spcPts val="0"/>
                        </a:spcAft>
                      </a:pPr>
                      <a:r>
                        <a:rPr lang="zh-CN" sz="1600" kern="0">
                          <a:effectLst/>
                          <a:latin typeface="宋体" panose="02010600030101010101" pitchFamily="2" charset="-122"/>
                          <a:ea typeface="宋体" panose="02010600030101010101" pitchFamily="2" charset="-122"/>
                        </a:rPr>
                        <a:t>进度风险</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en-US" sz="1600" kern="0">
                          <a:effectLst/>
                          <a:latin typeface="宋体" panose="02010600030101010101" pitchFamily="2" charset="-122"/>
                          <a:ea typeface="宋体" panose="02010600030101010101" pitchFamily="2" charset="-122"/>
                        </a:rPr>
                        <a:t>1.</a:t>
                      </a:r>
                      <a:r>
                        <a:rPr lang="zh-CN" sz="1600" kern="0">
                          <a:effectLst/>
                          <a:latin typeface="宋体" panose="02010600030101010101" pitchFamily="2" charset="-122"/>
                          <a:ea typeface="宋体" panose="02010600030101010101" pitchFamily="2" charset="-122"/>
                        </a:rPr>
                        <a:t>项目进度落后于项目计划进度三周及以上</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高</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对照项目进度表发现项目进度落后三周以上</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加一次临时会议，讨论分配任务，和交付时间，加班赶进度</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进度管理员</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1106593962"/>
                  </a:ext>
                </a:extLst>
              </a:tr>
              <a:tr h="469678">
                <a:tc vMerge="1">
                  <a:txBody>
                    <a:bodyPr/>
                    <a:lstStyle/>
                    <a:p>
                      <a:endParaRPr lang="zh-CN" altLang="en-US"/>
                    </a:p>
                  </a:txBody>
                  <a:tcPr/>
                </a:tc>
                <a:tc>
                  <a:txBody>
                    <a:bodyPr/>
                    <a:lstStyle/>
                    <a:p>
                      <a:pPr algn="just">
                        <a:spcAft>
                          <a:spcPts val="0"/>
                        </a:spcAft>
                      </a:pPr>
                      <a:r>
                        <a:rPr lang="en-US" sz="1600" kern="0">
                          <a:effectLst/>
                          <a:latin typeface="宋体" panose="02010600030101010101" pitchFamily="2" charset="-122"/>
                          <a:ea typeface="宋体" panose="02010600030101010101" pitchFamily="2" charset="-122"/>
                        </a:rPr>
                        <a:t>2.</a:t>
                      </a:r>
                      <a:r>
                        <a:rPr lang="zh-CN" sz="1600" kern="0">
                          <a:effectLst/>
                          <a:latin typeface="宋体" panose="02010600030101010101" pitchFamily="2" charset="-122"/>
                          <a:ea typeface="宋体" panose="02010600030101010101" pitchFamily="2" charset="-122"/>
                        </a:rPr>
                        <a:t>项目进度落后于项目计划进度一周至两周</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中等</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对照项目进度表发现项目进度落后一周至两周</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在例会中增加任务讨论和分配，周末加工时</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进度管理员</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1309148443"/>
                  </a:ext>
                </a:extLst>
              </a:tr>
              <a:tr h="469678">
                <a:tc vMerge="1">
                  <a:txBody>
                    <a:bodyPr/>
                    <a:lstStyle/>
                    <a:p>
                      <a:endParaRPr lang="zh-CN" altLang="en-US"/>
                    </a:p>
                  </a:txBody>
                  <a:tcPr/>
                </a:tc>
                <a:tc>
                  <a:txBody>
                    <a:bodyPr/>
                    <a:lstStyle/>
                    <a:p>
                      <a:pPr algn="just">
                        <a:spcAft>
                          <a:spcPts val="0"/>
                        </a:spcAft>
                      </a:pPr>
                      <a:r>
                        <a:rPr lang="en-US" sz="1600" kern="0">
                          <a:effectLst/>
                          <a:latin typeface="宋体" panose="02010600030101010101" pitchFamily="2" charset="-122"/>
                          <a:ea typeface="宋体" panose="02010600030101010101" pitchFamily="2" charset="-122"/>
                        </a:rPr>
                        <a:t>3.</a:t>
                      </a:r>
                      <a:r>
                        <a:rPr lang="zh-CN" sz="1600" kern="0">
                          <a:effectLst/>
                          <a:latin typeface="宋体" panose="02010600030101010101" pitchFamily="2" charset="-122"/>
                          <a:ea typeface="宋体" panose="02010600030101010101" pitchFamily="2" charset="-122"/>
                        </a:rPr>
                        <a:t>项目进度落后于项目计划进度一周以内</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中等</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对照项目进度表发现项目进度落后一周以内</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微信加临时任务分配，统一周六晚提交</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进度管理员</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3299316412"/>
                  </a:ext>
                </a:extLst>
              </a:tr>
            </a:tbl>
          </a:graphicData>
        </a:graphic>
      </p:graphicFrame>
      <p:sp>
        <p:nvSpPr>
          <p:cNvPr id="3" name="Rectangle 1">
            <a:extLst>
              <a:ext uri="{FF2B5EF4-FFF2-40B4-BE49-F238E27FC236}">
                <a16:creationId xmlns:a16="http://schemas.microsoft.com/office/drawing/2014/main" id="{ADEBA058-BCC3-4407-A507-71509CE5CDE2}"/>
              </a:ext>
            </a:extLst>
          </p:cNvPr>
          <p:cNvSpPr>
            <a:spLocks noChangeArrowheads="1"/>
          </p:cNvSpPr>
          <p:nvPr/>
        </p:nvSpPr>
        <p:spPr bwMode="auto">
          <a:xfrm>
            <a:off x="-571789" y="182388"/>
            <a:ext cx="3172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8438" algn="l"/>
              </a:tabLst>
              <a:defRPr>
                <a:solidFill>
                  <a:schemeClr val="tx1"/>
                </a:solidFill>
                <a:latin typeface="Arial" panose="020B0604020202020204" pitchFamily="34" charset="0"/>
              </a:defRPr>
            </a:lvl1pPr>
            <a:lvl2pPr eaLnBrk="0" fontAlgn="base" hangingPunct="0">
              <a:spcBef>
                <a:spcPct val="0"/>
              </a:spcBef>
              <a:spcAft>
                <a:spcPct val="0"/>
              </a:spcAft>
              <a:tabLst>
                <a:tab pos="198438" algn="l"/>
              </a:tabLst>
              <a:defRPr>
                <a:solidFill>
                  <a:schemeClr val="tx1"/>
                </a:solidFill>
                <a:latin typeface="Arial" panose="020B0604020202020204" pitchFamily="34" charset="0"/>
              </a:defRPr>
            </a:lvl2pPr>
            <a:lvl3pPr eaLnBrk="0" fontAlgn="base" hangingPunct="0">
              <a:spcBef>
                <a:spcPct val="0"/>
              </a:spcBef>
              <a:spcAft>
                <a:spcPct val="0"/>
              </a:spcAft>
              <a:tabLst>
                <a:tab pos="198438" algn="l"/>
              </a:tabLst>
              <a:defRPr>
                <a:solidFill>
                  <a:schemeClr val="tx1"/>
                </a:solidFill>
                <a:latin typeface="Arial" panose="020B0604020202020204" pitchFamily="34" charset="0"/>
              </a:defRPr>
            </a:lvl3pPr>
            <a:lvl4pPr eaLnBrk="0" fontAlgn="base" hangingPunct="0">
              <a:spcBef>
                <a:spcPct val="0"/>
              </a:spcBef>
              <a:spcAft>
                <a:spcPct val="0"/>
              </a:spcAft>
              <a:tabLst>
                <a:tab pos="198438" algn="l"/>
              </a:tabLst>
              <a:defRPr>
                <a:solidFill>
                  <a:schemeClr val="tx1"/>
                </a:solidFill>
                <a:latin typeface="Arial" panose="020B0604020202020204" pitchFamily="34" charset="0"/>
              </a:defRPr>
            </a:lvl4pPr>
            <a:lvl5pPr eaLnBrk="0" fontAlgn="base" hangingPunct="0">
              <a:spcBef>
                <a:spcPct val="0"/>
              </a:spcBef>
              <a:spcAft>
                <a:spcPct val="0"/>
              </a:spcAft>
              <a:tabLst>
                <a:tab pos="198438" algn="l"/>
              </a:tabLst>
              <a:defRPr>
                <a:solidFill>
                  <a:schemeClr val="tx1"/>
                </a:solidFill>
                <a:latin typeface="Arial" panose="020B0604020202020204" pitchFamily="34" charset="0"/>
              </a:defRPr>
            </a:lvl5pPr>
            <a:lvl6pPr eaLnBrk="0" fontAlgn="base" hangingPunct="0">
              <a:spcBef>
                <a:spcPct val="0"/>
              </a:spcBef>
              <a:spcAft>
                <a:spcPct val="0"/>
              </a:spcAft>
              <a:tabLst>
                <a:tab pos="198438" algn="l"/>
              </a:tabLst>
              <a:defRPr>
                <a:solidFill>
                  <a:schemeClr val="tx1"/>
                </a:solidFill>
                <a:latin typeface="Arial" panose="020B0604020202020204" pitchFamily="34" charset="0"/>
              </a:defRPr>
            </a:lvl6pPr>
            <a:lvl7pPr eaLnBrk="0" fontAlgn="base" hangingPunct="0">
              <a:spcBef>
                <a:spcPct val="0"/>
              </a:spcBef>
              <a:spcAft>
                <a:spcPct val="0"/>
              </a:spcAft>
              <a:tabLst>
                <a:tab pos="198438" algn="l"/>
              </a:tabLst>
              <a:defRPr>
                <a:solidFill>
                  <a:schemeClr val="tx1"/>
                </a:solidFill>
                <a:latin typeface="Arial" panose="020B0604020202020204" pitchFamily="34" charset="0"/>
              </a:defRPr>
            </a:lvl7pPr>
            <a:lvl8pPr eaLnBrk="0" fontAlgn="base" hangingPunct="0">
              <a:spcBef>
                <a:spcPct val="0"/>
              </a:spcBef>
              <a:spcAft>
                <a:spcPct val="0"/>
              </a:spcAft>
              <a:tabLst>
                <a:tab pos="198438" algn="l"/>
              </a:tabLst>
              <a:defRPr>
                <a:solidFill>
                  <a:schemeClr val="tx1"/>
                </a:solidFill>
                <a:latin typeface="Arial" panose="020B0604020202020204" pitchFamily="34" charset="0"/>
              </a:defRPr>
            </a:lvl8pPr>
            <a:lvl9pPr eaLnBrk="0" fontAlgn="base" hangingPunct="0">
              <a:spcBef>
                <a:spcPct val="0"/>
              </a:spcBef>
              <a:spcAft>
                <a:spcPct val="0"/>
              </a:spcAft>
              <a:tabLst>
                <a:tab pos="198438"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198438" algn="l"/>
              </a:tabLst>
            </a:pPr>
            <a:r>
              <a:rPr kumimoji="0" lang="zh-CN" altLang="zh-CN" sz="2000" b="1" i="0" u="none" strike="noStrike" cap="none" normalizeH="0" baseline="0" dirty="0" bmk="_Toc531873216">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识别风险以及应对</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4520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6360DBA-C71F-4ED5-9683-934D47F2AA63}"/>
              </a:ext>
            </a:extLst>
          </p:cNvPr>
          <p:cNvGraphicFramePr>
            <a:graphicFrameLocks noGrp="1"/>
          </p:cNvGraphicFramePr>
          <p:nvPr>
            <p:extLst>
              <p:ext uri="{D42A27DB-BD31-4B8C-83A1-F6EECF244321}">
                <p14:modId xmlns:p14="http://schemas.microsoft.com/office/powerpoint/2010/main" val="3712343534"/>
              </p:ext>
            </p:extLst>
          </p:nvPr>
        </p:nvGraphicFramePr>
        <p:xfrm>
          <a:off x="216958" y="548640"/>
          <a:ext cx="11758084" cy="5760720"/>
        </p:xfrm>
        <a:graphic>
          <a:graphicData uri="http://schemas.openxmlformats.org/drawingml/2006/table">
            <a:tbl>
              <a:tblPr firstRow="1" firstCol="1" bandRow="1">
                <a:tableStyleId>{5C22544A-7EE6-4342-B048-85BDC9FD1C3A}</a:tableStyleId>
              </a:tblPr>
              <a:tblGrid>
                <a:gridCol w="698754">
                  <a:extLst>
                    <a:ext uri="{9D8B030D-6E8A-4147-A177-3AD203B41FA5}">
                      <a16:colId xmlns:a16="http://schemas.microsoft.com/office/drawing/2014/main" val="179205221"/>
                    </a:ext>
                  </a:extLst>
                </a:gridCol>
                <a:gridCol w="2332466">
                  <a:extLst>
                    <a:ext uri="{9D8B030D-6E8A-4147-A177-3AD203B41FA5}">
                      <a16:colId xmlns:a16="http://schemas.microsoft.com/office/drawing/2014/main" val="3736001363"/>
                    </a:ext>
                  </a:extLst>
                </a:gridCol>
                <a:gridCol w="494836">
                  <a:extLst>
                    <a:ext uri="{9D8B030D-6E8A-4147-A177-3AD203B41FA5}">
                      <a16:colId xmlns:a16="http://schemas.microsoft.com/office/drawing/2014/main" val="429697824"/>
                    </a:ext>
                  </a:extLst>
                </a:gridCol>
                <a:gridCol w="494836">
                  <a:extLst>
                    <a:ext uri="{9D8B030D-6E8A-4147-A177-3AD203B41FA5}">
                      <a16:colId xmlns:a16="http://schemas.microsoft.com/office/drawing/2014/main" val="2701635354"/>
                    </a:ext>
                  </a:extLst>
                </a:gridCol>
                <a:gridCol w="2863600">
                  <a:extLst>
                    <a:ext uri="{9D8B030D-6E8A-4147-A177-3AD203B41FA5}">
                      <a16:colId xmlns:a16="http://schemas.microsoft.com/office/drawing/2014/main" val="783258682"/>
                    </a:ext>
                  </a:extLst>
                </a:gridCol>
                <a:gridCol w="3693497">
                  <a:extLst>
                    <a:ext uri="{9D8B030D-6E8A-4147-A177-3AD203B41FA5}">
                      <a16:colId xmlns:a16="http://schemas.microsoft.com/office/drawing/2014/main" val="1632426327"/>
                    </a:ext>
                  </a:extLst>
                </a:gridCol>
                <a:gridCol w="1180095">
                  <a:extLst>
                    <a:ext uri="{9D8B030D-6E8A-4147-A177-3AD203B41FA5}">
                      <a16:colId xmlns:a16="http://schemas.microsoft.com/office/drawing/2014/main" val="1919446324"/>
                    </a:ext>
                  </a:extLst>
                </a:gridCol>
              </a:tblGrid>
              <a:tr h="684013">
                <a:tc rowSpan="6">
                  <a:txBody>
                    <a:bodyPr/>
                    <a:lstStyle/>
                    <a:p>
                      <a:pPr algn="just">
                        <a:spcAft>
                          <a:spcPts val="0"/>
                        </a:spcAft>
                      </a:pPr>
                      <a:r>
                        <a:rPr lang="zh-CN" sz="1800" kern="0" dirty="0">
                          <a:effectLst/>
                          <a:latin typeface="宋体" panose="02010600030101010101" pitchFamily="2" charset="-122"/>
                          <a:ea typeface="宋体" panose="02010600030101010101" pitchFamily="2" charset="-122"/>
                        </a:rPr>
                        <a:t>技术风险</a:t>
                      </a:r>
                      <a:endParaRPr lang="zh-CN" sz="1800" kern="100" dirty="0">
                        <a:effectLst/>
                        <a:latin typeface="宋体" panose="02010600030101010101" pitchFamily="2" charset="-122"/>
                        <a:ea typeface="宋体" panose="02010600030101010101" pitchFamily="2" charset="-122"/>
                      </a:endParaRPr>
                    </a:p>
                  </a:txBody>
                  <a:tcPr marL="72012" marR="72012" marT="0" marB="0" anchor="ct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1.</a:t>
                      </a:r>
                      <a:r>
                        <a:rPr lang="zh-CN" sz="1800" b="0" kern="0" dirty="0">
                          <a:solidFill>
                            <a:schemeClr val="tx1"/>
                          </a:solidFill>
                          <a:effectLst/>
                          <a:latin typeface="宋体" panose="02010600030101010101" pitchFamily="2" charset="-122"/>
                          <a:ea typeface="宋体" panose="02010600030101010101" pitchFamily="2" charset="-122"/>
                        </a:rPr>
                        <a:t>小组成员无人掌握其中某项开发技术</a:t>
                      </a:r>
                      <a:endParaRPr lang="zh-CN" sz="1800" b="0" kern="100" dirty="0">
                        <a:solidFill>
                          <a:schemeClr val="tx1"/>
                        </a:solidFill>
                        <a:effectLst/>
                        <a:latin typeface="宋体" panose="02010600030101010101" pitchFamily="2" charset="-122"/>
                        <a:ea typeface="宋体" panose="02010600030101010101" pitchFamily="2" charset="-122"/>
                      </a:endParaRPr>
                    </a:p>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 </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中等</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中</a:t>
                      </a:r>
                      <a:endParaRPr lang="zh-CN" sz="1800" b="0" kern="10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发现无人掌握某项技术</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召开学习会议，布置学习任务，自学或求助外援，进行培训</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extLst>
                  <a:ext uri="{0D108BD9-81ED-4DB2-BD59-A6C34878D82A}">
                    <a16:rowId xmlns:a16="http://schemas.microsoft.com/office/drawing/2014/main" val="1565101444"/>
                  </a:ext>
                </a:extLst>
              </a:tr>
              <a:tr h="472898">
                <a:tc vMerge="1">
                  <a:txBody>
                    <a:bodyPr/>
                    <a:lstStyle/>
                    <a:p>
                      <a:endParaRPr lang="zh-CN" altLang="en-US"/>
                    </a:p>
                  </a:txBody>
                  <a:tcPr/>
                </a:tc>
                <a:tc>
                  <a:txBody>
                    <a:bodyPr/>
                    <a:lstStyle/>
                    <a:p>
                      <a:pPr algn="just">
                        <a:spcAft>
                          <a:spcPts val="0"/>
                        </a:spcAft>
                      </a:pPr>
                      <a:r>
                        <a:rPr lang="en-US" sz="1800" kern="0" dirty="0">
                          <a:effectLst/>
                          <a:latin typeface="宋体" panose="02010600030101010101" pitchFamily="2" charset="-122"/>
                          <a:ea typeface="宋体" panose="02010600030101010101" pitchFamily="2" charset="-122"/>
                        </a:rPr>
                        <a:t>2.</a:t>
                      </a:r>
                      <a:r>
                        <a:rPr lang="zh-CN" sz="1800" kern="0" dirty="0">
                          <a:effectLst/>
                          <a:latin typeface="宋体" panose="02010600030101010101" pitchFamily="2" charset="-122"/>
                          <a:ea typeface="宋体" panose="02010600030101010101" pitchFamily="2" charset="-122"/>
                        </a:rPr>
                        <a:t>小组成员少数人掌握项目所要求的某项技术</a:t>
                      </a:r>
                      <a:endParaRPr lang="zh-CN" sz="1800" kern="100" dirty="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发现有部分人未掌握某项要用技术</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召开学习会议，组内培训，分享学习资料和心得</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项目经理</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1683968493"/>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3.</a:t>
                      </a:r>
                      <a:r>
                        <a:rPr lang="zh-CN" sz="1800" kern="0">
                          <a:effectLst/>
                          <a:latin typeface="宋体" panose="02010600030101010101" pitchFamily="2" charset="-122"/>
                          <a:ea typeface="宋体" panose="02010600030101010101" pitchFamily="2" charset="-122"/>
                        </a:rPr>
                        <a:t>组员任务完成质量未达标</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中等</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dirty="0">
                          <a:effectLst/>
                          <a:latin typeface="宋体" panose="02010600030101010101" pitchFamily="2" charset="-122"/>
                          <a:ea typeface="宋体" panose="02010600030101010101" pitchFamily="2" charset="-122"/>
                        </a:rPr>
                        <a:t>每周任务检查发现有组员任务未达标，存在质量问题</a:t>
                      </a:r>
                      <a:endParaRPr lang="zh-CN" sz="1800" kern="100" dirty="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dirty="0">
                          <a:effectLst/>
                          <a:latin typeface="宋体" panose="02010600030101010101" pitchFamily="2" charset="-122"/>
                          <a:ea typeface="宋体" panose="02010600030101010101" pitchFamily="2" charset="-122"/>
                        </a:rPr>
                        <a:t>微信通知，返工</a:t>
                      </a:r>
                      <a:endParaRPr lang="zh-CN" sz="1800" kern="100" dirty="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任务审核员</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26067318"/>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4.</a:t>
                      </a:r>
                      <a:r>
                        <a:rPr lang="zh-CN" sz="1800" kern="0">
                          <a:effectLst/>
                          <a:latin typeface="宋体" panose="02010600030101010101" pitchFamily="2" charset="-122"/>
                          <a:ea typeface="宋体" panose="02010600030101010101" pitchFamily="2" charset="-122"/>
                        </a:rPr>
                        <a:t>组员无法独立完成被分配任务，能力不足</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dirty="0">
                          <a:effectLst/>
                          <a:latin typeface="宋体" panose="02010600030101010101" pitchFamily="2" charset="-122"/>
                          <a:ea typeface="宋体" panose="02010600030101010101" pitchFamily="2" charset="-122"/>
                        </a:rPr>
                        <a:t>中等</a:t>
                      </a:r>
                      <a:endParaRPr lang="zh-CN" sz="1800" kern="100" dirty="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组员向组长反应任务无法完成任务，觉得太难或存在疑惑</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微信内部讨论，学习，在其他组员的帮助下完成</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文档编写组组长</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5219393"/>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5.</a:t>
                      </a:r>
                      <a:r>
                        <a:rPr lang="zh-CN" sz="1800" kern="0">
                          <a:effectLst/>
                          <a:latin typeface="宋体" panose="02010600030101010101" pitchFamily="2" charset="-122"/>
                          <a:ea typeface="宋体" panose="02010600030101010101" pitchFamily="2" charset="-122"/>
                        </a:rPr>
                        <a:t>工具运用存在问题，未充分正确运用</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在授课或评审时发现没有用对部分工具功能</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学习如何正确使用并及时改正</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项目经理</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1910158114"/>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6.</a:t>
                      </a:r>
                      <a:r>
                        <a:rPr lang="zh-CN" sz="1800" kern="0">
                          <a:effectLst/>
                          <a:latin typeface="宋体" panose="02010600030101010101" pitchFamily="2" charset="-122"/>
                          <a:ea typeface="宋体" panose="02010600030101010101" pitchFamily="2" charset="-122"/>
                        </a:rPr>
                        <a:t>工具需要更新，功能不全</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中</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在使用工具过程中发现所需要的一些功能不能实现</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在预算允许的情况下寻找工具的新版本，或其他可实现的工具</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配置管理员</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2612308185"/>
                  </a:ext>
                </a:extLst>
              </a:tr>
              <a:tr h="472898">
                <a:tc rowSpan="2">
                  <a:txBody>
                    <a:bodyPr/>
                    <a:lstStyle/>
                    <a:p>
                      <a:pPr algn="just">
                        <a:spcAft>
                          <a:spcPts val="0"/>
                        </a:spcAft>
                      </a:pPr>
                      <a:r>
                        <a:rPr lang="zh-CN" sz="1800" kern="0" dirty="0">
                          <a:effectLst/>
                          <a:latin typeface="宋体" panose="02010600030101010101" pitchFamily="2" charset="-122"/>
                          <a:ea typeface="宋体" panose="02010600030101010101" pitchFamily="2" charset="-122"/>
                        </a:rPr>
                        <a:t>质量风险</a:t>
                      </a:r>
                      <a:endParaRPr lang="zh-CN" sz="1800" kern="100" dirty="0">
                        <a:effectLst/>
                        <a:latin typeface="宋体" panose="02010600030101010101" pitchFamily="2" charset="-122"/>
                        <a:ea typeface="宋体" panose="02010600030101010101" pitchFamily="2" charset="-122"/>
                      </a:endParaRPr>
                    </a:p>
                    <a:p>
                      <a:pPr algn="just">
                        <a:spcAft>
                          <a:spcPts val="0"/>
                        </a:spcAft>
                      </a:pPr>
                      <a:r>
                        <a:rPr lang="en-US" sz="1800" kern="0" dirty="0">
                          <a:effectLst/>
                          <a:latin typeface="宋体" panose="02010600030101010101" pitchFamily="2" charset="-122"/>
                          <a:ea typeface="宋体" panose="02010600030101010101" pitchFamily="2" charset="-122"/>
                        </a:rPr>
                        <a:t> </a:t>
                      </a:r>
                      <a:endParaRPr lang="zh-CN" sz="1800" kern="100" dirty="0">
                        <a:effectLst/>
                        <a:latin typeface="宋体" panose="02010600030101010101" pitchFamily="2" charset="-122"/>
                        <a:ea typeface="宋体" panose="02010600030101010101" pitchFamily="2" charset="-122"/>
                      </a:endParaRPr>
                    </a:p>
                  </a:txBody>
                  <a:tcPr marL="72012" marR="72012" marT="0" marB="0" anchor="ctr"/>
                </a:tc>
                <a:tc>
                  <a:txBody>
                    <a:bodyPr/>
                    <a:lstStyle/>
                    <a:p>
                      <a:pPr algn="just">
                        <a:spcAft>
                          <a:spcPts val="0"/>
                        </a:spcAft>
                      </a:pPr>
                      <a:r>
                        <a:rPr lang="en-US" sz="1800" kern="0">
                          <a:effectLst/>
                          <a:latin typeface="宋体" panose="02010600030101010101" pitchFamily="2" charset="-122"/>
                          <a:ea typeface="宋体" panose="02010600030101010101" pitchFamily="2" charset="-122"/>
                        </a:rPr>
                        <a:t>1.</a:t>
                      </a:r>
                      <a:r>
                        <a:rPr lang="zh-CN" sz="1800" kern="0">
                          <a:effectLst/>
                          <a:latin typeface="宋体" panose="02010600030101010101" pitchFamily="2" charset="-122"/>
                          <a:ea typeface="宋体" panose="02010600030101010101" pitchFamily="2" charset="-122"/>
                        </a:rPr>
                        <a:t>需求定义与客户期望出入较大</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中等</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高</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在确定需求时发现与客户期望有差异</a:t>
                      </a:r>
                      <a:r>
                        <a:rPr lang="en-US" sz="1800" kern="0">
                          <a:effectLst/>
                          <a:latin typeface="宋体" panose="02010600030101010101" pitchFamily="2" charset="-122"/>
                          <a:ea typeface="宋体" panose="02010600030101010101" pitchFamily="2" charset="-122"/>
                        </a:rPr>
                        <a:t>,</a:t>
                      </a:r>
                      <a:r>
                        <a:rPr lang="zh-CN" sz="1800" kern="0">
                          <a:effectLst/>
                          <a:latin typeface="宋体" panose="02010600030101010101" pitchFamily="2" charset="-122"/>
                          <a:ea typeface="宋体" panose="02010600030101010101" pitchFamily="2" charset="-122"/>
                        </a:rPr>
                        <a:t>存在模糊点</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及时约谈客户，在约谈时主动提出问题，确定需求</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需求分析组组长</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3105909653"/>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2.</a:t>
                      </a:r>
                      <a:r>
                        <a:rPr lang="zh-CN" sz="1800" kern="0">
                          <a:effectLst/>
                          <a:latin typeface="宋体" panose="02010600030101010101" pitchFamily="2" charset="-122"/>
                          <a:ea typeface="宋体" panose="02010600030101010101" pitchFamily="2" charset="-122"/>
                        </a:rPr>
                        <a:t>交付物评审无法通过</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中等</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高</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评审后三名</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及时申请重评，记录存在问题的地方，及时开小组临时会议，分配任务返工</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dirty="0">
                          <a:effectLst/>
                          <a:latin typeface="宋体" panose="02010600030101010101" pitchFamily="2" charset="-122"/>
                          <a:ea typeface="宋体" panose="02010600030101010101" pitchFamily="2" charset="-122"/>
                        </a:rPr>
                        <a:t>项目经理</a:t>
                      </a:r>
                      <a:endParaRPr lang="zh-CN" sz="1800" kern="100" dirty="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2337848227"/>
                  </a:ext>
                </a:extLst>
              </a:tr>
            </a:tbl>
          </a:graphicData>
        </a:graphic>
      </p:graphicFrame>
    </p:spTree>
    <p:extLst>
      <p:ext uri="{BB962C8B-B14F-4D97-AF65-F5344CB8AC3E}">
        <p14:creationId xmlns:p14="http://schemas.microsoft.com/office/powerpoint/2010/main" val="1480704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F762AE9-5530-4A43-8F8F-ED787C116220}"/>
              </a:ext>
            </a:extLst>
          </p:cNvPr>
          <p:cNvGraphicFramePr>
            <a:graphicFrameLocks noGrp="1"/>
          </p:cNvGraphicFramePr>
          <p:nvPr>
            <p:extLst>
              <p:ext uri="{D42A27DB-BD31-4B8C-83A1-F6EECF244321}">
                <p14:modId xmlns:p14="http://schemas.microsoft.com/office/powerpoint/2010/main" val="366788776"/>
              </p:ext>
            </p:extLst>
          </p:nvPr>
        </p:nvGraphicFramePr>
        <p:xfrm>
          <a:off x="471194" y="1498107"/>
          <a:ext cx="11060899" cy="4114800"/>
        </p:xfrm>
        <a:graphic>
          <a:graphicData uri="http://schemas.openxmlformats.org/drawingml/2006/table">
            <a:tbl>
              <a:tblPr firstRow="1" firstCol="1" bandRow="1">
                <a:tableStyleId>{5C22544A-7EE6-4342-B048-85BDC9FD1C3A}</a:tableStyleId>
              </a:tblPr>
              <a:tblGrid>
                <a:gridCol w="1918901">
                  <a:extLst>
                    <a:ext uri="{9D8B030D-6E8A-4147-A177-3AD203B41FA5}">
                      <a16:colId xmlns:a16="http://schemas.microsoft.com/office/drawing/2014/main" val="261621620"/>
                    </a:ext>
                  </a:extLst>
                </a:gridCol>
                <a:gridCol w="1918901">
                  <a:extLst>
                    <a:ext uri="{9D8B030D-6E8A-4147-A177-3AD203B41FA5}">
                      <a16:colId xmlns:a16="http://schemas.microsoft.com/office/drawing/2014/main" val="3686153310"/>
                    </a:ext>
                  </a:extLst>
                </a:gridCol>
                <a:gridCol w="359704">
                  <a:extLst>
                    <a:ext uri="{9D8B030D-6E8A-4147-A177-3AD203B41FA5}">
                      <a16:colId xmlns:a16="http://schemas.microsoft.com/office/drawing/2014/main" val="789584967"/>
                    </a:ext>
                  </a:extLst>
                </a:gridCol>
                <a:gridCol w="604636">
                  <a:extLst>
                    <a:ext uri="{9D8B030D-6E8A-4147-A177-3AD203B41FA5}">
                      <a16:colId xmlns:a16="http://schemas.microsoft.com/office/drawing/2014/main" val="1637237516"/>
                    </a:ext>
                  </a:extLst>
                </a:gridCol>
                <a:gridCol w="2973179">
                  <a:extLst>
                    <a:ext uri="{9D8B030D-6E8A-4147-A177-3AD203B41FA5}">
                      <a16:colId xmlns:a16="http://schemas.microsoft.com/office/drawing/2014/main" val="4250597086"/>
                    </a:ext>
                  </a:extLst>
                </a:gridCol>
                <a:gridCol w="2310658">
                  <a:extLst>
                    <a:ext uri="{9D8B030D-6E8A-4147-A177-3AD203B41FA5}">
                      <a16:colId xmlns:a16="http://schemas.microsoft.com/office/drawing/2014/main" val="581989189"/>
                    </a:ext>
                  </a:extLst>
                </a:gridCol>
                <a:gridCol w="974920">
                  <a:extLst>
                    <a:ext uri="{9D8B030D-6E8A-4147-A177-3AD203B41FA5}">
                      <a16:colId xmlns:a16="http://schemas.microsoft.com/office/drawing/2014/main" val="3964463783"/>
                    </a:ext>
                  </a:extLst>
                </a:gridCol>
              </a:tblGrid>
              <a:tr h="259080">
                <a:tc rowSpan="6">
                  <a:txBody>
                    <a:bodyPr/>
                    <a:lstStyle/>
                    <a:p>
                      <a:pPr algn="just">
                        <a:spcAft>
                          <a:spcPts val="0"/>
                        </a:spcAft>
                      </a:pPr>
                      <a:r>
                        <a:rPr lang="zh-CN" sz="2000" b="0" kern="0" dirty="0">
                          <a:solidFill>
                            <a:schemeClr val="tx1"/>
                          </a:solidFill>
                          <a:effectLst/>
                          <a:latin typeface="宋体" panose="02010600030101010101" pitchFamily="2" charset="-122"/>
                          <a:ea typeface="宋体" panose="02010600030101010101" pitchFamily="2" charset="-122"/>
                        </a:rPr>
                        <a:t>其他风险</a:t>
                      </a:r>
                      <a:endParaRPr lang="zh-CN" sz="20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1.</a:t>
                      </a:r>
                      <a:r>
                        <a:rPr lang="zh-CN" sz="1800" b="0" kern="0" dirty="0">
                          <a:solidFill>
                            <a:schemeClr val="tx1"/>
                          </a:solidFill>
                          <a:effectLst/>
                          <a:latin typeface="宋体" panose="02010600030101010101" pitchFamily="2" charset="-122"/>
                          <a:ea typeface="宋体" panose="02010600030101010101" pitchFamily="2" charset="-122"/>
                        </a:rPr>
                        <a:t>会议地点无法正常使用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低</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发现会议地点无法正常使用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更改会议地点至理四一楼</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后勤管理员</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564155555"/>
                  </a:ext>
                </a:extLst>
              </a:tr>
              <a:tr h="129540">
                <a:tc vMerge="1">
                  <a:txBody>
                    <a:bodyPr/>
                    <a:lstStyle/>
                    <a:p>
                      <a:endParaRPr lang="zh-CN" altLang="en-US"/>
                    </a:p>
                  </a:txBody>
                  <a:tcP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2.</a:t>
                      </a:r>
                      <a:r>
                        <a:rPr lang="zh-CN" sz="1800" b="0" kern="0" dirty="0">
                          <a:solidFill>
                            <a:schemeClr val="tx1"/>
                          </a:solidFill>
                          <a:effectLst/>
                          <a:latin typeface="宋体" panose="02010600030101010101" pitchFamily="2" charset="-122"/>
                          <a:ea typeface="宋体" panose="02010600030101010101" pitchFamily="2" charset="-122"/>
                        </a:rPr>
                        <a:t>外部设备无法正常使用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在工作或评审时设备无法正常使用</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准备备用机</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后勤管理员</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680282457"/>
                  </a:ext>
                </a:extLst>
              </a:tr>
              <a:tr h="86360">
                <a:tc vMerge="1">
                  <a:txBody>
                    <a:bodyPr/>
                    <a:lstStyle/>
                    <a:p>
                      <a:endParaRPr lang="zh-CN" altLang="en-US"/>
                    </a:p>
                  </a:txBody>
                  <a:tcP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3.</a:t>
                      </a:r>
                      <a:r>
                        <a:rPr lang="zh-CN" sz="1800" b="0" kern="0" dirty="0">
                          <a:solidFill>
                            <a:schemeClr val="tx1"/>
                          </a:solidFill>
                          <a:effectLst/>
                          <a:latin typeface="宋体" panose="02010600030101010101" pitchFamily="2" charset="-122"/>
                          <a:ea typeface="宋体" panose="02010600030101010101" pitchFamily="2" charset="-122"/>
                        </a:rPr>
                        <a:t>项目无法真正投入使用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低</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高</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学校不让投入使用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项目经理向上级反映</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375462693"/>
                  </a:ext>
                </a:extLst>
              </a:tr>
              <a:tr h="86360">
                <a:tc vMerge="1">
                  <a:txBody>
                    <a:bodyPr/>
                    <a:lstStyle/>
                    <a:p>
                      <a:endParaRPr lang="zh-CN" altLang="en-US"/>
                    </a:p>
                  </a:txBody>
                  <a:tcPr/>
                </a:tc>
                <a:tc>
                  <a:txBody>
                    <a:bodyPr/>
                    <a:lstStyle/>
                    <a:p>
                      <a:pPr algn="just">
                        <a:spcAft>
                          <a:spcPts val="0"/>
                        </a:spcAft>
                      </a:pPr>
                      <a:r>
                        <a:rPr lang="en-US" sz="1800" b="0" kern="0">
                          <a:solidFill>
                            <a:schemeClr val="tx1"/>
                          </a:solidFill>
                          <a:effectLst/>
                          <a:latin typeface="宋体" panose="02010600030101010101" pitchFamily="2" charset="-122"/>
                          <a:ea typeface="宋体" panose="02010600030101010101" pitchFamily="2" charset="-122"/>
                        </a:rPr>
                        <a:t>4.</a:t>
                      </a:r>
                      <a:r>
                        <a:rPr lang="zh-CN" sz="1800" b="0" kern="0">
                          <a:solidFill>
                            <a:schemeClr val="tx1"/>
                          </a:solidFill>
                          <a:effectLst/>
                          <a:latin typeface="宋体" panose="02010600030101010101" pitchFamily="2" charset="-122"/>
                          <a:ea typeface="宋体" panose="02010600030101010101" pitchFamily="2" charset="-122"/>
                        </a:rPr>
                        <a:t>小组成员对评审结果质疑不满</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中</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评审过后有组员向项目经理反应对结果不满</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项目经理去和助教，老师沟通，达成一致</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2117292906"/>
                  </a:ext>
                </a:extLst>
              </a:tr>
              <a:tr h="345440">
                <a:tc vMerge="1">
                  <a:txBody>
                    <a:bodyPr/>
                    <a:lstStyle/>
                    <a:p>
                      <a:endParaRPr lang="zh-CN" altLang="en-US"/>
                    </a:p>
                  </a:txBody>
                  <a:tcPr/>
                </a:tc>
                <a:tc>
                  <a:txBody>
                    <a:bodyPr/>
                    <a:lstStyle/>
                    <a:p>
                      <a:pPr algn="just">
                        <a:spcAft>
                          <a:spcPts val="0"/>
                        </a:spcAft>
                      </a:pPr>
                      <a:r>
                        <a:rPr lang="en-US" sz="1800" b="0" kern="0">
                          <a:solidFill>
                            <a:schemeClr val="tx1"/>
                          </a:solidFill>
                          <a:effectLst/>
                          <a:latin typeface="宋体" panose="02010600030101010101" pitchFamily="2" charset="-122"/>
                          <a:ea typeface="宋体" panose="02010600030101010101" pitchFamily="2" charset="-122"/>
                        </a:rPr>
                        <a:t>5.</a:t>
                      </a:r>
                      <a:r>
                        <a:rPr lang="zh-CN" sz="1800" b="0" kern="0">
                          <a:solidFill>
                            <a:schemeClr val="tx1"/>
                          </a:solidFill>
                          <a:effectLst/>
                          <a:latin typeface="宋体" panose="02010600030101010101" pitchFamily="2" charset="-122"/>
                          <a:ea typeface="宋体" panose="02010600030101010101" pitchFamily="2" charset="-122"/>
                        </a:rPr>
                        <a:t>小组成员对某个问题争论无法达成一致</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组员就某个问题无法达成一致，反应到项目经理</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协助沟通，双方查找权威资料，取好的一方，如果矛盾比较大，进行团建</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2467182059"/>
                  </a:ext>
                </a:extLst>
              </a:tr>
              <a:tr h="345440">
                <a:tc vMerge="1">
                  <a:txBody>
                    <a:bodyPr/>
                    <a:lstStyle/>
                    <a:p>
                      <a:endParaRPr lang="zh-CN" altLang="en-US"/>
                    </a:p>
                  </a:txBody>
                  <a:tcP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6.</a:t>
                      </a:r>
                      <a:r>
                        <a:rPr lang="zh-CN" sz="1800" b="0" kern="0" dirty="0">
                          <a:solidFill>
                            <a:schemeClr val="tx1"/>
                          </a:solidFill>
                          <a:effectLst/>
                          <a:latin typeface="宋体" panose="02010600030101010101" pitchFamily="2" charset="-122"/>
                          <a:ea typeface="宋体" panose="02010600030101010101" pitchFamily="2" charset="-122"/>
                        </a:rPr>
                        <a:t>存在造假现象</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高</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有组员存在造假行为，反映到项目经理，或被其他人发现</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进行惩罚措施，端正改正态度</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2960969635"/>
                  </a:ext>
                </a:extLst>
              </a:tr>
            </a:tbl>
          </a:graphicData>
        </a:graphic>
      </p:graphicFrame>
    </p:spTree>
    <p:extLst>
      <p:ext uri="{BB962C8B-B14F-4D97-AF65-F5344CB8AC3E}">
        <p14:creationId xmlns:p14="http://schemas.microsoft.com/office/powerpoint/2010/main" val="312505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424" y="685711"/>
            <a:ext cx="8886825" cy="1968500"/>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编写目的</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本计划旨在说明“</a:t>
            </a:r>
            <a:r>
              <a:rPr lang="zh-CN"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r>
              <a:rPr lang="zh-CN" altLang="zh-CN" sz="2400" dirty="0">
                <a:latin typeface="宋体" panose="02010600030101010101" pitchFamily="2" charset="-122"/>
                <a:ea typeface="宋体" panose="02010600030101010101" pitchFamily="2" charset="-122"/>
                <a:cs typeface="宋体" panose="02010600030101010101" pitchFamily="2" charset="-122"/>
              </a:rPr>
              <a:t>”项目的</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项目范围</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工作内容</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人员分配</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时间安排</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管理与控制办法</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资源情况</a:t>
            </a:r>
            <a:r>
              <a:rPr lang="zh-CN" altLang="zh-CN" sz="2400" dirty="0">
                <a:latin typeface="宋体" panose="02010600030101010101" pitchFamily="2" charset="-122"/>
                <a:ea typeface="宋体" panose="02010600030101010101" pitchFamily="2" charset="-122"/>
                <a:cs typeface="宋体" panose="02010600030101010101" pitchFamily="2" charset="-122"/>
              </a:rPr>
              <a:t>等，使项目的实施在本计划的基础上得到实施与控制。</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33424" y="3556189"/>
            <a:ext cx="8562975" cy="1599565"/>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读者对象</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本文档的预期读者为高层领导、项目经理、项目成员、</a:t>
            </a:r>
            <a:r>
              <a:rPr lang="en-US" altLang="zh-CN" sz="2400" dirty="0">
                <a:latin typeface="宋体" panose="02010600030101010101" pitchFamily="2" charset="-122"/>
                <a:ea typeface="宋体" panose="02010600030101010101" pitchFamily="2" charset="-122"/>
                <a:cs typeface="宋体" panose="02010600030101010101" pitchFamily="2" charset="-122"/>
              </a:rPr>
              <a:t>QA</a:t>
            </a:r>
            <a:r>
              <a:rPr lang="zh-CN" altLang="zh-CN" sz="2400" dirty="0">
                <a:latin typeface="宋体" panose="02010600030101010101" pitchFamily="2" charset="-122"/>
                <a:ea typeface="宋体" panose="02010600030101010101" pitchFamily="2" charset="-122"/>
                <a:cs typeface="宋体" panose="02010600030101010101" pitchFamily="2" charset="-122"/>
              </a:rPr>
              <a:t>、客户代表以及其他需要了解本项目情况的人员。</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BFEEA08-CC68-4753-B5A1-0C0D0DF6E997}"/>
              </a:ext>
            </a:extLst>
          </p:cNvPr>
          <p:cNvGraphicFramePr>
            <a:graphicFrameLocks noGrp="1"/>
          </p:cNvGraphicFramePr>
          <p:nvPr>
            <p:extLst>
              <p:ext uri="{D42A27DB-BD31-4B8C-83A1-F6EECF244321}">
                <p14:modId xmlns:p14="http://schemas.microsoft.com/office/powerpoint/2010/main" val="1447699930"/>
              </p:ext>
            </p:extLst>
          </p:nvPr>
        </p:nvGraphicFramePr>
        <p:xfrm>
          <a:off x="588711" y="1667048"/>
          <a:ext cx="10801338" cy="3657600"/>
        </p:xfrm>
        <a:graphic>
          <a:graphicData uri="http://schemas.openxmlformats.org/drawingml/2006/table">
            <a:tbl>
              <a:tblPr firstRow="1" firstCol="1" bandRow="1">
                <a:tableStyleId>{5C22544A-7EE6-4342-B048-85BDC9FD1C3A}</a:tableStyleId>
              </a:tblPr>
              <a:tblGrid>
                <a:gridCol w="2700018">
                  <a:extLst>
                    <a:ext uri="{9D8B030D-6E8A-4147-A177-3AD203B41FA5}">
                      <a16:colId xmlns:a16="http://schemas.microsoft.com/office/drawing/2014/main" val="137635997"/>
                    </a:ext>
                  </a:extLst>
                </a:gridCol>
                <a:gridCol w="2700018">
                  <a:extLst>
                    <a:ext uri="{9D8B030D-6E8A-4147-A177-3AD203B41FA5}">
                      <a16:colId xmlns:a16="http://schemas.microsoft.com/office/drawing/2014/main" val="4115523646"/>
                    </a:ext>
                  </a:extLst>
                </a:gridCol>
                <a:gridCol w="2700018">
                  <a:extLst>
                    <a:ext uri="{9D8B030D-6E8A-4147-A177-3AD203B41FA5}">
                      <a16:colId xmlns:a16="http://schemas.microsoft.com/office/drawing/2014/main" val="3020422806"/>
                    </a:ext>
                  </a:extLst>
                </a:gridCol>
                <a:gridCol w="2701284">
                  <a:extLst>
                    <a:ext uri="{9D8B030D-6E8A-4147-A177-3AD203B41FA5}">
                      <a16:colId xmlns:a16="http://schemas.microsoft.com/office/drawing/2014/main" val="4041888140"/>
                    </a:ext>
                  </a:extLst>
                </a:gridCol>
              </a:tblGrid>
              <a:tr h="0">
                <a:tc>
                  <a:txBody>
                    <a:bodyPr/>
                    <a:lstStyle/>
                    <a:p>
                      <a:pPr indent="266700">
                        <a:spcAft>
                          <a:spcPts val="0"/>
                        </a:spcAft>
                      </a:pPr>
                      <a:r>
                        <a:rPr lang="zh-CN" sz="2000">
                          <a:effectLst/>
                          <a:latin typeface="宋体" panose="02010600030101010101" pitchFamily="2" charset="-122"/>
                          <a:ea typeface="宋体" panose="02010600030101010101" pitchFamily="2" charset="-122"/>
                        </a:rPr>
                        <a:t>触发风险</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latin typeface="宋体" panose="02010600030101010101" pitchFamily="2" charset="-122"/>
                          <a:ea typeface="宋体" panose="02010600030101010101" pitchFamily="2" charset="-122"/>
                        </a:rPr>
                        <a:t>时间</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latin typeface="宋体" panose="02010600030101010101" pitchFamily="2" charset="-122"/>
                          <a:ea typeface="宋体" panose="02010600030101010101" pitchFamily="2" charset="-122"/>
                        </a:rPr>
                        <a:t>触发条件</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latin typeface="宋体" panose="02010600030101010101" pitchFamily="2" charset="-122"/>
                          <a:ea typeface="宋体" panose="02010600030101010101" pitchFamily="2" charset="-122"/>
                        </a:rPr>
                        <a:t>应对</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23941804"/>
                  </a:ext>
                </a:extLst>
              </a:tr>
              <a:tr h="0">
                <a:tc>
                  <a:txBody>
                    <a:bodyPr/>
                    <a:lstStyle/>
                    <a:p>
                      <a:pPr indent="266700">
                        <a:spcAft>
                          <a:spcPts val="0"/>
                        </a:spcAft>
                      </a:pPr>
                      <a:r>
                        <a:rPr lang="en-US" sz="2000">
                          <a:effectLst/>
                          <a:latin typeface="宋体" panose="02010600030101010101" pitchFamily="2" charset="-122"/>
                          <a:ea typeface="宋体" panose="02010600030101010101" pitchFamily="2" charset="-122"/>
                        </a:rPr>
                        <a:t>1.</a:t>
                      </a:r>
                      <a:r>
                        <a:rPr lang="zh-CN" sz="2000">
                          <a:effectLst/>
                          <a:latin typeface="宋体" panose="02010600030101010101" pitchFamily="2" charset="-122"/>
                          <a:ea typeface="宋体" panose="02010600030101010101" pitchFamily="2" charset="-122"/>
                        </a:rPr>
                        <a:t>在项目进行途中人员退出</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en-US" sz="2000">
                          <a:effectLst/>
                          <a:latin typeface="宋体" panose="02010600030101010101" pitchFamily="2" charset="-122"/>
                          <a:ea typeface="宋体" panose="02010600030101010101" pitchFamily="2" charset="-122"/>
                        </a:rPr>
                        <a:t>2018.11.25</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latin typeface="宋体" panose="02010600030101010101" pitchFamily="2" charset="-122"/>
                          <a:ea typeface="宋体" panose="02010600030101010101" pitchFamily="2" charset="-122"/>
                        </a:rPr>
                        <a:t>张天颖退出小组</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latin typeface="宋体" panose="02010600030101010101" pitchFamily="2" charset="-122"/>
                          <a:ea typeface="宋体" panose="02010600030101010101" pitchFamily="2" charset="-122"/>
                        </a:rPr>
                        <a:t>开会，重新进行任务分配</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819556871"/>
                  </a:ext>
                </a:extLst>
              </a:tr>
              <a:tr h="0">
                <a:tc>
                  <a:txBody>
                    <a:bodyPr/>
                    <a:lstStyle/>
                    <a:p>
                      <a:pPr indent="266700">
                        <a:spcAft>
                          <a:spcPts val="0"/>
                        </a:spcAft>
                      </a:pPr>
                      <a:r>
                        <a:rPr lang="en-US" sz="2000">
                          <a:effectLst/>
                          <a:latin typeface="宋体" panose="02010600030101010101" pitchFamily="2" charset="-122"/>
                          <a:ea typeface="宋体" panose="02010600030101010101" pitchFamily="2" charset="-122"/>
                        </a:rPr>
                        <a:t>2.</a:t>
                      </a:r>
                      <a:r>
                        <a:rPr lang="zh-CN" sz="2000">
                          <a:effectLst/>
                          <a:latin typeface="宋体" panose="02010600030101010101" pitchFamily="2" charset="-122"/>
                          <a:ea typeface="宋体" panose="02010600030101010101" pitchFamily="2" charset="-122"/>
                        </a:rPr>
                        <a:t>存在造假现象</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en-US" sz="2000" dirty="0">
                          <a:effectLst/>
                          <a:latin typeface="宋体" panose="02010600030101010101" pitchFamily="2" charset="-122"/>
                          <a:ea typeface="宋体" panose="02010600030101010101" pitchFamily="2" charset="-122"/>
                        </a:rPr>
                        <a:t>2018.11.16</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latin typeface="宋体" panose="02010600030101010101" pitchFamily="2" charset="-122"/>
                          <a:ea typeface="宋体" panose="02010600030101010101" pitchFamily="2" charset="-122"/>
                        </a:rPr>
                        <a:t>找人代替参与评审组员</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latin typeface="宋体" panose="02010600030101010101" pitchFamily="2" charset="-122"/>
                          <a:ea typeface="宋体" panose="02010600030101010101" pitchFamily="2" charset="-122"/>
                        </a:rPr>
                        <a:t>承认错误，接受被扣五分，组内进行了惩罚措施</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51529778"/>
                  </a:ext>
                </a:extLst>
              </a:tr>
              <a:tr h="0">
                <a:tc>
                  <a:txBody>
                    <a:bodyPr/>
                    <a:lstStyle/>
                    <a:p>
                      <a:pPr indent="266700">
                        <a:spcAft>
                          <a:spcPts val="0"/>
                        </a:spcAft>
                      </a:pPr>
                      <a:r>
                        <a:rPr lang="en-US" sz="2000">
                          <a:effectLst/>
                          <a:latin typeface="宋体" panose="02010600030101010101" pitchFamily="2" charset="-122"/>
                          <a:ea typeface="宋体" panose="02010600030101010101" pitchFamily="2" charset="-122"/>
                        </a:rPr>
                        <a:t>3.</a:t>
                      </a:r>
                      <a:r>
                        <a:rPr lang="zh-CN" sz="2000">
                          <a:effectLst/>
                          <a:latin typeface="宋体" panose="02010600030101010101" pitchFamily="2" charset="-122"/>
                          <a:ea typeface="宋体" panose="02010600030101010101" pitchFamily="2" charset="-122"/>
                        </a:rPr>
                        <a:t>小组成员对会议结果质疑不满</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en-US" sz="2000">
                          <a:effectLst/>
                          <a:latin typeface="宋体" panose="02010600030101010101" pitchFamily="2" charset="-122"/>
                          <a:ea typeface="宋体" panose="02010600030101010101" pitchFamily="2" charset="-122"/>
                        </a:rPr>
                        <a:t>2018.11.20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latin typeface="宋体" panose="02010600030101010101" pitchFamily="2" charset="-122"/>
                          <a:ea typeface="宋体" panose="02010600030101010101" pitchFamily="2" charset="-122"/>
                        </a:rPr>
                        <a:t>界面原型</a:t>
                      </a:r>
                      <a:r>
                        <a:rPr lang="en-US" sz="2000">
                          <a:effectLst/>
                          <a:latin typeface="宋体" panose="02010600030101010101" pitchFamily="2" charset="-122"/>
                          <a:ea typeface="宋体" panose="02010600030101010101" pitchFamily="2" charset="-122"/>
                        </a:rPr>
                        <a:t>ppt</a:t>
                      </a:r>
                      <a:r>
                        <a:rPr lang="zh-CN" sz="2000">
                          <a:effectLst/>
                          <a:latin typeface="宋体" panose="02010600030101010101" pitchFamily="2" charset="-122"/>
                          <a:ea typeface="宋体" panose="02010600030101010101" pitchFamily="2" charset="-122"/>
                        </a:rPr>
                        <a:t>评审结果，组员表示不满，发现无效分</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latin typeface="宋体" panose="02010600030101010101" pitchFamily="2" charset="-122"/>
                          <a:ea typeface="宋体" panose="02010600030101010101" pitchFamily="2" charset="-122"/>
                        </a:rPr>
                        <a:t>项目经理去和老师，助教沟通，去掉无效分</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82963475"/>
                  </a:ext>
                </a:extLst>
              </a:tr>
              <a:tr h="0">
                <a:tc>
                  <a:txBody>
                    <a:bodyPr/>
                    <a:lstStyle/>
                    <a:p>
                      <a:pPr indent="266700">
                        <a:spcAft>
                          <a:spcPts val="0"/>
                        </a:spcAft>
                      </a:pPr>
                      <a:r>
                        <a:rPr lang="en-US" sz="2000">
                          <a:effectLst/>
                          <a:latin typeface="宋体" panose="02010600030101010101" pitchFamily="2" charset="-122"/>
                          <a:ea typeface="宋体" panose="02010600030101010101" pitchFamily="2" charset="-122"/>
                        </a:rPr>
                        <a:t>4.</a:t>
                      </a:r>
                      <a:r>
                        <a:rPr lang="zh-CN" sz="2000">
                          <a:effectLst/>
                          <a:latin typeface="宋体" panose="02010600030101010101" pitchFamily="2" charset="-122"/>
                          <a:ea typeface="宋体" panose="02010600030101010101" pitchFamily="2" charset="-122"/>
                        </a:rPr>
                        <a:t>交付物未通过评审</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en-US" sz="2000">
                          <a:effectLst/>
                          <a:latin typeface="宋体" panose="02010600030101010101" pitchFamily="2" charset="-122"/>
                          <a:ea typeface="宋体" panose="02010600030101010101" pitchFamily="2" charset="-122"/>
                        </a:rPr>
                        <a:t>2018.11.20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latin typeface="宋体" panose="02010600030101010101" pitchFamily="2" charset="-122"/>
                          <a:ea typeface="宋体" panose="02010600030101010101" pitchFamily="2" charset="-122"/>
                        </a:rPr>
                        <a:t>界面原型</a:t>
                      </a:r>
                      <a:r>
                        <a:rPr lang="en-US" sz="2000">
                          <a:effectLst/>
                          <a:latin typeface="宋体" panose="02010600030101010101" pitchFamily="2" charset="-122"/>
                          <a:ea typeface="宋体" panose="02010600030101010101" pitchFamily="2" charset="-122"/>
                        </a:rPr>
                        <a:t>ppt</a:t>
                      </a:r>
                      <a:r>
                        <a:rPr lang="zh-CN" sz="2000">
                          <a:effectLst/>
                          <a:latin typeface="宋体" panose="02010600030101010101" pitchFamily="2" charset="-122"/>
                          <a:ea typeface="宋体" panose="02010600030101010101" pitchFamily="2" charset="-122"/>
                        </a:rPr>
                        <a:t>评审获得倒数</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latin typeface="宋体" panose="02010600030101010101" pitchFamily="2" charset="-122"/>
                          <a:ea typeface="宋体" panose="02010600030101010101" pitchFamily="2" charset="-122"/>
                        </a:rPr>
                        <a:t>向评审优秀的组取经，召开例会时进行修改任务分配，修改完善</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27494632"/>
                  </a:ext>
                </a:extLst>
              </a:tr>
            </a:tbl>
          </a:graphicData>
        </a:graphic>
      </p:graphicFrame>
      <p:sp>
        <p:nvSpPr>
          <p:cNvPr id="3" name="Rectangle 1">
            <a:extLst>
              <a:ext uri="{FF2B5EF4-FFF2-40B4-BE49-F238E27FC236}">
                <a16:creationId xmlns:a16="http://schemas.microsoft.com/office/drawing/2014/main" id="{856462C3-1B38-44BF-8870-852BEF30697B}"/>
              </a:ext>
            </a:extLst>
          </p:cNvPr>
          <p:cNvSpPr>
            <a:spLocks noChangeArrowheads="1"/>
          </p:cNvSpPr>
          <p:nvPr/>
        </p:nvSpPr>
        <p:spPr bwMode="auto">
          <a:xfrm>
            <a:off x="0" y="217264"/>
            <a:ext cx="296427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zh-CN" altLang="zh-CN" sz="2400" b="1" i="0" u="none" strike="noStrike" cap="none" normalizeH="0" baseline="0" dirty="0" bmk="_Toc531873218">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实施风险应对</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761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49275" y="703263"/>
            <a:ext cx="250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2800" dirty="0"/>
              <a:t>风险应对</a:t>
            </a:r>
          </a:p>
        </p:txBody>
      </p:sp>
      <p:graphicFrame>
        <p:nvGraphicFramePr>
          <p:cNvPr id="3" name="表格 2"/>
          <p:cNvGraphicFramePr>
            <a:graphicFrameLocks noGrp="1"/>
          </p:cNvGraphicFramePr>
          <p:nvPr>
            <p:extLst>
              <p:ext uri="{D42A27DB-BD31-4B8C-83A1-F6EECF244321}">
                <p14:modId xmlns:p14="http://schemas.microsoft.com/office/powerpoint/2010/main" val="2788277841"/>
              </p:ext>
            </p:extLst>
          </p:nvPr>
        </p:nvGraphicFramePr>
        <p:xfrm>
          <a:off x="549275" y="1841500"/>
          <a:ext cx="8127999" cy="278284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457258">
                <a:tc>
                  <a:txBody>
                    <a:bodyPr/>
                    <a:lstStyle/>
                    <a:p>
                      <a:r>
                        <a:rPr lang="zh-CN" altLang="en-US" sz="2400" dirty="0">
                          <a:latin typeface="宋体" panose="02010600030101010101" pitchFamily="2" charset="-122"/>
                          <a:ea typeface="宋体" panose="02010600030101010101" pitchFamily="2" charset="-122"/>
                        </a:rPr>
                        <a:t>项目角色</a:t>
                      </a:r>
                    </a:p>
                  </a:txBody>
                  <a:tcPr marT="45726" marB="45726"/>
                </a:tc>
                <a:tc>
                  <a:txBody>
                    <a:bodyPr/>
                    <a:lstStyle/>
                    <a:p>
                      <a:r>
                        <a:rPr lang="en-US" altLang="zh-CN" sz="2400" dirty="0">
                          <a:latin typeface="宋体" panose="02010600030101010101" pitchFamily="2" charset="-122"/>
                          <a:ea typeface="宋体" panose="02010600030101010101" pitchFamily="2" charset="-122"/>
                        </a:rPr>
                        <a:t>A</a:t>
                      </a:r>
                      <a:endParaRPr lang="zh-CN" altLang="en-US" sz="2400" dirty="0">
                        <a:latin typeface="宋体" panose="02010600030101010101" pitchFamily="2" charset="-122"/>
                        <a:ea typeface="宋体" panose="02010600030101010101" pitchFamily="2" charset="-122"/>
                      </a:endParaRPr>
                    </a:p>
                  </a:txBody>
                  <a:tcPr marT="45726" marB="45726"/>
                </a:tc>
                <a:tc>
                  <a:txBody>
                    <a:bodyPr/>
                    <a:lstStyle/>
                    <a:p>
                      <a:r>
                        <a:rPr lang="en-US" altLang="zh-CN" sz="2400" dirty="0">
                          <a:latin typeface="宋体" panose="02010600030101010101" pitchFamily="2" charset="-122"/>
                          <a:ea typeface="宋体" panose="02010600030101010101" pitchFamily="2" charset="-122"/>
                        </a:rPr>
                        <a:t>B</a:t>
                      </a:r>
                      <a:endParaRPr lang="zh-CN" altLang="en-US" sz="2400" dirty="0">
                        <a:latin typeface="宋体" panose="02010600030101010101" pitchFamily="2" charset="-122"/>
                        <a:ea typeface="宋体" panose="02010600030101010101" pitchFamily="2" charset="-122"/>
                      </a:endParaRPr>
                    </a:p>
                  </a:txBody>
                  <a:tcPr marT="45726" marB="45726"/>
                </a:tc>
                <a:extLst>
                  <a:ext uri="{0D108BD9-81ED-4DB2-BD59-A6C34878D82A}">
                    <a16:rowId xmlns:a16="http://schemas.microsoft.com/office/drawing/2014/main" val="10000"/>
                  </a:ext>
                </a:extLst>
              </a:tr>
              <a:tr h="463492">
                <a:tc>
                  <a:txBody>
                    <a:bodyPr/>
                    <a:lstStyle/>
                    <a:p>
                      <a:r>
                        <a:rPr lang="zh-CN" altLang="en-US" sz="2400" dirty="0">
                          <a:latin typeface="宋体" panose="02010600030101010101" pitchFamily="2" charset="-122"/>
                          <a:ea typeface="宋体" panose="02010600030101010101" pitchFamily="2" charset="-122"/>
                        </a:rPr>
                        <a:t>配置管理员</a:t>
                      </a:r>
                    </a:p>
                  </a:txBody>
                  <a:tcPr marT="45726" marB="45726"/>
                </a:tc>
                <a:tc>
                  <a:txBody>
                    <a:bodyPr/>
                    <a:lstStyle/>
                    <a:p>
                      <a:r>
                        <a:rPr lang="zh-CN" altLang="en-US" sz="2400" dirty="0">
                          <a:latin typeface="宋体" panose="02010600030101010101" pitchFamily="2" charset="-122"/>
                          <a:ea typeface="宋体" panose="02010600030101010101" pitchFamily="2" charset="-122"/>
                        </a:rPr>
                        <a:t>童欣</a:t>
                      </a:r>
                    </a:p>
                  </a:txBody>
                  <a:tcPr marT="45726" marB="45726"/>
                </a:tc>
                <a:tc>
                  <a:txBody>
                    <a:bodyPr/>
                    <a:lstStyle/>
                    <a:p>
                      <a:r>
                        <a:rPr lang="zh-CN" altLang="en-US" sz="2400" dirty="0">
                          <a:latin typeface="宋体" panose="02010600030101010101" pitchFamily="2" charset="-122"/>
                          <a:ea typeface="宋体" panose="02010600030101010101" pitchFamily="2" charset="-122"/>
                        </a:rPr>
                        <a:t>吴自强</a:t>
                      </a:r>
                    </a:p>
                  </a:txBody>
                  <a:tcPr marT="45726" marB="45726"/>
                </a:tc>
                <a:extLst>
                  <a:ext uri="{0D108BD9-81ED-4DB2-BD59-A6C34878D82A}">
                    <a16:rowId xmlns:a16="http://schemas.microsoft.com/office/drawing/2014/main" val="10001"/>
                  </a:ext>
                </a:extLst>
              </a:tr>
              <a:tr h="490317">
                <a:tc>
                  <a:txBody>
                    <a:bodyPr/>
                    <a:lstStyle/>
                    <a:p>
                      <a:r>
                        <a:rPr lang="zh-CN" altLang="en-US" sz="2400" dirty="0">
                          <a:latin typeface="宋体" panose="02010600030101010101" pitchFamily="2" charset="-122"/>
                          <a:ea typeface="宋体" panose="02010600030101010101" pitchFamily="2" charset="-122"/>
                        </a:rPr>
                        <a:t>需求分析员</a:t>
                      </a:r>
                    </a:p>
                  </a:txBody>
                  <a:tcPr marT="45726" marB="45726"/>
                </a:tc>
                <a:tc>
                  <a:txBody>
                    <a:bodyPr/>
                    <a:lstStyle/>
                    <a:p>
                      <a:r>
                        <a:rPr lang="zh-CN" altLang="en-US" sz="2400" dirty="0">
                          <a:latin typeface="宋体" panose="02010600030101010101" pitchFamily="2" charset="-122"/>
                          <a:ea typeface="宋体" panose="02010600030101010101" pitchFamily="2" charset="-122"/>
                        </a:rPr>
                        <a:t>吴自强</a:t>
                      </a:r>
                    </a:p>
                  </a:txBody>
                  <a:tcPr marT="45726" marB="45726"/>
                </a:tc>
                <a:tc>
                  <a:txBody>
                    <a:bodyPr/>
                    <a:lstStyle/>
                    <a:p>
                      <a:r>
                        <a:rPr lang="zh-CN" altLang="en-US" sz="2400" dirty="0">
                          <a:latin typeface="宋体" panose="02010600030101010101" pitchFamily="2" charset="-122"/>
                          <a:ea typeface="宋体" panose="02010600030101010101" pitchFamily="2" charset="-122"/>
                        </a:rPr>
                        <a:t>陈婧唯</a:t>
                      </a:r>
                    </a:p>
                  </a:txBody>
                  <a:tcPr marT="45726" marB="45726"/>
                </a:tc>
                <a:extLst>
                  <a:ext uri="{0D108BD9-81ED-4DB2-BD59-A6C34878D82A}">
                    <a16:rowId xmlns:a16="http://schemas.microsoft.com/office/drawing/2014/main" val="10002"/>
                  </a:ext>
                </a:extLst>
              </a:tr>
              <a:tr h="457258">
                <a:tc>
                  <a:txBody>
                    <a:bodyPr/>
                    <a:lstStyle/>
                    <a:p>
                      <a:r>
                        <a:rPr lang="zh-CN" altLang="en-US" sz="2400" dirty="0">
                          <a:latin typeface="宋体" panose="02010600030101010101" pitchFamily="2" charset="-122"/>
                          <a:ea typeface="宋体" panose="02010600030101010101" pitchFamily="2" charset="-122"/>
                        </a:rPr>
                        <a:t>原型开发员</a:t>
                      </a:r>
                    </a:p>
                  </a:txBody>
                  <a:tcPr marT="45726" marB="45726"/>
                </a:tc>
                <a:tc>
                  <a:txBody>
                    <a:bodyPr/>
                    <a:lstStyle/>
                    <a:p>
                      <a:r>
                        <a:rPr lang="zh-CN" altLang="en-US" sz="2400" dirty="0">
                          <a:latin typeface="宋体" panose="02010600030101010101" pitchFamily="2" charset="-122"/>
                          <a:ea typeface="宋体" panose="02010600030101010101" pitchFamily="2" charset="-122"/>
                        </a:rPr>
                        <a:t>陈雅菁</a:t>
                      </a:r>
                    </a:p>
                  </a:txBody>
                  <a:tcPr marT="45726" marB="45726"/>
                </a:tc>
                <a:tc>
                  <a:txBody>
                    <a:bodyPr/>
                    <a:lstStyle/>
                    <a:p>
                      <a:r>
                        <a:rPr lang="zh-CN" altLang="en-US" sz="2400" dirty="0">
                          <a:latin typeface="宋体" panose="02010600030101010101" pitchFamily="2" charset="-122"/>
                          <a:ea typeface="宋体" panose="02010600030101010101" pitchFamily="2" charset="-122"/>
                        </a:rPr>
                        <a:t>陈婧唯</a:t>
                      </a:r>
                    </a:p>
                  </a:txBody>
                  <a:tcPr marT="45726" marB="45726"/>
                </a:tc>
                <a:extLst>
                  <a:ext uri="{0D108BD9-81ED-4DB2-BD59-A6C34878D82A}">
                    <a16:rowId xmlns:a16="http://schemas.microsoft.com/office/drawing/2014/main" val="10003"/>
                  </a:ext>
                </a:extLst>
              </a:tr>
              <a:tr h="457258">
                <a:tc>
                  <a:txBody>
                    <a:bodyPr/>
                    <a:lstStyle/>
                    <a:p>
                      <a:r>
                        <a:rPr lang="zh-CN" altLang="en-US" sz="2400" dirty="0">
                          <a:latin typeface="宋体" panose="02010600030101010101" pitchFamily="2" charset="-122"/>
                          <a:ea typeface="宋体" panose="02010600030101010101" pitchFamily="2" charset="-122"/>
                        </a:rPr>
                        <a:t>会议记录员</a:t>
                      </a:r>
                    </a:p>
                  </a:txBody>
                  <a:tcPr marT="45726" marB="45726"/>
                </a:tc>
                <a:tc>
                  <a:txBody>
                    <a:bodyPr/>
                    <a:lstStyle/>
                    <a:p>
                      <a:r>
                        <a:rPr lang="zh-CN" altLang="en-US" sz="2400" dirty="0">
                          <a:latin typeface="宋体" panose="02010600030101010101" pitchFamily="2" charset="-122"/>
                          <a:ea typeface="宋体" panose="02010600030101010101" pitchFamily="2" charset="-122"/>
                        </a:rPr>
                        <a:t>陈婧唯</a:t>
                      </a:r>
                    </a:p>
                  </a:txBody>
                  <a:tcPr marT="45726" marB="45726"/>
                </a:tc>
                <a:tc>
                  <a:txBody>
                    <a:bodyPr/>
                    <a:lstStyle/>
                    <a:p>
                      <a:r>
                        <a:rPr lang="zh-CN" altLang="en-US" sz="2400" dirty="0">
                          <a:latin typeface="宋体" panose="02010600030101010101" pitchFamily="2" charset="-122"/>
                          <a:ea typeface="宋体" panose="02010600030101010101" pitchFamily="2" charset="-122"/>
                        </a:rPr>
                        <a:t>刘震</a:t>
                      </a:r>
                    </a:p>
                  </a:txBody>
                  <a:tcPr marT="45726" marB="45726"/>
                </a:tc>
                <a:extLst>
                  <a:ext uri="{0D108BD9-81ED-4DB2-BD59-A6C34878D82A}">
                    <a16:rowId xmlns:a16="http://schemas.microsoft.com/office/drawing/2014/main" val="10004"/>
                  </a:ext>
                </a:extLst>
              </a:tr>
              <a:tr h="457258">
                <a:tc>
                  <a:txBody>
                    <a:bodyPr/>
                    <a:lstStyle/>
                    <a:p>
                      <a:r>
                        <a:rPr lang="zh-CN" altLang="en-US" sz="2400" dirty="0">
                          <a:latin typeface="宋体" panose="02010600030101010101" pitchFamily="2" charset="-122"/>
                          <a:ea typeface="宋体" panose="02010600030101010101" pitchFamily="2" charset="-122"/>
                        </a:rPr>
                        <a:t>项目经理</a:t>
                      </a:r>
                    </a:p>
                  </a:txBody>
                  <a:tcPr marT="45726" marB="45726"/>
                </a:tc>
                <a:tc>
                  <a:txBody>
                    <a:bodyPr/>
                    <a:lstStyle/>
                    <a:p>
                      <a:r>
                        <a:rPr lang="zh-CN" altLang="en-US" sz="2400" dirty="0">
                          <a:latin typeface="宋体" panose="02010600030101010101" pitchFamily="2" charset="-122"/>
                          <a:ea typeface="宋体" panose="02010600030101010101" pitchFamily="2" charset="-122"/>
                        </a:rPr>
                        <a:t>童欣</a:t>
                      </a:r>
                    </a:p>
                  </a:txBody>
                  <a:tcPr marT="45726" marB="45726"/>
                </a:tc>
                <a:tc>
                  <a:txBody>
                    <a:bodyPr/>
                    <a:lstStyle/>
                    <a:p>
                      <a:r>
                        <a:rPr lang="zh-CN" altLang="en-US" sz="2400" dirty="0">
                          <a:latin typeface="宋体" panose="02010600030101010101" pitchFamily="2" charset="-122"/>
                          <a:ea typeface="宋体" panose="02010600030101010101" pitchFamily="2" charset="-122"/>
                        </a:rPr>
                        <a:t>吴自强</a:t>
                      </a:r>
                    </a:p>
                  </a:txBody>
                  <a:tcPr marT="45726" marB="45726"/>
                </a:tc>
                <a:extLst>
                  <a:ext uri="{0D108BD9-81ED-4DB2-BD59-A6C34878D82A}">
                    <a16:rowId xmlns:a16="http://schemas.microsoft.com/office/drawing/2014/main" val="10005"/>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小组分工</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0699" y="362635"/>
            <a:ext cx="7743825" cy="830997"/>
          </a:xfrm>
          <a:prstGeom prst="rect">
            <a:avLst/>
          </a:prstGeom>
        </p:spPr>
        <p:txBody>
          <a:bodyPr wrap="square">
            <a:spAutoFit/>
          </a:bodyPr>
          <a:lstStyle/>
          <a:p>
            <a:pPr algn="ctr"/>
            <a:r>
              <a:rPr lang="en-US" altLang="zh-CN" sz="2400" dirty="0"/>
              <a:t>PPT</a:t>
            </a:r>
            <a:r>
              <a:rPr lang="zh-CN" altLang="en-US" sz="2400" dirty="0"/>
              <a:t>制作：童欣、陈婧唯</a:t>
            </a:r>
            <a:endParaRPr lang="en-US" altLang="zh-CN" sz="2400" dirty="0"/>
          </a:p>
          <a:p>
            <a:pPr algn="ctr"/>
            <a:r>
              <a:rPr lang="zh-CN" altLang="en-US" sz="2400" dirty="0"/>
              <a:t>文档编写：童欣，吴自强，陈雅菁，陈婧唯，刘震</a:t>
            </a: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1308048820"/>
              </p:ext>
            </p:extLst>
          </p:nvPr>
        </p:nvGraphicFramePr>
        <p:xfrm>
          <a:off x="306388" y="1979613"/>
          <a:ext cx="11307763" cy="4047758"/>
        </p:xfrm>
        <a:graphic>
          <a:graphicData uri="http://schemas.openxmlformats.org/drawingml/2006/table">
            <a:tbl>
              <a:tblPr firstRow="1" bandRow="1">
                <a:tableStyleId>{5C22544A-7EE6-4342-B048-85BDC9FD1C3A}</a:tableStyleId>
              </a:tblPr>
              <a:tblGrid>
                <a:gridCol w="2374909">
                  <a:extLst>
                    <a:ext uri="{9D8B030D-6E8A-4147-A177-3AD203B41FA5}">
                      <a16:colId xmlns:a16="http://schemas.microsoft.com/office/drawing/2014/main" val="20000"/>
                    </a:ext>
                  </a:extLst>
                </a:gridCol>
                <a:gridCol w="6853228">
                  <a:extLst>
                    <a:ext uri="{9D8B030D-6E8A-4147-A177-3AD203B41FA5}">
                      <a16:colId xmlns:a16="http://schemas.microsoft.com/office/drawing/2014/main" val="20001"/>
                    </a:ext>
                  </a:extLst>
                </a:gridCol>
                <a:gridCol w="2079626">
                  <a:extLst>
                    <a:ext uri="{9D8B030D-6E8A-4147-A177-3AD203B41FA5}">
                      <a16:colId xmlns:a16="http://schemas.microsoft.com/office/drawing/2014/main" val="20002"/>
                    </a:ext>
                  </a:extLst>
                </a:gridCol>
              </a:tblGrid>
              <a:tr h="370776">
                <a:tc>
                  <a:txBody>
                    <a:bodyPr/>
                    <a:lstStyle/>
                    <a:p>
                      <a:r>
                        <a:rPr lang="zh-CN" altLang="en-US" sz="1800" dirty="0"/>
                        <a:t>姓名</a:t>
                      </a:r>
                    </a:p>
                  </a:txBody>
                  <a:tcPr marL="91435" marR="91435" marT="45711" marB="45711"/>
                </a:tc>
                <a:tc>
                  <a:txBody>
                    <a:bodyPr/>
                    <a:lstStyle/>
                    <a:p>
                      <a:r>
                        <a:rPr lang="zh-CN" altLang="en-US" sz="1800" dirty="0"/>
                        <a:t>分工</a:t>
                      </a:r>
                    </a:p>
                  </a:txBody>
                  <a:tcPr marL="91435" marR="91435" marT="45711" marB="45711"/>
                </a:tc>
                <a:tc>
                  <a:txBody>
                    <a:bodyPr/>
                    <a:lstStyle/>
                    <a:p>
                      <a:r>
                        <a:rPr lang="zh-CN" altLang="en-US" sz="1800" dirty="0"/>
                        <a:t>评分</a:t>
                      </a:r>
                    </a:p>
                  </a:txBody>
                  <a:tcPr marL="91435" marR="91435" marT="45711" marB="45711"/>
                </a:tc>
                <a:extLst>
                  <a:ext uri="{0D108BD9-81ED-4DB2-BD59-A6C34878D82A}">
                    <a16:rowId xmlns:a16="http://schemas.microsoft.com/office/drawing/2014/main" val="10000"/>
                  </a:ext>
                </a:extLst>
              </a:tr>
              <a:tr h="1021461">
                <a:tc>
                  <a:txBody>
                    <a:bodyPr/>
                    <a:lstStyle/>
                    <a:p>
                      <a:r>
                        <a:rPr lang="zh-CN" altLang="en-US" sz="1800" dirty="0"/>
                        <a:t>童欣</a:t>
                      </a:r>
                    </a:p>
                  </a:txBody>
                  <a:tcPr marL="91435" marR="91435" marT="45711" marB="45711"/>
                </a:tc>
                <a:tc>
                  <a:txBody>
                    <a:bodyPr/>
                    <a:lstStyle/>
                    <a:p>
                      <a:r>
                        <a:rPr lang="zh-CN" altLang="en-US" sz="1800" dirty="0"/>
                        <a:t>需求工程项目计划甘特图，需求工程项目计划</a:t>
                      </a:r>
                      <a:r>
                        <a:rPr lang="en-US" altLang="zh-CN" sz="1800" dirty="0"/>
                        <a:t>ppt</a:t>
                      </a:r>
                      <a:r>
                        <a:rPr lang="zh-CN" altLang="en-US" sz="1800" dirty="0"/>
                        <a:t>，需求工程项目计划，</a:t>
                      </a:r>
                      <a:r>
                        <a:rPr lang="en-US" altLang="zh-CN" sz="1800" dirty="0"/>
                        <a:t>UML</a:t>
                      </a:r>
                      <a:r>
                        <a:rPr lang="zh-CN" altLang="en-US" sz="1800" dirty="0"/>
                        <a:t>概述</a:t>
                      </a:r>
                      <a:r>
                        <a:rPr lang="en-US" altLang="zh-CN" sz="1800" dirty="0"/>
                        <a:t>PPT</a:t>
                      </a:r>
                      <a:r>
                        <a:rPr lang="zh-CN" altLang="en-US" sz="1800" dirty="0"/>
                        <a:t>，</a:t>
                      </a:r>
                      <a:r>
                        <a:rPr lang="en-US" altLang="zh-CN" sz="1800" dirty="0"/>
                        <a:t>LOGO,</a:t>
                      </a:r>
                      <a:r>
                        <a:rPr lang="zh-CN" altLang="en-US" sz="1800" dirty="0"/>
                        <a:t>可行性分析计划，项目总体计划，界面原型</a:t>
                      </a:r>
                      <a:r>
                        <a:rPr lang="en-US" altLang="zh-CN" sz="1800" dirty="0"/>
                        <a:t>PPT</a:t>
                      </a:r>
                      <a:r>
                        <a:rPr lang="zh-CN" altLang="en-US" sz="1800" dirty="0"/>
                        <a:t>，界面原型，用户群分类</a:t>
                      </a:r>
                    </a:p>
                  </a:txBody>
                  <a:tcPr marL="91435" marR="91435" marT="45711" marB="45711"/>
                </a:tc>
                <a:tc>
                  <a:txBody>
                    <a:bodyPr/>
                    <a:lstStyle/>
                    <a:p>
                      <a:r>
                        <a:rPr lang="en-US" altLang="zh-CN" sz="1800" dirty="0"/>
                        <a:t>89</a:t>
                      </a:r>
                      <a:endParaRPr lang="zh-CN" altLang="en-US" sz="1800" dirty="0"/>
                    </a:p>
                  </a:txBody>
                  <a:tcPr marL="91435" marR="91435" marT="45711" marB="45711"/>
                </a:tc>
                <a:extLst>
                  <a:ext uri="{0D108BD9-81ED-4DB2-BD59-A6C34878D82A}">
                    <a16:rowId xmlns:a16="http://schemas.microsoft.com/office/drawing/2014/main" val="10001"/>
                  </a:ext>
                </a:extLst>
              </a:tr>
              <a:tr h="604179">
                <a:tc>
                  <a:txBody>
                    <a:bodyPr/>
                    <a:lstStyle/>
                    <a:p>
                      <a:r>
                        <a:rPr lang="zh-CN" altLang="en-US" sz="1800" dirty="0"/>
                        <a:t>陈雅菁</a:t>
                      </a:r>
                    </a:p>
                  </a:txBody>
                  <a:tcPr marL="91435" marR="91435" marT="45711" marB="45711"/>
                </a:tc>
                <a:tc>
                  <a:txBody>
                    <a:bodyPr/>
                    <a:lstStyle/>
                    <a:p>
                      <a:r>
                        <a:rPr lang="zh-CN" altLang="en-US" sz="1800" dirty="0"/>
                        <a:t>项目章程，</a:t>
                      </a:r>
                      <a:r>
                        <a:rPr lang="en-US" altLang="zh-CN" sz="1800" dirty="0"/>
                        <a:t>QA</a:t>
                      </a:r>
                      <a:r>
                        <a:rPr lang="zh-CN" altLang="en-US" sz="1800" dirty="0"/>
                        <a:t>计划，项目总体计划，</a:t>
                      </a:r>
                      <a:r>
                        <a:rPr lang="en-US" altLang="zh-CN" sz="1800" dirty="0"/>
                        <a:t>UML</a:t>
                      </a:r>
                      <a:r>
                        <a:rPr lang="zh-CN" altLang="en-US" sz="1800" dirty="0"/>
                        <a:t>概述</a:t>
                      </a:r>
                      <a:r>
                        <a:rPr lang="en-US" altLang="zh-CN" sz="1800" dirty="0"/>
                        <a:t>PPT</a:t>
                      </a:r>
                      <a:r>
                        <a:rPr lang="zh-CN" altLang="en-US" sz="1800" dirty="0"/>
                        <a:t>，愿景和范围文档</a:t>
                      </a:r>
                      <a:r>
                        <a:rPr lang="en-US" altLang="zh-CN" sz="1800" dirty="0"/>
                        <a:t>,</a:t>
                      </a:r>
                      <a:r>
                        <a:rPr lang="zh-CN" altLang="en-US" sz="1800" dirty="0"/>
                        <a:t>需求工程项目计划</a:t>
                      </a:r>
                    </a:p>
                  </a:txBody>
                  <a:tcPr marL="91435" marR="91435" marT="45711" marB="45711"/>
                </a:tc>
                <a:tc>
                  <a:txBody>
                    <a:bodyPr/>
                    <a:lstStyle/>
                    <a:p>
                      <a:r>
                        <a:rPr lang="en-US" altLang="zh-CN" sz="1800" dirty="0"/>
                        <a:t>85</a:t>
                      </a:r>
                      <a:endParaRPr lang="zh-CN" altLang="en-US" sz="1800" dirty="0"/>
                    </a:p>
                  </a:txBody>
                  <a:tcPr marL="91435" marR="91435" marT="45711" marB="45711"/>
                </a:tc>
                <a:extLst>
                  <a:ext uri="{0D108BD9-81ED-4DB2-BD59-A6C34878D82A}">
                    <a16:rowId xmlns:a16="http://schemas.microsoft.com/office/drawing/2014/main" val="10002"/>
                  </a:ext>
                </a:extLst>
              </a:tr>
              <a:tr h="734600">
                <a:tc>
                  <a:txBody>
                    <a:bodyPr/>
                    <a:lstStyle/>
                    <a:p>
                      <a:r>
                        <a:rPr lang="zh-CN" altLang="en-US" sz="1800" dirty="0"/>
                        <a:t>吴自强</a:t>
                      </a:r>
                    </a:p>
                  </a:txBody>
                  <a:tcPr marL="91435" marR="91435" marT="45711" marB="45711"/>
                </a:tc>
                <a:tc>
                  <a:txBody>
                    <a:bodyPr/>
                    <a:lstStyle/>
                    <a:p>
                      <a:r>
                        <a:rPr lang="zh-CN" altLang="en-US" sz="1800" dirty="0"/>
                        <a:t>需求工程项目计划</a:t>
                      </a:r>
                      <a:r>
                        <a:rPr lang="en-US" altLang="zh-CN" sz="1800" dirty="0"/>
                        <a:t>WBS</a:t>
                      </a:r>
                      <a:r>
                        <a:rPr lang="zh-CN" altLang="en-US" sz="1800" dirty="0"/>
                        <a:t>、沟通管理计划，项目总体计划，</a:t>
                      </a:r>
                      <a:r>
                        <a:rPr lang="en-US" altLang="zh-CN" sz="1800" dirty="0"/>
                        <a:t>UML</a:t>
                      </a:r>
                      <a:r>
                        <a:rPr lang="zh-CN" altLang="en-US" sz="1800" dirty="0"/>
                        <a:t>概述</a:t>
                      </a:r>
                      <a:r>
                        <a:rPr lang="en-US" altLang="zh-CN" sz="1800" dirty="0"/>
                        <a:t>PPT</a:t>
                      </a:r>
                      <a:r>
                        <a:rPr lang="zh-CN" altLang="en-US" sz="1800" dirty="0"/>
                        <a:t>，</a:t>
                      </a:r>
                      <a:r>
                        <a:rPr lang="en-US" altLang="zh-CN" sz="1800" dirty="0"/>
                        <a:t>UML</a:t>
                      </a:r>
                      <a:r>
                        <a:rPr lang="zh-CN" altLang="en-US" sz="1800" dirty="0"/>
                        <a:t>基础</a:t>
                      </a:r>
                      <a:r>
                        <a:rPr lang="en-US" altLang="zh-CN" sz="1800" dirty="0"/>
                        <a:t>1PPT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88</a:t>
                      </a:r>
                      <a:endParaRPr lang="zh-CN" altLang="en-US" sz="1800" dirty="0"/>
                    </a:p>
                  </a:txBody>
                  <a:tcPr marL="91435" marR="91435" marT="45711" marB="45711"/>
                </a:tc>
                <a:extLst>
                  <a:ext uri="{0D108BD9-81ED-4DB2-BD59-A6C34878D82A}">
                    <a16:rowId xmlns:a16="http://schemas.microsoft.com/office/drawing/2014/main" val="10003"/>
                  </a:ext>
                </a:extLst>
              </a:tr>
              <a:tr h="640116">
                <a:tc>
                  <a:txBody>
                    <a:bodyPr/>
                    <a:lstStyle/>
                    <a:p>
                      <a:r>
                        <a:rPr lang="zh-CN" altLang="en-US" sz="1800" dirty="0"/>
                        <a:t>陈婧唯</a:t>
                      </a:r>
                    </a:p>
                  </a:txBody>
                  <a:tcPr marL="91435" marR="91435" marT="45711" marB="45711"/>
                </a:tc>
                <a:tc>
                  <a:txBody>
                    <a:bodyPr/>
                    <a:lstStyle/>
                    <a:p>
                      <a:r>
                        <a:rPr lang="zh-CN" altLang="en-US" sz="1800" dirty="0"/>
                        <a:t>需求工程项目计划，项目总体计划</a:t>
                      </a:r>
                      <a:r>
                        <a:rPr lang="en-US" altLang="zh-CN" sz="1800" dirty="0"/>
                        <a:t>,</a:t>
                      </a:r>
                      <a:r>
                        <a:rPr lang="zh-CN" altLang="en-US" sz="1800" dirty="0"/>
                        <a:t>可行性分析计划，</a:t>
                      </a:r>
                      <a:r>
                        <a:rPr lang="en-US" altLang="zh-CN" sz="1800" dirty="0"/>
                        <a:t>UML</a:t>
                      </a:r>
                      <a:r>
                        <a:rPr lang="zh-CN" altLang="en-US" sz="1800" dirty="0"/>
                        <a:t>概述</a:t>
                      </a:r>
                      <a:r>
                        <a:rPr lang="en-US" altLang="zh-CN" sz="1800" dirty="0"/>
                        <a:t>PPT,UML</a:t>
                      </a:r>
                      <a:r>
                        <a:rPr lang="zh-CN" altLang="en-US" sz="1800" dirty="0"/>
                        <a:t>工具</a:t>
                      </a:r>
                      <a:r>
                        <a:rPr lang="en-US" altLang="zh-CN" sz="1800" dirty="0"/>
                        <a:t>PPT</a:t>
                      </a:r>
                      <a:r>
                        <a:rPr lang="zh-CN" altLang="en-US" sz="1800" dirty="0"/>
                        <a:t>，界面原型，需求工程项目计划</a:t>
                      </a:r>
                      <a:r>
                        <a:rPr lang="en-US" altLang="zh-CN" sz="1800" dirty="0"/>
                        <a:t>PPT</a:t>
                      </a:r>
                      <a:endParaRPr lang="zh-CN" altLang="en-US" sz="1800" dirty="0"/>
                    </a:p>
                  </a:txBody>
                  <a:tcPr marL="91435" marR="91435" marT="45711" marB="45711"/>
                </a:tc>
                <a:tc>
                  <a:txBody>
                    <a:bodyPr/>
                    <a:lstStyle/>
                    <a:p>
                      <a:r>
                        <a:rPr lang="en-US" altLang="zh-CN" sz="1800" dirty="0"/>
                        <a:t>87</a:t>
                      </a:r>
                    </a:p>
                  </a:txBody>
                  <a:tcPr marL="91435" marR="91435" marT="45711" marB="45711"/>
                </a:tc>
                <a:extLst>
                  <a:ext uri="{0D108BD9-81ED-4DB2-BD59-A6C34878D82A}">
                    <a16:rowId xmlns:a16="http://schemas.microsoft.com/office/drawing/2014/main" val="10004"/>
                  </a:ext>
                </a:extLst>
              </a:tr>
              <a:tr h="640743">
                <a:tc>
                  <a:txBody>
                    <a:bodyPr/>
                    <a:lstStyle/>
                    <a:p>
                      <a:r>
                        <a:rPr lang="zh-CN" altLang="en-US" sz="1800" dirty="0"/>
                        <a:t>刘震</a:t>
                      </a:r>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a:t>
                      </a:r>
                      <a:r>
                        <a:rPr lang="en-US" altLang="zh-CN" sz="1800" dirty="0"/>
                        <a:t>OBS</a:t>
                      </a:r>
                      <a:r>
                        <a:rPr lang="zh-CN" altLang="en-US" sz="1800" dirty="0"/>
                        <a:t>、质量管理计划，项目总体计划</a:t>
                      </a:r>
                      <a:r>
                        <a:rPr lang="en-US" altLang="zh-CN" sz="1800" dirty="0"/>
                        <a:t>, UML</a:t>
                      </a:r>
                      <a:r>
                        <a:rPr lang="zh-CN" altLang="en-US" sz="1800" dirty="0"/>
                        <a:t>工具</a:t>
                      </a:r>
                      <a:r>
                        <a:rPr lang="en-US" altLang="zh-CN" sz="1800" dirty="0"/>
                        <a:t>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86</a:t>
                      </a:r>
                    </a:p>
                  </a:txBody>
                  <a:tcPr marL="91435" marR="91435" marT="45711" marB="45711"/>
                </a:tc>
                <a:extLst>
                  <a:ext uri="{0D108BD9-81ED-4DB2-BD59-A6C34878D82A}">
                    <a16:rowId xmlns:a16="http://schemas.microsoft.com/office/drawing/2014/main" val="10005"/>
                  </a:ext>
                </a:extLst>
              </a:tr>
            </a:tbl>
          </a:graphicData>
        </a:graphic>
      </p:graphicFrame>
      <p:sp>
        <p:nvSpPr>
          <p:cNvPr id="6" name="文本框 3"/>
          <p:cNvSpPr txBox="1">
            <a:spLocks noChangeArrowheads="1"/>
          </p:cNvSpPr>
          <p:nvPr/>
        </p:nvSpPr>
        <p:spPr bwMode="auto">
          <a:xfrm>
            <a:off x="3656013" y="1376363"/>
            <a:ext cx="421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buFont typeface="Arial" panose="020B0604020202020204" pitchFamily="34" charset="0"/>
              <a:buNone/>
            </a:pPr>
            <a:r>
              <a:rPr lang="zh-CN" altLang="en-US" sz="2800" b="1" dirty="0"/>
              <a:t>具体分工</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867977"/>
            <a:ext cx="2047875" cy="646331"/>
          </a:xfrm>
          <a:prstGeom prst="rect">
            <a:avLst/>
          </a:prstGeom>
          <a:noFill/>
        </p:spPr>
        <p:txBody>
          <a:bodyPr wrap="square" rtlCol="0">
            <a:spAutoFit/>
          </a:bodyPr>
          <a:lstStyle/>
          <a:p>
            <a:r>
              <a:rPr lang="zh-CN" altLang="en-US" sz="3600" dirty="0"/>
              <a:t>会议记录</a:t>
            </a:r>
          </a:p>
        </p:txBody>
      </p:sp>
      <p:pic>
        <p:nvPicPr>
          <p:cNvPr id="4" name="图片 3"/>
          <p:cNvPicPr>
            <a:picLocks noChangeAspect="1"/>
          </p:cNvPicPr>
          <p:nvPr/>
        </p:nvPicPr>
        <p:blipFill>
          <a:blip r:embed="rId2"/>
          <a:stretch>
            <a:fillRect/>
          </a:stretch>
        </p:blipFill>
        <p:spPr>
          <a:xfrm>
            <a:off x="2258413" y="0"/>
            <a:ext cx="8650533" cy="68580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07453" y="0"/>
            <a:ext cx="9777094" cy="68580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413" y="2681585"/>
            <a:ext cx="7156831" cy="1323439"/>
          </a:xfrm>
          <a:prstGeom prst="rect">
            <a:avLst/>
          </a:prstGeom>
          <a:noFill/>
        </p:spPr>
        <p:txBody>
          <a:bodyPr wrap="none" lIns="91440" tIns="45720" rIns="91440" bIns="45720">
            <a:spAutoFit/>
          </a:bodyPr>
          <a:lstStyle/>
          <a:p>
            <a:pPr algn="ctr"/>
            <a:r>
              <a:rPr lang="en-US" altLang="zh-CN"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zh-CN" alt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849" y="326321"/>
            <a:ext cx="9372601" cy="4984750"/>
          </a:xfrm>
          <a:prstGeom prst="rect">
            <a:avLst/>
          </a:prstGeom>
        </p:spPr>
        <p:txBody>
          <a:bodyPr wrap="square">
            <a:spAutoFit/>
          </a:bodyPr>
          <a:lstStyle/>
          <a:p>
            <a:r>
              <a:rPr lang="zh-CN" altLang="en-US" sz="3600" b="1" dirty="0">
                <a:latin typeface="宋体" panose="02010600030101010101" pitchFamily="2" charset="-122"/>
                <a:ea typeface="宋体" panose="02010600030101010101" pitchFamily="2" charset="-122"/>
                <a:cs typeface="宋体" panose="02010600030101010101" pitchFamily="2" charset="-122"/>
              </a:rPr>
              <a:t>业务目标</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虽然如今有很多教学网站，但是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专门针对软件工程系列课程，又为学生之间提供交流平台的网站</a:t>
            </a:r>
            <a:r>
              <a:rPr lang="zh-CN" altLang="en-US" sz="2400" dirty="0">
                <a:latin typeface="宋体" panose="02010600030101010101" pitchFamily="2" charset="-122"/>
                <a:ea typeface="宋体" panose="02010600030101010101" pitchFamily="2" charset="-122"/>
                <a:cs typeface="宋体" panose="02010600030101010101" pitchFamily="2" charset="-122"/>
              </a:rPr>
              <a:t>为数不多。这个网站作为一个开课的辅助工具，将有利于教师的教学和学生的学习；也为软件工程系列课程的成熟记录下足迹。 </a:t>
            </a:r>
          </a:p>
          <a:p>
            <a:r>
              <a:rPr lang="zh-CN" altLang="en-US" sz="2400" dirty="0">
                <a:latin typeface="宋体" panose="02010600030101010101" pitchFamily="2" charset="-122"/>
                <a:ea typeface="宋体" panose="02010600030101010101" pitchFamily="2" charset="-122"/>
                <a:cs typeface="宋体" panose="02010600030101010101" pitchFamily="2" charset="-122"/>
              </a:rPr>
              <a:t>这个网站的</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主要目的</a:t>
            </a:r>
            <a:r>
              <a:rPr lang="zh-CN" altLang="en-US" sz="2400" dirty="0">
                <a:latin typeface="宋体" panose="02010600030101010101" pitchFamily="2" charset="-122"/>
                <a:ea typeface="宋体" panose="02010600030101010101" pitchFamily="2" charset="-122"/>
                <a:cs typeface="宋体" panose="02010600030101010101" pitchFamily="2" charset="-122"/>
              </a:rPr>
              <a:t>就是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为教师和学生提供交流的平台</a:t>
            </a:r>
            <a:r>
              <a:rPr lang="zh-CN" altLang="en-US" sz="2400" dirty="0">
                <a:latin typeface="宋体" panose="02010600030101010101" pitchFamily="2" charset="-122"/>
                <a:ea typeface="宋体" panose="02010600030101010101" pitchFamily="2" charset="-122"/>
                <a:cs typeface="宋体" panose="02010600030101010101" pitchFamily="2" charset="-122"/>
              </a:rPr>
              <a:t>，方便教师，方便学生。这个网站还为一些对这门课程感兴趣的人士提供一个了解的机会。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本网站要求提供对外服务的能力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保证至少</a:t>
            </a:r>
            <a:r>
              <a:rPr lang="en-US" altLang="zh-CN" sz="2400" dirty="0">
                <a:latin typeface="宋体" panose="02010600030101010101" pitchFamily="2" charset="-122"/>
                <a:ea typeface="宋体" panose="02010600030101010101" pitchFamily="2" charset="-122"/>
                <a:cs typeface="宋体" panose="02010600030101010101" pitchFamily="2" charset="-122"/>
              </a:rPr>
              <a:t>300</a:t>
            </a:r>
            <a:r>
              <a:rPr lang="zh-CN" altLang="en-US" sz="2400" dirty="0">
                <a:latin typeface="宋体" panose="02010600030101010101" pitchFamily="2" charset="-122"/>
                <a:ea typeface="宋体" panose="02010600030101010101" pitchFamily="2" charset="-122"/>
                <a:cs typeface="宋体" panose="02010600030101010101" pitchFamily="2" charset="-122"/>
              </a:rPr>
              <a:t>名同学上课辅助服务的要求</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包括数据存储能力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网络服务吞吐能力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数据安全特性等。且提供对外服务所要求的相应的安全保障。本网站分别适配在</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PC</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上的网页以及在手机端的</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APP</a:t>
            </a:r>
            <a:r>
              <a:rPr lang="zh-CN" altLang="en-US" sz="2400" dirty="0">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p:cNvGrpSpPr>
            <a:grpSpLocks noGrp="1" noUngrp="1" noRot="1" noChangeAspect="1" noMove="1" noResize="1"/>
          </p:cNvGrpSpPr>
          <p:nvPr/>
        </p:nvGrpSpPr>
        <p:grpSpPr>
          <a:xfrm>
            <a:off x="0" y="-8467"/>
            <a:ext cx="12192000" cy="6866467"/>
            <a:chOff x="0" y="-8467"/>
            <a:chExt cx="12192000" cy="6866467"/>
          </a:xfrm>
        </p:grpSpPr>
        <p:sp>
          <p:nvSpPr>
            <p:cNvPr id="3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文本框 2"/>
          <p:cNvSpPr txBox="1"/>
          <p:nvPr/>
        </p:nvSpPr>
        <p:spPr>
          <a:xfrm>
            <a:off x="-1970591" y="124881"/>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宋体" panose="02010600030101010101" pitchFamily="2" charset="-122"/>
                <a:ea typeface="宋体" panose="02010600030101010101" pitchFamily="2" charset="-122"/>
                <a:cs typeface="+mj-cs"/>
              </a:rPr>
              <a:t>小组成员</a:t>
            </a:r>
          </a:p>
        </p:txBody>
      </p:sp>
      <p:graphicFrame>
        <p:nvGraphicFramePr>
          <p:cNvPr id="2" name="表格 1"/>
          <p:cNvGraphicFramePr>
            <a:graphicFrameLocks noGrp="1"/>
          </p:cNvGraphicFramePr>
          <p:nvPr/>
        </p:nvGraphicFramePr>
        <p:xfrm>
          <a:off x="313163" y="1478807"/>
          <a:ext cx="11563878" cy="4572000"/>
        </p:xfrm>
        <a:graphic>
          <a:graphicData uri="http://schemas.openxmlformats.org/drawingml/2006/table">
            <a:tbl>
              <a:tblPr firstRow="1" firstCol="1" bandRow="1">
                <a:tableStyleId>{5C22544A-7EE6-4342-B048-85BDC9FD1C3A}</a:tableStyleId>
              </a:tblPr>
              <a:tblGrid>
                <a:gridCol w="661649">
                  <a:extLst>
                    <a:ext uri="{9D8B030D-6E8A-4147-A177-3AD203B41FA5}">
                      <a16:colId xmlns:a16="http://schemas.microsoft.com/office/drawing/2014/main" val="20000"/>
                    </a:ext>
                  </a:extLst>
                </a:gridCol>
                <a:gridCol w="661649">
                  <a:extLst>
                    <a:ext uri="{9D8B030D-6E8A-4147-A177-3AD203B41FA5}">
                      <a16:colId xmlns:a16="http://schemas.microsoft.com/office/drawing/2014/main" val="20001"/>
                    </a:ext>
                  </a:extLst>
                </a:gridCol>
                <a:gridCol w="1789774">
                  <a:extLst>
                    <a:ext uri="{9D8B030D-6E8A-4147-A177-3AD203B41FA5}">
                      <a16:colId xmlns:a16="http://schemas.microsoft.com/office/drawing/2014/main" val="20002"/>
                    </a:ext>
                  </a:extLst>
                </a:gridCol>
                <a:gridCol w="3301466">
                  <a:extLst>
                    <a:ext uri="{9D8B030D-6E8A-4147-A177-3AD203B41FA5}">
                      <a16:colId xmlns:a16="http://schemas.microsoft.com/office/drawing/2014/main" val="20003"/>
                    </a:ext>
                  </a:extLst>
                </a:gridCol>
                <a:gridCol w="1665681">
                  <a:extLst>
                    <a:ext uri="{9D8B030D-6E8A-4147-A177-3AD203B41FA5}">
                      <a16:colId xmlns:a16="http://schemas.microsoft.com/office/drawing/2014/main" val="20004"/>
                    </a:ext>
                  </a:extLst>
                </a:gridCol>
                <a:gridCol w="1789774">
                  <a:extLst>
                    <a:ext uri="{9D8B030D-6E8A-4147-A177-3AD203B41FA5}">
                      <a16:colId xmlns:a16="http://schemas.microsoft.com/office/drawing/2014/main" val="20005"/>
                    </a:ext>
                  </a:extLst>
                </a:gridCol>
                <a:gridCol w="1693885">
                  <a:extLst>
                    <a:ext uri="{9D8B030D-6E8A-4147-A177-3AD203B41FA5}">
                      <a16:colId xmlns:a16="http://schemas.microsoft.com/office/drawing/2014/main" val="20006"/>
                    </a:ext>
                  </a:extLst>
                </a:gridCol>
              </a:tblGrid>
              <a:tr h="437073">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职位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电话</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GitHub</a:t>
                      </a:r>
                      <a:r>
                        <a:rPr lang="zh-CN" sz="2000" kern="100" dirty="0">
                          <a:effectLst/>
                        </a:rPr>
                        <a:t>账号</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0"/>
                  </a:ext>
                </a:extLst>
              </a:tr>
              <a:tr h="437073">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组长</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31602377@stu.zucc.edu.cn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824336660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lynxhawk</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1"/>
                  </a:ext>
                </a:extLst>
              </a:tr>
              <a:tr h="640362">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13588898232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31602305@stu.zucc.edu.cn</a:t>
                      </a:r>
                      <a:endParaRPr lang="zh-CN" sz="2000" kern="100" dirty="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Wzx404</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2"/>
                  </a:ext>
                </a:extLst>
              </a:tr>
              <a:tr h="640362">
                <a:tc>
                  <a:txBody>
                    <a:bodyPr/>
                    <a:lstStyle/>
                    <a:p>
                      <a:pPr algn="just">
                        <a:spcAft>
                          <a:spcPts val="0"/>
                        </a:spcAft>
                      </a:pPr>
                      <a:r>
                        <a:rPr lang="zh-CN" sz="2000" kern="100">
                          <a:effectLst/>
                        </a:rPr>
                        <a:t>陈雅菁</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31501357@stu.zucc.edu.cn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735730004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AnnoraChan</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3"/>
                  </a:ext>
                </a:extLst>
              </a:tr>
              <a:tr h="640362">
                <a:tc>
                  <a:txBody>
                    <a:bodyPr/>
                    <a:lstStyle/>
                    <a:p>
                      <a:pPr algn="just">
                        <a:spcAft>
                          <a:spcPts val="0"/>
                        </a:spcAft>
                      </a:pPr>
                      <a:r>
                        <a:rPr lang="zh-CN" sz="2000" kern="100">
                          <a:effectLst/>
                        </a:rPr>
                        <a:t>陈婧唯</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31601340@stu.zucc.edu.cn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987818585</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zjjnlz</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4"/>
                  </a:ext>
                </a:extLst>
              </a:tr>
              <a:tr h="437073">
                <a:tc>
                  <a:txBody>
                    <a:bodyPr/>
                    <a:lstStyle/>
                    <a:p>
                      <a:pPr algn="just">
                        <a:spcAft>
                          <a:spcPts val="0"/>
                        </a:spcAft>
                      </a:pPr>
                      <a:r>
                        <a:rPr lang="zh-CN" sz="2000" kern="100">
                          <a:effectLst/>
                        </a:rPr>
                        <a:t>刘震</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15958129576</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Lz664522240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Lz9576</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270" y="443984"/>
            <a:ext cx="2632710" cy="583565"/>
          </a:xfrm>
          <a:prstGeom prst="rect">
            <a:avLst/>
          </a:prstGeom>
        </p:spPr>
        <p:txBody>
          <a:bodyPr wrap="none">
            <a:spAutoFit/>
          </a:bodyPr>
          <a:lstStyle/>
          <a:p>
            <a:r>
              <a:rPr lang="zh-CN" altLang="zh-CN" sz="3200" b="1" dirty="0">
                <a:latin typeface="宋体" panose="02010600030101010101" pitchFamily="2" charset="-122"/>
                <a:ea typeface="宋体" panose="02010600030101010101" pitchFamily="2" charset="-122"/>
              </a:rPr>
              <a:t>项目交付成果</a:t>
            </a:r>
          </a:p>
        </p:txBody>
      </p:sp>
      <p:graphicFrame>
        <p:nvGraphicFramePr>
          <p:cNvPr id="3" name="表格 2"/>
          <p:cNvGraphicFramePr>
            <a:graphicFrameLocks noGrp="1"/>
          </p:cNvGraphicFramePr>
          <p:nvPr>
            <p:extLst>
              <p:ext uri="{D42A27DB-BD31-4B8C-83A1-F6EECF244321}">
                <p14:modId xmlns:p14="http://schemas.microsoft.com/office/powerpoint/2010/main" val="4127096821"/>
              </p:ext>
            </p:extLst>
          </p:nvPr>
        </p:nvGraphicFramePr>
        <p:xfrm>
          <a:off x="396270" y="1028759"/>
          <a:ext cx="9669462" cy="3657539"/>
        </p:xfrm>
        <a:graphic>
          <a:graphicData uri="http://schemas.openxmlformats.org/drawingml/2006/table">
            <a:tbl>
              <a:tblPr firstRow="1" firstCol="1" bandRow="1">
                <a:tableStyleId>{5C22544A-7EE6-4342-B048-85BDC9FD1C3A}</a:tableStyleId>
              </a:tblPr>
              <a:tblGrid>
                <a:gridCol w="3991611">
                  <a:extLst>
                    <a:ext uri="{9D8B030D-6E8A-4147-A177-3AD203B41FA5}">
                      <a16:colId xmlns:a16="http://schemas.microsoft.com/office/drawing/2014/main" val="20000"/>
                    </a:ext>
                  </a:extLst>
                </a:gridCol>
                <a:gridCol w="2134228">
                  <a:extLst>
                    <a:ext uri="{9D8B030D-6E8A-4147-A177-3AD203B41FA5}">
                      <a16:colId xmlns:a16="http://schemas.microsoft.com/office/drawing/2014/main" val="20001"/>
                    </a:ext>
                  </a:extLst>
                </a:gridCol>
                <a:gridCol w="3543623">
                  <a:extLst>
                    <a:ext uri="{9D8B030D-6E8A-4147-A177-3AD203B41FA5}">
                      <a16:colId xmlns:a16="http://schemas.microsoft.com/office/drawing/2014/main" val="20002"/>
                    </a:ext>
                  </a:extLst>
                </a:gridCol>
              </a:tblGrid>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文件名称</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提交时间</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备注</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时间</a:t>
                      </a:r>
                      <a:r>
                        <a:rPr lang="en-US" sz="2000" kern="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0"/>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项目可行性分析报告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第三周结束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1"/>
                  </a:ext>
                </a:extLst>
              </a:tr>
              <a:tr h="454698">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项目章程</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第四周结束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2"/>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初步》</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第四周结束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3"/>
                  </a:ext>
                </a:extLst>
              </a:tr>
              <a:tr h="552215">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a:t>
                      </a:r>
                      <a:r>
                        <a:rPr lang="zh-CN" altLang="en-US" sz="2000" kern="0" dirty="0">
                          <a:effectLst/>
                          <a:latin typeface="宋体" panose="02010600030101010101" pitchFamily="2" charset="-122"/>
                          <a:ea typeface="宋体" panose="02010600030101010101" pitchFamily="2" charset="-122"/>
                        </a:rPr>
                        <a:t>十</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altLang="zh-CN" sz="2000" kern="0" dirty="0">
                          <a:effectLst/>
                          <a:latin typeface="宋体" panose="02010600030101010101" pitchFamily="2" charset="-122"/>
                          <a:ea typeface="宋体" panose="02010600030101010101" pitchFamily="2" charset="-122"/>
                        </a:rPr>
                        <a:t>10</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5"/>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《软件需求规格说明书》</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二</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13</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6"/>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《软件需求变更文档》</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四</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14</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7"/>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项目总结报告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第十六周结束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2353002466"/>
                  </a:ext>
                </a:extLst>
              </a:tr>
            </a:tbl>
          </a:graphicData>
        </a:graphic>
      </p:graphicFrame>
      <p:sp>
        <p:nvSpPr>
          <p:cNvPr id="4" name="矩形 3"/>
          <p:cNvSpPr/>
          <p:nvPr/>
        </p:nvSpPr>
        <p:spPr>
          <a:xfrm>
            <a:off x="396270" y="5077361"/>
            <a:ext cx="8709630"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验收标准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4658</Words>
  <Application>Microsoft Office PowerPoint</Application>
  <PresentationFormat>宽屏</PresentationFormat>
  <Paragraphs>1044</Paragraphs>
  <Slides>66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华文新魏</vt:lpstr>
      <vt:lpstr>宋体</vt:lpstr>
      <vt:lpstr>微软雅黑</vt:lpstr>
      <vt:lpstr>Arial</vt:lpstr>
      <vt:lpstr>Calibri</vt:lpstr>
      <vt:lpstr>Segoe UI</vt:lpstr>
      <vt:lpstr>Times New Roman</vt:lpstr>
      <vt:lpstr>Trebuchet MS</vt:lpstr>
      <vt:lpstr>Wingdings 3</vt:lpstr>
      <vt:lpstr>平面</vt:lpstr>
      <vt:lpstr>G17小组软件工程系列 课程教学辅助网站 需求工程计划</vt:lpstr>
      <vt:lpstr>PowerPoint 演示文稿</vt:lpstr>
      <vt:lpstr>目录 </vt:lpstr>
      <vt:lpstr>项目概述</vt:lpstr>
      <vt:lpstr>参考资料</vt:lpstr>
      <vt:lpstr>PowerPoint 演示文稿</vt:lpstr>
      <vt:lpstr>PowerPoint 演示文稿</vt:lpstr>
      <vt:lpstr>PowerPoint 演示文稿</vt:lpstr>
      <vt:lpstr>PowerPoint 演示文稿</vt:lpstr>
      <vt:lpstr>PowerPoint 演示文稿</vt:lpstr>
      <vt:lpstr>可行性分析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项目章程</vt:lpstr>
      <vt:lpstr>PowerPoint 演示文稿</vt:lpstr>
      <vt:lpstr>PowerPoint 演示文稿</vt:lpstr>
      <vt:lpstr>PowerPoint 演示文稿</vt:lpstr>
      <vt:lpstr>PowerPoint 演示文稿</vt:lpstr>
      <vt:lpstr>PowerPoint 演示文稿</vt:lpstr>
      <vt:lpstr>项目组织</vt:lpstr>
      <vt:lpstr>PowerPoint 演示文稿</vt:lpstr>
      <vt:lpstr>范围管理计划</vt:lpstr>
      <vt:lpstr>PowerPoint 演示文稿</vt:lpstr>
      <vt:lpstr>PowerPoint 演示文稿</vt:lpstr>
      <vt:lpstr>PowerPoint 演示文稿</vt:lpstr>
      <vt:lpstr>PowerPoint 演示文稿</vt:lpstr>
      <vt:lpstr>进度管理计划</vt:lpstr>
      <vt:lpstr>PowerPoint 演示文稿</vt:lpstr>
      <vt:lpstr>成本管理计划</vt:lpstr>
      <vt:lpstr>PowerPoint 演示文稿</vt:lpstr>
      <vt:lpstr>质量管理计划</vt:lpstr>
      <vt:lpstr>PowerPoint 演示文稿</vt:lpstr>
      <vt:lpstr>PowerPoint 演示文稿</vt:lpstr>
      <vt:lpstr>配置管理计划</vt:lpstr>
      <vt:lpstr>PowerPoint 演示文稿</vt:lpstr>
      <vt:lpstr>PowerPoint 演示文稿</vt:lpstr>
      <vt:lpstr>PowerPoint 演示文稿</vt:lpstr>
      <vt:lpstr>PowerPoint 演示文稿</vt:lpstr>
      <vt:lpstr>PowerPoint 演示文稿</vt:lpstr>
      <vt:lpstr>PowerPoint 演示文稿</vt:lpstr>
      <vt:lpstr>人力资源管理计划</vt:lpstr>
      <vt:lpstr>PowerPoint 演示文稿</vt:lpstr>
      <vt:lpstr>PowerPoint 演示文稿</vt:lpstr>
      <vt:lpstr>沟通管理计划</vt:lpstr>
      <vt:lpstr>PowerPoint 演示文稿</vt:lpstr>
      <vt:lpstr>PowerPoint 演示文稿</vt:lpstr>
      <vt:lpstr>PowerPoint 演示文稿</vt:lpstr>
      <vt:lpstr>PowerPoint 演示文稿</vt:lpstr>
      <vt:lpstr>风险管理计划</vt:lpstr>
      <vt:lpstr>PowerPoint 演示文稿</vt:lpstr>
      <vt:lpstr>PowerPoint 演示文稿</vt:lpstr>
      <vt:lpstr>PowerPoint 演示文稿</vt:lpstr>
      <vt:lpstr>PowerPoint 演示文稿</vt:lpstr>
      <vt:lpstr>PowerPoint 演示文稿</vt:lpstr>
      <vt:lpstr>PowerPoint 演示文稿</vt:lpstr>
      <vt:lpstr>小组分工</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G17小组软件工程系列 课程教学辅助网站 需求工程计划</dc:title>
  <dc:creator>oliver hawk</dc:creator>
  <cp:lastModifiedBy>oliver hawk</cp:lastModifiedBy>
  <cp:revision>14</cp:revision>
  <dcterms:created xsi:type="dcterms:W3CDTF">2018-12-06T07:31:36Z</dcterms:created>
  <dcterms:modified xsi:type="dcterms:W3CDTF">2018-12-07T04:18:25Z</dcterms:modified>
</cp:coreProperties>
</file>