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3"/>
  </p:notesMasterIdLst>
  <p:sldIdLst>
    <p:sldId id="258" r:id="rId3"/>
    <p:sldId id="275" r:id="rId4"/>
    <p:sldId id="260" r:id="rId5"/>
    <p:sldId id="274" r:id="rId6"/>
    <p:sldId id="262" r:id="rId7"/>
    <p:sldId id="268" r:id="rId8"/>
    <p:sldId id="263" r:id="rId9"/>
    <p:sldId id="269" r:id="rId10"/>
    <p:sldId id="289" r:id="rId11"/>
    <p:sldId id="297" r:id="rId12"/>
    <p:sldId id="298" r:id="rId13"/>
    <p:sldId id="299" r:id="rId14"/>
    <p:sldId id="300" r:id="rId15"/>
    <p:sldId id="301" r:id="rId16"/>
    <p:sldId id="302" r:id="rId17"/>
    <p:sldId id="303" r:id="rId18"/>
    <p:sldId id="304" r:id="rId19"/>
    <p:sldId id="270" r:id="rId20"/>
    <p:sldId id="305" r:id="rId21"/>
    <p:sldId id="306" r:id="rId22"/>
    <p:sldId id="307" r:id="rId23"/>
    <p:sldId id="308" r:id="rId24"/>
    <p:sldId id="309"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8" r:id="rId52"/>
    <p:sldId id="339" r:id="rId54"/>
    <p:sldId id="340" r:id="rId55"/>
    <p:sldId id="341" r:id="rId56"/>
    <p:sldId id="276" r:id="rId57"/>
  </p:sldIdLst>
  <p:sldSz cx="12192000" cy="6858000"/>
  <p:notesSz cx="6858000" cy="9144000"/>
  <p:embeddedFontLst>
    <p:embeddedFont>
      <p:font typeface="方正正纤黑简体" panose="02000000000000000000" pitchFamily="2" charset="-122"/>
      <p:regular r:id="rId61"/>
    </p:embeddedFont>
    <p:embeddedFont>
      <p:font typeface="Droid Sans" panose="020B0606030804020204" pitchFamily="34" charset="0"/>
      <p:regular r:id="rId62"/>
    </p:embeddedFont>
    <p:embeddedFont>
      <p:font typeface="华文新魏" panose="02010800040101010101" charset="-122"/>
      <p:regular r:id="rId63"/>
    </p:embeddedFont>
    <p:embeddedFont>
      <p:font typeface="等线" panose="02010600030101010101" charset="-122"/>
      <p:regular r:id="rId64"/>
    </p:embeddedFont>
    <p:embeddedFont>
      <p:font typeface="Microsoft YaHei UI" panose="020B0503020204020204" pitchFamily="34" charset="-122"/>
      <p:regular r:id="rId65"/>
    </p:embeddedFont>
    <p:embeddedFont>
      <p:font typeface="等线 Light" panose="02010600030101010101" charset="-122"/>
      <p:regular r:id="rId6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114" d="100"/>
          <a:sy n="114" d="100"/>
        </p:scale>
        <p:origin x="120" y="150"/>
      </p:cViewPr>
      <p:guideLst>
        <p:guide orient="horz" pos="2183"/>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6" Type="http://schemas.openxmlformats.org/officeDocument/2006/relationships/font" Target="fonts/font6.fntdata"/><Relationship Id="rId65" Type="http://schemas.openxmlformats.org/officeDocument/2006/relationships/font" Target="fonts/font5.fntdata"/><Relationship Id="rId64" Type="http://schemas.openxmlformats.org/officeDocument/2006/relationships/font" Target="fonts/font4.fntdata"/><Relationship Id="rId63" Type="http://schemas.openxmlformats.org/officeDocument/2006/relationships/font" Target="fonts/font3.fntdata"/><Relationship Id="rId62" Type="http://schemas.openxmlformats.org/officeDocument/2006/relationships/font" Target="fonts/font2.fntdata"/><Relationship Id="rId61" Type="http://schemas.openxmlformats.org/officeDocument/2006/relationships/font" Target="fonts/font1.fntdata"/><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pptstore.net/author/jiangjie/"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10776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1016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37021" y="3069322"/>
            <a:ext cx="2618740" cy="645160"/>
          </a:xfrm>
          <a:prstGeom prst="rect">
            <a:avLst/>
          </a:prstGeom>
          <a:noFill/>
        </p:spPr>
        <p:txBody>
          <a:bodyPr wrap="none" rtlCol="0">
            <a:spAutoFit/>
          </a:bodyPr>
          <a:lstStyle/>
          <a:p>
            <a:pPr algn="l"/>
            <a:r>
              <a:rPr lang="en-US" altLang="zh-CN" sz="3600" i="1" dirty="0">
                <a:solidFill>
                  <a:srgbClr val="FFFFFF"/>
                </a:solidFill>
                <a:latin typeface="方正正纤黑简体" panose="02000000000000000000" pitchFamily="2" charset="-122"/>
                <a:ea typeface="方正正纤黑简体" panose="02000000000000000000" pitchFamily="2" charset="-122"/>
                <a:sym typeface="+mn-ea"/>
              </a:rPr>
              <a:t>UML</a:t>
            </a:r>
            <a:r>
              <a:rPr lang="zh-CN" altLang="en-US" sz="3600" i="1" dirty="0">
                <a:solidFill>
                  <a:srgbClr val="FFFFFF"/>
                </a:solidFill>
                <a:latin typeface="方正正纤黑简体" panose="02000000000000000000" pitchFamily="2" charset="-122"/>
                <a:ea typeface="方正正纤黑简体" panose="02000000000000000000" pitchFamily="2" charset="-122"/>
                <a:sym typeface="+mn-ea"/>
              </a:rPr>
              <a:t>基础</a:t>
            </a:r>
            <a:r>
              <a:rPr lang="en-US" altLang="zh-CN" sz="3600" i="1" dirty="0">
                <a:solidFill>
                  <a:srgbClr val="FFFFFF"/>
                </a:solidFill>
                <a:latin typeface="方正正纤黑简体" panose="02000000000000000000" pitchFamily="2" charset="-122"/>
                <a:ea typeface="方正正纤黑简体" panose="02000000000000000000" pitchFamily="2" charset="-122"/>
                <a:sym typeface="+mn-ea"/>
              </a:rPr>
              <a:t>Ⅰ</a:t>
            </a:r>
            <a:endParaRPr lang="zh-CN" altLang="en-US" sz="3600" b="1" dirty="0">
              <a:solidFill>
                <a:schemeClr val="bg1"/>
              </a:solidFill>
              <a:latin typeface="Gotham Rounded Medium" panose="02000000000000000000" pitchFamily="50" charset="0"/>
            </a:endParaRPr>
          </a:p>
        </p:txBody>
      </p:sp>
      <p:sp>
        <p:nvSpPr>
          <p:cNvPr id="10" name="矩形 9"/>
          <p:cNvSpPr/>
          <p:nvPr/>
        </p:nvSpPr>
        <p:spPr>
          <a:xfrm>
            <a:off x="737021" y="2330659"/>
            <a:ext cx="4043680" cy="92202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G17</a:t>
            </a:r>
            <a:r>
              <a:rPr lang="zh-CN" altLang="en-US" sz="5400" b="1" dirty="0">
                <a:solidFill>
                  <a:schemeClr val="bg1"/>
                </a:solidFill>
                <a:latin typeface="Gotham Rounded Medium" panose="02000000000000000000" pitchFamily="50" charset="0"/>
              </a:rPr>
              <a:t>小组</a:t>
            </a:r>
            <a:r>
              <a:rPr lang="en-US" altLang="zh-CN" sz="5400" b="1" dirty="0">
                <a:solidFill>
                  <a:schemeClr val="bg1"/>
                </a:solidFill>
                <a:latin typeface="Gotham Rounded Medium" panose="02000000000000000000" pitchFamily="50" charset="0"/>
              </a:rPr>
              <a:t> </a:t>
            </a:r>
            <a:endParaRPr lang="zh-CN" altLang="en-US" sz="5400" dirty="0"/>
          </a:p>
        </p:txBody>
      </p:sp>
      <p:sp>
        <p:nvSpPr>
          <p:cNvPr id="13" name="文本框 12"/>
          <p:cNvSpPr txBox="1"/>
          <p:nvPr/>
        </p:nvSpPr>
        <p:spPr>
          <a:xfrm>
            <a:off x="737235" y="3714750"/>
            <a:ext cx="6184265" cy="1076325"/>
          </a:xfrm>
          <a:prstGeom prst="rect">
            <a:avLst/>
          </a:prstGeom>
          <a:noFill/>
        </p:spPr>
        <p:txBody>
          <a:bodyPr wrap="square" rtlCol="0">
            <a:spAutoFit/>
          </a:bodyPr>
          <a:lstStyle/>
          <a:p>
            <a:r>
              <a:rPr lang="zh-CN" altLang="en-US" sz="3200" b="1" i="1" dirty="0">
                <a:solidFill>
                  <a:srgbClr val="FFFFFF"/>
                </a:solidFill>
                <a:latin typeface="Droid Sans" panose="020B0606030804020204" pitchFamily="34" charset="0"/>
                <a:ea typeface="Droid Sans" panose="020B0606030804020204" pitchFamily="34" charset="0"/>
                <a:cs typeface="Droid Sans" panose="020B0606030804020204" pitchFamily="34" charset="0"/>
                <a:sym typeface="+mn-ea"/>
              </a:rPr>
              <a:t>用例图，类图，状态图，顺序图，协作图，部署图</a:t>
            </a:r>
            <a:endParaRPr lang="zh-CN" altLang="en-US" sz="3200" dirty="0">
              <a:solidFill>
                <a:schemeClr val="bg1"/>
              </a:solidFill>
            </a:endParaRPr>
          </a:p>
        </p:txBody>
      </p:sp>
      <p:sp>
        <p:nvSpPr>
          <p:cNvPr id="14" name="矩形 13"/>
          <p:cNvSpPr/>
          <p:nvPr/>
        </p:nvSpPr>
        <p:spPr>
          <a:xfrm>
            <a:off x="2038495" y="5021575"/>
            <a:ext cx="184731" cy="369332"/>
          </a:xfrm>
          <a:prstGeom prst="rect">
            <a:avLst/>
          </a:prstGeom>
        </p:spPr>
        <p:txBody>
          <a:bodyPr wrap="none">
            <a:spAutoFit/>
          </a:bodyPr>
          <a:lstStyle/>
          <a:p>
            <a:endParaRPr lang="zh-CN" altLang="en-US" dirty="0">
              <a:solidFill>
                <a:schemeClr val="bg1"/>
              </a:solidFill>
            </a:endParaRPr>
          </a:p>
        </p:txBody>
      </p:sp>
      <p:sp>
        <p:nvSpPr>
          <p:cNvPr id="3" name="文本框 2"/>
          <p:cNvSpPr txBox="1"/>
          <p:nvPr/>
        </p:nvSpPr>
        <p:spPr>
          <a:xfrm>
            <a:off x="3355975" y="5391150"/>
            <a:ext cx="5624195" cy="922020"/>
          </a:xfrm>
          <a:prstGeom prst="rect">
            <a:avLst/>
          </a:prstGeom>
          <a:noFill/>
        </p:spPr>
        <p:txBody>
          <a:bodyPr wrap="square" rtlCol="0">
            <a:spAutoFit/>
          </a:bodyPr>
          <a:p>
            <a:r>
              <a:rPr lang="en-US" altLang="zh-CN"/>
              <a:t>G17</a:t>
            </a:r>
            <a:r>
              <a:rPr lang="zh-CN" altLang="en-US"/>
              <a:t>小组：</a:t>
            </a:r>
            <a:endParaRPr lang="zh-CN" altLang="en-US"/>
          </a:p>
          <a:p>
            <a:r>
              <a:rPr lang="zh-CN" altLang="en-US" dirty="0">
                <a:sym typeface="+mn-ea"/>
              </a:rPr>
              <a:t>组长：童欣 </a:t>
            </a:r>
            <a:endParaRPr lang="en-US" altLang="zh-CN" dirty="0">
              <a:solidFill>
                <a:schemeClr val="tx1"/>
              </a:solidFill>
            </a:endParaRPr>
          </a:p>
          <a:p>
            <a:r>
              <a:rPr lang="zh-CN" altLang="en-US" dirty="0">
                <a:sym typeface="+mn-ea"/>
              </a:rPr>
              <a:t>组员：吴自强 陈雅菁 陈婧唯 刘震 张天颖</a:t>
            </a: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50236" y="113158"/>
            <a:ext cx="2541613" cy="2217292"/>
          </a:xfrm>
          <a:prstGeom prst="rect">
            <a:avLst/>
          </a:prstGeom>
        </p:spPr>
      </p:pic>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845310"/>
          </a:xfrm>
          <a:prstGeom prst="rect">
            <a:avLst/>
          </a:prstGeom>
          <a:noFill/>
        </p:spPr>
        <p:txBody>
          <a:bodyPr wrap="square" rtlCol="0">
            <a:spAutoFit/>
          </a:bodyPr>
          <a:p>
            <a:pPr lvl="0" algn="ctr">
              <a:spcAft>
                <a:spcPts val="0"/>
              </a:spcAft>
            </a:pP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en-US" sz="3200" kern="100" dirty="0">
                <a:latin typeface="等线" panose="02010600030101010101" charset="-122"/>
                <a:cs typeface="Times New Roman" panose="02020603050405020304" pitchFamily="18" charset="0"/>
                <a:sym typeface="+mn-ea"/>
              </a:rPr>
              <a:t>使用依赖</a:t>
            </a:r>
            <a:endParaRPr lang="en-US" altLang="zh-CN" sz="3200" kern="100" dirty="0">
              <a:latin typeface="等线" panose="02010600030101010101" charset="-122"/>
              <a:cs typeface="Times New Roman" panose="02020603050405020304" pitchFamily="18" charset="0"/>
            </a:endParaRPr>
          </a:p>
          <a:p>
            <a:pPr lvl="0" algn="ctr">
              <a:spcAft>
                <a:spcPts val="0"/>
              </a:spcAft>
            </a:pPr>
            <a:r>
              <a:rPr lang="zh-CN" altLang="zh-CN" sz="3200" dirty="0">
                <a:sym typeface="+mn-ea"/>
              </a:rPr>
              <a:t>表示使用者使用服务提供者所提供的服务实现它的行为</a:t>
            </a:r>
            <a:endParaRPr lang="zh-CN" altLang="en-US" dirty="0"/>
          </a:p>
          <a:p>
            <a:endParaRPr lang="zh-CN" altLang="en-US"/>
          </a:p>
        </p:txBody>
      </p:sp>
      <p:pic>
        <p:nvPicPr>
          <p:cNvPr id="4" name="图片 3" descr="1U9ABMEWS{W2QXHVET)`2{M"/>
          <p:cNvPicPr>
            <a:picLocks noChangeAspect="1"/>
          </p:cNvPicPr>
          <p:nvPr/>
        </p:nvPicPr>
        <p:blipFill>
          <a:blip r:embed="rId1"/>
          <a:stretch>
            <a:fillRect/>
          </a:stretch>
        </p:blipFill>
        <p:spPr>
          <a:xfrm>
            <a:off x="1201420" y="2390140"/>
            <a:ext cx="10058400" cy="3917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568450"/>
          </a:xfrm>
          <a:prstGeom prst="rect">
            <a:avLst/>
          </a:prstGeom>
          <a:noFill/>
        </p:spPr>
        <p:txBody>
          <a:bodyPr wrap="square" rtlCol="0">
            <a:spAutoFit/>
          </a:bodyPr>
          <a:p>
            <a:pPr algn="ct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zh-CN" sz="3200" dirty="0">
                <a:sym typeface="+mn-ea"/>
              </a:rPr>
              <a:t>抽象依赖</a:t>
            </a:r>
            <a:endParaRPr lang="en-US" altLang="zh-CN" sz="3200" dirty="0"/>
          </a:p>
          <a:p>
            <a:pPr algn="ctr"/>
            <a:r>
              <a:rPr lang="zh-CN" altLang="zh-CN" sz="3200" dirty="0">
                <a:sym typeface="+mn-ea"/>
              </a:rPr>
              <a:t>抽象依赖建模表示使用者和提供者之间的关系，它依赖于在不同抽象层次上的事物。</a:t>
            </a:r>
            <a:endParaRPr lang="zh-CN" altLang="en-US"/>
          </a:p>
        </p:txBody>
      </p:sp>
      <p:pic>
        <p:nvPicPr>
          <p:cNvPr id="5" name="图片 4" descr="1E@I2_VFF1}IB9}VN6F[}NS"/>
          <p:cNvPicPr>
            <a:picLocks noChangeAspect="1"/>
          </p:cNvPicPr>
          <p:nvPr/>
        </p:nvPicPr>
        <p:blipFill>
          <a:blip r:embed="rId1"/>
          <a:stretch>
            <a:fillRect/>
          </a:stretch>
        </p:blipFill>
        <p:spPr>
          <a:xfrm>
            <a:off x="1131570" y="2533015"/>
            <a:ext cx="10058400" cy="43808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076325"/>
          </a:xfrm>
          <a:prstGeom prst="rect">
            <a:avLst/>
          </a:prstGeom>
          <a:noFill/>
        </p:spPr>
        <p:txBody>
          <a:bodyPr wrap="square" rtlCol="0">
            <a:spAutoFit/>
          </a:bodyPr>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zh-CN" sz="3200" kern="100" dirty="0">
                <a:latin typeface="等线" panose="02010600030101010101" charset="-122"/>
                <a:cs typeface="Times New Roman" panose="02020603050405020304" pitchFamily="18" charset="0"/>
                <a:sym typeface="+mn-ea"/>
              </a:rPr>
              <a:t>授权依赖</a:t>
            </a:r>
            <a:endParaRPr lang="en-US" altLang="zh-CN" sz="3200" kern="100" dirty="0">
              <a:latin typeface="等线" panose="02010600030101010101" charset="-122"/>
              <a:cs typeface="Times New Roman" panose="02020603050405020304" pitchFamily="18" charset="0"/>
            </a:endParaRPr>
          </a:p>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表达了一个事务访问另一个事务的能力</a:t>
            </a:r>
            <a:endParaRPr lang="zh-CN" altLang="en-US"/>
          </a:p>
        </p:txBody>
      </p:sp>
      <p:pic>
        <p:nvPicPr>
          <p:cNvPr id="4" name="图片 3" descr="3B2@)_Z`8I9S`5)4P{]}8T4"/>
          <p:cNvPicPr>
            <a:picLocks noChangeAspect="1"/>
          </p:cNvPicPr>
          <p:nvPr/>
        </p:nvPicPr>
        <p:blipFill>
          <a:blip r:embed="rId1"/>
          <a:stretch>
            <a:fillRect/>
          </a:stretch>
        </p:blipFill>
        <p:spPr>
          <a:xfrm>
            <a:off x="1066800" y="2339340"/>
            <a:ext cx="10058400" cy="36658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568450"/>
          </a:xfrm>
          <a:prstGeom prst="rect">
            <a:avLst/>
          </a:prstGeom>
          <a:noFill/>
        </p:spPr>
        <p:txBody>
          <a:bodyPr wrap="square" rtlCol="0">
            <a:spAutoFit/>
          </a:bodyPr>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zh-CN" sz="3200" kern="100" dirty="0">
                <a:latin typeface="等线" panose="02010600030101010101" charset="-122"/>
                <a:cs typeface="Times New Roman" panose="02020603050405020304" pitchFamily="18" charset="0"/>
                <a:sym typeface="+mn-ea"/>
              </a:rPr>
              <a:t>绑定依赖</a:t>
            </a:r>
            <a:endParaRPr lang="en-US" altLang="zh-CN" sz="3200" kern="100" dirty="0">
              <a:latin typeface="等线" panose="02010600030101010101" charset="-122"/>
              <a:cs typeface="Times New Roman" panose="02020603050405020304" pitchFamily="18" charset="0"/>
            </a:endParaRPr>
          </a:p>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表明对目标模版使用给定的实际参数进行实例化</a:t>
            </a:r>
            <a:endParaRPr lang="zh-CN" altLang="en-US"/>
          </a:p>
        </p:txBody>
      </p:sp>
      <p:pic>
        <p:nvPicPr>
          <p:cNvPr id="5" name="图片 4" descr="061EM]YD~OXYCT%MU_EINBS"/>
          <p:cNvPicPr>
            <a:picLocks noChangeAspect="1"/>
          </p:cNvPicPr>
          <p:nvPr/>
        </p:nvPicPr>
        <p:blipFill>
          <a:blip r:embed="rId1"/>
          <a:stretch>
            <a:fillRect/>
          </a:stretch>
        </p:blipFill>
        <p:spPr>
          <a:xfrm>
            <a:off x="990600" y="2913380"/>
            <a:ext cx="9868535" cy="14935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583565"/>
          </a:xfrm>
          <a:prstGeom prst="rect">
            <a:avLst/>
          </a:prstGeom>
          <a:noFill/>
        </p:spPr>
        <p:txBody>
          <a:bodyPr wrap="square" rtlCol="0">
            <a:spAutoFit/>
          </a:bodyPr>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关联关系</a:t>
            </a: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141" y="1446393"/>
            <a:ext cx="8292446" cy="1476375"/>
          </a:xfrm>
          <a:prstGeom prst="rect">
            <a:avLst/>
          </a:prstGeom>
        </p:spPr>
        <p:txBody>
          <a:bodyPr wrap="square">
            <a:spAutoFit/>
          </a:bodyPr>
          <a:p>
            <a:r>
              <a:rPr lang="zh-CN" altLang="zh-CN" dirty="0"/>
              <a:t>关联关系是一种结构关系，指明一个事务的对象与另一个事务的对象之间的关系。</a:t>
            </a:r>
            <a:r>
              <a:rPr lang="zh-CN" altLang="zh-CN" dirty="0">
                <a:sym typeface="+mn-ea"/>
              </a:rPr>
              <a:t>在</a:t>
            </a:r>
            <a:r>
              <a:rPr lang="en-US" altLang="zh-CN" dirty="0">
                <a:sym typeface="+mn-ea"/>
              </a:rPr>
              <a:t>UML</a:t>
            </a:r>
            <a:r>
              <a:rPr lang="zh-CN" altLang="zh-CN" dirty="0">
                <a:sym typeface="+mn-ea"/>
              </a:rPr>
              <a:t>图中，关联关系用一条连接两个类的实线表示。</a:t>
            </a:r>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10" name="图片 9"/>
          <p:cNvPicPr/>
          <p:nvPr/>
        </p:nvPicPr>
        <p:blipFill>
          <a:blip r:embed="rId1"/>
          <a:stretch>
            <a:fillRect/>
          </a:stretch>
        </p:blipFill>
        <p:spPr>
          <a:xfrm>
            <a:off x="4593392" y="2556510"/>
            <a:ext cx="3314700" cy="1400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583565"/>
          </a:xfrm>
          <a:prstGeom prst="rect">
            <a:avLst/>
          </a:prstGeom>
          <a:noFill/>
        </p:spPr>
        <p:txBody>
          <a:bodyPr wrap="square" rtlCol="0">
            <a:spAutoFit/>
          </a:bodyPr>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聚合</a:t>
            </a:r>
            <a:r>
              <a:rPr lang="zh-CN" altLang="zh-CN" sz="3200" kern="100" dirty="0">
                <a:latin typeface="等线" panose="02010600030101010101" charset="-122"/>
                <a:cs typeface="Times New Roman" panose="02020603050405020304" pitchFamily="18" charset="0"/>
                <a:sym typeface="+mn-ea"/>
              </a:rPr>
              <a:t>关系</a:t>
            </a: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141" y="1446393"/>
            <a:ext cx="8292446" cy="1753235"/>
          </a:xfrm>
          <a:prstGeom prst="rect">
            <a:avLst/>
          </a:prstGeom>
        </p:spPr>
        <p:txBody>
          <a:bodyPr wrap="square">
            <a:spAutoFit/>
          </a:bodyPr>
          <a:p>
            <a:r>
              <a:rPr lang="zh-CN" altLang="en-US" dirty="0">
                <a:sym typeface="+mn-ea"/>
              </a:rPr>
              <a:t>聚合是一种特殊的关联，描述了“</a:t>
            </a:r>
            <a:r>
              <a:rPr lang="en-US" altLang="zh-CN" dirty="0">
                <a:sym typeface="+mn-ea"/>
              </a:rPr>
              <a:t>has-a“</a:t>
            </a:r>
            <a:r>
              <a:rPr lang="zh-CN" altLang="en-US" dirty="0">
                <a:sym typeface="+mn-ea"/>
              </a:rPr>
              <a:t>的关系，意思是整体对象拥有部分对象。在</a:t>
            </a:r>
            <a:r>
              <a:rPr lang="en-US" altLang="zh-CN" dirty="0">
                <a:sym typeface="+mn-ea"/>
              </a:rPr>
              <a:t>UML</a:t>
            </a:r>
            <a:r>
              <a:rPr lang="zh-CN" altLang="en-US" dirty="0">
                <a:sym typeface="+mn-ea"/>
              </a:rPr>
              <a:t>中，聚合被表示为在整体的一段用一个空心菱形修饰的简单关联</a:t>
            </a:r>
            <a:endParaRPr lang="zh-CN" altLang="en-US" dirty="0"/>
          </a:p>
          <a:p>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25" name="图片 24"/>
          <p:cNvPicPr/>
          <p:nvPr/>
        </p:nvPicPr>
        <p:blipFill>
          <a:blip r:embed="rId1"/>
          <a:stretch>
            <a:fillRect/>
          </a:stretch>
        </p:blipFill>
        <p:spPr>
          <a:xfrm>
            <a:off x="3133728" y="2181323"/>
            <a:ext cx="4886325" cy="1504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076325"/>
          </a:xfrm>
          <a:prstGeom prst="rect">
            <a:avLst/>
          </a:prstGeom>
          <a:noFill/>
        </p:spPr>
        <p:txBody>
          <a:bodyPr wrap="square" rtlCol="0">
            <a:spAutoFit/>
          </a:bodyPr>
          <a:p>
            <a:pPr marL="228600" indent="266700" algn="ctr">
              <a:spcAft>
                <a:spcPts val="0"/>
              </a:spcAft>
            </a:pPr>
            <a:r>
              <a:rPr lang="zh-CN" altLang="en-US" sz="3200" b="1" dirty="0">
                <a:sym typeface="+mn-ea"/>
              </a:rPr>
              <a:t>泛化关系</a:t>
            </a:r>
            <a:endParaRPr lang="en-US" altLang="zh-CN" sz="3200" b="1" dirty="0"/>
          </a:p>
          <a:p>
            <a:pPr marL="228600" indent="266700" algn="ctr">
              <a:spcAft>
                <a:spcPts val="0"/>
              </a:spcAft>
            </a:pP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141" y="1446393"/>
            <a:ext cx="8292446" cy="2306955"/>
          </a:xfrm>
          <a:prstGeom prst="rect">
            <a:avLst/>
          </a:prstGeom>
        </p:spPr>
        <p:txBody>
          <a:bodyPr wrap="square">
            <a:spAutoFit/>
          </a:bodyPr>
          <a:p>
            <a:r>
              <a:rPr lang="zh-CN" altLang="en-US" dirty="0">
                <a:sym typeface="+mn-ea"/>
              </a:rPr>
              <a:t>泛化关系是一种存在于一般元素和特殊元素之间的分类关系，它只使用在类型上，而不是实例上。在类中，一般元素被称为超类或父类，而特殊元素被称为子类，在</a:t>
            </a:r>
            <a:r>
              <a:rPr lang="en-US" altLang="zh-CN" dirty="0">
                <a:sym typeface="+mn-ea"/>
              </a:rPr>
              <a:t>UML</a:t>
            </a:r>
            <a:r>
              <a:rPr lang="zh-CN" altLang="en-US" dirty="0">
                <a:sym typeface="+mn-ea"/>
              </a:rPr>
              <a:t>图中，泛化关系用一条从子类指向父类的空心三角箭头表示</a:t>
            </a:r>
            <a:endParaRPr lang="zh-CN" altLang="en-US" dirty="0"/>
          </a:p>
          <a:p>
            <a:endParaRPr lang="zh-CN" altLang="en-US" dirty="0"/>
          </a:p>
          <a:p>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4" name="图片 3"/>
          <p:cNvPicPr/>
          <p:nvPr/>
        </p:nvPicPr>
        <p:blipFill>
          <a:blip r:embed="rId1"/>
          <a:stretch>
            <a:fillRect/>
          </a:stretch>
        </p:blipFill>
        <p:spPr>
          <a:xfrm>
            <a:off x="4111213" y="2615256"/>
            <a:ext cx="3276600" cy="1362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568450"/>
          </a:xfrm>
          <a:prstGeom prst="rect">
            <a:avLst/>
          </a:prstGeom>
          <a:noFill/>
        </p:spPr>
        <p:txBody>
          <a:bodyPr wrap="square" rtlCol="0">
            <a:spAutoFit/>
          </a:bodyPr>
          <a:p>
            <a:pPr marL="228600" indent="266700" algn="ctr">
              <a:spcAft>
                <a:spcPts val="0"/>
              </a:spcAft>
            </a:pPr>
            <a:r>
              <a:rPr lang="zh-CN" altLang="en-US" sz="3200" b="1" dirty="0">
                <a:sym typeface="+mn-ea"/>
              </a:rPr>
              <a:t>实现关系</a:t>
            </a:r>
            <a:endParaRPr lang="zh-CN" altLang="en-US" sz="3200" b="1" dirty="0"/>
          </a:p>
          <a:p>
            <a:pPr marL="228600" indent="266700" algn="ctr">
              <a:spcAft>
                <a:spcPts val="0"/>
              </a:spcAft>
            </a:pPr>
            <a:endParaRPr lang="en-US" altLang="zh-CN" sz="3200" b="1" dirty="0"/>
          </a:p>
          <a:p>
            <a:pPr marL="228600" indent="266700" algn="ctr">
              <a:spcAft>
                <a:spcPts val="0"/>
              </a:spcAft>
            </a:pP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141" y="1446393"/>
            <a:ext cx="8292446" cy="2584450"/>
          </a:xfrm>
          <a:prstGeom prst="rect">
            <a:avLst/>
          </a:prstGeom>
        </p:spPr>
        <p:txBody>
          <a:bodyPr wrap="square">
            <a:spAutoFit/>
          </a:bodyPr>
          <a:p>
            <a:r>
              <a:rPr lang="zh-CN" altLang="en-US" dirty="0">
                <a:sym typeface="+mn-ea"/>
              </a:rPr>
              <a:t>实现关系是将一种模型与另一种元素连接起来。通常在两种情况下使用：在接口与视线该接口的类之间，在用例及实现该用例的协作之间。在</a:t>
            </a:r>
            <a:r>
              <a:rPr lang="en-US" altLang="zh-CN" dirty="0">
                <a:sym typeface="+mn-ea"/>
              </a:rPr>
              <a:t>UML</a:t>
            </a:r>
            <a:r>
              <a:rPr lang="zh-CN" altLang="en-US" dirty="0">
                <a:sym typeface="+mn-ea"/>
              </a:rPr>
              <a:t>中用一条指向接口的空心三角箭头的虚线表示或接口表示一个小圆圈与类用一条线连接</a:t>
            </a:r>
            <a:endParaRPr lang="zh-CN" altLang="en-US" dirty="0"/>
          </a:p>
          <a:p>
            <a:endParaRPr lang="zh-CN" altLang="en-US" dirty="0"/>
          </a:p>
          <a:p>
            <a:endParaRPr lang="zh-CN" altLang="en-US" dirty="0"/>
          </a:p>
          <a:p>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27" name="图片 26"/>
          <p:cNvPicPr/>
          <p:nvPr/>
        </p:nvPicPr>
        <p:blipFill>
          <a:blip r:embed="rId1"/>
          <a:stretch>
            <a:fillRect/>
          </a:stretch>
        </p:blipFill>
        <p:spPr>
          <a:xfrm>
            <a:off x="4421577" y="2799079"/>
            <a:ext cx="2971800" cy="1704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down)">
                                      <p:cBhvr>
                                        <p:cTn id="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r>
              <a:rPr lang="zh-CN" altLang="en-US" sz="2000" b="1" dirty="0">
                <a:solidFill>
                  <a:schemeClr val="tx1">
                    <a:lumMod val="75000"/>
                    <a:lumOff val="25000"/>
                  </a:schemeClr>
                </a:solidFill>
              </a:rPr>
              <a:t>状态图概述</a:t>
            </a:r>
            <a:endParaRPr lang="zh-CN" altLang="en-US" sz="2000" b="1" dirty="0">
              <a:solidFill>
                <a:schemeClr val="tx1">
                  <a:lumMod val="75000"/>
                  <a:lumOff val="25000"/>
                </a:schemeClr>
              </a:solidFill>
            </a:endParaRPr>
          </a:p>
        </p:txBody>
      </p:sp>
      <p:sp>
        <p:nvSpPr>
          <p:cNvPr id="2" name="矩形 1"/>
          <p:cNvSpPr/>
          <p:nvPr/>
        </p:nvSpPr>
        <p:spPr>
          <a:xfrm>
            <a:off x="827085" y="1229900"/>
            <a:ext cx="6096000" cy="2584450"/>
          </a:xfrm>
          <a:prstGeom prst="rect">
            <a:avLst/>
          </a:prstGeom>
        </p:spPr>
        <p:txBody>
          <a:bodyPr>
            <a:spAutoFit/>
          </a:bodyPr>
          <a:p>
            <a:pPr algn="just">
              <a:spcAft>
                <a:spcPts val="0"/>
              </a:spcAft>
            </a:pPr>
            <a:r>
              <a:rPr lang="zh-CN" altLang="zh-CN" kern="100">
                <a:latin typeface="等线" panose="02010600030101010101" charset="-122"/>
                <a:cs typeface="Times New Roman" panose="02020603050405020304" pitchFamily="18" charset="0"/>
              </a:rPr>
              <a:t>状态机图是系统分析的常用工具之一它通过建立类对象的生存周期模型来描述对象随时间变化的动态行为。</a:t>
            </a:r>
            <a:endParaRPr lang="zh-CN" altLang="zh-CN" kern="100">
              <a:latin typeface="等线" panose="02010600030101010101" charset="-122"/>
              <a:cs typeface="Times New Roman" panose="02020603050405020304" pitchFamily="18" charset="0"/>
            </a:endParaRPr>
          </a:p>
          <a:p>
            <a:pPr algn="just">
              <a:spcAft>
                <a:spcPts val="0"/>
              </a:spcAft>
            </a:pPr>
            <a:endParaRPr lang="zh-CN" altLang="zh-CN" kern="100">
              <a:latin typeface="等线" panose="02010600030101010101" charset="-122"/>
              <a:cs typeface="Times New Roman" panose="02020603050405020304" pitchFamily="18" charset="0"/>
            </a:endParaRPr>
          </a:p>
          <a:p>
            <a:pPr algn="just">
              <a:spcAft>
                <a:spcPts val="0"/>
              </a:spcAft>
            </a:pPr>
            <a:endParaRPr lang="zh-CN" altLang="zh-CN" kern="100">
              <a:latin typeface="等线" panose="02010600030101010101" charset="-122"/>
              <a:cs typeface="Times New Roman" panose="02020603050405020304" pitchFamily="18" charset="0"/>
            </a:endParaRPr>
          </a:p>
          <a:p>
            <a:pPr algn="just">
              <a:spcAft>
                <a:spcPts val="0"/>
              </a:spcAft>
            </a:pPr>
            <a:r>
              <a:rPr lang="en-US" altLang="zh-CN" kern="100" dirty="0">
                <a:latin typeface="等线" panose="02010600030101010101" charset="-122"/>
                <a:cs typeface="Times New Roman" panose="02020603050405020304" pitchFamily="18" charset="0"/>
                <a:sym typeface="+mn-ea"/>
              </a:rPr>
              <a:t>UML</a:t>
            </a:r>
            <a:r>
              <a:rPr lang="zh-CN" altLang="zh-CN" kern="100" dirty="0">
                <a:latin typeface="等线" panose="02010600030101010101" charset="-122"/>
                <a:cs typeface="Times New Roman" panose="02020603050405020304" pitchFamily="18" charset="0"/>
                <a:sym typeface="+mn-ea"/>
              </a:rPr>
              <a:t>状态图中的状态是指在对象的生命周期中满足某些条件，执行某些活动或等待某些事件时的一个条件或状况。状态用圆角矩形表示，初态（</a:t>
            </a:r>
            <a:r>
              <a:rPr lang="en-US" altLang="zh-CN" kern="100" dirty="0">
                <a:latin typeface="等线" panose="02010600030101010101" charset="-122"/>
                <a:cs typeface="Times New Roman" panose="02020603050405020304" pitchFamily="18" charset="0"/>
                <a:sym typeface="+mn-ea"/>
              </a:rPr>
              <a:t>Initial States</a:t>
            </a:r>
            <a:r>
              <a:rPr lang="zh-CN" altLang="zh-CN" kern="100" dirty="0">
                <a:latin typeface="等线" panose="02010600030101010101" charset="-122"/>
                <a:cs typeface="Times New Roman" panose="02020603050405020304" pitchFamily="18" charset="0"/>
                <a:sym typeface="+mn-ea"/>
              </a:rPr>
              <a:t>）用实心原点表示，终态（</a:t>
            </a:r>
            <a:r>
              <a:rPr lang="en-US" altLang="zh-CN" kern="100" dirty="0">
                <a:latin typeface="等线" panose="02010600030101010101" charset="-122"/>
                <a:cs typeface="Times New Roman" panose="02020603050405020304" pitchFamily="18" charset="0"/>
                <a:sym typeface="+mn-ea"/>
              </a:rPr>
              <a:t>Final States</a:t>
            </a:r>
            <a:r>
              <a:rPr lang="zh-CN" altLang="zh-CN" kern="100" dirty="0">
                <a:latin typeface="等线" panose="02010600030101010101" charset="-122"/>
                <a:cs typeface="Times New Roman" panose="02020603050405020304" pitchFamily="18" charset="0"/>
                <a:sym typeface="+mn-ea"/>
              </a:rPr>
              <a:t>）用圆形内嵌圆点表示。</a:t>
            </a: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26" name="图片 25"/>
          <p:cNvPicPr/>
          <p:nvPr/>
        </p:nvPicPr>
        <p:blipFill>
          <a:blip r:embed="rId1"/>
          <a:stretch>
            <a:fillRect/>
          </a:stretch>
        </p:blipFill>
        <p:spPr>
          <a:xfrm>
            <a:off x="7996110" y="846995"/>
            <a:ext cx="2427693" cy="412184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468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状态机图的基本元素</a:t>
            </a:r>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9900"/>
            <a:ext cx="6096000" cy="5354320"/>
          </a:xfrm>
          <a:prstGeom prst="rect">
            <a:avLst/>
          </a:prstGeom>
        </p:spPr>
        <p:txBody>
          <a:bodyPr>
            <a:spAutoFit/>
          </a:bodyPr>
          <a:p>
            <a:pPr algn="just">
              <a:spcAft>
                <a:spcPts val="0"/>
              </a:spcAft>
            </a:pPr>
            <a:r>
              <a:rPr lang="zh-CN" altLang="en-US" dirty="0">
                <a:sym typeface="+mn-ea"/>
              </a:rPr>
              <a:t>状态由名称，进入退出动作，内部装换，子状态图，延迟事件组成</a:t>
            </a:r>
            <a:endParaRPr lang="zh-CN" altLang="en-US" dirty="0">
              <a:ln/>
              <a:gradFill>
                <a:gsLst>
                  <a:gs pos="21000">
                    <a:srgbClr val="53575C"/>
                  </a:gs>
                  <a:gs pos="88000">
                    <a:srgbClr val="C5C7CA"/>
                  </a:gs>
                </a:gsLst>
                <a:lin ang="5400000"/>
              </a:gradFill>
              <a:effectLst/>
              <a:sym typeface="+mn-ea"/>
            </a:endParaRPr>
          </a:p>
          <a:p>
            <a:pPr algn="just">
              <a:spcAft>
                <a:spcPts val="0"/>
              </a:spcAft>
            </a:pPr>
            <a:endParaRPr lang="zh-CN" altLang="en-US" kern="100" dirty="0">
              <a:ln/>
              <a:gradFill>
                <a:gsLst>
                  <a:gs pos="21000">
                    <a:srgbClr val="53575C"/>
                  </a:gs>
                  <a:gs pos="88000">
                    <a:srgbClr val="C5C7CA"/>
                  </a:gs>
                </a:gsLst>
                <a:lin ang="5400000"/>
              </a:gradFill>
              <a:effectLst/>
              <a:latin typeface="等线" panose="02010600030101010101" charset="-122"/>
              <a:cs typeface="Times New Roman" panose="02020603050405020304" pitchFamily="18" charset="0"/>
              <a:sym typeface="+mn-ea"/>
            </a:endParaRPr>
          </a:p>
          <a:p>
            <a:pPr algn="just">
              <a:spcAft>
                <a:spcPts val="0"/>
              </a:spcAft>
            </a:pPr>
            <a:r>
              <a:rPr lang="zh-CN" altLang="en-US" dirty="0">
                <a:sym typeface="+mn-ea"/>
              </a:rPr>
              <a:t>名称：状态名字，状态也可以是匿名的，表示没有名称</a:t>
            </a:r>
            <a:endParaRPr lang="zh-CN" altLang="en-US" dirty="0"/>
          </a:p>
          <a:p>
            <a:pPr algn="just">
              <a:spcAft>
                <a:spcPts val="0"/>
              </a:spcAft>
            </a:pPr>
            <a:endParaRPr lang="zh-CN" altLang="en-US" kern="100" dirty="0">
              <a:ln/>
              <a:gradFill>
                <a:gsLst>
                  <a:gs pos="21000">
                    <a:srgbClr val="53575C"/>
                  </a:gs>
                  <a:gs pos="88000">
                    <a:srgbClr val="C5C7CA"/>
                  </a:gs>
                </a:gsLst>
                <a:lin ang="5400000"/>
              </a:gradFill>
              <a:effectLst/>
              <a:latin typeface="等线" panose="02010600030101010101" charset="-122"/>
              <a:cs typeface="Times New Roman" panose="02020603050405020304" pitchFamily="18" charset="0"/>
              <a:sym typeface="+mn-ea"/>
            </a:endParaRPr>
          </a:p>
          <a:p>
            <a:pPr algn="just">
              <a:spcAft>
                <a:spcPts val="0"/>
              </a:spcAft>
            </a:pPr>
            <a:r>
              <a:rPr lang="zh-CN" altLang="en-US" dirty="0">
                <a:sym typeface="+mn-ea"/>
              </a:rPr>
              <a:t>进入退出动作：表示进入</a:t>
            </a:r>
            <a:r>
              <a:rPr lang="en-US" altLang="zh-CN" dirty="0">
                <a:sym typeface="+mn-ea"/>
              </a:rPr>
              <a:t>/</a:t>
            </a:r>
            <a:r>
              <a:rPr lang="zh-CN" altLang="en-US" dirty="0">
                <a:sym typeface="+mn-ea"/>
              </a:rPr>
              <a:t>退出这个状态所执行的动作</a:t>
            </a:r>
            <a:endParaRPr lang="zh-CN" altLang="zh-CN" kern="100" dirty="0">
              <a:latin typeface="等线" panose="02010600030101010101" charset="-122"/>
              <a:cs typeface="Times New Roman" panose="02020603050405020304" pitchFamily="18" charset="0"/>
              <a:sym typeface="+mn-ea"/>
            </a:endParaRPr>
          </a:p>
          <a:p>
            <a:pPr algn="just">
              <a:spcAft>
                <a:spcPts val="0"/>
              </a:spcAft>
            </a:pPr>
            <a:endParaRPr lang="zh-CN" altLang="zh-CN" kern="100" dirty="0">
              <a:latin typeface="等线" panose="02010600030101010101" charset="-122"/>
              <a:cs typeface="Times New Roman" panose="02020603050405020304" pitchFamily="18" charset="0"/>
              <a:sym typeface="+mn-ea"/>
            </a:endParaRPr>
          </a:p>
          <a:p>
            <a:pPr algn="just">
              <a:spcAft>
                <a:spcPts val="0"/>
              </a:spcAft>
            </a:pPr>
            <a:r>
              <a:rPr lang="zh-CN" altLang="zh-CN" kern="100" dirty="0">
                <a:latin typeface="等线" panose="02010600030101010101" charset="-122"/>
                <a:cs typeface="Times New Roman" panose="02020603050405020304" pitchFamily="18" charset="0"/>
                <a:sym typeface="+mn-ea"/>
              </a:rPr>
              <a:t>内部转换：事件可以在不退出的状况下在状态内得到处理，避免出发进入或退出操作。（简单状态不能内部装换）</a:t>
            </a: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en-US" dirty="0">
                <a:sym typeface="+mn-ea"/>
              </a:rPr>
              <a:t>子状态：嵌套在另一个状态中的状态成为子状态</a:t>
            </a:r>
            <a:endParaRPr lang="zh-CN" altLang="en-US" dirty="0">
              <a:sym typeface="+mn-ea"/>
            </a:endParaRPr>
          </a:p>
          <a:p>
            <a:pPr algn="just">
              <a:spcAft>
                <a:spcPts val="0"/>
              </a:spcAft>
            </a:pPr>
            <a:endParaRPr lang="zh-CN" altLang="en-US" kern="100" dirty="0">
              <a:latin typeface="等线" panose="02010600030101010101" charset="-122"/>
              <a:cs typeface="Times New Roman" panose="02020603050405020304" pitchFamily="18" charset="0"/>
              <a:sym typeface="+mn-ea"/>
            </a:endParaRPr>
          </a:p>
          <a:p>
            <a:pPr algn="just">
              <a:spcAft>
                <a:spcPts val="0"/>
              </a:spcAft>
            </a:pPr>
            <a:r>
              <a:rPr lang="zh-CN" altLang="zh-CN" kern="100" dirty="0">
                <a:latin typeface="等线" panose="02010600030101010101" charset="-122"/>
                <a:cs typeface="Times New Roman" panose="02020603050405020304" pitchFamily="18" charset="0"/>
                <a:sym typeface="+mn-ea"/>
              </a:rPr>
              <a:t>延迟事件：处理过程被推迟的事件，他们的处理过程要到事件不被延迟的状态被激活时才会执行。要实施延迟的事件，需要有事件的内部队列</a:t>
            </a: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矩形 6"/>
          <p:cNvSpPr/>
          <p:nvPr/>
        </p:nvSpPr>
        <p:spPr>
          <a:xfrm>
            <a:off x="3530540" y="847176"/>
            <a:ext cx="800219" cy="461665"/>
          </a:xfrm>
          <a:prstGeom prst="rect">
            <a:avLst/>
          </a:prstGeom>
        </p:spPr>
        <p:txBody>
          <a:bodyPr wrap="none">
            <a:spAutoFit/>
          </a:bodyPr>
          <a:p>
            <a:r>
              <a:rPr lang="zh-CN" altLang="en-US" sz="2400" b="1" dirty="0"/>
              <a:t>状态</a:t>
            </a:r>
            <a:endParaRPr lang="zh-CN" altLang="en-US" sz="2400" b="1" dirty="0"/>
          </a:p>
        </p:txBody>
      </p:sp>
      <p:pic>
        <p:nvPicPr>
          <p:cNvPr id="3" name="图片 2"/>
          <p:cNvPicPr>
            <a:picLocks noChangeAspect="1"/>
          </p:cNvPicPr>
          <p:nvPr/>
        </p:nvPicPr>
        <p:blipFill>
          <a:blip r:embed="rId1"/>
          <a:stretch>
            <a:fillRect/>
          </a:stretch>
        </p:blipFill>
        <p:spPr>
          <a:xfrm>
            <a:off x="7017385" y="86995"/>
            <a:ext cx="1701800" cy="962025"/>
          </a:xfrm>
          <a:prstGeom prst="rect">
            <a:avLst/>
          </a:prstGeom>
        </p:spPr>
      </p:pic>
      <p:pic>
        <p:nvPicPr>
          <p:cNvPr id="17" name="图片 16"/>
          <p:cNvPicPr/>
          <p:nvPr/>
        </p:nvPicPr>
        <p:blipFill>
          <a:blip r:embed="rId2"/>
          <a:stretch>
            <a:fillRect/>
          </a:stretch>
        </p:blipFill>
        <p:spPr>
          <a:xfrm>
            <a:off x="6922770" y="1106805"/>
            <a:ext cx="2426970" cy="1590675"/>
          </a:xfrm>
          <a:prstGeom prst="rect">
            <a:avLst/>
          </a:prstGeom>
        </p:spPr>
      </p:pic>
      <p:pic>
        <p:nvPicPr>
          <p:cNvPr id="19" name="图片 18"/>
          <p:cNvPicPr/>
          <p:nvPr/>
        </p:nvPicPr>
        <p:blipFill>
          <a:blip r:embed="rId3"/>
          <a:stretch>
            <a:fillRect/>
          </a:stretch>
        </p:blipFill>
        <p:spPr>
          <a:xfrm>
            <a:off x="6922770" y="2697480"/>
            <a:ext cx="2348230" cy="2350135"/>
          </a:xfrm>
          <a:prstGeom prst="rect">
            <a:avLst/>
          </a:prstGeom>
        </p:spPr>
      </p:pic>
      <p:pic>
        <p:nvPicPr>
          <p:cNvPr id="21" name="图片 20"/>
          <p:cNvPicPr/>
          <p:nvPr/>
        </p:nvPicPr>
        <p:blipFill>
          <a:blip r:embed="rId4"/>
          <a:stretch>
            <a:fillRect/>
          </a:stretch>
        </p:blipFill>
        <p:spPr>
          <a:xfrm>
            <a:off x="6922770" y="5047615"/>
            <a:ext cx="2705735" cy="2095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par>
                                <p:cTn id="15" presetID="2" presetClass="entr" presetSubtype="4"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xit" presetSubtype="4" fill="hold" nodeType="withEffect">
                                  <p:stCondLst>
                                    <p:cond delay="0"/>
                                  </p:stCondLst>
                                  <p:childTnLst>
                                    <p:anim calcmode="lin" valueType="num">
                                      <p:cBhvr additive="base">
                                        <p:cTn id="20" dur="500"/>
                                        <p:tgtEl>
                                          <p:spTgt spid="17"/>
                                        </p:tgtEl>
                                        <p:attrNameLst>
                                          <p:attrName>ppt_x</p:attrName>
                                        </p:attrNameLst>
                                      </p:cBhvr>
                                      <p:tavLst>
                                        <p:tav tm="0">
                                          <p:val>
                                            <p:strVal val="ppt_x"/>
                                          </p:val>
                                        </p:tav>
                                        <p:tav tm="100000">
                                          <p:val>
                                            <p:strVal val="ppt_x"/>
                                          </p:val>
                                        </p:tav>
                                      </p:tavLst>
                                    </p:anim>
                                    <p:anim calcmode="lin" valueType="num">
                                      <p:cBhvr additive="base">
                                        <p:cTn id="21" dur="500"/>
                                        <p:tgtEl>
                                          <p:spTgt spid="17"/>
                                        </p:tgtEl>
                                        <p:attrNameLst>
                                          <p:attrName>ppt_y</p:attrName>
                                        </p:attrNameLst>
                                      </p:cBhvr>
                                      <p:tavLst>
                                        <p:tav tm="0">
                                          <p:val>
                                            <p:strVal val="ppt_y"/>
                                          </p:val>
                                        </p:tav>
                                        <p:tav tm="100000">
                                          <p:val>
                                            <p:strVal val="1+ppt_h/2"/>
                                          </p:val>
                                        </p:tav>
                                      </p:tavLst>
                                    </p:anim>
                                    <p:set>
                                      <p:cBhvr>
                                        <p:cTn id="22" dur="1" fill="hold">
                                          <p:stCondLst>
                                            <p:cond delay="499"/>
                                          </p:stCondLst>
                                        </p:cTn>
                                        <p:tgtEl>
                                          <p:spTgt spid="17"/>
                                        </p:tgtEl>
                                        <p:attrNameLst>
                                          <p:attrName>style.visibility</p:attrName>
                                        </p:attrNameLst>
                                      </p:cBhvr>
                                      <p:to>
                                        <p:strVal val="hidden"/>
                                      </p:to>
                                    </p:set>
                                  </p:childTnLst>
                                </p:cTn>
                              </p:par>
                              <p:par>
                                <p:cTn id="23" presetID="2" presetClass="entr" presetSubtype="4"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2" presetClass="exit" presetSubtype="4" fill="hold" nodeType="withEffect">
                                  <p:stCondLst>
                                    <p:cond delay="0"/>
                                  </p:stCondLst>
                                  <p:childTnLst>
                                    <p:anim calcmode="lin" valueType="num">
                                      <p:cBhvr additive="base">
                                        <p:cTn id="28" dur="500"/>
                                        <p:tgtEl>
                                          <p:spTgt spid="19"/>
                                        </p:tgtEl>
                                        <p:attrNameLst>
                                          <p:attrName>ppt_x</p:attrName>
                                        </p:attrNameLst>
                                      </p:cBhvr>
                                      <p:tavLst>
                                        <p:tav tm="0">
                                          <p:val>
                                            <p:strVal val="ppt_x"/>
                                          </p:val>
                                        </p:tav>
                                        <p:tav tm="100000">
                                          <p:val>
                                            <p:strVal val="ppt_x"/>
                                          </p:val>
                                        </p:tav>
                                      </p:tavLst>
                                    </p:anim>
                                    <p:anim calcmode="lin" valueType="num">
                                      <p:cBhvr additive="base">
                                        <p:cTn id="29" dur="500"/>
                                        <p:tgtEl>
                                          <p:spTgt spid="19"/>
                                        </p:tgtEl>
                                        <p:attrNameLst>
                                          <p:attrName>ppt_y</p:attrName>
                                        </p:attrNameLst>
                                      </p:cBhvr>
                                      <p:tavLst>
                                        <p:tav tm="0">
                                          <p:val>
                                            <p:strVal val="ppt_y"/>
                                          </p:val>
                                        </p:tav>
                                        <p:tav tm="100000">
                                          <p:val>
                                            <p:strVal val="1+ppt_h/2"/>
                                          </p:val>
                                        </p:tav>
                                      </p:tavLst>
                                    </p:anim>
                                    <p:set>
                                      <p:cBhvr>
                                        <p:cTn id="30" dur="1" fill="hold">
                                          <p:stCondLst>
                                            <p:cond delay="499"/>
                                          </p:stCondLst>
                                        </p:cTn>
                                        <p:tgtEl>
                                          <p:spTgt spid="19"/>
                                        </p:tgtEl>
                                        <p:attrNameLst>
                                          <p:attrName>style.visibility</p:attrName>
                                        </p:attrNameLst>
                                      </p:cBhvr>
                                      <p:to>
                                        <p:strVal val="hidden"/>
                                      </p:to>
                                    </p:set>
                                  </p:childTnLst>
                                </p:cTn>
                              </p:par>
                              <p:par>
                                <p:cTn id="31" presetID="2" presetClass="entr" presetSubtype="4"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par>
                                <p:cTn id="35" presetID="2" presetClass="exit" presetSubtype="4" fill="hold" nodeType="withEffect">
                                  <p:stCondLst>
                                    <p:cond delay="0"/>
                                  </p:stCondLst>
                                  <p:childTnLst>
                                    <p:anim calcmode="lin" valueType="num">
                                      <p:cBhvr additive="base">
                                        <p:cTn id="36" dur="500"/>
                                        <p:tgtEl>
                                          <p:spTgt spid="21"/>
                                        </p:tgtEl>
                                        <p:attrNameLst>
                                          <p:attrName>ppt_x</p:attrName>
                                        </p:attrNameLst>
                                      </p:cBhvr>
                                      <p:tavLst>
                                        <p:tav tm="0">
                                          <p:val>
                                            <p:strVal val="ppt_x"/>
                                          </p:val>
                                        </p:tav>
                                        <p:tav tm="100000">
                                          <p:val>
                                            <p:strVal val="ppt_x"/>
                                          </p:val>
                                        </p:tav>
                                      </p:tavLst>
                                    </p:anim>
                                    <p:anim calcmode="lin" valueType="num">
                                      <p:cBhvr additive="base">
                                        <p:cTn id="37" dur="500"/>
                                        <p:tgtEl>
                                          <p:spTgt spid="21"/>
                                        </p:tgtEl>
                                        <p:attrNameLst>
                                          <p:attrName>ppt_y</p:attrName>
                                        </p:attrNameLst>
                                      </p:cBhvr>
                                      <p:tavLst>
                                        <p:tav tm="0">
                                          <p:val>
                                            <p:strVal val="ppt_y"/>
                                          </p:val>
                                        </p:tav>
                                        <p:tav tm="100000">
                                          <p:val>
                                            <p:strVal val="1+ppt_h/2"/>
                                          </p:val>
                                        </p:tav>
                                      </p:tavLst>
                                    </p:anim>
                                    <p:set>
                                      <p:cBhvr>
                                        <p:cTn id="38"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405982" y="56226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35584" y="32035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825893" y="411249"/>
            <a:ext cx="771365" cy="769441"/>
          </a:xfrm>
          <a:prstGeom prst="rect">
            <a:avLst/>
          </a:prstGeom>
          <a:noFill/>
        </p:spPr>
        <p:txBody>
          <a:bodyPr wrap="none" rtlCol="0">
            <a:spAutoFit/>
          </a:bodyPr>
          <a:lstStyle/>
          <a:p>
            <a:pPr algn="ctr"/>
            <a:r>
              <a:rPr lang="en-US" altLang="zh-CN" sz="4400" b="1" dirty="0" smtClean="0">
                <a:solidFill>
                  <a:schemeClr val="bg1"/>
                </a:solidFill>
              </a:rPr>
              <a:t>01</a:t>
            </a:r>
            <a:endParaRPr lang="zh-CN" altLang="en-US" sz="4400" b="1" dirty="0">
              <a:solidFill>
                <a:schemeClr val="bg1"/>
              </a:solidFill>
            </a:endParaRPr>
          </a:p>
        </p:txBody>
      </p:sp>
      <p:sp>
        <p:nvSpPr>
          <p:cNvPr id="6" name="文本框 5"/>
          <p:cNvSpPr txBox="1"/>
          <p:nvPr/>
        </p:nvSpPr>
        <p:spPr>
          <a:xfrm>
            <a:off x="1777319" y="1272309"/>
            <a:ext cx="868680" cy="368300"/>
          </a:xfrm>
          <a:prstGeom prst="rect">
            <a:avLst/>
          </a:prstGeom>
          <a:noFill/>
        </p:spPr>
        <p:txBody>
          <a:bodyPr wrap="none" rtlCol="0">
            <a:spAutoFit/>
          </a:bodyPr>
          <a:lstStyle/>
          <a:p>
            <a:pPr algn="ctr"/>
            <a:r>
              <a:rPr lang="zh-CN" altLang="en-US" dirty="0" smtClean="0">
                <a:latin typeface="+mj-lt"/>
              </a:rPr>
              <a:t>用例图</a:t>
            </a:r>
            <a:endParaRPr lang="zh-CN" altLang="en-US" dirty="0" smtClean="0">
              <a:latin typeface="+mj-lt"/>
            </a:endParaRPr>
          </a:p>
        </p:txBody>
      </p:sp>
      <p:sp>
        <p:nvSpPr>
          <p:cNvPr id="11" name="文本框 10"/>
          <p:cNvSpPr txBox="1"/>
          <p:nvPr/>
        </p:nvSpPr>
        <p:spPr>
          <a:xfrm>
            <a:off x="1890794" y="2797894"/>
            <a:ext cx="640080" cy="368300"/>
          </a:xfrm>
          <a:prstGeom prst="rect">
            <a:avLst/>
          </a:prstGeom>
          <a:noFill/>
        </p:spPr>
        <p:txBody>
          <a:bodyPr wrap="none" rtlCol="0">
            <a:spAutoFit/>
          </a:bodyPr>
          <a:lstStyle/>
          <a:p>
            <a:pPr algn="ctr"/>
            <a:r>
              <a:rPr lang="zh-CN" altLang="en-US" dirty="0" smtClean="0">
                <a:latin typeface="+mj-lt"/>
              </a:rPr>
              <a:t>类图</a:t>
            </a:r>
            <a:endParaRPr lang="zh-CN" altLang="en-US" dirty="0" smtClean="0">
              <a:latin typeface="+mj-lt"/>
            </a:endParaRPr>
          </a:p>
        </p:txBody>
      </p:sp>
      <p:sp>
        <p:nvSpPr>
          <p:cNvPr id="16" name="文本框 15"/>
          <p:cNvSpPr txBox="1"/>
          <p:nvPr/>
        </p:nvSpPr>
        <p:spPr>
          <a:xfrm>
            <a:off x="1776643" y="4340356"/>
            <a:ext cx="868680" cy="368300"/>
          </a:xfrm>
          <a:prstGeom prst="rect">
            <a:avLst/>
          </a:prstGeom>
          <a:noFill/>
        </p:spPr>
        <p:txBody>
          <a:bodyPr wrap="none" rtlCol="0">
            <a:spAutoFit/>
          </a:bodyPr>
          <a:lstStyle/>
          <a:p>
            <a:pPr algn="ctr"/>
            <a:r>
              <a:rPr lang="zh-CN" altLang="en-US" dirty="0" smtClean="0">
                <a:latin typeface="+mj-lt"/>
              </a:rPr>
              <a:t>状态图</a:t>
            </a:r>
            <a:endParaRPr lang="zh-CN" altLang="en-US" dirty="0" smtClean="0">
              <a:latin typeface="+mj-lt"/>
            </a:endParaRPr>
          </a:p>
        </p:txBody>
      </p:sp>
      <p:sp>
        <p:nvSpPr>
          <p:cNvPr id="21" name="文本框 20"/>
          <p:cNvSpPr txBox="1"/>
          <p:nvPr/>
        </p:nvSpPr>
        <p:spPr>
          <a:xfrm>
            <a:off x="1814365" y="5739581"/>
            <a:ext cx="868680" cy="368300"/>
          </a:xfrm>
          <a:prstGeom prst="rect">
            <a:avLst/>
          </a:prstGeom>
          <a:noFill/>
        </p:spPr>
        <p:txBody>
          <a:bodyPr wrap="none" rtlCol="0">
            <a:spAutoFit/>
          </a:bodyPr>
          <a:lstStyle/>
          <a:p>
            <a:pPr algn="ctr"/>
            <a:r>
              <a:rPr lang="zh-CN" altLang="en-US" dirty="0">
                <a:latin typeface="+mj-lt"/>
              </a:rPr>
              <a:t>顺序图</a:t>
            </a:r>
            <a:endParaRPr lang="zh-CN" altLang="en-US" dirty="0">
              <a:latin typeface="+mj-lt"/>
            </a:endParaRP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rPr>
              <a:t>内容</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9" name="椭圆 8"/>
          <p:cNvSpPr/>
          <p:nvPr/>
        </p:nvSpPr>
        <p:spPr>
          <a:xfrm>
            <a:off x="1735584" y="184531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825516" y="1936839"/>
            <a:ext cx="771365" cy="769441"/>
          </a:xfrm>
          <a:prstGeom prst="rect">
            <a:avLst/>
          </a:prstGeom>
          <a:noFill/>
        </p:spPr>
        <p:txBody>
          <a:bodyPr wrap="none" rtlCol="0">
            <a:spAutoFit/>
          </a:bodyPr>
          <a:lstStyle/>
          <a:p>
            <a:pPr algn="ctr"/>
            <a:r>
              <a:rPr lang="en-US" altLang="zh-CN" sz="4400" b="1" dirty="0" smtClean="0">
                <a:solidFill>
                  <a:schemeClr val="bg1"/>
                </a:solidFill>
              </a:rPr>
              <a:t>02</a:t>
            </a:r>
            <a:endParaRPr lang="zh-CN" altLang="en-US" sz="4400" b="1" dirty="0">
              <a:solidFill>
                <a:schemeClr val="bg1"/>
              </a:solidFill>
            </a:endParaRPr>
          </a:p>
        </p:txBody>
      </p:sp>
      <p:sp>
        <p:nvSpPr>
          <p:cNvPr id="33" name="椭圆 32"/>
          <p:cNvSpPr/>
          <p:nvPr/>
        </p:nvSpPr>
        <p:spPr>
          <a:xfrm>
            <a:off x="2496329" y="222596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777494" y="328739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826538" y="3378924"/>
            <a:ext cx="771365" cy="769441"/>
          </a:xfrm>
          <a:prstGeom prst="rect">
            <a:avLst/>
          </a:prstGeom>
          <a:noFill/>
        </p:spPr>
        <p:txBody>
          <a:bodyPr wrap="none" rtlCol="0">
            <a:spAutoFit/>
          </a:bodyPr>
          <a:lstStyle/>
          <a:p>
            <a:pPr algn="ctr"/>
            <a:r>
              <a:rPr lang="en-US" altLang="zh-CN" sz="4400" b="1" dirty="0" smtClean="0">
                <a:solidFill>
                  <a:schemeClr val="bg1"/>
                </a:solidFill>
              </a:rPr>
              <a:t>03</a:t>
            </a:r>
            <a:endParaRPr lang="zh-CN" altLang="en-US" sz="4400" b="1" dirty="0">
              <a:solidFill>
                <a:schemeClr val="bg1"/>
              </a:solidFill>
            </a:endParaRPr>
          </a:p>
        </p:txBody>
      </p:sp>
      <p:sp>
        <p:nvSpPr>
          <p:cNvPr id="34" name="椭圆 33"/>
          <p:cNvSpPr/>
          <p:nvPr/>
        </p:nvSpPr>
        <p:spPr>
          <a:xfrm>
            <a:off x="2454581" y="3668052"/>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736219" y="4787581"/>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824881" y="4924195"/>
            <a:ext cx="771365" cy="769441"/>
          </a:xfrm>
          <a:prstGeom prst="rect">
            <a:avLst/>
          </a:prstGeom>
          <a:noFill/>
        </p:spPr>
        <p:txBody>
          <a:bodyPr wrap="none" rtlCol="0">
            <a:spAutoFit/>
          </a:bodyPr>
          <a:lstStyle/>
          <a:p>
            <a:pPr algn="ctr"/>
            <a:r>
              <a:rPr lang="en-US" altLang="zh-CN" sz="4400" b="1" dirty="0" smtClean="0">
                <a:solidFill>
                  <a:schemeClr val="bg1"/>
                </a:solidFill>
              </a:rPr>
              <a:t>04</a:t>
            </a:r>
            <a:endParaRPr lang="zh-CN" altLang="en-US" sz="4400" b="1" dirty="0">
              <a:solidFill>
                <a:schemeClr val="bg1"/>
              </a:solidFill>
            </a:endParaRPr>
          </a:p>
        </p:txBody>
      </p:sp>
      <p:sp>
        <p:nvSpPr>
          <p:cNvPr id="35" name="椭圆 34"/>
          <p:cNvSpPr/>
          <p:nvPr/>
        </p:nvSpPr>
        <p:spPr>
          <a:xfrm>
            <a:off x="2262295" y="485740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9231759" y="51530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9306431" y="606194"/>
            <a:ext cx="803910" cy="768350"/>
          </a:xfrm>
          <a:prstGeom prst="rect">
            <a:avLst/>
          </a:prstGeom>
          <a:noFill/>
        </p:spPr>
        <p:txBody>
          <a:bodyPr wrap="none" rtlCol="0">
            <a:spAutoFit/>
          </a:bodyPr>
          <a:p>
            <a:pPr algn="ctr"/>
            <a:r>
              <a:rPr lang="en-US" altLang="zh-CN" sz="4400" b="1" dirty="0" smtClean="0">
                <a:solidFill>
                  <a:schemeClr val="bg1"/>
                </a:solidFill>
              </a:rPr>
              <a:t>05</a:t>
            </a:r>
            <a:endParaRPr lang="zh-CN" altLang="en-US" sz="4400" b="1" dirty="0">
              <a:solidFill>
                <a:schemeClr val="bg1"/>
              </a:solidFill>
            </a:endParaRPr>
          </a:p>
        </p:txBody>
      </p:sp>
      <p:sp>
        <p:nvSpPr>
          <p:cNvPr id="13" name="文本框 12"/>
          <p:cNvSpPr txBox="1"/>
          <p:nvPr/>
        </p:nvSpPr>
        <p:spPr>
          <a:xfrm>
            <a:off x="9306560" y="1477010"/>
            <a:ext cx="967105" cy="368300"/>
          </a:xfrm>
          <a:prstGeom prst="rect">
            <a:avLst/>
          </a:prstGeom>
          <a:noFill/>
        </p:spPr>
        <p:txBody>
          <a:bodyPr wrap="square" rtlCol="0">
            <a:spAutoFit/>
          </a:bodyPr>
          <a:p>
            <a:r>
              <a:rPr lang="zh-CN" altLang="en-US"/>
              <a:t>协作图</a:t>
            </a:r>
            <a:endParaRPr lang="zh-CN" altLang="en-US"/>
          </a:p>
        </p:txBody>
      </p:sp>
      <p:sp>
        <p:nvSpPr>
          <p:cNvPr id="26" name="文本框 25"/>
          <p:cNvSpPr txBox="1"/>
          <p:nvPr/>
        </p:nvSpPr>
        <p:spPr>
          <a:xfrm>
            <a:off x="9323338" y="2279419"/>
            <a:ext cx="771365" cy="769441"/>
          </a:xfrm>
          <a:prstGeom prst="rect">
            <a:avLst/>
          </a:prstGeom>
          <a:noFill/>
        </p:spPr>
        <p:txBody>
          <a:bodyPr wrap="none" rtlCol="0">
            <a:spAutoFit/>
          </a:bodyPr>
          <a:lstStyle/>
          <a:p>
            <a:pPr algn="ctr"/>
            <a:r>
              <a:rPr lang="en-US" altLang="zh-CN" sz="4400" b="1" dirty="0" smtClean="0">
                <a:solidFill>
                  <a:schemeClr val="bg1"/>
                </a:solidFill>
              </a:rPr>
              <a:t>01</a:t>
            </a:r>
            <a:endParaRPr lang="zh-CN" altLang="en-US" sz="4400" b="1" dirty="0">
              <a:solidFill>
                <a:schemeClr val="bg1"/>
              </a:solidFill>
            </a:endParaRPr>
          </a:p>
        </p:txBody>
      </p:sp>
      <p:sp>
        <p:nvSpPr>
          <p:cNvPr id="27" name="文本框 26"/>
          <p:cNvSpPr txBox="1"/>
          <p:nvPr/>
        </p:nvSpPr>
        <p:spPr>
          <a:xfrm>
            <a:off x="9323338" y="2314979"/>
            <a:ext cx="771365" cy="769441"/>
          </a:xfrm>
          <a:prstGeom prst="rect">
            <a:avLst/>
          </a:prstGeom>
          <a:noFill/>
        </p:spPr>
        <p:txBody>
          <a:bodyPr wrap="none" rtlCol="0">
            <a:spAutoFit/>
          </a:bodyPr>
          <a:lstStyle/>
          <a:p>
            <a:pPr algn="ctr"/>
            <a:r>
              <a:rPr lang="en-US" altLang="zh-CN" sz="4400" b="1" dirty="0" smtClean="0">
                <a:solidFill>
                  <a:schemeClr val="bg1"/>
                </a:solidFill>
              </a:rPr>
              <a:t>01</a:t>
            </a:r>
            <a:endParaRPr lang="zh-CN" altLang="en-US" sz="4400" b="1" dirty="0">
              <a:solidFill>
                <a:schemeClr val="bg1"/>
              </a:solidFill>
            </a:endParaRPr>
          </a:p>
        </p:txBody>
      </p:sp>
      <p:sp>
        <p:nvSpPr>
          <p:cNvPr id="28" name="椭圆 27"/>
          <p:cNvSpPr/>
          <p:nvPr/>
        </p:nvSpPr>
        <p:spPr>
          <a:xfrm>
            <a:off x="9323199" y="478758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椭圆 28"/>
          <p:cNvSpPr/>
          <p:nvPr/>
        </p:nvSpPr>
        <p:spPr>
          <a:xfrm>
            <a:off x="9323199" y="338804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233029" y="204755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305796" y="2139084"/>
            <a:ext cx="803910" cy="768350"/>
          </a:xfrm>
          <a:prstGeom prst="rect">
            <a:avLst/>
          </a:prstGeom>
          <a:noFill/>
        </p:spPr>
        <p:txBody>
          <a:bodyPr wrap="none" rtlCol="0">
            <a:spAutoFit/>
          </a:bodyPr>
          <a:p>
            <a:pPr algn="ctr"/>
            <a:r>
              <a:rPr lang="en-US" altLang="zh-CN" sz="4400" b="1" dirty="0" smtClean="0">
                <a:solidFill>
                  <a:schemeClr val="bg1"/>
                </a:solidFill>
              </a:rPr>
              <a:t>06</a:t>
            </a:r>
            <a:endParaRPr lang="zh-CN" altLang="en-US" sz="4400" b="1" dirty="0">
              <a:solidFill>
                <a:schemeClr val="bg1"/>
              </a:solidFill>
            </a:endParaRPr>
          </a:p>
        </p:txBody>
      </p:sp>
      <p:sp>
        <p:nvSpPr>
          <p:cNvPr id="32" name="文本框 31"/>
          <p:cNvSpPr txBox="1"/>
          <p:nvPr/>
        </p:nvSpPr>
        <p:spPr>
          <a:xfrm>
            <a:off x="9397236" y="3479569"/>
            <a:ext cx="803910" cy="768350"/>
          </a:xfrm>
          <a:prstGeom prst="rect">
            <a:avLst/>
          </a:prstGeom>
          <a:noFill/>
        </p:spPr>
        <p:txBody>
          <a:bodyPr wrap="none" rtlCol="0">
            <a:spAutoFit/>
          </a:bodyPr>
          <a:p>
            <a:pPr algn="ctr"/>
            <a:r>
              <a:rPr lang="en-US" altLang="zh-CN" sz="4400" b="1" dirty="0" smtClean="0">
                <a:solidFill>
                  <a:schemeClr val="bg1"/>
                </a:solidFill>
              </a:rPr>
              <a:t>07</a:t>
            </a:r>
            <a:endParaRPr lang="zh-CN" altLang="en-US" sz="4400" b="1" dirty="0">
              <a:solidFill>
                <a:schemeClr val="bg1"/>
              </a:solidFill>
            </a:endParaRPr>
          </a:p>
        </p:txBody>
      </p:sp>
      <p:sp>
        <p:nvSpPr>
          <p:cNvPr id="36" name="文本框 35"/>
          <p:cNvSpPr txBox="1"/>
          <p:nvPr/>
        </p:nvSpPr>
        <p:spPr>
          <a:xfrm>
            <a:off x="9388346" y="4924194"/>
            <a:ext cx="803910" cy="768350"/>
          </a:xfrm>
          <a:prstGeom prst="rect">
            <a:avLst/>
          </a:prstGeom>
          <a:noFill/>
        </p:spPr>
        <p:txBody>
          <a:bodyPr wrap="none" rtlCol="0">
            <a:spAutoFit/>
          </a:bodyPr>
          <a:p>
            <a:pPr algn="ctr"/>
            <a:r>
              <a:rPr lang="en-US" altLang="zh-CN" sz="4400" b="1" dirty="0" smtClean="0">
                <a:solidFill>
                  <a:schemeClr val="bg1"/>
                </a:solidFill>
              </a:rPr>
              <a:t>08</a:t>
            </a:r>
            <a:endParaRPr lang="zh-CN" altLang="en-US" sz="4400" b="1" dirty="0">
              <a:solidFill>
                <a:schemeClr val="bg1"/>
              </a:solidFill>
            </a:endParaRPr>
          </a:p>
        </p:txBody>
      </p:sp>
      <p:sp>
        <p:nvSpPr>
          <p:cNvPr id="38" name="文本框 37"/>
          <p:cNvSpPr txBox="1"/>
          <p:nvPr/>
        </p:nvSpPr>
        <p:spPr>
          <a:xfrm>
            <a:off x="9305925" y="2999740"/>
            <a:ext cx="916305" cy="368300"/>
          </a:xfrm>
          <a:prstGeom prst="rect">
            <a:avLst/>
          </a:prstGeom>
          <a:noFill/>
        </p:spPr>
        <p:txBody>
          <a:bodyPr wrap="square" rtlCol="0">
            <a:spAutoFit/>
          </a:bodyPr>
          <a:p>
            <a:r>
              <a:rPr lang="zh-CN" altLang="en-US">
                <a:sym typeface="+mn-ea"/>
              </a:rPr>
              <a:t>部署图</a:t>
            </a:r>
            <a:endParaRPr lang="zh-CN" altLang="en-US"/>
          </a:p>
        </p:txBody>
      </p:sp>
      <p:sp>
        <p:nvSpPr>
          <p:cNvPr id="39" name="文本框 38"/>
          <p:cNvSpPr txBox="1"/>
          <p:nvPr/>
        </p:nvSpPr>
        <p:spPr>
          <a:xfrm>
            <a:off x="9443720" y="4340225"/>
            <a:ext cx="640715" cy="368300"/>
          </a:xfrm>
          <a:prstGeom prst="rect">
            <a:avLst/>
          </a:prstGeom>
          <a:noFill/>
        </p:spPr>
        <p:txBody>
          <a:bodyPr wrap="square" rtlCol="0">
            <a:spAutoFit/>
          </a:bodyPr>
          <a:p>
            <a:r>
              <a:rPr lang="zh-CN" altLang="en-US"/>
              <a:t>问题</a:t>
            </a:r>
            <a:endParaRPr lang="zh-CN" altLang="en-US"/>
          </a:p>
        </p:txBody>
      </p:sp>
      <p:sp>
        <p:nvSpPr>
          <p:cNvPr id="40" name="文本框 39"/>
          <p:cNvSpPr txBox="1"/>
          <p:nvPr/>
        </p:nvSpPr>
        <p:spPr>
          <a:xfrm>
            <a:off x="9388475" y="5739765"/>
            <a:ext cx="1228725" cy="368300"/>
          </a:xfrm>
          <a:prstGeom prst="rect">
            <a:avLst/>
          </a:prstGeom>
          <a:noFill/>
        </p:spPr>
        <p:txBody>
          <a:bodyPr wrap="square" rtlCol="0">
            <a:spAutoFit/>
          </a:bodyPr>
          <a:p>
            <a:r>
              <a:rPr lang="zh-CN" altLang="en-US"/>
              <a:t>参考资料</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468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状态机图的基本元素</a:t>
            </a:r>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5354320"/>
          </a:xfrm>
          <a:prstGeom prst="rect">
            <a:avLst/>
          </a:prstGeom>
        </p:spPr>
        <p:txBody>
          <a:bodyPr>
            <a:spAutoFit/>
          </a:bodyPr>
          <a:p>
            <a:pPr algn="just">
              <a:spcAft>
                <a:spcPts val="0"/>
              </a:spcAft>
            </a:pPr>
            <a:r>
              <a:rPr lang="zh-CN" altLang="en-US" dirty="0">
                <a:sym typeface="+mn-ea"/>
              </a:rPr>
              <a:t>转换由源状态，触发事件，监护条件，动作，目标状态组成</a:t>
            </a:r>
            <a:endParaRPr lang="zh-CN" altLang="en-US" dirty="0"/>
          </a:p>
          <a:p>
            <a:pPr algn="just">
              <a:spcAft>
                <a:spcPts val="0"/>
              </a:spcAft>
            </a:pPr>
            <a:endParaRPr lang="zh-CN" altLang="en-US" dirty="0">
              <a:sym typeface="+mn-ea"/>
            </a:endParaRPr>
          </a:p>
          <a:p>
            <a:pPr algn="just">
              <a:spcAft>
                <a:spcPts val="0"/>
              </a:spcAft>
            </a:pPr>
            <a:r>
              <a:rPr lang="zh-CN" altLang="en-US" dirty="0">
                <a:sym typeface="+mn-ea"/>
              </a:rPr>
              <a:t>源状态：对象在被激发前所处的状态就是装换的源状态</a:t>
            </a:r>
            <a:endParaRPr lang="zh-CN" altLang="en-US" dirty="0">
              <a:sym typeface="+mn-ea"/>
            </a:endParaRPr>
          </a:p>
          <a:p>
            <a:pPr algn="just">
              <a:spcAft>
                <a:spcPts val="0"/>
              </a:spcAft>
            </a:pPr>
            <a:endParaRPr lang="zh-CN" altLang="en-US" dirty="0">
              <a:sym typeface="+mn-ea"/>
            </a:endParaRPr>
          </a:p>
          <a:p>
            <a:pPr algn="just">
              <a:spcAft>
                <a:spcPts val="0"/>
              </a:spcAft>
            </a:pPr>
            <a:r>
              <a:rPr lang="zh-CN" altLang="en-US" dirty="0">
                <a:sym typeface="+mn-ea"/>
              </a:rPr>
              <a:t>触发事件：引起转变的时间，是转移的诱因</a:t>
            </a:r>
            <a:endParaRPr lang="zh-CN" altLang="en-US" dirty="0"/>
          </a:p>
          <a:p>
            <a:pPr algn="just">
              <a:spcAft>
                <a:spcPts val="0"/>
              </a:spcAft>
            </a:pPr>
            <a:endParaRPr lang="zh-CN" altLang="en-US" dirty="0"/>
          </a:p>
          <a:p>
            <a:pPr algn="just">
              <a:spcAft>
                <a:spcPts val="0"/>
              </a:spcAft>
            </a:pPr>
            <a:r>
              <a:rPr lang="zh-CN" altLang="en-US" dirty="0">
                <a:sym typeface="+mn-ea"/>
              </a:rPr>
              <a:t>动作：转移发生时，对应的动作被执行</a:t>
            </a:r>
            <a:endParaRPr lang="zh-CN" altLang="en-US" dirty="0"/>
          </a:p>
          <a:p>
            <a:pPr algn="just">
              <a:spcAft>
                <a:spcPts val="0"/>
              </a:spcAft>
            </a:pPr>
            <a:endParaRPr lang="zh-CN" altLang="en-US" dirty="0"/>
          </a:p>
          <a:p>
            <a:pPr algn="just">
              <a:spcAft>
                <a:spcPts val="0"/>
              </a:spcAft>
            </a:pPr>
            <a:r>
              <a:rPr lang="zh-CN" altLang="en-US" dirty="0">
                <a:sym typeface="+mn-ea"/>
              </a:rPr>
              <a:t>监护条件：监护条件为“真”时，转移有效，否则不会转移</a:t>
            </a: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r>
              <a:rPr lang="zh-CN" altLang="en-US" dirty="0">
                <a:sym typeface="+mn-ea"/>
              </a:rPr>
              <a:t>目标状态：转换完成后的状态，箭头指向的状态为目标状态</a:t>
            </a:r>
            <a:endParaRPr lang="zh-CN" altLang="en-US"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矩形 6"/>
          <p:cNvSpPr/>
          <p:nvPr/>
        </p:nvSpPr>
        <p:spPr>
          <a:xfrm>
            <a:off x="3530540" y="847176"/>
            <a:ext cx="792480" cy="460375"/>
          </a:xfrm>
          <a:prstGeom prst="rect">
            <a:avLst/>
          </a:prstGeom>
        </p:spPr>
        <p:txBody>
          <a:bodyPr wrap="none">
            <a:spAutoFit/>
          </a:bodyPr>
          <a:p>
            <a:pPr algn="l"/>
            <a:r>
              <a:rPr lang="zh-CN" altLang="en-US" sz="2400" b="1" dirty="0">
                <a:sym typeface="+mn-ea"/>
              </a:rPr>
              <a:t>转换</a:t>
            </a:r>
            <a:endParaRPr lang="zh-CN" altLang="en-US" sz="2400" b="1" dirty="0"/>
          </a:p>
        </p:txBody>
      </p:sp>
      <p:pic>
        <p:nvPicPr>
          <p:cNvPr id="25" name="图片 24"/>
          <p:cNvPicPr/>
          <p:nvPr/>
        </p:nvPicPr>
        <p:blipFill>
          <a:blip r:embed="rId1"/>
          <a:stretch>
            <a:fillRect/>
          </a:stretch>
        </p:blipFill>
        <p:spPr>
          <a:xfrm>
            <a:off x="6647815" y="1534160"/>
            <a:ext cx="5333365" cy="2960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960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状态机图的应用</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1198880"/>
          </a:xfrm>
          <a:prstGeom prst="rect">
            <a:avLst/>
          </a:prstGeom>
        </p:spPr>
        <p:txBody>
          <a:bodyPr>
            <a:spAutoFit/>
          </a:bodyPr>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5" name="图片 14"/>
          <p:cNvPicPr/>
          <p:nvPr/>
        </p:nvPicPr>
        <p:blipFill>
          <a:blip r:embed="rId1"/>
          <a:stretch>
            <a:fillRect/>
          </a:stretch>
        </p:blipFill>
        <p:spPr>
          <a:xfrm>
            <a:off x="2382520" y="1106805"/>
            <a:ext cx="6212205" cy="513334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顺序图概述</a:t>
            </a:r>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9265"/>
            <a:ext cx="6096000" cy="3692525"/>
          </a:xfrm>
          <a:prstGeom prst="rect">
            <a:avLst/>
          </a:prstGeom>
        </p:spPr>
        <p:txBody>
          <a:bodyPr>
            <a:spAutoFit/>
          </a:bodyPr>
          <a:p>
            <a:pPr algn="just">
              <a:spcAft>
                <a:spcPts val="0"/>
              </a:spcAft>
            </a:pPr>
            <a:r>
              <a:rPr lang="zh-CN" altLang="en-US">
                <a:sym typeface="+mn-ea"/>
              </a:rPr>
              <a:t>顺序图（Sequence Diagram）是强调消息时间顺序的交互图，它描述了对象之间传送消息的时间顺序，用于表示用例中的行为顺序。顺序图将交互关系表示为一个二维图。横向轴代表了在协作中各独立对象的类元角色。纵向轴是时间轴，时间沿竖线向下延伸。</a:t>
            </a:r>
            <a:endParaRPr lang="zh-CN" altLang="en-US"/>
          </a:p>
          <a:p>
            <a:pPr algn="just">
              <a:spcAft>
                <a:spcPts val="0"/>
              </a:spcAft>
            </a:pPr>
            <a:r>
              <a:rPr lang="zh-CN" altLang="en-US">
                <a:sym typeface="+mn-ea"/>
              </a:rPr>
              <a:t>顺序图主要用于按照交互发生的一系列顺序，显示对象之间的这些交互。</a:t>
            </a:r>
            <a:endParaRPr lang="zh-CN" altLang="en-US"/>
          </a:p>
          <a:p>
            <a:pPr algn="just">
              <a:spcAft>
                <a:spcPts val="0"/>
              </a:spcAft>
            </a:pPr>
            <a:r>
              <a:rPr lang="zh-CN" altLang="en-US">
                <a:sym typeface="+mn-ea"/>
              </a:rPr>
              <a:t>顺序图的主要用途之一，是把用例表达的需求，转化为进一步、更加正式层次的精细表达。</a:t>
            </a: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7032625" y="970280"/>
            <a:ext cx="4077335" cy="442785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2861310"/>
          </a:xfrm>
          <a:prstGeom prst="rect">
            <a:avLst/>
          </a:prstGeom>
        </p:spPr>
        <p:txBody>
          <a:bodyPr>
            <a:spAutoFit/>
          </a:bodyPr>
          <a:p>
            <a:pPr algn="just">
              <a:spcAft>
                <a:spcPts val="0"/>
              </a:spcAft>
            </a:pPr>
            <a:r>
              <a:rPr lang="zh-CN" altLang="en-US">
                <a:sym typeface="+mn-ea"/>
              </a:rPr>
              <a:t>顺序图中包括的建模元素主要有：角色（Actor）、对象（Object）、生命线（Lifeline）、激活（Activation）、消息（Message）等。</a:t>
            </a:r>
            <a:endParaRPr lang="zh-CN" altLang="en-US"/>
          </a:p>
          <a:p>
            <a:pPr algn="just">
              <a:spcAft>
                <a:spcPts val="0"/>
              </a:spcAft>
            </a:pPr>
            <a:r>
              <a:rPr lang="zh-CN" altLang="en-US">
                <a:sym typeface="+mn-ea"/>
              </a:rPr>
              <a:t>1、角色</a:t>
            </a:r>
            <a:endParaRPr lang="zh-CN" altLang="en-US"/>
          </a:p>
          <a:p>
            <a:pPr algn="just">
              <a:spcAft>
                <a:spcPts val="0"/>
              </a:spcAft>
            </a:pPr>
            <a:r>
              <a:rPr lang="zh-CN" altLang="en-US">
                <a:sym typeface="+mn-ea"/>
              </a:rPr>
              <a:t>系统角色可以是人或其他的系统或者其子系统。</a:t>
            </a: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8" name="图片 7"/>
          <p:cNvPicPr>
            <a:picLocks noChangeAspect="1"/>
          </p:cNvPicPr>
          <p:nvPr/>
        </p:nvPicPr>
        <p:blipFill>
          <a:blip r:embed="rId1"/>
          <a:stretch>
            <a:fillRect/>
          </a:stretch>
        </p:blipFill>
        <p:spPr>
          <a:xfrm>
            <a:off x="1886585" y="2895600"/>
            <a:ext cx="1783080" cy="10668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4246245"/>
          </a:xfrm>
          <a:prstGeom prst="rect">
            <a:avLst/>
          </a:prstGeom>
        </p:spPr>
        <p:txBody>
          <a:bodyPr>
            <a:spAutoFit/>
          </a:bodyPr>
          <a:p>
            <a:pPr algn="just">
              <a:spcAft>
                <a:spcPts val="0"/>
              </a:spcAft>
            </a:pPr>
            <a:r>
              <a:rPr lang="zh-CN" altLang="en-US">
                <a:sym typeface="+mn-ea"/>
              </a:rPr>
              <a:t>2、对象</a:t>
            </a:r>
            <a:endParaRPr lang="zh-CN" altLang="en-US"/>
          </a:p>
          <a:p>
            <a:pPr algn="just">
              <a:spcAft>
                <a:spcPts val="0"/>
              </a:spcAft>
            </a:pPr>
            <a:r>
              <a:rPr lang="zh-CN" altLang="en-US">
                <a:sym typeface="+mn-ea"/>
              </a:rPr>
              <a:t>顺序图中的对象在概念上和它在类图中的定义是一致的，它们之间可以进行交互，交互的顺序按时间的顺序。</a:t>
            </a:r>
            <a:endParaRPr lang="zh-CN" altLang="en-US"/>
          </a:p>
          <a:p>
            <a:pPr algn="just">
              <a:spcAft>
                <a:spcPts val="0"/>
              </a:spcAft>
            </a:pPr>
            <a:r>
              <a:rPr lang="zh-CN" altLang="en-US">
                <a:sym typeface="+mn-ea"/>
              </a:rPr>
              <a:t>对象的三种命名方式：</a:t>
            </a:r>
            <a:endParaRPr lang="zh-CN" altLang="en-US"/>
          </a:p>
          <a:p>
            <a:pPr algn="just">
              <a:spcAft>
                <a:spcPts val="0"/>
              </a:spcAft>
            </a:pPr>
            <a:r>
              <a:rPr lang="zh-CN" altLang="en-US">
                <a:sym typeface="+mn-ea"/>
              </a:rPr>
              <a:t>（1）、包括对象名和它所属的类名，中间用冒号隔开；</a:t>
            </a:r>
            <a:endParaRPr lang="zh-CN" altLang="en-US"/>
          </a:p>
          <a:p>
            <a:pPr algn="just">
              <a:spcAft>
                <a:spcPts val="0"/>
              </a:spcAft>
            </a:pPr>
            <a:r>
              <a:rPr lang="zh-CN" altLang="en-US">
                <a:sym typeface="+mn-ea"/>
              </a:rPr>
              <a:t>（2）、只显示对象名不显示类名；</a:t>
            </a:r>
            <a:endParaRPr lang="zh-CN" altLang="en-US"/>
          </a:p>
          <a:p>
            <a:pPr algn="just">
              <a:spcAft>
                <a:spcPts val="0"/>
              </a:spcAft>
            </a:pPr>
            <a:r>
              <a:rPr lang="zh-CN" altLang="en-US">
                <a:sym typeface="+mn-ea"/>
              </a:rPr>
              <a:t>（</a:t>
            </a:r>
            <a:r>
              <a:rPr lang="en-US" altLang="zh-CN">
                <a:sym typeface="+mn-ea"/>
              </a:rPr>
              <a:t>3</a:t>
            </a:r>
            <a:r>
              <a:rPr lang="zh-CN" altLang="en-US">
                <a:sym typeface="+mn-ea"/>
              </a:rPr>
              <a:t>）、只显示类名不显示对象名，即表示它是一个匿名对象，这样参与交互的并不限于特定的对象，而是适用于该类的任何对象。</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7002780" y="1430655"/>
            <a:ext cx="5060315" cy="413067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2584450"/>
          </a:xfrm>
          <a:prstGeom prst="rect">
            <a:avLst/>
          </a:prstGeom>
        </p:spPr>
        <p:txBody>
          <a:bodyPr>
            <a:spAutoFit/>
          </a:bodyPr>
          <a:p>
            <a:pPr algn="just">
              <a:spcAft>
                <a:spcPts val="0"/>
              </a:spcAft>
            </a:pPr>
            <a:r>
              <a:rPr lang="zh-CN" altLang="en-US">
                <a:sym typeface="+mn-ea"/>
              </a:rPr>
              <a:t>若对象置于顺序图的顶部，在交互初对象就已经存在，若对象的位置不在顶端，则表示对象是在交互的过程中被创建的。</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3" name="图片 13"/>
          <p:cNvPicPr>
            <a:picLocks noChangeAspect="1"/>
          </p:cNvPicPr>
          <p:nvPr/>
        </p:nvPicPr>
        <p:blipFill>
          <a:blip r:embed="rId1"/>
          <a:stretch>
            <a:fillRect/>
          </a:stretch>
        </p:blipFill>
        <p:spPr>
          <a:xfrm>
            <a:off x="1788795" y="1965960"/>
            <a:ext cx="6241415" cy="3932555"/>
          </a:xfrm>
          <a:prstGeom prst="rect">
            <a:avLst/>
          </a:prstGeom>
          <a:noFill/>
          <a:ln w="9525">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415030"/>
          </a:xfrm>
          <a:prstGeom prst="rect">
            <a:avLst/>
          </a:prstGeom>
        </p:spPr>
        <p:txBody>
          <a:bodyPr>
            <a:spAutoFit/>
          </a:bodyPr>
          <a:p>
            <a:pPr algn="just">
              <a:spcAft>
                <a:spcPts val="0"/>
              </a:spcAft>
            </a:pPr>
            <a:r>
              <a:rPr lang="zh-CN" altLang="en-US">
                <a:sym typeface="+mn-ea"/>
              </a:rPr>
              <a:t>3、生命线</a:t>
            </a:r>
            <a:endParaRPr lang="zh-CN" altLang="en-US"/>
          </a:p>
          <a:p>
            <a:pPr algn="just">
              <a:spcAft>
                <a:spcPts val="0"/>
              </a:spcAft>
            </a:pPr>
            <a:r>
              <a:rPr lang="zh-CN" altLang="en-US">
                <a:sym typeface="+mn-ea"/>
              </a:rPr>
              <a:t>生命线代表顺序图中对象在一段时间内的存在。生命线在顺序图中表示为从对象图标底部中心位置向下延伸的一条虚线（但事实上UML2中定义的生命线可以用实线来表示）。</a:t>
            </a:r>
            <a:endParaRPr lang="zh-CN" altLang="en-US"/>
          </a:p>
          <a:p>
            <a:pPr algn="just">
              <a:spcAft>
                <a:spcPts val="0"/>
              </a:spcAft>
            </a:pPr>
            <a:r>
              <a:rPr lang="zh-CN" altLang="en-US">
                <a:sym typeface="+mn-ea"/>
              </a:rPr>
              <a:t>对象在生命线上的两种状态：休眠状态和激活状态。</a:t>
            </a:r>
            <a:endParaRPr lang="zh-CN" altLang="en-US"/>
          </a:p>
          <a:p>
            <a:pPr algn="just">
              <a:spcAft>
                <a:spcPts val="0"/>
              </a:spcAft>
            </a:pPr>
            <a:r>
              <a:rPr lang="zh-CN" altLang="en-US">
                <a:sym typeface="+mn-ea"/>
              </a:rPr>
              <a:t>。</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8" name="图片 7"/>
          <p:cNvPicPr>
            <a:picLocks noChangeAspect="1"/>
          </p:cNvPicPr>
          <p:nvPr/>
        </p:nvPicPr>
        <p:blipFill>
          <a:blip r:embed="rId1"/>
          <a:stretch>
            <a:fillRect/>
          </a:stretch>
        </p:blipFill>
        <p:spPr>
          <a:xfrm>
            <a:off x="922020" y="2734310"/>
            <a:ext cx="4958080" cy="290576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4246245"/>
          </a:xfrm>
          <a:prstGeom prst="rect">
            <a:avLst/>
          </a:prstGeom>
        </p:spPr>
        <p:txBody>
          <a:bodyPr>
            <a:spAutoFit/>
          </a:bodyPr>
          <a:p>
            <a:pPr algn="just">
              <a:spcAft>
                <a:spcPts val="0"/>
              </a:spcAft>
            </a:pPr>
            <a:r>
              <a:rPr lang="zh-CN" altLang="en-US">
                <a:sym typeface="+mn-ea"/>
              </a:rPr>
              <a:t>4、激活期</a:t>
            </a:r>
            <a:endParaRPr lang="zh-CN" altLang="en-US"/>
          </a:p>
          <a:p>
            <a:pPr algn="just">
              <a:spcAft>
                <a:spcPts val="0"/>
              </a:spcAft>
            </a:pPr>
            <a:r>
              <a:rPr lang="zh-CN" altLang="en-US">
                <a:sym typeface="+mn-ea"/>
              </a:rPr>
              <a:t>激活期也被称为控制焦点，代表顺序图中的对象执行一项操作的时期，是顺序图中表示时间段的符号，在这个时间段内对象将执行相应的操作。</a:t>
            </a:r>
            <a:endParaRPr lang="zh-CN" altLang="en-US"/>
          </a:p>
          <a:p>
            <a:pPr algn="just">
              <a:spcAft>
                <a:spcPts val="0"/>
              </a:spcAft>
            </a:pPr>
            <a:r>
              <a:rPr lang="zh-CN" altLang="en-US">
                <a:sym typeface="+mn-ea"/>
              </a:rPr>
              <a:t>在UML中，用小矩形表示，被称为激活条或控制期，对象就是在激活条的顶部被激活的，在完成自己的工作后被去激活。</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4" name="图片 14"/>
          <p:cNvPicPr>
            <a:picLocks noChangeAspect="1"/>
          </p:cNvPicPr>
          <p:nvPr/>
        </p:nvPicPr>
        <p:blipFill>
          <a:blip r:embed="rId1"/>
          <a:stretch>
            <a:fillRect/>
          </a:stretch>
        </p:blipFill>
        <p:spPr>
          <a:xfrm>
            <a:off x="826770" y="3244215"/>
            <a:ext cx="6976745" cy="3145155"/>
          </a:xfrm>
          <a:prstGeom prst="rect">
            <a:avLst/>
          </a:prstGeom>
          <a:noFill/>
          <a:ln w="9525">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415030"/>
          </a:xfrm>
          <a:prstGeom prst="rect">
            <a:avLst/>
          </a:prstGeom>
        </p:spPr>
        <p:txBody>
          <a:bodyPr>
            <a:spAutoFit/>
          </a:bodyPr>
          <a:p>
            <a:pPr algn="just">
              <a:spcAft>
                <a:spcPts val="0"/>
              </a:spcAft>
            </a:pPr>
            <a:r>
              <a:rPr lang="zh-CN" altLang="en-US">
                <a:sym typeface="+mn-ea"/>
              </a:rPr>
              <a:t>5、消息</a:t>
            </a:r>
            <a:endParaRPr lang="zh-CN" altLang="en-US"/>
          </a:p>
          <a:p>
            <a:pPr algn="just">
              <a:spcAft>
                <a:spcPts val="0"/>
              </a:spcAft>
            </a:pPr>
            <a:r>
              <a:rPr lang="zh-CN" altLang="en-US">
                <a:sym typeface="+mn-ea"/>
              </a:rPr>
              <a:t>消息是对象之间某种形式的通信，在垂直生命线之间，用带箭头的线并附以消息表达式方式表示。</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5" name="图片 15"/>
          <p:cNvPicPr>
            <a:picLocks noChangeAspect="1"/>
          </p:cNvPicPr>
          <p:nvPr/>
        </p:nvPicPr>
        <p:blipFill>
          <a:blip r:embed="rId1"/>
          <a:stretch>
            <a:fillRect/>
          </a:stretch>
        </p:blipFill>
        <p:spPr>
          <a:xfrm>
            <a:off x="1226820" y="2383790"/>
            <a:ext cx="6205220" cy="3152775"/>
          </a:xfrm>
          <a:prstGeom prst="rect">
            <a:avLst/>
          </a:prstGeom>
          <a:noFill/>
          <a:ln w="9525">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4246245"/>
          </a:xfrm>
          <a:prstGeom prst="rect">
            <a:avLst/>
          </a:prstGeom>
        </p:spPr>
        <p:txBody>
          <a:bodyPr>
            <a:spAutoFit/>
          </a:bodyPr>
          <a:p>
            <a:pPr algn="just">
              <a:spcAft>
                <a:spcPts val="0"/>
              </a:spcAft>
            </a:pPr>
            <a:r>
              <a:rPr lang="zh-CN" altLang="en-US">
                <a:sym typeface="+mn-ea"/>
              </a:rPr>
              <a:t>在UML中，消息的箭头形状代表了消息的类型。消息的类型分为同步消息，异步消息和同步且立即返回消息三种。</a:t>
            </a:r>
            <a:endParaRPr lang="zh-CN" altLang="en-US"/>
          </a:p>
          <a:p>
            <a:pPr algn="just">
              <a:spcAft>
                <a:spcPts val="0"/>
              </a:spcAft>
            </a:pPr>
            <a:r>
              <a:rPr lang="zh-CN" altLang="en-US">
                <a:sym typeface="+mn-ea"/>
              </a:rPr>
              <a:t>1）同步消息</a:t>
            </a:r>
            <a:endParaRPr lang="zh-CN" altLang="en-US"/>
          </a:p>
          <a:p>
            <a:pPr algn="just">
              <a:spcAft>
                <a:spcPts val="0"/>
              </a:spcAft>
            </a:pPr>
            <a:r>
              <a:rPr lang="zh-CN" altLang="en-US">
                <a:sym typeface="+mn-ea"/>
              </a:rPr>
              <a:t>仅当发送者要发送一个消息而且接收者已经做好接收这个消息的准备时才能传送的消息，即发送者和接收者同步。</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6" name="图片 16"/>
          <p:cNvPicPr>
            <a:picLocks noChangeAspect="1"/>
          </p:cNvPicPr>
          <p:nvPr/>
        </p:nvPicPr>
        <p:blipFill>
          <a:blip r:embed="rId1"/>
          <a:stretch>
            <a:fillRect/>
          </a:stretch>
        </p:blipFill>
        <p:spPr>
          <a:xfrm>
            <a:off x="1702435" y="3025140"/>
            <a:ext cx="3938905" cy="1352550"/>
          </a:xfrm>
          <a:prstGeom prst="rect">
            <a:avLst/>
          </a:prstGeom>
          <a:noFill/>
          <a:ln w="9525">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PART 1</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819993" y="3040204"/>
            <a:ext cx="944880" cy="398780"/>
          </a:xfrm>
          <a:prstGeom prst="rect">
            <a:avLst/>
          </a:prstGeom>
        </p:spPr>
        <p:txBody>
          <a:bodyPr wrap="none">
            <a:spAutoFit/>
          </a:bodyPr>
          <a:lstStyle/>
          <a:p>
            <a:r>
              <a:rPr lang="zh-CN" altLang="en-US" sz="2000" b="1" dirty="0"/>
              <a:t>用例图</a:t>
            </a:r>
            <a:endParaRPr lang="zh-CN" altLang="en-US" sz="20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676400" y="1178560"/>
            <a:ext cx="4928870" cy="1476375"/>
          </a:xfrm>
          <a:prstGeom prst="rect">
            <a:avLst/>
          </a:prstGeom>
          <a:noFill/>
        </p:spPr>
        <p:txBody>
          <a:bodyPr wrap="square" rtlCol="0">
            <a:spAutoFit/>
          </a:bodyPr>
          <a:p>
            <a:r>
              <a:rPr lang="zh-CN" altLang="en-US">
                <a:sym typeface="+mn-ea"/>
              </a:rPr>
              <a:t>2）异步消息</a:t>
            </a:r>
            <a:endParaRPr lang="zh-CN" altLang="en-US"/>
          </a:p>
          <a:p>
            <a:r>
              <a:rPr lang="zh-CN" altLang="en-US">
                <a:sym typeface="+mn-ea"/>
              </a:rPr>
              <a:t>发送者不管接收者是否做好了接收准备都可以发送的消息称为异步消息。异步消息的接收者和发送者是并发工作的。</a:t>
            </a:r>
            <a:endParaRPr lang="zh-CN" altLang="en-US"/>
          </a:p>
          <a:p>
            <a:endParaRPr lang="zh-CN" altLang="en-US"/>
          </a:p>
        </p:txBody>
      </p:sp>
      <p:pic>
        <p:nvPicPr>
          <p:cNvPr id="17" name="图片 17"/>
          <p:cNvPicPr>
            <a:picLocks noChangeAspect="1"/>
          </p:cNvPicPr>
          <p:nvPr/>
        </p:nvPicPr>
        <p:blipFill>
          <a:blip r:embed="rId1"/>
          <a:stretch>
            <a:fillRect/>
          </a:stretch>
        </p:blipFill>
        <p:spPr>
          <a:xfrm>
            <a:off x="1112520" y="2654935"/>
            <a:ext cx="5492750" cy="1789430"/>
          </a:xfrm>
          <a:prstGeom prst="rect">
            <a:avLst/>
          </a:prstGeom>
          <a:noFill/>
          <a:ln w="9525">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676400" y="1178560"/>
            <a:ext cx="4928870" cy="1198880"/>
          </a:xfrm>
          <a:prstGeom prst="rect">
            <a:avLst/>
          </a:prstGeom>
          <a:noFill/>
        </p:spPr>
        <p:txBody>
          <a:bodyPr wrap="square" rtlCol="0">
            <a:spAutoFit/>
          </a:bodyPr>
          <a:p>
            <a:r>
              <a:rPr lang="zh-CN" altLang="en-US">
                <a:sym typeface="+mn-ea"/>
              </a:rPr>
              <a:t>3）返回消息</a:t>
            </a:r>
            <a:endParaRPr lang="zh-CN" altLang="en-US"/>
          </a:p>
          <a:p>
            <a:r>
              <a:rPr lang="zh-CN" altLang="en-US">
                <a:sym typeface="+mn-ea"/>
              </a:rPr>
              <a:t>返回消息表示从过程调用返回。</a:t>
            </a:r>
            <a:endParaRPr lang="zh-CN" altLang="en-US"/>
          </a:p>
          <a:p>
            <a:endParaRPr lang="zh-CN" altLang="en-US"/>
          </a:p>
          <a:p>
            <a:endParaRPr lang="zh-CN" altLang="en-US"/>
          </a:p>
        </p:txBody>
      </p:sp>
      <p:pic>
        <p:nvPicPr>
          <p:cNvPr id="18" name="图片 18"/>
          <p:cNvPicPr>
            <a:picLocks noChangeAspect="1"/>
          </p:cNvPicPr>
          <p:nvPr/>
        </p:nvPicPr>
        <p:blipFill>
          <a:blip r:embed="rId1"/>
          <a:stretch>
            <a:fillRect/>
          </a:stretch>
        </p:blipFill>
        <p:spPr>
          <a:xfrm>
            <a:off x="1676400" y="2320290"/>
            <a:ext cx="4203700" cy="1576705"/>
          </a:xfrm>
          <a:prstGeom prst="rect">
            <a:avLst/>
          </a:prstGeom>
          <a:noFill/>
          <a:ln w="9525">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13815" y="1106805"/>
            <a:ext cx="4928870" cy="3138170"/>
          </a:xfrm>
          <a:prstGeom prst="rect">
            <a:avLst/>
          </a:prstGeom>
          <a:noFill/>
        </p:spPr>
        <p:txBody>
          <a:bodyPr wrap="square" rtlCol="0">
            <a:spAutoFit/>
          </a:bodyPr>
          <a:p>
            <a:r>
              <a:rPr lang="zh-CN" altLang="en-US">
                <a:sym typeface="+mn-ea"/>
              </a:rPr>
              <a:t>另外，在消息的创建过程中还存在一些其他的内容，比如说创建对象、撤销对象、自关联消息等。</a:t>
            </a:r>
            <a:endParaRPr lang="zh-CN" altLang="en-US"/>
          </a:p>
          <a:p>
            <a:r>
              <a:rPr lang="zh-CN" altLang="en-US">
                <a:sym typeface="+mn-ea"/>
              </a:rPr>
              <a:t>1）创建对象</a:t>
            </a:r>
            <a:endParaRPr lang="zh-CN" altLang="en-US"/>
          </a:p>
          <a:p>
            <a:r>
              <a:rPr lang="zh-CN" altLang="en-US">
                <a:sym typeface="+mn-ea"/>
              </a:rPr>
              <a:t>一个对象可以通过发送消息来创建另一个对象，即创建（create）对象。对象在创建消息发生后才能存在，对象的生命线也实在创建消息后才存在的。</a:t>
            </a:r>
            <a:endParaRPr lang="zh-CN" altLang="en-US"/>
          </a:p>
          <a:p>
            <a:endParaRPr lang="zh-CN" altLang="en-US"/>
          </a:p>
          <a:p>
            <a:endParaRPr lang="zh-CN" altLang="en-US"/>
          </a:p>
          <a:p>
            <a:endParaRPr lang="zh-CN" altLang="en-US"/>
          </a:p>
        </p:txBody>
      </p:sp>
      <p:pic>
        <p:nvPicPr>
          <p:cNvPr id="20" name="图片 20"/>
          <p:cNvPicPr>
            <a:picLocks noChangeAspect="1"/>
          </p:cNvPicPr>
          <p:nvPr/>
        </p:nvPicPr>
        <p:blipFill>
          <a:blip r:embed="rId1"/>
          <a:stretch>
            <a:fillRect/>
          </a:stretch>
        </p:blipFill>
        <p:spPr>
          <a:xfrm>
            <a:off x="1585595" y="3571875"/>
            <a:ext cx="4798060" cy="2350770"/>
          </a:xfrm>
          <a:prstGeom prst="rect">
            <a:avLst/>
          </a:prstGeom>
          <a:noFill/>
          <a:ln w="9525">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13815" y="1106805"/>
            <a:ext cx="4928870" cy="2030095"/>
          </a:xfrm>
          <a:prstGeom prst="rect">
            <a:avLst/>
          </a:prstGeom>
          <a:noFill/>
        </p:spPr>
        <p:txBody>
          <a:bodyPr wrap="square" rtlCol="0">
            <a:spAutoFit/>
          </a:bodyPr>
          <a:p>
            <a:r>
              <a:rPr lang="zh-CN" altLang="en-US">
                <a:sym typeface="+mn-ea"/>
              </a:rPr>
              <a:t>2）撤销对象</a:t>
            </a:r>
            <a:endParaRPr lang="zh-CN" altLang="en-US"/>
          </a:p>
          <a:p>
            <a:r>
              <a:rPr lang="zh-CN" altLang="en-US">
                <a:sym typeface="+mn-ea"/>
              </a:rPr>
              <a:t>当一个对象被删除或者自我删除时，该对象用“X”标记，即撤销（destroy）对象。</a:t>
            </a:r>
            <a:endParaRPr lang="zh-CN" altLang="en-US"/>
          </a:p>
          <a:p>
            <a:endParaRPr lang="zh-CN" altLang="en-US"/>
          </a:p>
          <a:p>
            <a:endParaRPr lang="zh-CN" altLang="en-US"/>
          </a:p>
          <a:p>
            <a:endParaRPr lang="zh-CN" altLang="en-US"/>
          </a:p>
          <a:p>
            <a:endParaRPr lang="zh-CN" altLang="en-US"/>
          </a:p>
        </p:txBody>
      </p:sp>
      <p:pic>
        <p:nvPicPr>
          <p:cNvPr id="21" name="图片 21"/>
          <p:cNvPicPr>
            <a:picLocks noChangeAspect="1"/>
          </p:cNvPicPr>
          <p:nvPr/>
        </p:nvPicPr>
        <p:blipFill>
          <a:blip r:embed="rId1"/>
          <a:stretch>
            <a:fillRect/>
          </a:stretch>
        </p:blipFill>
        <p:spPr>
          <a:xfrm>
            <a:off x="1508760" y="2393950"/>
            <a:ext cx="5414010" cy="2769235"/>
          </a:xfrm>
          <a:prstGeom prst="rect">
            <a:avLst/>
          </a:prstGeom>
          <a:noFill/>
          <a:ln w="9525">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13815" y="1106805"/>
            <a:ext cx="4928870" cy="2584450"/>
          </a:xfrm>
          <a:prstGeom prst="rect">
            <a:avLst/>
          </a:prstGeom>
          <a:noFill/>
        </p:spPr>
        <p:txBody>
          <a:bodyPr wrap="square" rtlCol="0">
            <a:spAutoFit/>
          </a:bodyPr>
          <a:p>
            <a:r>
              <a:rPr lang="zh-CN" altLang="en-US">
                <a:sym typeface="+mn-ea"/>
              </a:rPr>
              <a:t>3）自关联消息</a:t>
            </a:r>
            <a:endParaRPr lang="zh-CN" altLang="en-US"/>
          </a:p>
          <a:p>
            <a:r>
              <a:rPr lang="zh-CN" altLang="en-US">
                <a:sym typeface="+mn-ea"/>
              </a:rPr>
              <a:t>自关联消息（Self-Message）表示方法的自身调用及一个对象内的一个方法调用另外一个方法。</a:t>
            </a:r>
            <a:endParaRPr lang="zh-CN" altLang="en-US"/>
          </a:p>
          <a:p>
            <a:endParaRPr lang="zh-CN" altLang="en-US"/>
          </a:p>
          <a:p>
            <a:endParaRPr lang="zh-CN" altLang="en-US"/>
          </a:p>
          <a:p>
            <a:endParaRPr lang="zh-CN" altLang="en-US"/>
          </a:p>
          <a:p>
            <a:endParaRPr lang="zh-CN" altLang="en-US"/>
          </a:p>
          <a:p>
            <a:endParaRPr lang="zh-CN" altLang="en-US"/>
          </a:p>
        </p:txBody>
      </p:sp>
      <p:pic>
        <p:nvPicPr>
          <p:cNvPr id="3" name="图片 22"/>
          <p:cNvPicPr>
            <a:picLocks noChangeAspect="1"/>
          </p:cNvPicPr>
          <p:nvPr/>
        </p:nvPicPr>
        <p:blipFill>
          <a:blip r:embed="rId1"/>
          <a:stretch>
            <a:fillRect/>
          </a:stretch>
        </p:blipFill>
        <p:spPr>
          <a:xfrm>
            <a:off x="1699895" y="2265680"/>
            <a:ext cx="3630930" cy="3231515"/>
          </a:xfrm>
          <a:prstGeom prst="rect">
            <a:avLst/>
          </a:prstGeom>
          <a:noFill/>
          <a:ln w="9525">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7708265" cy="1938020"/>
          </a:xfrm>
          <a:prstGeom prst="rect">
            <a:avLst/>
          </a:prstGeom>
          <a:noFill/>
        </p:spPr>
        <p:txBody>
          <a:bodyPr wrap="square" rtlCol="0">
            <a:spAutoFit/>
          </a:bodyPr>
          <a:p>
            <a:r>
              <a:rPr lang="zh-CN" altLang="en-US" sz="2400">
                <a:sym typeface="+mn-ea"/>
              </a:rPr>
              <a:t>通信图（Collaboration Diagram/Communication Diagram,也叫合作图）是一种交互图（Interaction Diagram），强调的是发送和接收消息的对象之间的组织结构。一个通信图显示了一系列的对象和在这些对象之间的联系及对象间发送和接收的消息。</a:t>
            </a:r>
            <a:endParaRPr lang="zh-CN" altLang="en-US" sz="24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960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协作图基本内容</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937125" cy="5354320"/>
          </a:xfrm>
          <a:prstGeom prst="rect">
            <a:avLst/>
          </a:prstGeom>
          <a:noFill/>
        </p:spPr>
        <p:txBody>
          <a:bodyPr wrap="square" rtlCol="0">
            <a:spAutoFit/>
          </a:bodyPr>
          <a:p>
            <a:r>
              <a:rPr lang="zh-CN" altLang="en-US">
                <a:sym typeface="+mn-ea"/>
              </a:rPr>
              <a:t>通信图强调参与一个交互对象的组织，它由以下基本元素组成：活动者、对象、链接和消息。</a:t>
            </a:r>
            <a:endParaRPr lang="zh-CN" altLang="en-US"/>
          </a:p>
          <a:p>
            <a:r>
              <a:rPr lang="zh-CN" altLang="en-US">
                <a:sym typeface="+mn-ea"/>
              </a:rPr>
              <a:t>1、活动者</a:t>
            </a:r>
            <a:endParaRPr lang="zh-CN" altLang="en-US"/>
          </a:p>
          <a:p>
            <a:r>
              <a:rPr lang="zh-CN" altLang="en-US">
                <a:sym typeface="+mn-ea"/>
              </a:rPr>
              <a:t>活动者（Actor）发出主动操作的对象，负责发送初始消息，启动一个操作。</a:t>
            </a:r>
            <a:endParaRPr lang="zh-CN" altLang="en-US"/>
          </a:p>
          <a:p>
            <a:r>
              <a:rPr lang="zh-CN" altLang="en-US">
                <a:sym typeface="+mn-ea"/>
              </a:rPr>
              <a:t>2、对象</a:t>
            </a:r>
            <a:endParaRPr lang="zh-CN" altLang="en-US"/>
          </a:p>
          <a:p>
            <a:r>
              <a:rPr lang="zh-CN" altLang="en-US">
                <a:sym typeface="+mn-ea"/>
              </a:rPr>
              <a:t>对象（Object）是类的实例，负责发送和接收消息。</a:t>
            </a:r>
            <a:endParaRPr lang="zh-CN" altLang="en-US"/>
          </a:p>
          <a:p>
            <a:r>
              <a:rPr lang="zh-CN" altLang="en-US">
                <a:sym typeface="+mn-ea"/>
              </a:rPr>
              <a:t>在通信图中，可以按照一下方式使用对象：</a:t>
            </a:r>
            <a:endParaRPr lang="zh-CN" altLang="en-US"/>
          </a:p>
          <a:p>
            <a:r>
              <a:rPr lang="zh-CN" altLang="en-US">
                <a:sym typeface="+mn-ea"/>
              </a:rPr>
              <a:t>1）、可以不指定对象的类，通常先制作只带有对象的通信图，而后指定它们的类；</a:t>
            </a:r>
            <a:endParaRPr lang="zh-CN" altLang="en-US"/>
          </a:p>
          <a:p>
            <a:r>
              <a:rPr lang="zh-CN" altLang="en-US">
                <a:sym typeface="+mn-ea"/>
              </a:rPr>
              <a:t>2）、可以给对象命名，但如果要区分同一个类的不同对象，则应该给对象命名；</a:t>
            </a:r>
            <a:endParaRPr lang="zh-CN" altLang="en-US"/>
          </a:p>
          <a:p>
            <a:r>
              <a:rPr lang="zh-CN" altLang="en-US">
                <a:sym typeface="+mn-ea"/>
              </a:rPr>
              <a:t>3）、如果对象的类主动参与了协作，则可以将类本身在通信图中表现出来。</a:t>
            </a:r>
            <a:endParaRPr lang="zh-CN" altLang="en-US"/>
          </a:p>
          <a:p>
            <a:r>
              <a:rPr lang="zh-CN" altLang="en-US">
                <a:sym typeface="+mn-ea"/>
              </a:rPr>
              <a:t>3、链接</a:t>
            </a:r>
            <a:endParaRPr lang="zh-CN" altLang="en-US"/>
          </a:p>
          <a:p>
            <a:r>
              <a:rPr lang="zh-CN" altLang="en-US">
                <a:sym typeface="+mn-ea"/>
              </a:rPr>
              <a:t>链接（Link）用线条来表示。链接表示两个对象共享一个消息，位于对象之间或参与者与对象之间。</a:t>
            </a:r>
            <a:endParaRPr lang="zh-CN" altLang="en-US"/>
          </a:p>
        </p:txBody>
      </p:sp>
      <p:pic>
        <p:nvPicPr>
          <p:cNvPr id="8" name="图片 7"/>
          <p:cNvPicPr>
            <a:picLocks noChangeAspect="1"/>
          </p:cNvPicPr>
          <p:nvPr/>
        </p:nvPicPr>
        <p:blipFill>
          <a:blip r:embed="rId1"/>
          <a:stretch>
            <a:fillRect/>
          </a:stretch>
        </p:blipFill>
        <p:spPr>
          <a:xfrm>
            <a:off x="6922770" y="1106805"/>
            <a:ext cx="1592580" cy="1112520"/>
          </a:xfrm>
          <a:prstGeom prst="rect">
            <a:avLst/>
          </a:prstGeom>
        </p:spPr>
      </p:pic>
      <p:pic>
        <p:nvPicPr>
          <p:cNvPr id="9" name="图片 8"/>
          <p:cNvPicPr>
            <a:picLocks noChangeAspect="1"/>
          </p:cNvPicPr>
          <p:nvPr/>
        </p:nvPicPr>
        <p:blipFill>
          <a:blip r:embed="rId2"/>
          <a:stretch>
            <a:fillRect/>
          </a:stretch>
        </p:blipFill>
        <p:spPr>
          <a:xfrm>
            <a:off x="6520815" y="2981960"/>
            <a:ext cx="3375660" cy="119634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5015865"/>
          </a:xfrm>
          <a:prstGeom prst="rect">
            <a:avLst/>
          </a:prstGeom>
          <a:noFill/>
        </p:spPr>
        <p:txBody>
          <a:bodyPr wrap="square" rtlCol="0">
            <a:spAutoFit/>
          </a:bodyPr>
          <a:p>
            <a:r>
              <a:rPr lang="zh-CN" altLang="en-US" sz="2000">
                <a:sym typeface="+mn-ea"/>
              </a:rPr>
              <a:t>4、消息</a:t>
            </a:r>
            <a:endParaRPr lang="zh-CN" altLang="en-US" sz="2000"/>
          </a:p>
          <a:p>
            <a:r>
              <a:rPr lang="zh-CN" altLang="en-US" sz="2000">
                <a:sym typeface="+mn-ea"/>
              </a:rPr>
              <a:t>消息（Message）的含义与顺序图中的消息基本类似。消息用来描述系统动态行为，它是从一个对象向另一个或几个对象发送消息，或由一个对象调用另一个对象的操作。由三部分组成：发送者、接收者、活动。</a:t>
            </a:r>
            <a:endParaRPr lang="zh-CN" altLang="en-US" sz="2000"/>
          </a:p>
          <a:p>
            <a:r>
              <a:rPr lang="zh-CN" altLang="en-US" sz="2000">
                <a:sym typeface="+mn-ea"/>
              </a:rPr>
              <a:t>利用消息可以完成很多的任务，可以顺序执行、添加条件限制发送、创建带有消息的对象实例和执行迭代。</a:t>
            </a:r>
            <a:endParaRPr lang="zh-CN" altLang="en-US" sz="2000"/>
          </a:p>
          <a:p>
            <a:r>
              <a:rPr lang="zh-CN" altLang="en-US" sz="2000">
                <a:sym typeface="+mn-ea"/>
              </a:rPr>
              <a:t>1）序列化</a:t>
            </a:r>
            <a:endParaRPr lang="zh-CN" altLang="en-US" sz="2000"/>
          </a:p>
          <a:p>
            <a:r>
              <a:rPr lang="zh-CN" altLang="en-US" sz="2000">
                <a:sym typeface="+mn-ea"/>
              </a:rPr>
              <a:t>序列化消息只需要在消息前添加序列号，默认情况下即可，消息会按照要执行的顺序排序。</a:t>
            </a:r>
            <a:endParaRPr lang="zh-CN" altLang="en-US" sz="2000"/>
          </a:p>
        </p:txBody>
      </p:sp>
      <p:pic>
        <p:nvPicPr>
          <p:cNvPr id="3" name="图片 23"/>
          <p:cNvPicPr>
            <a:picLocks noChangeAspect="1"/>
          </p:cNvPicPr>
          <p:nvPr/>
        </p:nvPicPr>
        <p:blipFill>
          <a:blip r:embed="rId1"/>
          <a:stretch>
            <a:fillRect/>
          </a:stretch>
        </p:blipFill>
        <p:spPr>
          <a:xfrm>
            <a:off x="6009640" y="1520190"/>
            <a:ext cx="4987290" cy="3818255"/>
          </a:xfrm>
          <a:prstGeom prst="rect">
            <a:avLst/>
          </a:prstGeom>
          <a:noFill/>
          <a:ln w="9525">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2553335"/>
          </a:xfrm>
          <a:prstGeom prst="rect">
            <a:avLst/>
          </a:prstGeom>
          <a:noFill/>
        </p:spPr>
        <p:txBody>
          <a:bodyPr wrap="square" rtlCol="0">
            <a:spAutoFit/>
          </a:bodyPr>
          <a:p>
            <a:r>
              <a:rPr lang="zh-CN" altLang="en-US" sz="2000">
                <a:sym typeface="+mn-ea"/>
              </a:rPr>
              <a:t>2）控制点条件</a:t>
            </a:r>
            <a:endParaRPr lang="zh-CN" altLang="en-US" sz="2000"/>
          </a:p>
          <a:p>
            <a:r>
              <a:rPr lang="zh-CN" altLang="en-US" sz="2000">
                <a:sym typeface="+mn-ea"/>
              </a:rPr>
              <a:t>控制点条件用来根据消息表达式的计算结果来限制消息的发送。控制点包含在消息中，在序列ID号和消息文本之间。</a:t>
            </a:r>
            <a:endParaRPr lang="zh-CN" altLang="en-US" sz="2000"/>
          </a:p>
          <a:p>
            <a:r>
              <a:rPr lang="zh-CN" altLang="en-US" sz="2000">
                <a:sym typeface="+mn-ea"/>
              </a:rPr>
              <a:t>例：如果</a:t>
            </a:r>
            <a:r>
              <a:rPr lang="en-US" altLang="zh-CN" sz="2000">
                <a:sym typeface="+mn-ea"/>
              </a:rPr>
              <a:t>B</a:t>
            </a:r>
            <a:r>
              <a:rPr lang="zh-CN" altLang="en-US" sz="2000">
                <a:sym typeface="+mn-ea"/>
              </a:rPr>
              <a:t>的结果为真，那么</a:t>
            </a:r>
            <a:r>
              <a:rPr lang="en-US" altLang="zh-CN" sz="2000">
                <a:sym typeface="+mn-ea"/>
              </a:rPr>
              <a:t>LifelineA</a:t>
            </a:r>
            <a:r>
              <a:rPr lang="zh-CN" altLang="en-US" sz="2000">
                <a:sym typeface="+mn-ea"/>
              </a:rPr>
              <a:t>发送消息</a:t>
            </a:r>
            <a:r>
              <a:rPr lang="en-US" altLang="zh-CN" sz="2000">
                <a:sym typeface="+mn-ea"/>
              </a:rPr>
              <a:t>1</a:t>
            </a:r>
            <a:r>
              <a:rPr lang="zh-CN" altLang="en-US" sz="2000">
                <a:sym typeface="+mn-ea"/>
              </a:rPr>
              <a:t>给</a:t>
            </a:r>
            <a:r>
              <a:rPr lang="en-US" altLang="zh-CN" sz="2000">
                <a:sym typeface="+mn-ea"/>
              </a:rPr>
              <a:t>LifelineB</a:t>
            </a:r>
            <a:r>
              <a:rPr lang="zh-CN" altLang="en-US" sz="2000">
                <a:sym typeface="+mn-ea"/>
              </a:rPr>
              <a:t>，反之</a:t>
            </a:r>
            <a:r>
              <a:rPr lang="en-US" altLang="zh-CN" sz="2000">
                <a:sym typeface="+mn-ea"/>
              </a:rPr>
              <a:t>LifelineA</a:t>
            </a:r>
            <a:r>
              <a:rPr lang="zh-CN" altLang="en-US" sz="2000">
                <a:sym typeface="+mn-ea"/>
              </a:rPr>
              <a:t>发送消息</a:t>
            </a:r>
            <a:r>
              <a:rPr lang="en-US" altLang="zh-CN" sz="2000">
                <a:sym typeface="+mn-ea"/>
              </a:rPr>
              <a:t>2</a:t>
            </a:r>
            <a:r>
              <a:rPr lang="zh-CN" altLang="en-US" sz="2000">
                <a:sym typeface="+mn-ea"/>
              </a:rPr>
              <a:t>给</a:t>
            </a:r>
            <a:r>
              <a:rPr lang="en-US" altLang="zh-CN" sz="2000">
                <a:sym typeface="+mn-ea"/>
              </a:rPr>
              <a:t>LifelineC</a:t>
            </a:r>
            <a:r>
              <a:rPr lang="zh-CN" altLang="en-US" sz="2000">
                <a:sym typeface="+mn-ea"/>
              </a:rPr>
              <a:t>。</a:t>
            </a:r>
            <a:endParaRPr lang="zh-CN" altLang="en-US" sz="2000"/>
          </a:p>
        </p:txBody>
      </p:sp>
      <p:pic>
        <p:nvPicPr>
          <p:cNvPr id="5" name="图片 24"/>
          <p:cNvPicPr>
            <a:picLocks noChangeAspect="1"/>
          </p:cNvPicPr>
          <p:nvPr/>
        </p:nvPicPr>
        <p:blipFill>
          <a:blip r:embed="rId1"/>
          <a:stretch>
            <a:fillRect/>
          </a:stretch>
        </p:blipFill>
        <p:spPr>
          <a:xfrm>
            <a:off x="5445760" y="1221105"/>
            <a:ext cx="4537710" cy="2640965"/>
          </a:xfrm>
          <a:prstGeom prst="rect">
            <a:avLst/>
          </a:prstGeom>
          <a:noFill/>
          <a:ln w="9525">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1014730"/>
          </a:xfrm>
          <a:prstGeom prst="rect">
            <a:avLst/>
          </a:prstGeom>
          <a:noFill/>
        </p:spPr>
        <p:txBody>
          <a:bodyPr wrap="square" rtlCol="0">
            <a:spAutoFit/>
          </a:bodyPr>
          <a:p>
            <a:r>
              <a:rPr lang="zh-CN" altLang="en-US" sz="2000">
                <a:sym typeface="+mn-ea"/>
              </a:rPr>
              <a:t>3）创建实例</a:t>
            </a:r>
            <a:endParaRPr lang="zh-CN" altLang="en-US" sz="2000"/>
          </a:p>
          <a:p>
            <a:r>
              <a:rPr lang="zh-CN" altLang="en-US" sz="2000">
                <a:sym typeface="+mn-ea"/>
              </a:rPr>
              <a:t>和在顺序图中一样，消息也可以用来在通信图中创建对象实例</a:t>
            </a:r>
            <a:r>
              <a:rPr lang="zh-CN" altLang="en-US" sz="2000">
                <a:sym typeface="+mn-ea"/>
              </a:rPr>
              <a:t>。</a:t>
            </a:r>
            <a:endParaRPr lang="zh-CN" altLang="en-US" sz="2000"/>
          </a:p>
        </p:txBody>
      </p:sp>
      <p:pic>
        <p:nvPicPr>
          <p:cNvPr id="25" name="图片 25"/>
          <p:cNvPicPr>
            <a:picLocks noChangeAspect="1"/>
          </p:cNvPicPr>
          <p:nvPr/>
        </p:nvPicPr>
        <p:blipFill>
          <a:blip r:embed="rId1"/>
          <a:stretch>
            <a:fillRect/>
          </a:stretch>
        </p:blipFill>
        <p:spPr>
          <a:xfrm>
            <a:off x="5725160" y="1166495"/>
            <a:ext cx="5094605" cy="2395855"/>
          </a:xfrm>
          <a:prstGeom prst="rect">
            <a:avLst/>
          </a:prstGeom>
          <a:noFill/>
          <a:ln w="9525">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457325" y="1029335"/>
            <a:ext cx="9438005" cy="3415030"/>
          </a:xfrm>
          <a:prstGeom prst="rect">
            <a:avLst/>
          </a:prstGeom>
          <a:noFill/>
        </p:spPr>
        <p:txBody>
          <a:bodyPr wrap="square" rtlCol="0">
            <a:spAutoFit/>
          </a:bodyPr>
          <a:lstStyle/>
          <a:p>
            <a:pPr algn="just">
              <a:spcAft>
                <a:spcPts val="0"/>
              </a:spcAft>
            </a:pPr>
            <a:r>
              <a:rPr lang="zh-CN" altLang="zh-CN" sz="2400" kern="100" dirty="0">
                <a:latin typeface="华文新魏" panose="02010800040101010101" charset="-122"/>
                <a:ea typeface="华文新魏" panose="02010800040101010101" charset="-122"/>
                <a:cs typeface="华文新魏" panose="02010800040101010101" charset="-122"/>
                <a:sym typeface="+mn-ea"/>
              </a:rPr>
              <a:t>用例图（</a:t>
            </a:r>
            <a:r>
              <a:rPr lang="en-US" altLang="zh-CN" sz="2400" kern="100" dirty="0">
                <a:latin typeface="华文新魏" panose="02010800040101010101" charset="-122"/>
                <a:ea typeface="华文新魏" panose="02010800040101010101" charset="-122"/>
                <a:cs typeface="华文新魏" panose="02010800040101010101" charset="-122"/>
                <a:sym typeface="+mn-ea"/>
              </a:rPr>
              <a:t>Use Case Diagram</a:t>
            </a:r>
            <a:r>
              <a:rPr lang="zh-CN" altLang="zh-CN" sz="2400" kern="100" dirty="0">
                <a:latin typeface="华文新魏" panose="02010800040101010101" charset="-122"/>
                <a:ea typeface="华文新魏" panose="02010800040101010101" charset="-122"/>
                <a:cs typeface="华文新魏" panose="02010800040101010101" charset="-122"/>
                <a:sym typeface="+mn-ea"/>
              </a:rPr>
              <a:t>）是一种显示用例，参与者以及他们之间关系的一种图</a:t>
            </a:r>
            <a:endParaRPr lang="en-US"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zh-CN" altLang="zh-CN" sz="2400" kern="100" dirty="0">
                <a:latin typeface="华文新魏" panose="02010800040101010101" charset="-122"/>
                <a:ea typeface="华文新魏" panose="02010800040101010101" charset="-122"/>
                <a:cs typeface="华文新魏" panose="02010800040101010101" charset="-122"/>
                <a:sym typeface="+mn-ea"/>
              </a:rPr>
              <a:t>用例图的主要作用：</a:t>
            </a:r>
            <a:endParaRPr lang="zh-CN" altLang="zh-CN" sz="2400" kern="100" dirty="0">
              <a:latin typeface="华文新魏" panose="02010800040101010101" charset="-122"/>
              <a:ea typeface="华文新魏" panose="02010800040101010101" charset="-122"/>
              <a:cs typeface="华文新魏" panose="02010800040101010101" charset="-122"/>
            </a:endParaRPr>
          </a:p>
          <a:p>
            <a:pPr marL="342900" lvl="0" indent="-342900" algn="just">
              <a:spcAft>
                <a:spcPts val="0"/>
              </a:spcAft>
              <a:buFont typeface="+mj-lt"/>
              <a:buAutoNum type="arabicPeriod"/>
            </a:pPr>
            <a:r>
              <a:rPr lang="zh-CN" altLang="zh-CN" sz="2400" kern="100" dirty="0">
                <a:latin typeface="华文新魏" panose="02010800040101010101" charset="-122"/>
                <a:ea typeface="华文新魏" panose="02010800040101010101" charset="-122"/>
                <a:cs typeface="华文新魏" panose="02010800040101010101" charset="-122"/>
                <a:sym typeface="+mn-ea"/>
              </a:rPr>
              <a:t>用来描述将要开发系统的功能需求和系统的使用场景</a:t>
            </a:r>
            <a:endParaRPr lang="zh-CN" altLang="zh-CN" sz="2400" kern="100" dirty="0">
              <a:latin typeface="华文新魏" panose="02010800040101010101" charset="-122"/>
              <a:ea typeface="华文新魏" panose="02010800040101010101" charset="-122"/>
              <a:cs typeface="华文新魏" panose="02010800040101010101" charset="-122"/>
            </a:endParaRPr>
          </a:p>
          <a:p>
            <a:pPr marL="342900" lvl="0" indent="-342900" algn="just">
              <a:spcAft>
                <a:spcPts val="0"/>
              </a:spcAft>
              <a:buFont typeface="+mj-lt"/>
              <a:buAutoNum type="arabicPeriod"/>
            </a:pPr>
            <a:r>
              <a:rPr lang="zh-CN" altLang="zh-CN" sz="2400" kern="100" dirty="0">
                <a:latin typeface="华文新魏" panose="02010800040101010101" charset="-122"/>
                <a:ea typeface="华文新魏" panose="02010800040101010101" charset="-122"/>
                <a:cs typeface="华文新魏" panose="02010800040101010101" charset="-122"/>
                <a:sym typeface="+mn-ea"/>
              </a:rPr>
              <a:t>作为设计和开发过程的基础，促使各个阶段的开发工作的进展</a:t>
            </a:r>
            <a:endParaRPr lang="zh-CN" altLang="zh-CN" sz="2400" kern="100" dirty="0">
              <a:latin typeface="华文新魏" panose="02010800040101010101" charset="-122"/>
              <a:ea typeface="华文新魏" panose="02010800040101010101" charset="-122"/>
              <a:cs typeface="华文新魏" panose="02010800040101010101" charset="-122"/>
            </a:endParaRPr>
          </a:p>
          <a:p>
            <a:pPr marL="342900" lvl="0" indent="-342900" algn="just">
              <a:spcAft>
                <a:spcPts val="0"/>
              </a:spcAft>
              <a:buFont typeface="+mj-lt"/>
              <a:buAutoNum type="arabicPeriod"/>
            </a:pPr>
            <a:r>
              <a:rPr lang="zh-CN" altLang="zh-CN" sz="2400" kern="100" dirty="0">
                <a:latin typeface="华文新魏" panose="02010800040101010101" charset="-122"/>
                <a:ea typeface="华文新魏" panose="02010800040101010101" charset="-122"/>
                <a:cs typeface="华文新魏" panose="02010800040101010101" charset="-122"/>
                <a:sym typeface="+mn-ea"/>
              </a:rPr>
              <a:t>用于验证与确认系统需求</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 </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zh-CN" altLang="zh-CN" sz="2400" kern="100" dirty="0">
                <a:latin typeface="华文新魏" panose="02010800040101010101" charset="-122"/>
                <a:ea typeface="华文新魏" panose="02010800040101010101" charset="-122"/>
                <a:cs typeface="华文新魏" panose="02010800040101010101" charset="-122"/>
                <a:sym typeface="+mn-ea"/>
              </a:rPr>
              <a:t>用例图的基本组成部分有用例，参与者，关联，系统边界。</a:t>
            </a:r>
            <a:endParaRPr lang="zh-CN" altLang="en-US" sz="2400" dirty="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14" name="矩形 13"/>
          <p:cNvSpPr/>
          <p:nvPr/>
        </p:nvSpPr>
        <p:spPr>
          <a:xfrm>
            <a:off x="720346" y="4444375"/>
            <a:ext cx="2468880" cy="1014730"/>
          </a:xfrm>
          <a:prstGeom prst="rect">
            <a:avLst/>
          </a:prstGeom>
        </p:spPr>
        <p:txBody>
          <a:bodyPr wrap="none">
            <a:spAutoFit/>
          </a:bodyPr>
          <a:lstStyle/>
          <a:p>
            <a:pPr algn="l"/>
            <a:r>
              <a:rPr lang="zh-CN" altLang="zh-CN" sz="2000" dirty="0">
                <a:sym typeface="+mn-ea"/>
              </a:rPr>
              <a:t>用例（</a:t>
            </a:r>
            <a:r>
              <a:rPr lang="en-US" altLang="zh-CN" sz="2000" dirty="0">
                <a:sym typeface="+mn-ea"/>
              </a:rPr>
              <a:t>Use Case</a:t>
            </a:r>
            <a:r>
              <a:rPr lang="zh-CN" altLang="zh-CN" sz="2000" dirty="0">
                <a:sym typeface="+mn-ea"/>
              </a:rPr>
              <a:t>）</a:t>
            </a:r>
            <a:endParaRPr lang="zh-CN" altLang="zh-CN" sz="2000" dirty="0">
              <a:sym typeface="+mn-ea"/>
            </a:endParaRPr>
          </a:p>
          <a:p>
            <a:pPr algn="l"/>
            <a:r>
              <a:rPr lang="zh-CN" altLang="zh-CN" sz="2000" dirty="0">
                <a:sym typeface="+mn-ea"/>
              </a:rPr>
              <a:t>代表体统提供的服务</a:t>
            </a:r>
            <a:endParaRPr lang="zh-CN" altLang="en-US" sz="2000" dirty="0">
              <a:solidFill>
                <a:schemeClr val="bg2">
                  <a:lumMod val="10000"/>
                </a:schemeClr>
              </a:solidFill>
              <a:latin typeface="Open Sans Semibold" panose="020B0706030804020204" pitchFamily="34" charset="0"/>
              <a:cs typeface="Open Sans Semibold" panose="020B0706030804020204" pitchFamily="34" charset="0"/>
            </a:endParaRPr>
          </a:p>
          <a:p>
            <a:endParaRPr lang="zh-CN" altLang="en-US" sz="2000" b="1" dirty="0">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6880" cy="398780"/>
          </a:xfrm>
          <a:prstGeom prst="rect">
            <a:avLst/>
          </a:prstGeom>
        </p:spPr>
        <p:txBody>
          <a:bodyPr wrap="none">
            <a:spAutoFit/>
          </a:bodyPr>
          <a:lstStyle/>
          <a:p>
            <a:pPr algn="l"/>
            <a:r>
              <a:rPr lang="zh-CN" altLang="en-US" sz="2000" dirty="0">
                <a:solidFill>
                  <a:schemeClr val="tx1"/>
                </a:solidFill>
                <a:sym typeface="+mn-ea"/>
              </a:rPr>
              <a:t>用例图的概念</a:t>
            </a:r>
            <a:endParaRPr lang="zh-CN" altLang="en-US" sz="2000" b="1" dirty="0">
              <a:solidFill>
                <a:schemeClr val="tx1"/>
              </a:solidFill>
              <a:sym typeface="+mn-ea"/>
            </a:endParaRPr>
          </a:p>
        </p:txBody>
      </p:sp>
      <p:pic>
        <p:nvPicPr>
          <p:cNvPr id="55" name="图片 54"/>
          <p:cNvPicPr/>
          <p:nvPr/>
        </p:nvPicPr>
        <p:blipFill>
          <a:blip r:embed="rId1"/>
          <a:stretch>
            <a:fillRect/>
          </a:stretch>
        </p:blipFill>
        <p:spPr>
          <a:xfrm>
            <a:off x="628015" y="5184775"/>
            <a:ext cx="1884680" cy="1078230"/>
          </a:xfrm>
          <a:prstGeom prst="rect">
            <a:avLst/>
          </a:prstGeom>
        </p:spPr>
      </p:pic>
      <p:sp>
        <p:nvSpPr>
          <p:cNvPr id="2" name="文本框 1"/>
          <p:cNvSpPr txBox="1"/>
          <p:nvPr/>
        </p:nvSpPr>
        <p:spPr>
          <a:xfrm>
            <a:off x="3683635" y="4444365"/>
            <a:ext cx="2639060" cy="1198880"/>
          </a:xfrm>
          <a:prstGeom prst="rect">
            <a:avLst/>
          </a:prstGeom>
          <a:noFill/>
        </p:spPr>
        <p:txBody>
          <a:bodyPr wrap="square" rtlCol="0">
            <a:spAutoFit/>
          </a:bodyPr>
          <a:p>
            <a:r>
              <a:rPr lang="zh-CN" altLang="zh-CN" dirty="0">
                <a:sym typeface="+mn-ea"/>
              </a:rPr>
              <a:t>参与者（</a:t>
            </a:r>
            <a:r>
              <a:rPr lang="en-US" altLang="zh-CN" dirty="0">
                <a:sym typeface="+mn-ea"/>
              </a:rPr>
              <a:t>Actor</a:t>
            </a:r>
            <a:r>
              <a:rPr lang="zh-CN" altLang="zh-CN" dirty="0">
                <a:sym typeface="+mn-ea"/>
              </a:rPr>
              <a:t>）也称为用户，代表表系统的用户</a:t>
            </a:r>
            <a:endParaRPr lang="zh-CN" altLang="en-US" dirty="0">
              <a:solidFill>
                <a:schemeClr val="bg2">
                  <a:lumMod val="10000"/>
                </a:schemeClr>
              </a:solidFill>
              <a:latin typeface="Open Sans Semibold" panose="020B0706030804020204" pitchFamily="34" charset="0"/>
              <a:cs typeface="Open Sans Semibold" panose="020B0706030804020204" pitchFamily="34" charset="0"/>
            </a:endParaRPr>
          </a:p>
          <a:p>
            <a:endParaRPr lang="zh-CN" altLang="en-US"/>
          </a:p>
        </p:txBody>
      </p:sp>
      <p:pic>
        <p:nvPicPr>
          <p:cNvPr id="56" name="图片 55"/>
          <p:cNvPicPr/>
          <p:nvPr/>
        </p:nvPicPr>
        <p:blipFill>
          <a:blip r:embed="rId2"/>
          <a:stretch>
            <a:fillRect/>
          </a:stretch>
        </p:blipFill>
        <p:spPr>
          <a:xfrm>
            <a:off x="4178671" y="5184553"/>
            <a:ext cx="733425" cy="1038225"/>
          </a:xfrm>
          <a:prstGeom prst="rect">
            <a:avLst/>
          </a:prstGeom>
        </p:spPr>
      </p:pic>
      <p:sp>
        <p:nvSpPr>
          <p:cNvPr id="6" name="文本框 5"/>
          <p:cNvSpPr txBox="1"/>
          <p:nvPr/>
        </p:nvSpPr>
        <p:spPr>
          <a:xfrm>
            <a:off x="6812280" y="4444365"/>
            <a:ext cx="2576195" cy="1198880"/>
          </a:xfrm>
          <a:prstGeom prst="rect">
            <a:avLst/>
          </a:prstGeom>
          <a:noFill/>
        </p:spPr>
        <p:txBody>
          <a:bodyPr wrap="square" rtlCol="0">
            <a:spAutoFit/>
          </a:bodyPr>
          <a:p>
            <a:r>
              <a:rPr lang="zh-CN" altLang="zh-CN" dirty="0">
                <a:sym typeface="+mn-ea"/>
              </a:rPr>
              <a:t>关联（</a:t>
            </a:r>
            <a:r>
              <a:rPr lang="en-US" altLang="zh-CN" dirty="0">
                <a:sym typeface="+mn-ea"/>
              </a:rPr>
              <a:t>Association</a:t>
            </a:r>
            <a:r>
              <a:rPr lang="zh-CN" altLang="en-US" dirty="0">
                <a:sym typeface="+mn-ea"/>
              </a:rPr>
              <a:t>）</a:t>
            </a:r>
            <a:r>
              <a:rPr lang="zh-CN" altLang="zh-CN" dirty="0">
                <a:sym typeface="+mn-ea"/>
              </a:rPr>
              <a:t>代表参与者与用例间的关系</a:t>
            </a:r>
            <a:endParaRPr lang="zh-CN" altLang="en-US" dirty="0">
              <a:solidFill>
                <a:schemeClr val="bg2">
                  <a:lumMod val="10000"/>
                </a:schemeClr>
              </a:solidFill>
              <a:latin typeface="Open Sans Semibold" panose="020B0706030804020204" pitchFamily="34" charset="0"/>
              <a:cs typeface="Open Sans Semibold" panose="020B0706030804020204" pitchFamily="34" charset="0"/>
            </a:endParaRPr>
          </a:p>
          <a:p>
            <a:endParaRPr lang="zh-CN" altLang="en-US"/>
          </a:p>
        </p:txBody>
      </p:sp>
      <p:sp>
        <p:nvSpPr>
          <p:cNvPr id="19" name="文本框 18"/>
          <p:cNvSpPr txBox="1"/>
          <p:nvPr/>
        </p:nvSpPr>
        <p:spPr>
          <a:xfrm>
            <a:off x="9676765" y="4556760"/>
            <a:ext cx="2112010" cy="922020"/>
          </a:xfrm>
          <a:prstGeom prst="rect">
            <a:avLst/>
          </a:prstGeom>
          <a:noFill/>
        </p:spPr>
        <p:txBody>
          <a:bodyPr wrap="square" rtlCol="0">
            <a:spAutoFit/>
          </a:bodyPr>
          <a:p>
            <a:r>
              <a:rPr lang="zh-CN" altLang="zh-CN" dirty="0">
                <a:sym typeface="+mn-ea"/>
              </a:rPr>
              <a:t>系统边界（</a:t>
            </a:r>
            <a:r>
              <a:rPr lang="en-US" altLang="zh-CN" dirty="0">
                <a:sym typeface="+mn-ea"/>
              </a:rPr>
              <a:t>System Scope</a:t>
            </a:r>
            <a:r>
              <a:rPr lang="zh-CN" altLang="zh-CN" dirty="0">
                <a:sym typeface="+mn-ea"/>
              </a:rPr>
              <a:t>）</a:t>
            </a:r>
            <a:endParaRPr lang="zh-CN" altLang="zh-CN" dirty="0">
              <a:sym typeface="+mn-ea"/>
            </a:endParaRPr>
          </a:p>
          <a:p>
            <a:r>
              <a:rPr lang="zh-CN" altLang="en-US"/>
              <a:t>确定系统范围</a:t>
            </a:r>
            <a:endParaRPr lang="zh-CN" altLang="en-US"/>
          </a:p>
        </p:txBody>
      </p:sp>
      <p:sp>
        <p:nvSpPr>
          <p:cNvPr id="40" name="文本框 39"/>
          <p:cNvSpPr txBox="1"/>
          <p:nvPr/>
        </p:nvSpPr>
        <p:spPr>
          <a:xfrm>
            <a:off x="6743110" y="5329968"/>
            <a:ext cx="2350826" cy="1200329"/>
          </a:xfrm>
          <a:prstGeom prst="rect">
            <a:avLst/>
          </a:prstGeom>
          <a:noFill/>
        </p:spPr>
        <p:txBody>
          <a:bodyPr wrap="square" rtlCol="0">
            <a:spAutoFit/>
          </a:bodyPr>
          <a:p>
            <a:pPr lvl="0" algn="ctr"/>
            <a:r>
              <a:rPr lang="zh-CN" altLang="zh-CN" dirty="0"/>
              <a:t>包含关系</a:t>
            </a:r>
            <a:endParaRPr lang="en-US" altLang="zh-CN" dirty="0"/>
          </a:p>
          <a:p>
            <a:pPr algn="ctr"/>
            <a:r>
              <a:rPr lang="zh-CN" altLang="zh-CN" dirty="0"/>
              <a:t>泛化关系</a:t>
            </a:r>
            <a:endParaRPr lang="zh-CN" altLang="zh-CN" dirty="0"/>
          </a:p>
          <a:p>
            <a:pPr algn="ctr"/>
            <a:r>
              <a:rPr lang="zh-CN" altLang="zh-CN" dirty="0"/>
              <a:t>扩展关系</a:t>
            </a:r>
            <a:endParaRPr lang="zh-CN" altLang="zh-CN" dirty="0"/>
          </a:p>
          <a:p>
            <a:pPr algn="ctr"/>
            <a:r>
              <a:rPr lang="zh-CN" altLang="zh-CN" dirty="0"/>
              <a:t>分组关系</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2553335"/>
          </a:xfrm>
          <a:prstGeom prst="rect">
            <a:avLst/>
          </a:prstGeom>
          <a:noFill/>
        </p:spPr>
        <p:txBody>
          <a:bodyPr wrap="square" rtlCol="0">
            <a:spAutoFit/>
          </a:bodyPr>
          <a:p>
            <a:r>
              <a:rPr lang="zh-CN" altLang="en-US" sz="2000">
                <a:sym typeface="+mn-ea"/>
              </a:rPr>
              <a:t>4）发送给多对象的消息</a:t>
            </a:r>
            <a:endParaRPr lang="zh-CN" altLang="en-US" sz="2000"/>
          </a:p>
          <a:p>
            <a:r>
              <a:rPr lang="zh-CN" altLang="en-US" sz="2000">
                <a:sym typeface="+mn-ea"/>
              </a:rPr>
              <a:t>一个对象可能会向同一个类的多个对象同时发送一个消息。在通信图中，多对象（Multiple Object）用“一叠向后延伸的多个对象图标”表示。在多对象前面可以加上用“[ ]”括起来的条件，前面加一个“*”，用来说明消息发送给多个对象。</a:t>
            </a:r>
            <a:endParaRPr lang="zh-CN" altLang="en-US" sz="2000"/>
          </a:p>
        </p:txBody>
      </p:sp>
      <p:pic>
        <p:nvPicPr>
          <p:cNvPr id="26" name="图片 26"/>
          <p:cNvPicPr>
            <a:picLocks noChangeAspect="1"/>
          </p:cNvPicPr>
          <p:nvPr/>
        </p:nvPicPr>
        <p:blipFill>
          <a:blip r:embed="rId1"/>
          <a:stretch>
            <a:fillRect/>
          </a:stretch>
        </p:blipFill>
        <p:spPr>
          <a:xfrm>
            <a:off x="5562600" y="1555115"/>
            <a:ext cx="5173345" cy="2228215"/>
          </a:xfrm>
          <a:prstGeom prst="rect">
            <a:avLst/>
          </a:prstGeom>
          <a:noFill/>
          <a:ln w="9525">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1014730"/>
          </a:xfrm>
          <a:prstGeom prst="rect">
            <a:avLst/>
          </a:prstGeom>
          <a:noFill/>
        </p:spPr>
        <p:txBody>
          <a:bodyPr wrap="square" rtlCol="0">
            <a:spAutoFit/>
          </a:bodyPr>
          <a:p>
            <a:r>
              <a:rPr lang="zh-CN" altLang="en-US" sz="2000">
                <a:sym typeface="+mn-ea"/>
              </a:rPr>
              <a:t>有时，按顺序发送消息是很重要的，可以用“while”条件表达出消息的顺序。</a:t>
            </a:r>
            <a:endParaRPr lang="zh-CN" altLang="en-US" sz="2000"/>
          </a:p>
        </p:txBody>
      </p:sp>
      <p:pic>
        <p:nvPicPr>
          <p:cNvPr id="27" name="图片 27"/>
          <p:cNvPicPr>
            <a:picLocks noChangeAspect="1"/>
          </p:cNvPicPr>
          <p:nvPr/>
        </p:nvPicPr>
        <p:blipFill>
          <a:blip r:embed="rId1"/>
          <a:stretch>
            <a:fillRect/>
          </a:stretch>
        </p:blipFill>
        <p:spPr>
          <a:xfrm>
            <a:off x="1288415" y="2856230"/>
            <a:ext cx="5436235" cy="2306320"/>
          </a:xfrm>
          <a:prstGeom prst="rect">
            <a:avLst/>
          </a:prstGeom>
          <a:noFill/>
          <a:ln w="9525">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2553335"/>
          </a:xfrm>
          <a:prstGeom prst="rect">
            <a:avLst/>
          </a:prstGeom>
          <a:noFill/>
        </p:spPr>
        <p:txBody>
          <a:bodyPr wrap="square" rtlCol="0">
            <a:spAutoFit/>
          </a:bodyPr>
          <a:p>
            <a:r>
              <a:rPr lang="zh-CN" altLang="en-US" sz="2000">
                <a:sym typeface="+mn-ea"/>
              </a:rPr>
              <a:t>5）返回结果</a:t>
            </a:r>
            <a:endParaRPr lang="zh-CN" altLang="en-US" sz="2000"/>
          </a:p>
          <a:p>
            <a:r>
              <a:rPr lang="zh-CN" altLang="en-US" sz="2000">
                <a:sym typeface="+mn-ea"/>
              </a:rPr>
              <a:t>消息可能是要求某个对象进行计算并返回结果的值。</a:t>
            </a:r>
            <a:endParaRPr lang="zh-CN" altLang="en-US" sz="2000"/>
          </a:p>
          <a:p>
            <a:r>
              <a:rPr lang="zh-CN" altLang="en-US" sz="2000">
                <a:sym typeface="+mn-ea"/>
              </a:rPr>
              <a:t>UML提供了返回值的表示方法。返回值的名字在最左，后跟赋值号“：=”，接着是操作名和操作的参数。表达式中赋值号的右边部分被称为消息型构（Message Signature）。</a:t>
            </a:r>
            <a:endParaRPr lang="zh-CN" altLang="en-US" sz="2000"/>
          </a:p>
        </p:txBody>
      </p:sp>
      <p:pic>
        <p:nvPicPr>
          <p:cNvPr id="8" name="图片 7"/>
          <p:cNvPicPr>
            <a:picLocks noChangeAspect="1"/>
          </p:cNvPicPr>
          <p:nvPr/>
        </p:nvPicPr>
        <p:blipFill>
          <a:blip r:embed="rId1"/>
          <a:stretch>
            <a:fillRect/>
          </a:stretch>
        </p:blipFill>
        <p:spPr>
          <a:xfrm>
            <a:off x="1494155" y="4005580"/>
            <a:ext cx="4225290" cy="120650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2553335"/>
          </a:xfrm>
          <a:prstGeom prst="rect">
            <a:avLst/>
          </a:prstGeom>
          <a:noFill/>
        </p:spPr>
        <p:txBody>
          <a:bodyPr wrap="square" rtlCol="0">
            <a:spAutoFit/>
          </a:bodyPr>
          <a:p>
            <a:r>
              <a:rPr lang="zh-CN" altLang="en-US" sz="2000">
                <a:sym typeface="+mn-ea"/>
              </a:rPr>
              <a:t>6）构造型</a:t>
            </a:r>
            <a:endParaRPr lang="zh-CN" altLang="en-US" sz="2000"/>
          </a:p>
          <a:p>
            <a:r>
              <a:rPr lang="zh-CN" altLang="en-US" sz="2000">
                <a:sym typeface="+mn-ea"/>
              </a:rPr>
              <a:t>构造型（Stereotype）可以在现有的UML元素的基础上创建新的元素。构造型用两对尖括号括起来的一个名称来表示，这个括号叫作双尖括号。这个被括起来的名称叫作关键字（Keyword）。</a:t>
            </a:r>
            <a:endParaRPr lang="zh-CN" altLang="en-US" sz="2000"/>
          </a:p>
          <a:p>
            <a:endParaRPr lang="zh-CN" altLang="en-US" sz="2000"/>
          </a:p>
        </p:txBody>
      </p:sp>
      <p:pic>
        <p:nvPicPr>
          <p:cNvPr id="29" name="图片 29"/>
          <p:cNvPicPr>
            <a:picLocks noChangeAspect="1"/>
          </p:cNvPicPr>
          <p:nvPr/>
        </p:nvPicPr>
        <p:blipFill>
          <a:blip r:embed="rId1"/>
          <a:stretch>
            <a:fillRect/>
          </a:stretch>
        </p:blipFill>
        <p:spPr>
          <a:xfrm>
            <a:off x="1572260" y="3586480"/>
            <a:ext cx="3291840" cy="1842135"/>
          </a:xfrm>
          <a:prstGeom prst="rect">
            <a:avLst/>
          </a:prstGeom>
          <a:noFill/>
          <a:ln w="9525">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2861310"/>
          </a:xfrm>
          <a:prstGeom prst="rect">
            <a:avLst/>
          </a:prstGeom>
          <a:noFill/>
        </p:spPr>
        <p:txBody>
          <a:bodyPr wrap="square" rtlCol="0">
            <a:spAutoFit/>
          </a:bodyPr>
          <a:p>
            <a:r>
              <a:rPr lang="zh-CN" altLang="en-US" sz="2000">
                <a:sym typeface="+mn-ea"/>
              </a:rPr>
              <a:t>用于静态建模，是表示运行时过程结点（Node）结构、组件实例及其对象结构的图。UML部署图显示了基于计算机系统的物理体系结构。它可以描述计算机，展示它们之间的链接，以及驻留在每台机器中的软件。</a:t>
            </a:r>
            <a:endParaRPr lang="zh-CN" altLang="en-US" sz="2000"/>
          </a:p>
          <a:p>
            <a:endParaRPr lang="zh-CN" altLang="en-US" sz="2000"/>
          </a:p>
          <a:p>
            <a:endParaRPr lang="zh-CN" altLang="en-US" sz="2000"/>
          </a:p>
        </p:txBody>
      </p:sp>
      <p:pic>
        <p:nvPicPr>
          <p:cNvPr id="30" name="图片 30"/>
          <p:cNvPicPr>
            <a:picLocks noChangeAspect="1"/>
          </p:cNvPicPr>
          <p:nvPr/>
        </p:nvPicPr>
        <p:blipFill>
          <a:blip r:embed="rId1"/>
          <a:stretch>
            <a:fillRect/>
          </a:stretch>
        </p:blipFill>
        <p:spPr>
          <a:xfrm>
            <a:off x="1496060" y="3408680"/>
            <a:ext cx="4758055" cy="2949575"/>
          </a:xfrm>
          <a:prstGeom prst="rect">
            <a:avLst/>
          </a:prstGeom>
          <a:noFill/>
          <a:ln w="9525">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4101465" cy="6862445"/>
          </a:xfrm>
          <a:prstGeom prst="rect">
            <a:avLst/>
          </a:prstGeom>
          <a:noFill/>
        </p:spPr>
        <p:txBody>
          <a:bodyPr wrap="square" rtlCol="0">
            <a:spAutoFit/>
          </a:bodyPr>
          <a:p>
            <a:r>
              <a:rPr lang="zh-CN" altLang="en-US" sz="2000">
                <a:sym typeface="+mn-ea"/>
              </a:rPr>
              <a:t>构成部署图的元素主要是结点（Node）、组件（Component）和关系（Relationship）。</a:t>
            </a:r>
            <a:endParaRPr lang="zh-CN" altLang="en-US" sz="2000"/>
          </a:p>
          <a:p>
            <a:r>
              <a:rPr lang="zh-CN" altLang="en-US" sz="2000">
                <a:sym typeface="+mn-ea"/>
              </a:rPr>
              <a:t>1、结点</a:t>
            </a:r>
            <a:endParaRPr lang="zh-CN" altLang="en-US" sz="2000"/>
          </a:p>
          <a:p>
            <a:r>
              <a:rPr lang="zh-CN" altLang="en-US" sz="2000">
                <a:sym typeface="+mn-ea"/>
              </a:rPr>
              <a:t>结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需的地方均可得到）。</a:t>
            </a:r>
            <a:endParaRPr lang="zh-CN" altLang="en-US" sz="2000"/>
          </a:p>
          <a:p>
            <a:r>
              <a:rPr lang="zh-CN" altLang="en-US" sz="2000">
                <a:sym typeface="+mn-ea"/>
              </a:rPr>
              <a:t>在UML1.x中，结点被划分为两种类型：处理器（Processor）和设备（Device）。在UML2.0中用立方体来表示一个结点（与UML1.x例图一样）。UML2.0正式地把一个设备定义为一个执行工件（Artifact）的结点。</a:t>
            </a:r>
            <a:endParaRPr lang="zh-CN" altLang="en-US" sz="2000"/>
          </a:p>
          <a:p>
            <a:endParaRPr lang="zh-CN" altLang="en-US" sz="2000"/>
          </a:p>
          <a:p>
            <a:endParaRPr lang="zh-CN" altLang="en-US" sz="2000"/>
          </a:p>
          <a:p>
            <a:endParaRPr lang="zh-CN" altLang="en-US" sz="2000"/>
          </a:p>
        </p:txBody>
      </p:sp>
      <p:pic>
        <p:nvPicPr>
          <p:cNvPr id="31" name="图片 31"/>
          <p:cNvPicPr>
            <a:picLocks noChangeAspect="1"/>
          </p:cNvPicPr>
          <p:nvPr/>
        </p:nvPicPr>
        <p:blipFill>
          <a:blip r:embed="rId1"/>
          <a:stretch>
            <a:fillRect/>
          </a:stretch>
        </p:blipFill>
        <p:spPr>
          <a:xfrm>
            <a:off x="6101080" y="2056130"/>
            <a:ext cx="3996055" cy="2303145"/>
          </a:xfrm>
          <a:prstGeom prst="rect">
            <a:avLst/>
          </a:prstGeom>
          <a:noFill/>
          <a:ln w="9525">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8228965" cy="3169285"/>
          </a:xfrm>
          <a:prstGeom prst="rect">
            <a:avLst/>
          </a:prstGeom>
          <a:noFill/>
        </p:spPr>
        <p:txBody>
          <a:bodyPr wrap="square" rtlCol="0">
            <a:spAutoFit/>
          </a:bodyPr>
          <a:p>
            <a:r>
              <a:rPr lang="zh-CN" altLang="en-US" sz="2000">
                <a:sym typeface="+mn-ea"/>
              </a:rPr>
              <a:t>2、组件</a:t>
            </a:r>
            <a:endParaRPr lang="zh-CN" altLang="en-US" sz="2000"/>
          </a:p>
          <a:p>
            <a:r>
              <a:rPr lang="zh-CN" altLang="en-US" sz="2000">
                <a:sym typeface="+mn-ea"/>
              </a:rPr>
              <a:t>组件指的是构件图中的基本元素，部署图中也包含，它是系统可替换的物理部件。</a:t>
            </a:r>
            <a:endParaRPr lang="zh-CN" altLang="en-US" sz="2000"/>
          </a:p>
          <a:p>
            <a:r>
              <a:rPr lang="zh-CN" altLang="en-US" sz="2000">
                <a:sym typeface="+mn-ea"/>
              </a:rPr>
              <a:t>结点和组件的关系：</a:t>
            </a:r>
            <a:endParaRPr lang="zh-CN" altLang="en-US" sz="2000"/>
          </a:p>
          <a:p>
            <a:r>
              <a:rPr lang="zh-CN" altLang="en-US" sz="2000">
                <a:sym typeface="+mn-ea"/>
              </a:rPr>
              <a:t>1）组件是参与系统执行的事物，而结点是执行组件的事物。</a:t>
            </a:r>
            <a:endParaRPr lang="zh-CN" altLang="en-US" sz="2000"/>
          </a:p>
          <a:p>
            <a:r>
              <a:rPr lang="zh-CN" altLang="en-US" sz="2000">
                <a:sym typeface="+mn-ea"/>
              </a:rPr>
              <a:t>2）组件表示逻辑元素的物理模块，而结点表示组件的物理部署。</a:t>
            </a:r>
            <a:endParaRPr lang="zh-CN" altLang="en-US" sz="2000"/>
          </a:p>
          <a:p>
            <a:endParaRPr lang="zh-CN" altLang="en-US" sz="2000"/>
          </a:p>
          <a:p>
            <a:endParaRPr lang="zh-CN" altLang="en-US" sz="2000"/>
          </a:p>
          <a:p>
            <a:endParaRPr lang="zh-CN" altLang="en-US" sz="2000"/>
          </a:p>
          <a:p>
            <a:endParaRPr lang="zh-CN" altLang="en-US" sz="20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4101465" cy="3476625"/>
          </a:xfrm>
          <a:prstGeom prst="rect">
            <a:avLst/>
          </a:prstGeom>
          <a:noFill/>
        </p:spPr>
        <p:txBody>
          <a:bodyPr wrap="square" rtlCol="0">
            <a:spAutoFit/>
          </a:bodyPr>
          <a:p>
            <a:r>
              <a:rPr lang="zh-CN" altLang="en-US" sz="2000">
                <a:sym typeface="+mn-ea"/>
              </a:rPr>
              <a:t>3、关系</a:t>
            </a:r>
            <a:endParaRPr lang="zh-CN" altLang="en-US" sz="2000"/>
          </a:p>
          <a:p>
            <a:r>
              <a:rPr lang="zh-CN" altLang="en-US" sz="2000">
                <a:sym typeface="+mn-ea"/>
              </a:rPr>
              <a:t>部署图中也可以包括依赖、泛化、关联及实现关系。</a:t>
            </a:r>
            <a:endParaRPr lang="zh-CN" altLang="en-US" sz="2000"/>
          </a:p>
          <a:p>
            <a:r>
              <a:rPr lang="zh-CN" altLang="en-US" sz="2000">
                <a:sym typeface="+mn-ea"/>
              </a:rPr>
              <a:t>部署图中的依赖关系使用虚线箭头表示。它通常用在部署图中的组件和组件之间，组件依赖外部提供的服务（由组件到接口）。</a:t>
            </a:r>
            <a:endParaRPr lang="zh-CN" altLang="en-US" sz="2000"/>
          </a:p>
          <a:p>
            <a:endParaRPr lang="zh-CN" altLang="en-US" sz="2000"/>
          </a:p>
          <a:p>
            <a:endParaRPr lang="zh-CN" altLang="en-US" sz="2000"/>
          </a:p>
          <a:p>
            <a:endParaRPr lang="zh-CN" altLang="en-US" sz="2000"/>
          </a:p>
          <a:p>
            <a:endParaRPr lang="zh-CN" altLang="en-US" sz="2000"/>
          </a:p>
        </p:txBody>
      </p:sp>
      <p:pic>
        <p:nvPicPr>
          <p:cNvPr id="32" name="图片 32"/>
          <p:cNvPicPr>
            <a:picLocks noChangeAspect="1"/>
          </p:cNvPicPr>
          <p:nvPr/>
        </p:nvPicPr>
        <p:blipFill>
          <a:blip r:embed="rId1"/>
          <a:stretch>
            <a:fillRect/>
          </a:stretch>
        </p:blipFill>
        <p:spPr>
          <a:xfrm>
            <a:off x="1000760" y="3252470"/>
            <a:ext cx="5372100" cy="2077720"/>
          </a:xfrm>
          <a:prstGeom prst="rect">
            <a:avLst/>
          </a:prstGeom>
          <a:noFill/>
          <a:ln w="9525">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4101465" cy="2861310"/>
          </a:xfrm>
          <a:prstGeom prst="rect">
            <a:avLst/>
          </a:prstGeom>
          <a:noFill/>
        </p:spPr>
        <p:txBody>
          <a:bodyPr wrap="square" rtlCol="0">
            <a:spAutoFit/>
          </a:bodyPr>
          <a:p>
            <a:r>
              <a:rPr lang="zh-CN" altLang="en-US" sz="2000">
                <a:sym typeface="+mn-ea"/>
              </a:rPr>
              <a:t>实现关系是结点内组件向外提供服务，其表示符号是一条实线。关联关系是体现结点间通信关联，其表示符号也是一条实线。</a:t>
            </a:r>
            <a:endParaRPr lang="zh-CN" altLang="en-US" sz="2000"/>
          </a:p>
          <a:p>
            <a:endParaRPr lang="zh-CN" altLang="en-US" sz="2000"/>
          </a:p>
          <a:p>
            <a:endParaRPr lang="zh-CN" altLang="en-US" sz="2000"/>
          </a:p>
          <a:p>
            <a:endParaRPr lang="zh-CN" altLang="en-US" sz="2000"/>
          </a:p>
          <a:p>
            <a:endParaRPr lang="zh-CN" altLang="en-US" sz="2000"/>
          </a:p>
          <a:p>
            <a:endParaRPr lang="zh-CN" altLang="en-US" sz="2000"/>
          </a:p>
        </p:txBody>
      </p:sp>
      <p:pic>
        <p:nvPicPr>
          <p:cNvPr id="33" name="图片 33"/>
          <p:cNvPicPr>
            <a:picLocks noChangeAspect="1"/>
          </p:cNvPicPr>
          <p:nvPr/>
        </p:nvPicPr>
        <p:blipFill>
          <a:blip r:embed="rId1"/>
          <a:stretch>
            <a:fillRect/>
          </a:stretch>
        </p:blipFill>
        <p:spPr>
          <a:xfrm>
            <a:off x="1449705" y="2573020"/>
            <a:ext cx="4063365" cy="1711960"/>
          </a:xfrm>
          <a:prstGeom prst="rect">
            <a:avLst/>
          </a:prstGeom>
          <a:noFill/>
          <a:ln w="9525">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4101465" cy="2861310"/>
          </a:xfrm>
          <a:prstGeom prst="rect">
            <a:avLst/>
          </a:prstGeom>
          <a:noFill/>
        </p:spPr>
        <p:txBody>
          <a:bodyPr wrap="square" rtlCol="0">
            <a:spAutoFit/>
          </a:bodyPr>
          <a:p>
            <a:r>
              <a:rPr lang="zh-CN" altLang="en-US" sz="2000">
                <a:sym typeface="+mn-ea"/>
              </a:rPr>
              <a:t>实现关系是结点内组件向外提供服务，其表示符号是一条实线。关联关系是体现结点间通信关联，其表示符号也是一条实线。</a:t>
            </a:r>
            <a:endParaRPr lang="zh-CN" altLang="en-US" sz="2000"/>
          </a:p>
          <a:p>
            <a:endParaRPr lang="zh-CN" altLang="en-US" sz="2000"/>
          </a:p>
          <a:p>
            <a:endParaRPr lang="zh-CN" altLang="en-US" sz="2000"/>
          </a:p>
          <a:p>
            <a:endParaRPr lang="zh-CN" altLang="en-US" sz="2000"/>
          </a:p>
          <a:p>
            <a:endParaRPr lang="zh-CN" altLang="en-US" sz="2000"/>
          </a:p>
          <a:p>
            <a:endParaRPr lang="zh-CN" altLang="en-US" sz="2000"/>
          </a:p>
        </p:txBody>
      </p:sp>
      <p:pic>
        <p:nvPicPr>
          <p:cNvPr id="33" name="图片 33"/>
          <p:cNvPicPr>
            <a:picLocks noChangeAspect="1"/>
          </p:cNvPicPr>
          <p:nvPr/>
        </p:nvPicPr>
        <p:blipFill>
          <a:blip r:embed="rId1"/>
          <a:stretch>
            <a:fillRect/>
          </a:stretch>
        </p:blipFill>
        <p:spPr>
          <a:xfrm>
            <a:off x="1449705" y="2573020"/>
            <a:ext cx="4063365" cy="1711960"/>
          </a:xfrm>
          <a:prstGeom prst="rect">
            <a:avLst/>
          </a:prstGeom>
          <a:noFill/>
          <a:ln w="9525">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05560" y="1869516"/>
            <a:ext cx="2730771" cy="2122805"/>
          </a:xfrm>
          <a:prstGeom prst="rect">
            <a:avLst/>
          </a:prstGeom>
          <a:noFill/>
        </p:spPr>
        <p:txBody>
          <a:bodyPr wrap="square" rtlCol="0">
            <a:spAutoFit/>
          </a:bodyPr>
          <a:lstStyle/>
          <a:p>
            <a:r>
              <a:rPr lang="zh-CN" altLang="zh-CN" sz="2000" dirty="0">
                <a:latin typeface="华文新魏" panose="02010800040101010101" charset="-122"/>
                <a:ea typeface="华文新魏" panose="02010800040101010101" charset="-122"/>
                <a:cs typeface="华文新魏" panose="02010800040101010101" charset="-122"/>
                <a:sym typeface="+mn-ea"/>
              </a:rPr>
              <a:t>包含关系指的是一个用例（基本用例，</a:t>
            </a:r>
            <a:r>
              <a:rPr lang="en-US" altLang="zh-CN" sz="2000" dirty="0">
                <a:latin typeface="华文新魏" panose="02010800040101010101" charset="-122"/>
                <a:ea typeface="华文新魏" panose="02010800040101010101" charset="-122"/>
                <a:cs typeface="华文新魏" panose="02010800040101010101" charset="-122"/>
                <a:sym typeface="+mn-ea"/>
              </a:rPr>
              <a:t>Base Use Case</a:t>
            </a:r>
            <a:r>
              <a:rPr lang="zh-CN" altLang="zh-CN" sz="2000" dirty="0">
                <a:latin typeface="华文新魏" panose="02010800040101010101" charset="-122"/>
                <a:ea typeface="华文新魏" panose="02010800040101010101" charset="-122"/>
                <a:cs typeface="华文新魏" panose="02010800040101010101" charset="-122"/>
                <a:sym typeface="+mn-ea"/>
              </a:rPr>
              <a:t>）包含另一个用例（包含用例，</a:t>
            </a:r>
            <a:r>
              <a:rPr lang="en-US" altLang="zh-CN" sz="2000" dirty="0">
                <a:latin typeface="华文新魏" panose="02010800040101010101" charset="-122"/>
                <a:ea typeface="华文新魏" panose="02010800040101010101" charset="-122"/>
                <a:cs typeface="华文新魏" panose="02010800040101010101" charset="-122"/>
                <a:sym typeface="+mn-ea"/>
              </a:rPr>
              <a:t>Inclusion Use Case</a:t>
            </a:r>
            <a:r>
              <a:rPr lang="zh-CN" altLang="zh-CN" sz="2000" dirty="0">
                <a:latin typeface="华文新魏" panose="02010800040101010101" charset="-122"/>
                <a:ea typeface="华文新魏" panose="02010800040101010101" charset="-122"/>
                <a:cs typeface="华文新魏" panose="02010800040101010101" charset="-122"/>
                <a:sym typeface="+mn-ea"/>
              </a:rPr>
              <a:t>）的行为。</a:t>
            </a:r>
            <a:endParaRPr lang="zh-CN" altLang="en-US" sz="1200" dirty="0"/>
          </a:p>
          <a:p>
            <a:endParaRPr lang="zh-CN" altLang="en-US" sz="1200" dirty="0"/>
          </a:p>
        </p:txBody>
      </p:sp>
      <p:sp>
        <p:nvSpPr>
          <p:cNvPr id="9" name="文本框 8"/>
          <p:cNvSpPr txBox="1"/>
          <p:nvPr/>
        </p:nvSpPr>
        <p:spPr>
          <a:xfrm>
            <a:off x="3711045" y="1884121"/>
            <a:ext cx="2730771" cy="1938020"/>
          </a:xfrm>
          <a:prstGeom prst="rect">
            <a:avLst/>
          </a:prstGeom>
          <a:noFill/>
        </p:spPr>
        <p:txBody>
          <a:bodyPr wrap="square" rtlCol="0">
            <a:spAutoFit/>
          </a:bodyPr>
          <a:lstStyle/>
          <a:p>
            <a:r>
              <a:rPr lang="zh-CN" altLang="en-US" sz="2000" dirty="0">
                <a:latin typeface="华文新魏" panose="02010800040101010101" charset="-122"/>
                <a:ea typeface="华文新魏" panose="02010800040101010101" charset="-122"/>
                <a:cs typeface="Times New Roman" panose="02020603050405020304" pitchFamily="18" charset="0"/>
                <a:sym typeface="+mn-ea"/>
              </a:rPr>
              <a:t>泛化</a:t>
            </a:r>
            <a:r>
              <a:rPr lang="zh-CN" altLang="zh-CN" sz="2000" dirty="0">
                <a:latin typeface="华文新魏" panose="02010800040101010101" charset="-122"/>
                <a:ea typeface="华文新魏" panose="02010800040101010101" charset="-122"/>
                <a:cs typeface="Times New Roman" panose="02020603050405020304" pitchFamily="18" charset="0"/>
                <a:sym typeface="+mn-ea"/>
              </a:rPr>
              <a:t>关系指的是一般与特殊的关系。在用例的泛化关系中，子用例是父用例的一种特殊形式，子用例继承了父用例所有的结构，行为和关系。</a:t>
            </a:r>
            <a:endParaRPr lang="zh-CN" altLang="en-US" sz="2000" dirty="0">
              <a:latin typeface="华文新魏" panose="02010800040101010101" charset="-122"/>
              <a:ea typeface="华文新魏" panose="02010800040101010101" charset="-122"/>
            </a:endParaRPr>
          </a:p>
        </p:txBody>
      </p:sp>
      <p:sp>
        <p:nvSpPr>
          <p:cNvPr id="29" name="文本框 28"/>
          <p:cNvSpPr txBox="1"/>
          <p:nvPr/>
        </p:nvSpPr>
        <p:spPr>
          <a:xfrm>
            <a:off x="2384583" y="4500203"/>
            <a:ext cx="566182" cy="338554"/>
          </a:xfrm>
          <a:prstGeom prst="rect">
            <a:avLst/>
          </a:prstGeom>
          <a:noFill/>
        </p:spPr>
        <p:txBody>
          <a:bodyPr wrap="none" rtlCol="0">
            <a:spAutoFit/>
          </a:bodyPr>
          <a:lstStyle/>
          <a:p>
            <a:pPr algn="r"/>
            <a:r>
              <a:rPr lang="en-US" altLang="zh-CN" sz="1600" dirty="0" smtClean="0">
                <a:solidFill>
                  <a:schemeClr val="bg1"/>
                </a:solidFill>
              </a:rPr>
              <a:t>80%</a:t>
            </a:r>
            <a:endParaRPr lang="zh-CN" altLang="en-US" sz="1600" dirty="0">
              <a:solidFill>
                <a:schemeClr val="bg1"/>
              </a:solidFill>
            </a:endParaRPr>
          </a:p>
        </p:txBody>
      </p:sp>
      <p:sp>
        <p:nvSpPr>
          <p:cNvPr id="30" name="文本框 29"/>
          <p:cNvSpPr txBox="1"/>
          <p:nvPr/>
        </p:nvSpPr>
        <p:spPr>
          <a:xfrm>
            <a:off x="5450684" y="4500203"/>
            <a:ext cx="566181" cy="338554"/>
          </a:xfrm>
          <a:prstGeom prst="rect">
            <a:avLst/>
          </a:prstGeom>
          <a:noFill/>
        </p:spPr>
        <p:txBody>
          <a:bodyPr wrap="none" rtlCol="0">
            <a:spAutoFit/>
          </a:bodyPr>
          <a:lstStyle/>
          <a:p>
            <a:pPr algn="r"/>
            <a:r>
              <a:rPr lang="en-US" altLang="zh-CN" sz="1600" dirty="0" smtClean="0">
                <a:solidFill>
                  <a:schemeClr val="bg1"/>
                </a:solidFill>
              </a:rPr>
              <a:t>56%</a:t>
            </a:r>
            <a:endParaRPr lang="zh-CN" altLang="en-US" sz="1600" dirty="0">
              <a:solidFill>
                <a:schemeClr val="bg1"/>
              </a:solidFill>
            </a:endParaRPr>
          </a:p>
        </p:txBody>
      </p:sp>
      <p:sp>
        <p:nvSpPr>
          <p:cNvPr id="31" name="文本框 30"/>
          <p:cNvSpPr txBox="1"/>
          <p:nvPr/>
        </p:nvSpPr>
        <p:spPr>
          <a:xfrm>
            <a:off x="9609262" y="4500203"/>
            <a:ext cx="566181" cy="338554"/>
          </a:xfrm>
          <a:prstGeom prst="rect">
            <a:avLst/>
          </a:prstGeom>
          <a:noFill/>
        </p:spPr>
        <p:txBody>
          <a:bodyPr wrap="none" rtlCol="0">
            <a:spAutoFit/>
          </a:bodyPr>
          <a:lstStyle/>
          <a:p>
            <a:pPr algn="r"/>
            <a:r>
              <a:rPr lang="en-US" altLang="zh-CN" sz="1600" dirty="0" smtClean="0">
                <a:solidFill>
                  <a:schemeClr val="bg1"/>
                </a:solidFill>
              </a:rPr>
              <a:t>86%</a:t>
            </a:r>
            <a:endParaRPr lang="zh-CN" altLang="en-US" sz="1600" dirty="0">
              <a:solidFill>
                <a:schemeClr val="bg1"/>
              </a:solidFill>
            </a:endParaRPr>
          </a:p>
        </p:txBody>
      </p:sp>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sym typeface="+mn-ea"/>
              </a:rPr>
              <a:t>可视化表示</a:t>
            </a:r>
            <a:endParaRPr lang="zh-CN" altLang="en-US" sz="2000" b="1" dirty="0">
              <a:solidFill>
                <a:schemeClr val="tx1"/>
              </a:solidFill>
              <a:sym typeface="+mn-ea"/>
            </a:endParaRPr>
          </a:p>
        </p:txBody>
      </p:sp>
      <p:sp>
        <p:nvSpPr>
          <p:cNvPr id="36" name="矩形 35"/>
          <p:cNvSpPr/>
          <p:nvPr/>
        </p:nvSpPr>
        <p:spPr>
          <a:xfrm>
            <a:off x="1209625" y="1514272"/>
            <a:ext cx="1107996" cy="369332"/>
          </a:xfrm>
          <a:prstGeom prst="rect">
            <a:avLst/>
          </a:prstGeom>
        </p:spPr>
        <p:txBody>
          <a:bodyPr wrap="none">
            <a:spAutoFit/>
          </a:bodyPr>
          <a:p>
            <a:pPr lvl="0" algn="just">
              <a:spcAft>
                <a:spcPts val="0"/>
              </a:spcAft>
            </a:pPr>
            <a:r>
              <a:rPr lang="zh-CN" altLang="zh-CN" kern="100" dirty="0">
                <a:latin typeface="等线" panose="02010600030101010101" charset="-122"/>
                <a:cs typeface="Times New Roman" panose="02020603050405020304" pitchFamily="18" charset="0"/>
              </a:rPr>
              <a:t>包含关系</a:t>
            </a:r>
            <a:endParaRPr lang="zh-CN" altLang="zh-CN" kern="100" dirty="0">
              <a:latin typeface="等线" panose="02010600030101010101" charset="-122"/>
              <a:cs typeface="Times New Roman" panose="02020603050405020304" pitchFamily="18" charset="0"/>
            </a:endParaRPr>
          </a:p>
        </p:txBody>
      </p:sp>
      <p:pic>
        <p:nvPicPr>
          <p:cNvPr id="37" name="图片 36"/>
          <p:cNvPicPr/>
          <p:nvPr/>
        </p:nvPicPr>
        <p:blipFill>
          <a:blip r:embed="rId1"/>
          <a:stretch>
            <a:fillRect/>
          </a:stretch>
        </p:blipFill>
        <p:spPr>
          <a:xfrm>
            <a:off x="845962" y="4164978"/>
            <a:ext cx="1836211" cy="1952293"/>
          </a:xfrm>
          <a:prstGeom prst="rect">
            <a:avLst/>
          </a:prstGeom>
        </p:spPr>
      </p:pic>
      <p:sp>
        <p:nvSpPr>
          <p:cNvPr id="38" name="矩形 37"/>
          <p:cNvSpPr/>
          <p:nvPr/>
        </p:nvSpPr>
        <p:spPr>
          <a:xfrm>
            <a:off x="4151164" y="1514285"/>
            <a:ext cx="1107996" cy="369332"/>
          </a:xfrm>
          <a:prstGeom prst="rect">
            <a:avLst/>
          </a:prstGeom>
        </p:spPr>
        <p:txBody>
          <a:bodyPr wrap="none">
            <a:spAutoFit/>
          </a:bodyPr>
          <a:p>
            <a:pPr lvl="0" algn="just">
              <a:spcAft>
                <a:spcPts val="0"/>
              </a:spcAft>
            </a:pPr>
            <a:r>
              <a:rPr lang="zh-CN" altLang="zh-CN" kern="100" dirty="0">
                <a:latin typeface="等线" panose="02010600030101010101" charset="-122"/>
                <a:cs typeface="Times New Roman" panose="02020603050405020304" pitchFamily="18" charset="0"/>
              </a:rPr>
              <a:t>泛化关系</a:t>
            </a:r>
            <a:endParaRPr lang="zh-CN" altLang="zh-CN" kern="100" dirty="0">
              <a:latin typeface="等线" panose="02010600030101010101" charset="-122"/>
              <a:cs typeface="Times New Roman" panose="02020603050405020304" pitchFamily="18" charset="0"/>
            </a:endParaRPr>
          </a:p>
        </p:txBody>
      </p:sp>
      <p:pic>
        <p:nvPicPr>
          <p:cNvPr id="39" name="图片 38"/>
          <p:cNvPicPr>
            <a:picLocks noChangeAspect="1"/>
          </p:cNvPicPr>
          <p:nvPr/>
        </p:nvPicPr>
        <p:blipFill>
          <a:blip r:embed="rId2"/>
          <a:stretch>
            <a:fillRect/>
          </a:stretch>
        </p:blipFill>
        <p:spPr>
          <a:xfrm>
            <a:off x="3711077" y="3992063"/>
            <a:ext cx="2774300" cy="2031325"/>
          </a:xfrm>
          <a:prstGeom prst="rect">
            <a:avLst/>
          </a:prstGeom>
        </p:spPr>
      </p:pic>
      <p:sp>
        <p:nvSpPr>
          <p:cNvPr id="40" name="矩形 39"/>
          <p:cNvSpPr/>
          <p:nvPr/>
        </p:nvSpPr>
        <p:spPr>
          <a:xfrm>
            <a:off x="6992321" y="1499667"/>
            <a:ext cx="1107996" cy="369332"/>
          </a:xfrm>
          <a:prstGeom prst="rect">
            <a:avLst/>
          </a:prstGeom>
        </p:spPr>
        <p:txBody>
          <a:bodyPr wrap="square">
            <a:spAutoFit/>
          </a:bodyPr>
          <a:p>
            <a:r>
              <a:rPr lang="zh-CN" altLang="zh-CN" dirty="0">
                <a:cs typeface="Times New Roman" panose="02020603050405020304" pitchFamily="18" charset="0"/>
              </a:rPr>
              <a:t>扩展关系</a:t>
            </a:r>
            <a:endParaRPr lang="zh-CN" altLang="en-US" dirty="0"/>
          </a:p>
        </p:txBody>
      </p:sp>
      <p:sp>
        <p:nvSpPr>
          <p:cNvPr id="41" name="矩形 40"/>
          <p:cNvSpPr/>
          <p:nvPr/>
        </p:nvSpPr>
        <p:spPr>
          <a:xfrm>
            <a:off x="6841841" y="1959308"/>
            <a:ext cx="2444316" cy="2306955"/>
          </a:xfrm>
          <a:prstGeom prst="rect">
            <a:avLst/>
          </a:prstGeom>
        </p:spPr>
        <p:txBody>
          <a:bodyPr wrap="square">
            <a:spAutoFit/>
          </a:bodyPr>
          <a:p>
            <a:r>
              <a:rPr lang="zh-CN" altLang="en-US" dirty="0">
                <a:latin typeface="华文新魏" panose="02010800040101010101" charset="-122"/>
                <a:ea typeface="华文新魏" panose="02010800040101010101" charset="-122"/>
                <a:cs typeface="华文新魏" panose="02010800040101010101" charset="-122"/>
              </a:rPr>
              <a:t>扩展关系基本含义与泛化关系类似。</a:t>
            </a:r>
            <a:r>
              <a:rPr lang="en-US" altLang="zh-CN" dirty="0">
                <a:latin typeface="华文新魏" panose="02010800040101010101" charset="-122"/>
                <a:ea typeface="华文新魏" panose="02010800040101010101" charset="-122"/>
                <a:cs typeface="华文新魏" panose="02010800040101010101" charset="-122"/>
              </a:rPr>
              <a:t>Extend</a:t>
            </a:r>
            <a:r>
              <a:rPr lang="zh-CN" altLang="en-US" dirty="0">
                <a:latin typeface="华文新魏" panose="02010800040101010101" charset="-122"/>
                <a:ea typeface="华文新魏" panose="02010800040101010101" charset="-122"/>
                <a:cs typeface="华文新魏" panose="02010800040101010101" charset="-122"/>
              </a:rPr>
              <a:t>关系是对基本用例的扩展，</a:t>
            </a:r>
            <a:r>
              <a:rPr lang="en-US" altLang="zh-CN" dirty="0">
                <a:latin typeface="华文新魏" panose="02010800040101010101" charset="-122"/>
                <a:ea typeface="华文新魏" panose="02010800040101010101" charset="-122"/>
                <a:cs typeface="华文新魏" panose="02010800040101010101" charset="-122"/>
              </a:rPr>
              <a:t>extend</a:t>
            </a:r>
            <a:r>
              <a:rPr lang="zh-CN" altLang="en-US" dirty="0">
                <a:latin typeface="华文新魏" panose="02010800040101010101" charset="-122"/>
                <a:ea typeface="华文新魏" panose="02010800040101010101" charset="-122"/>
                <a:cs typeface="华文新魏" panose="02010800040101010101" charset="-122"/>
              </a:rPr>
              <a:t>的基本用例中将存在一个扩展点，只有当扩展点被激活时，子用例才会被执行。</a:t>
            </a:r>
            <a:endParaRPr lang="zh-CN" altLang="en-US" dirty="0">
              <a:latin typeface="华文新魏" panose="02010800040101010101" charset="-122"/>
              <a:ea typeface="华文新魏" panose="02010800040101010101" charset="-122"/>
              <a:cs typeface="华文新魏" panose="02010800040101010101" charset="-122"/>
            </a:endParaRPr>
          </a:p>
        </p:txBody>
      </p:sp>
      <p:pic>
        <p:nvPicPr>
          <p:cNvPr id="53" name="图片 52"/>
          <p:cNvPicPr/>
          <p:nvPr/>
        </p:nvPicPr>
        <p:blipFill>
          <a:blip r:embed="rId3"/>
          <a:stretch>
            <a:fillRect/>
          </a:stretch>
        </p:blipFill>
        <p:spPr>
          <a:xfrm>
            <a:off x="6992508" y="4183165"/>
            <a:ext cx="1724025" cy="1933575"/>
          </a:xfrm>
          <a:prstGeom prst="rect">
            <a:avLst/>
          </a:prstGeom>
        </p:spPr>
      </p:pic>
      <p:sp>
        <p:nvSpPr>
          <p:cNvPr id="42" name="矩形 41"/>
          <p:cNvSpPr/>
          <p:nvPr/>
        </p:nvSpPr>
        <p:spPr>
          <a:xfrm>
            <a:off x="9609535" y="1499667"/>
            <a:ext cx="1107996" cy="369332"/>
          </a:xfrm>
          <a:prstGeom prst="rect">
            <a:avLst/>
          </a:prstGeom>
        </p:spPr>
        <p:txBody>
          <a:bodyPr wrap="none">
            <a:spAutoFit/>
          </a:bodyPr>
          <a:p>
            <a:pPr lvl="0" algn="just">
              <a:spcAft>
                <a:spcPts val="0"/>
              </a:spcAft>
            </a:pPr>
            <a:r>
              <a:rPr lang="zh-CN" altLang="zh-CN" kern="100">
                <a:latin typeface="等线" panose="02010600030101010101" charset="-122"/>
                <a:cs typeface="Times New Roman" panose="02020603050405020304" pitchFamily="18" charset="0"/>
              </a:rPr>
              <a:t>分组关系</a:t>
            </a:r>
            <a:endParaRPr lang="zh-CN" altLang="zh-CN" kern="100" dirty="0">
              <a:latin typeface="等线" panose="02010600030101010101" charset="-122"/>
              <a:cs typeface="Times New Roman" panose="02020603050405020304" pitchFamily="18" charset="0"/>
            </a:endParaRPr>
          </a:p>
        </p:txBody>
      </p:sp>
      <p:sp>
        <p:nvSpPr>
          <p:cNvPr id="43" name="矩形 42"/>
          <p:cNvSpPr/>
          <p:nvPr/>
        </p:nvSpPr>
        <p:spPr>
          <a:xfrm>
            <a:off x="9126867" y="1959305"/>
            <a:ext cx="2622877" cy="2861310"/>
          </a:xfrm>
          <a:prstGeom prst="rect">
            <a:avLst/>
          </a:prstGeom>
        </p:spPr>
        <p:txBody>
          <a:bodyPr wrap="square">
            <a:spAutoFit/>
          </a:bodyPr>
          <a:p>
            <a:r>
              <a:rPr lang="zh-CN" altLang="en-US" dirty="0">
                <a:latin typeface="华文新魏" panose="02010800040101010101" charset="-122"/>
                <a:ea typeface="华文新魏" panose="02010800040101010101" charset="-122"/>
              </a:rPr>
              <a:t>在一些用例图中，用例的数目可能很多，这时就需要这些用例组织起来。用例之间存在着一定的关系，这些关系既有联系又有区别。最直接的办法就是把相关的用例放在包中组织起来。一个用例可以放在一个文件夹中</a:t>
            </a:r>
            <a:endParaRPr lang="zh-CN" altLang="en-US" dirty="0">
              <a:latin typeface="华文新魏" panose="02010800040101010101" charset="-122"/>
              <a:ea typeface="华文新魏" panose="020108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1000"/>
                                        <p:tgtEl>
                                          <p:spTgt spid="41"/>
                                        </p:tgtEl>
                                      </p:cBhvr>
                                    </p:animEffect>
                                    <p:anim calcmode="lin" valueType="num">
                                      <p:cBhvr>
                                        <p:cTn id="20" dur="1000" fill="hold"/>
                                        <p:tgtEl>
                                          <p:spTgt spid="41"/>
                                        </p:tgtEl>
                                        <p:attrNameLst>
                                          <p:attrName>ppt_x</p:attrName>
                                        </p:attrNameLst>
                                      </p:cBhvr>
                                      <p:tavLst>
                                        <p:tav tm="0">
                                          <p:val>
                                            <p:strVal val="#ppt_x"/>
                                          </p:val>
                                        </p:tav>
                                        <p:tav tm="100000">
                                          <p:val>
                                            <p:strVal val="#ppt_x"/>
                                          </p:val>
                                        </p:tav>
                                      </p:tavLst>
                                    </p:anim>
                                    <p:anim calcmode="lin" valueType="num">
                                      <p:cBhvr>
                                        <p:cTn id="2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1000"/>
                                        <p:tgtEl>
                                          <p:spTgt spid="53"/>
                                        </p:tgtEl>
                                      </p:cBhvr>
                                    </p:animEffect>
                                    <p:anim calcmode="lin" valueType="num">
                                      <p:cBhvr>
                                        <p:cTn id="27" dur="1000" fill="hold"/>
                                        <p:tgtEl>
                                          <p:spTgt spid="53"/>
                                        </p:tgtEl>
                                        <p:attrNameLst>
                                          <p:attrName>ppt_x</p:attrName>
                                        </p:attrNameLst>
                                      </p:cBhvr>
                                      <p:tavLst>
                                        <p:tav tm="0">
                                          <p:val>
                                            <p:strVal val="#ppt_x"/>
                                          </p:val>
                                        </p:tav>
                                        <p:tav tm="100000">
                                          <p:val>
                                            <p:strVal val="#ppt_x"/>
                                          </p:val>
                                        </p:tav>
                                      </p:tavLst>
                                    </p:anim>
                                    <p:anim calcmode="lin" valueType="num">
                                      <p:cBhvr>
                                        <p:cTn id="28"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anim calcmode="lin" valueType="num">
                                      <p:cBhvr>
                                        <p:cTn id="34" dur="1000" fill="hold"/>
                                        <p:tgtEl>
                                          <p:spTgt spid="43"/>
                                        </p:tgtEl>
                                        <p:attrNameLst>
                                          <p:attrName>ppt_x</p:attrName>
                                        </p:attrNameLst>
                                      </p:cBhvr>
                                      <p:tavLst>
                                        <p:tav tm="0">
                                          <p:val>
                                            <p:strVal val="#ppt_x"/>
                                          </p:val>
                                        </p:tav>
                                        <p:tav tm="100000">
                                          <p:val>
                                            <p:strVal val="#ppt_x"/>
                                          </p:val>
                                        </p:tav>
                                      </p:tavLst>
                                    </p:anim>
                                    <p:anim calcmode="lin" valueType="num">
                                      <p:cBhvr>
                                        <p:cTn id="3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690880" cy="101473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问题</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478790" y="1299210"/>
            <a:ext cx="6381750" cy="2861310"/>
          </a:xfrm>
          <a:prstGeom prst="rect">
            <a:avLst/>
          </a:prstGeom>
          <a:noFill/>
        </p:spPr>
        <p:txBody>
          <a:bodyPr wrap="square" rtlCol="0">
            <a:spAutoFit/>
          </a:bodyPr>
          <a:p>
            <a:r>
              <a:rPr lang="en-US" altLang="zh-CN"/>
              <a:t>1</a:t>
            </a:r>
            <a:r>
              <a:rPr lang="zh-CN" altLang="en-US"/>
              <a:t>、顺序图是由角色、对象、生命线、激活和什么组成？</a:t>
            </a:r>
            <a:endParaRPr lang="zh-CN" altLang="en-US"/>
          </a:p>
          <a:p>
            <a:endParaRPr lang="zh-CN" altLang="en-US"/>
          </a:p>
          <a:p>
            <a:endParaRPr lang="zh-CN" altLang="en-US"/>
          </a:p>
          <a:p>
            <a:r>
              <a:rPr lang="en-US" altLang="zh-CN"/>
              <a:t>2</a:t>
            </a:r>
            <a:r>
              <a:rPr lang="zh-CN" altLang="en-US"/>
              <a:t>、顺序图中消息有几种类型？</a:t>
            </a:r>
            <a:endParaRPr lang="zh-CN" altLang="en-US"/>
          </a:p>
          <a:p>
            <a:endParaRPr lang="zh-CN" altLang="en-US"/>
          </a:p>
          <a:p>
            <a:endParaRPr lang="zh-CN" altLang="en-US"/>
          </a:p>
          <a:p>
            <a:r>
              <a:rPr lang="en-US" altLang="zh-CN"/>
              <a:t>3</a:t>
            </a:r>
            <a:r>
              <a:rPr lang="zh-CN" altLang="en-US"/>
              <a:t>、这是类之间的什么关系</a:t>
            </a:r>
            <a:endParaRPr lang="zh-CN" altLang="en-US"/>
          </a:p>
          <a:p>
            <a:endParaRPr lang="en-US" altLang="zh-CN"/>
          </a:p>
          <a:p>
            <a:endParaRPr lang="en-US" altLang="zh-CN"/>
          </a:p>
          <a:p>
            <a:endParaRPr lang="zh-CN" altLang="en-US"/>
          </a:p>
        </p:txBody>
      </p:sp>
      <p:pic>
        <p:nvPicPr>
          <p:cNvPr id="14" name="图片 13"/>
          <p:cNvPicPr>
            <a:picLocks noChangeAspect="1"/>
          </p:cNvPicPr>
          <p:nvPr/>
        </p:nvPicPr>
        <p:blipFill>
          <a:blip r:embed="rId1"/>
          <a:stretch>
            <a:fillRect/>
          </a:stretch>
        </p:blipFill>
        <p:spPr>
          <a:xfrm>
            <a:off x="629065" y="3466463"/>
            <a:ext cx="6485060" cy="13579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 calcmode="lin" valueType="num">
                                      <p:cBhvr additive="base">
                                        <p:cTn id="1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690880" cy="101473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问题</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478790" y="1299210"/>
            <a:ext cx="6381750" cy="3415030"/>
          </a:xfrm>
          <a:prstGeom prst="rect">
            <a:avLst/>
          </a:prstGeom>
          <a:noFill/>
        </p:spPr>
        <p:txBody>
          <a:bodyPr wrap="square" rtlCol="0">
            <a:spAutoFit/>
          </a:bodyPr>
          <a:p>
            <a:r>
              <a:rPr lang="en-US" altLang="zh-CN"/>
              <a:t>1</a:t>
            </a:r>
            <a:r>
              <a:rPr lang="zh-CN" altLang="en-US"/>
              <a:t>、顺序图是由角色、对象、生命线、激活和什么组成？</a:t>
            </a:r>
            <a:endParaRPr lang="zh-CN" altLang="en-US"/>
          </a:p>
          <a:p>
            <a:r>
              <a:rPr lang="zh-CN" altLang="en-US"/>
              <a:t>消息</a:t>
            </a:r>
            <a:endParaRPr lang="zh-CN" altLang="en-US"/>
          </a:p>
          <a:p>
            <a:endParaRPr lang="zh-CN" altLang="en-US"/>
          </a:p>
          <a:p>
            <a:r>
              <a:rPr lang="en-US" altLang="zh-CN"/>
              <a:t>2</a:t>
            </a:r>
            <a:r>
              <a:rPr lang="zh-CN" altLang="en-US"/>
              <a:t>、顺序图中消息有几种类型？</a:t>
            </a:r>
            <a:endParaRPr lang="zh-CN" altLang="en-US"/>
          </a:p>
          <a:p>
            <a:r>
              <a:rPr lang="en-US" altLang="zh-CN"/>
              <a:t>3</a:t>
            </a:r>
            <a:r>
              <a:rPr lang="zh-CN" altLang="en-US"/>
              <a:t>种，同步消息、异步消息、返回消息</a:t>
            </a:r>
            <a:endParaRPr lang="zh-CN" altLang="en-US"/>
          </a:p>
          <a:p>
            <a:endParaRPr lang="zh-CN" altLang="en-US"/>
          </a:p>
          <a:p>
            <a:r>
              <a:rPr lang="en-US" altLang="zh-CN"/>
              <a:t>3</a:t>
            </a:r>
            <a:r>
              <a:rPr lang="zh-CN" altLang="en-US"/>
              <a:t>、这是类之间什么关系</a:t>
            </a:r>
            <a:endParaRPr lang="zh-CN" altLang="en-US"/>
          </a:p>
          <a:p>
            <a:endParaRPr lang="zh-CN" altLang="en-US"/>
          </a:p>
          <a:p>
            <a:r>
              <a:rPr lang="zh-CN" altLang="en-US"/>
              <a:t>依赖关系</a:t>
            </a:r>
            <a:endParaRPr lang="zh-CN" altLang="en-US"/>
          </a:p>
          <a:p>
            <a:endParaRPr lang="en-US" altLang="zh-CN"/>
          </a:p>
          <a:p>
            <a:endParaRPr lang="en-US" altLang="zh-CN"/>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 calcmode="lin" valueType="num">
                                      <p:cBhvr additive="base">
                                        <p:cTn id="3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198880" cy="101473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rPr>
              <a:t>参考资料</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478790" y="1299210"/>
            <a:ext cx="8985250" cy="2584450"/>
          </a:xfrm>
          <a:prstGeom prst="rect">
            <a:avLst/>
          </a:prstGeom>
          <a:noFill/>
        </p:spPr>
        <p:txBody>
          <a:bodyPr wrap="square" rtlCol="0">
            <a:spAutoFit/>
          </a:bodyPr>
          <a:p>
            <a:r>
              <a:rPr lang="en-US" altLang="zh-CN"/>
              <a:t>https://www.cnblogs.com/ywqu/archive/2009/12/22/1629426.html    22</a:t>
            </a:r>
            <a:r>
              <a:rPr lang="zh-CN" altLang="en-US"/>
              <a:t>页</a:t>
            </a:r>
            <a:r>
              <a:rPr lang="en-US" altLang="zh-CN"/>
              <a:t>-34</a:t>
            </a:r>
            <a:r>
              <a:rPr lang="zh-CN" altLang="en-US"/>
              <a:t>页 </a:t>
            </a:r>
            <a:r>
              <a:rPr lang="en-US" altLang="zh-CN"/>
              <a:t> 2018.10.27  </a:t>
            </a:r>
            <a:endParaRPr lang="en-US" altLang="zh-CN"/>
          </a:p>
          <a:p>
            <a:endParaRPr lang="en-US" altLang="zh-CN"/>
          </a:p>
          <a:p>
            <a:r>
              <a:rPr>
                <a:latin typeface="华文新魏" panose="02010800040101010101" charset="-122"/>
                <a:ea typeface="华文新魏" panose="02010800040101010101" charset="-122"/>
                <a:cs typeface="华文新魏" panose="02010800040101010101" charset="-122"/>
                <a:sym typeface="+mn-ea"/>
              </a:rPr>
              <a:t>UML用户指南</a:t>
            </a:r>
            <a:r>
              <a:rPr lang="zh-CN">
                <a:latin typeface="华文新魏" panose="02010800040101010101" charset="-122"/>
                <a:ea typeface="华文新魏" panose="02010800040101010101" charset="-122"/>
                <a:cs typeface="华文新魏" panose="02010800040101010101" charset="-122"/>
                <a:sym typeface="+mn-ea"/>
              </a:rPr>
              <a:t>，Grady Booch、James Rumbaugh和Ivar Jacobson</a:t>
            </a:r>
            <a:endParaRPr lang="zh-CN">
              <a:latin typeface="华文新魏" panose="02010800040101010101" charset="-122"/>
              <a:ea typeface="华文新魏" panose="02010800040101010101" charset="-122"/>
              <a:cs typeface="华文新魏" panose="02010800040101010101" charset="-122"/>
              <a:sym typeface="+mn-ea"/>
            </a:endParaRPr>
          </a:p>
          <a:p>
            <a:endParaRPr lang="zh-CN">
              <a:latin typeface="华文新魏" panose="02010800040101010101" charset="-122"/>
              <a:ea typeface="华文新魏" panose="02010800040101010101" charset="-122"/>
              <a:cs typeface="华文新魏" panose="02010800040101010101" charset="-122"/>
            </a:endParaRPr>
          </a:p>
          <a:p>
            <a:r>
              <a:rPr lang="zh-CN">
                <a:latin typeface="华文新魏" panose="02010800040101010101" charset="-122"/>
                <a:ea typeface="华文新魏" panose="02010800040101010101" charset="-122"/>
                <a:cs typeface="华文新魏" panose="02010800040101010101" charset="-122"/>
                <a:sym typeface="+mn-ea"/>
              </a:rPr>
              <a:t>UML2基础、建模与设计教程 ， 	杨弘平 </a:t>
            </a:r>
            <a:endParaRPr lang="en-US" altLang="zh-CN">
              <a:latin typeface="华文新魏" panose="02010800040101010101" charset="-122"/>
              <a:ea typeface="华文新魏" panose="02010800040101010101" charset="-122"/>
              <a:cs typeface="华文新魏" panose="02010800040101010101" charset="-122"/>
              <a:sym typeface="+mn-ea"/>
            </a:endParaRPr>
          </a:p>
          <a:p>
            <a:endParaRPr lang="en-US" altLang="zh-CN"/>
          </a:p>
          <a:p>
            <a:r>
              <a:rPr lang="en-US" altLang="zh-CN"/>
              <a:t>https://blog.csdn.net/fanxiaobin577328725/article/details/51681214   18</a:t>
            </a:r>
            <a:r>
              <a:rPr lang="zh-CN" altLang="en-US"/>
              <a:t>页</a:t>
            </a:r>
            <a:r>
              <a:rPr lang="en-US" altLang="zh-CN"/>
              <a:t>-21</a:t>
            </a:r>
            <a:r>
              <a:rPr lang="zh-CN" altLang="en-US"/>
              <a:t>页    </a:t>
            </a:r>
            <a:r>
              <a:rPr lang="en-US" altLang="zh-CN"/>
              <a:t>2018.10.26</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198880" cy="1014730"/>
          </a:xfrm>
          <a:prstGeom prst="rect">
            <a:avLst/>
          </a:prstGeom>
        </p:spPr>
        <p:txBody>
          <a:bodyPr wrap="none">
            <a:spAutoFit/>
          </a:bodyPr>
          <a:lstStyle/>
          <a:p>
            <a:pPr algn="l"/>
            <a:r>
              <a:rPr lang="zh-CN" altLang="en-US" sz="2000" dirty="0">
                <a:sym typeface="+mn-ea"/>
              </a:rPr>
              <a:t>组员评分</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925195" y="1463040"/>
            <a:ext cx="8985250" cy="1753235"/>
          </a:xfrm>
          <a:prstGeom prst="rect">
            <a:avLst/>
          </a:prstGeom>
          <a:noFill/>
        </p:spPr>
        <p:txBody>
          <a:bodyPr wrap="square" rtlCol="0">
            <a:spAutoFit/>
          </a:bodyPr>
          <a:p>
            <a:r>
              <a:rPr lang="zh-CN" altLang="en-US" dirty="0">
                <a:sym typeface="+mn-ea"/>
              </a:rPr>
              <a:t>童欣       </a:t>
            </a:r>
            <a:r>
              <a:rPr lang="en-US" altLang="zh-CN" dirty="0">
                <a:sym typeface="+mn-ea"/>
              </a:rPr>
              <a:t>88        </a:t>
            </a:r>
            <a:r>
              <a:rPr lang="zh-CN" altLang="en-US" dirty="0">
                <a:sym typeface="+mn-ea"/>
              </a:rPr>
              <a:t>参与</a:t>
            </a:r>
            <a:r>
              <a:rPr lang="en-US" altLang="zh-CN" dirty="0">
                <a:sym typeface="+mn-ea"/>
              </a:rPr>
              <a:t>ppt</a:t>
            </a:r>
            <a:r>
              <a:rPr lang="zh-CN" altLang="en-US" dirty="0">
                <a:sym typeface="+mn-ea"/>
              </a:rPr>
              <a:t>的资料收集</a:t>
            </a:r>
            <a:endParaRPr lang="zh-CN" altLang="en-US" dirty="0">
              <a:sym typeface="+mn-ea"/>
            </a:endParaRPr>
          </a:p>
          <a:p>
            <a:r>
              <a:rPr lang="zh-CN" altLang="en-US" dirty="0">
                <a:sym typeface="+mn-ea"/>
              </a:rPr>
              <a:t>吴自强    </a:t>
            </a:r>
            <a:r>
              <a:rPr lang="en-US" altLang="zh-CN" dirty="0">
                <a:sym typeface="+mn-ea"/>
              </a:rPr>
              <a:t>88       </a:t>
            </a:r>
            <a:r>
              <a:rPr lang="zh-CN" altLang="en-US" dirty="0">
                <a:sym typeface="+mn-ea"/>
              </a:rPr>
              <a:t>做</a:t>
            </a:r>
            <a:r>
              <a:rPr lang="en-US" altLang="zh-CN" dirty="0">
                <a:sym typeface="+mn-ea"/>
              </a:rPr>
              <a:t>ppt</a:t>
            </a:r>
            <a:r>
              <a:rPr lang="zh-CN" altLang="en-US" dirty="0">
                <a:sym typeface="+mn-ea"/>
              </a:rPr>
              <a:t>，</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陈婧唯    </a:t>
            </a:r>
            <a:r>
              <a:rPr lang="en-US" altLang="zh-CN" dirty="0">
                <a:sym typeface="+mn-ea"/>
              </a:rPr>
              <a:t>87       </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陈雅菁    </a:t>
            </a:r>
            <a:r>
              <a:rPr lang="en-US" altLang="zh-CN" dirty="0">
                <a:sym typeface="+mn-ea"/>
              </a:rPr>
              <a:t>86       </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刘震       </a:t>
            </a:r>
            <a:r>
              <a:rPr lang="en-US" altLang="zh-CN" dirty="0">
                <a:sym typeface="+mn-ea"/>
              </a:rPr>
              <a:t>85       </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张天颖    </a:t>
            </a:r>
            <a:r>
              <a:rPr lang="en-US" altLang="zh-CN" dirty="0">
                <a:sym typeface="+mn-ea"/>
              </a:rPr>
              <a:t>84       </a:t>
            </a:r>
            <a:r>
              <a:rPr lang="zh-CN" altLang="en-US" dirty="0">
                <a:sym typeface="+mn-ea"/>
              </a:rPr>
              <a:t>参与</a:t>
            </a:r>
            <a:r>
              <a:rPr lang="en-US" altLang="zh-CN" dirty="0">
                <a:sym typeface="+mn-ea"/>
              </a:rPr>
              <a:t>PPT</a:t>
            </a:r>
            <a:r>
              <a:rPr lang="zh-CN" altLang="en-US" dirty="0">
                <a:sym typeface="+mn-ea"/>
              </a:rPr>
              <a:t>的资料收集</a:t>
            </a:r>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1"/>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sym typeface="+mn-ea"/>
              </a:rPr>
              <a:t>用例图建模</a:t>
            </a:r>
            <a:endParaRPr lang="zh-CN" altLang="en-US" sz="2000" b="1" dirty="0">
              <a:solidFill>
                <a:schemeClr val="tx1"/>
              </a:solidFill>
              <a:sym typeface="+mn-ea"/>
            </a:endParaRPr>
          </a:p>
        </p:txBody>
      </p:sp>
      <p:pic>
        <p:nvPicPr>
          <p:cNvPr id="3" name="图片 2"/>
          <p:cNvPicPr>
            <a:picLocks noChangeAspect="1"/>
          </p:cNvPicPr>
          <p:nvPr/>
        </p:nvPicPr>
        <p:blipFill>
          <a:blip r:embed="rId1"/>
          <a:stretch>
            <a:fillRect/>
          </a:stretch>
        </p:blipFill>
        <p:spPr>
          <a:xfrm>
            <a:off x="4809490" y="1106805"/>
            <a:ext cx="6264275" cy="4199255"/>
          </a:xfrm>
          <a:prstGeom prst="rect">
            <a:avLst/>
          </a:prstGeom>
        </p:spPr>
      </p:pic>
      <p:sp>
        <p:nvSpPr>
          <p:cNvPr id="2" name="文本框 1"/>
          <p:cNvSpPr txBox="1"/>
          <p:nvPr/>
        </p:nvSpPr>
        <p:spPr>
          <a:xfrm>
            <a:off x="745490" y="1551305"/>
            <a:ext cx="3683635" cy="2122805"/>
          </a:xfrm>
          <a:prstGeom prst="rect">
            <a:avLst/>
          </a:prstGeom>
          <a:noFill/>
        </p:spPr>
        <p:txBody>
          <a:bodyPr wrap="square" rtlCol="0">
            <a:spAutoFit/>
          </a:bodyPr>
          <a:p>
            <a:r>
              <a:rPr lang="zh-CN" altLang="en-US">
                <a:latin typeface="华文新魏" panose="02010800040101010101" charset="-122"/>
                <a:ea typeface="华文新魏" panose="02010800040101010101" charset="-122"/>
              </a:rPr>
              <a:t>用例图建模的三个步骤：</a:t>
            </a:r>
            <a:endParaRPr lang="zh-CN" altLang="en-US">
              <a:latin typeface="华文新魏" panose="02010800040101010101" charset="-122"/>
              <a:ea typeface="华文新魏" panose="02010800040101010101" charset="-122"/>
            </a:endParaRP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1.</a:t>
            </a:r>
            <a:r>
              <a:rPr lang="zh-CN" altLang="zh-CN" sz="2400" kern="100" dirty="0">
                <a:latin typeface="华文新魏" panose="02010800040101010101" charset="-122"/>
                <a:ea typeface="华文新魏" panose="02010800040101010101" charset="-122"/>
                <a:cs typeface="华文新魏" panose="02010800040101010101" charset="-122"/>
                <a:sym typeface="+mn-ea"/>
              </a:rPr>
              <a:t>识别系统中的角色和用例</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2.</a:t>
            </a:r>
            <a:r>
              <a:rPr lang="zh-CN" altLang="zh-CN" sz="2400" kern="100" dirty="0">
                <a:latin typeface="华文新魏" panose="02010800040101010101" charset="-122"/>
                <a:ea typeface="华文新魏" panose="02010800040101010101" charset="-122"/>
                <a:cs typeface="华文新魏" panose="02010800040101010101" charset="-122"/>
                <a:sym typeface="+mn-ea"/>
              </a:rPr>
              <a:t>区分用例有限次序</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3.</a:t>
            </a:r>
            <a:r>
              <a:rPr lang="zh-CN" altLang="zh-CN" sz="2400" kern="100" dirty="0">
                <a:latin typeface="华文新魏" panose="02010800040101010101" charset="-122"/>
                <a:ea typeface="华文新魏" panose="02010800040101010101" charset="-122"/>
                <a:cs typeface="华文新魏" panose="02010800040101010101" charset="-122"/>
                <a:sym typeface="+mn-ea"/>
              </a:rPr>
              <a:t>构建用例图模型</a:t>
            </a:r>
            <a:endParaRPr lang="zh-CN" altLang="zh-CN" kern="100" dirty="0">
              <a:latin typeface="等线" panose="02010600030101010101" charset="-122"/>
              <a:cs typeface="Times New Roman" panose="02020603050405020304" pitchFamily="18" charset="0"/>
            </a:endParaRPr>
          </a:p>
          <a:p>
            <a:endParaRPr lang="zh-CN" altLang="en-US">
              <a:latin typeface="华文新魏" panose="02010800040101010101" charset="-122"/>
              <a:ea typeface="华文新魏" panose="02010800040101010101"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flipV="1">
            <a:off x="2034958" y="2616695"/>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690880" cy="398780"/>
          </a:xfrm>
          <a:prstGeom prst="rect">
            <a:avLst/>
          </a:prstGeom>
        </p:spPr>
        <p:txBody>
          <a:bodyPr wrap="none">
            <a:spAutoFit/>
          </a:bodyPr>
          <a:lstStyle/>
          <a:p>
            <a:r>
              <a:rPr lang="zh-CN" altLang="en-US" sz="2000" b="1" dirty="0">
                <a:solidFill>
                  <a:schemeClr val="tx1">
                    <a:lumMod val="75000"/>
                    <a:lumOff val="25000"/>
                  </a:schemeClr>
                </a:solidFill>
              </a:rPr>
              <a:t>类图</a:t>
            </a:r>
            <a:endParaRPr lang="zh-CN" altLang="en-US" sz="2000" b="1" dirty="0">
              <a:solidFill>
                <a:schemeClr val="tx1">
                  <a:lumMod val="75000"/>
                  <a:lumOff val="25000"/>
                </a:schemeClr>
              </a:solidFill>
            </a:endParaRPr>
          </a:p>
        </p:txBody>
      </p:sp>
      <p:sp>
        <p:nvSpPr>
          <p:cNvPr id="37" name="文本框 36"/>
          <p:cNvSpPr txBox="1"/>
          <p:nvPr/>
        </p:nvSpPr>
        <p:spPr>
          <a:xfrm>
            <a:off x="770890" y="1344295"/>
            <a:ext cx="2962910" cy="2214880"/>
          </a:xfrm>
          <a:prstGeom prst="rect">
            <a:avLst/>
          </a:prstGeom>
          <a:noFill/>
        </p:spPr>
        <p:txBody>
          <a:bodyPr wrap="square" rtlCol="0">
            <a:spAutoFit/>
          </a:bodyPr>
          <a:p>
            <a:r>
              <a:rPr lang="zh-CN" altLang="zh-CN" sz="2000" dirty="0">
                <a:latin typeface="华文新魏" panose="02010800040101010101" charset="-122"/>
                <a:ea typeface="华文新魏" panose="02010800040101010101" charset="-122"/>
                <a:cs typeface="华文新魏" panose="02010800040101010101" charset="-122"/>
                <a:sym typeface="+mn-ea"/>
              </a:rPr>
              <a:t>类是对一组具有相同属性，操作，关系和语义的对象的抽象。主要包括名称部分（</a:t>
            </a:r>
            <a:r>
              <a:rPr lang="en-US" altLang="zh-CN" sz="2000" dirty="0">
                <a:latin typeface="华文新魏" panose="02010800040101010101" charset="-122"/>
                <a:ea typeface="华文新魏" panose="02010800040101010101" charset="-122"/>
                <a:cs typeface="华文新魏" panose="02010800040101010101" charset="-122"/>
                <a:sym typeface="+mn-ea"/>
              </a:rPr>
              <a:t>Name</a:t>
            </a:r>
            <a:r>
              <a:rPr lang="zh-CN" altLang="zh-CN" sz="2000" dirty="0">
                <a:latin typeface="华文新魏" panose="02010800040101010101" charset="-122"/>
                <a:ea typeface="华文新魏" panose="02010800040101010101" charset="-122"/>
                <a:cs typeface="华文新魏" panose="02010800040101010101" charset="-122"/>
                <a:sym typeface="+mn-ea"/>
              </a:rPr>
              <a:t>），属性部分（</a:t>
            </a:r>
            <a:r>
              <a:rPr lang="en-US" altLang="zh-CN" sz="2000" dirty="0">
                <a:latin typeface="华文新魏" panose="02010800040101010101" charset="-122"/>
                <a:ea typeface="华文新魏" panose="02010800040101010101" charset="-122"/>
                <a:cs typeface="华文新魏" panose="02010800040101010101" charset="-122"/>
                <a:sym typeface="+mn-ea"/>
              </a:rPr>
              <a:t>Attribute</a:t>
            </a:r>
            <a:r>
              <a:rPr lang="zh-CN" altLang="zh-CN" sz="2000" dirty="0">
                <a:latin typeface="华文新魏" panose="02010800040101010101" charset="-122"/>
                <a:ea typeface="华文新魏" panose="02010800040101010101" charset="-122"/>
                <a:cs typeface="华文新魏" panose="02010800040101010101" charset="-122"/>
                <a:sym typeface="+mn-ea"/>
              </a:rPr>
              <a:t>）和操作部分（</a:t>
            </a:r>
            <a:r>
              <a:rPr lang="en-US" altLang="zh-CN" sz="2000" dirty="0">
                <a:latin typeface="华文新魏" panose="02010800040101010101" charset="-122"/>
                <a:ea typeface="华文新魏" panose="02010800040101010101" charset="-122"/>
                <a:cs typeface="华文新魏" panose="02010800040101010101" charset="-122"/>
                <a:sym typeface="+mn-ea"/>
              </a:rPr>
              <a:t>Operation</a:t>
            </a:r>
            <a:r>
              <a:rPr lang="zh-CN" altLang="zh-CN" sz="2000" dirty="0">
                <a:latin typeface="华文新魏" panose="02010800040101010101" charset="-122"/>
                <a:ea typeface="华文新魏" panose="02010800040101010101" charset="-122"/>
                <a:cs typeface="华文新魏" panose="02010800040101010101" charset="-122"/>
                <a:sym typeface="+mn-ea"/>
              </a:rPr>
              <a:t>）。</a:t>
            </a:r>
            <a:endParaRPr lang="zh-CN" altLang="en-US" dirty="0"/>
          </a:p>
          <a:p>
            <a:endParaRPr lang="zh-CN" altLang="en-US"/>
          </a:p>
        </p:txBody>
      </p:sp>
      <p:pic>
        <p:nvPicPr>
          <p:cNvPr id="38" name="图片 37"/>
          <p:cNvPicPr/>
          <p:nvPr/>
        </p:nvPicPr>
        <p:blipFill rotWithShape="1">
          <a:blip r:embed="rId1"/>
          <a:srcRect l="22513" t="12225" r="24489" b="18643"/>
          <a:stretch>
            <a:fillRect/>
          </a:stretch>
        </p:blipFill>
        <p:spPr>
          <a:xfrm>
            <a:off x="842414" y="3385857"/>
            <a:ext cx="2890982" cy="3083790"/>
          </a:xfrm>
          <a:prstGeom prst="rect">
            <a:avLst/>
          </a:prstGeom>
        </p:spPr>
      </p:pic>
      <p:sp>
        <p:nvSpPr>
          <p:cNvPr id="39" name="文本框 38"/>
          <p:cNvSpPr txBox="1"/>
          <p:nvPr/>
        </p:nvSpPr>
        <p:spPr>
          <a:xfrm>
            <a:off x="4900295" y="1384300"/>
            <a:ext cx="5442585" cy="4523105"/>
          </a:xfrm>
          <a:prstGeom prst="rect">
            <a:avLst/>
          </a:prstGeom>
          <a:noFill/>
        </p:spPr>
        <p:txBody>
          <a:bodyPr wrap="square" rtlCol="0">
            <a:spAutoFit/>
          </a:bodyPr>
          <a:p>
            <a:pPr lvl="0" algn="just">
              <a:spcAft>
                <a:spcPts val="0"/>
              </a:spcAft>
            </a:pPr>
            <a:r>
              <a:rPr lang="zh-CN" altLang="zh-CN" kern="100" dirty="0">
                <a:latin typeface="华文新魏" panose="02010800040101010101" charset="-122"/>
                <a:ea typeface="华文新魏" panose="02010800040101010101" charset="-122"/>
                <a:cs typeface="华文新魏" panose="02010800040101010101" charset="-122"/>
                <a:sym typeface="+mn-ea"/>
              </a:rPr>
              <a:t>名称（</a:t>
            </a:r>
            <a:r>
              <a:rPr lang="en-US" altLang="zh-CN" kern="100" dirty="0">
                <a:latin typeface="华文新魏" panose="02010800040101010101" charset="-122"/>
                <a:ea typeface="华文新魏" panose="02010800040101010101" charset="-122"/>
                <a:cs typeface="华文新魏" panose="02010800040101010101" charset="-122"/>
                <a:sym typeface="+mn-ea"/>
              </a:rPr>
              <a:t>Name</a:t>
            </a:r>
            <a:r>
              <a:rPr lang="zh-CN" altLang="zh-CN" kern="100" dirty="0">
                <a:latin typeface="华文新魏" panose="02010800040101010101" charset="-122"/>
                <a:ea typeface="华文新魏" panose="02010800040101010101" charset="-122"/>
                <a:cs typeface="华文新魏" panose="02010800040101010101" charset="-122"/>
                <a:sym typeface="+mn-ea"/>
              </a:rPr>
              <a:t>）：每个类用名称进行区分，命名要求为由字符，数字，下划线章程的唯一的字符串，表示方法有两种：全名（包含包的名称），简单名。</a:t>
            </a:r>
            <a:r>
              <a:rPr lang="zh-CN" altLang="zh-CN" kern="100" dirty="0">
                <a:latin typeface="等线" panose="02010600030101010101" charset="-122"/>
                <a:cs typeface="Times New Roman" panose="02020603050405020304" pitchFamily="18" charset="0"/>
                <a:sym typeface="+mn-ea"/>
              </a:rPr>
              <a:t>属性（</a:t>
            </a:r>
            <a:r>
              <a:rPr lang="en-US" altLang="zh-CN" kern="100" dirty="0">
                <a:latin typeface="等线" panose="02010600030101010101" charset="-122"/>
                <a:cs typeface="Times New Roman" panose="02020603050405020304" pitchFamily="18" charset="0"/>
                <a:sym typeface="+mn-ea"/>
              </a:rPr>
              <a:t>Attribute</a:t>
            </a:r>
            <a:r>
              <a:rPr lang="zh-CN" altLang="zh-CN" kern="100" dirty="0">
                <a:latin typeface="等线" panose="02010600030101010101" charset="-122"/>
                <a:cs typeface="Times New Roman" panose="02020603050405020304" pitchFamily="18" charset="0"/>
                <a:sym typeface="+mn-ea"/>
              </a:rPr>
              <a:t>）：属相描述了泪在软件系统中代表的食物（即对象）所具备的特性。类可以拥有若干属性，也可以没有属性。</a:t>
            </a:r>
            <a:endParaRPr lang="en-US" altLang="zh-CN" kern="100" dirty="0">
              <a:latin typeface="等线" panose="02010600030101010101" charset="-122"/>
              <a:cs typeface="Times New Roman" panose="02020603050405020304" pitchFamily="18" charset="0"/>
            </a:endParaRPr>
          </a:p>
          <a:p>
            <a:pPr lvl="0" algn="just">
              <a:spcAft>
                <a:spcPts val="0"/>
              </a:spcAft>
            </a:pPr>
            <a:endParaRPr lang="en-US" altLang="zh-CN" kern="100" dirty="0">
              <a:latin typeface="等线" panose="02010600030101010101" charset="-122"/>
              <a:cs typeface="Times New Roman" panose="02020603050405020304" pitchFamily="18" charset="0"/>
            </a:endParaRPr>
          </a:p>
          <a:p>
            <a:pPr lvl="0" algn="just">
              <a:spcAft>
                <a:spcPts val="0"/>
              </a:spcAft>
            </a:pPr>
            <a:r>
              <a:rPr lang="zh-CN" altLang="zh-CN" kern="100" dirty="0">
                <a:latin typeface="等线" panose="02010600030101010101" charset="-122"/>
                <a:cs typeface="Times New Roman" panose="02020603050405020304" pitchFamily="18" charset="0"/>
                <a:sym typeface="+mn-ea"/>
              </a:rPr>
              <a:t>语法：</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可见性</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属性名</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类型</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初始值</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属性字符串</a:t>
            </a:r>
            <a:r>
              <a:rPr lang="en-US" altLang="zh-CN" kern="100" dirty="0">
                <a:solidFill>
                  <a:srgbClr val="FF0000"/>
                </a:solidFill>
                <a:latin typeface="等线" panose="02010600030101010101" charset="-122"/>
                <a:cs typeface="Times New Roman" panose="02020603050405020304" pitchFamily="18" charset="0"/>
                <a:sym typeface="+mn-ea"/>
              </a:rPr>
              <a:t>}]</a:t>
            </a:r>
            <a:endParaRPr lang="en-US" altLang="zh-CN" kern="100" dirty="0">
              <a:solidFill>
                <a:srgbClr val="FF0000"/>
              </a:solidFill>
              <a:latin typeface="等线" panose="02010600030101010101" charset="-122"/>
              <a:cs typeface="Times New Roman" panose="02020603050405020304" pitchFamily="18" charset="0"/>
            </a:endParaRPr>
          </a:p>
          <a:p>
            <a:pPr lvl="0"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zh-CN" kern="100" dirty="0">
                <a:latin typeface="等线" panose="02010600030101010101" charset="-122"/>
                <a:cs typeface="Times New Roman" panose="02020603050405020304" pitchFamily="18" charset="0"/>
                <a:sym typeface="+mn-ea"/>
              </a:rPr>
              <a:t>可见性：“</a:t>
            </a:r>
            <a:r>
              <a:rPr lang="en-US" altLang="zh-CN" kern="100" dirty="0">
                <a:latin typeface="等线" panose="02010600030101010101" charset="-122"/>
                <a:cs typeface="Times New Roman" panose="02020603050405020304" pitchFamily="18" charset="0"/>
                <a:sym typeface="+mn-ea"/>
              </a:rPr>
              <a:t>+</a:t>
            </a:r>
            <a:r>
              <a:rPr lang="zh-CN" altLang="zh-CN" kern="100" dirty="0">
                <a:latin typeface="等线" panose="02010600030101010101" charset="-122"/>
                <a:cs typeface="Times New Roman" panose="02020603050405020304" pitchFamily="18" charset="0"/>
                <a:sym typeface="+mn-ea"/>
              </a:rPr>
              <a:t>”表达共有类型，“</a:t>
            </a:r>
            <a:r>
              <a:rPr lang="en-US" altLang="zh-CN" kern="100" dirty="0">
                <a:latin typeface="等线" panose="02010600030101010101" charset="-122"/>
                <a:cs typeface="Times New Roman" panose="02020603050405020304" pitchFamily="18" charset="0"/>
                <a:sym typeface="+mn-ea"/>
              </a:rPr>
              <a:t>-</a:t>
            </a:r>
            <a:r>
              <a:rPr lang="zh-CN" altLang="zh-CN" kern="100" dirty="0">
                <a:latin typeface="等线" panose="02010600030101010101" charset="-122"/>
                <a:cs typeface="Times New Roman" panose="02020603050405020304" pitchFamily="18" charset="0"/>
                <a:sym typeface="+mn-ea"/>
              </a:rPr>
              <a:t>”表示私有类型，“</a:t>
            </a:r>
            <a:r>
              <a:rPr lang="en-US" altLang="zh-CN" kern="100" dirty="0">
                <a:latin typeface="等线" panose="02010600030101010101" charset="-122"/>
                <a:cs typeface="Times New Roman" panose="02020603050405020304" pitchFamily="18" charset="0"/>
                <a:sym typeface="+mn-ea"/>
              </a:rPr>
              <a:t>#</a:t>
            </a:r>
            <a:r>
              <a:rPr lang="zh-CN" altLang="zh-CN" kern="100" dirty="0">
                <a:latin typeface="等线" panose="02010600030101010101" charset="-122"/>
                <a:cs typeface="Times New Roman" panose="02020603050405020304" pitchFamily="18" charset="0"/>
                <a:sym typeface="+mn-ea"/>
              </a:rPr>
              <a:t>”表示受保护类型</a:t>
            </a:r>
            <a:endParaRPr lang="en-US"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zh-CN" kern="100" dirty="0">
                <a:latin typeface="等线" panose="02010600030101010101" charset="-122"/>
                <a:cs typeface="Times New Roman" panose="02020603050405020304" pitchFamily="18" charset="0"/>
                <a:sym typeface="+mn-ea"/>
              </a:rPr>
              <a:t>类型：</a:t>
            </a:r>
            <a:r>
              <a:rPr lang="en-US" altLang="zh-CN" kern="100" dirty="0">
                <a:latin typeface="等线" panose="02010600030101010101" charset="-122"/>
                <a:cs typeface="Times New Roman" panose="02020603050405020304" pitchFamily="18" charset="0"/>
                <a:sym typeface="+mn-ea"/>
              </a:rPr>
              <a:t>string</a:t>
            </a:r>
            <a:r>
              <a:rPr lang="zh-CN" altLang="en-US" kern="100" dirty="0">
                <a:latin typeface="等线" panose="02010600030101010101" charset="-122"/>
                <a:cs typeface="Times New Roman" panose="02020603050405020304" pitchFamily="18" charset="0"/>
                <a:sym typeface="+mn-ea"/>
              </a:rPr>
              <a:t>，</a:t>
            </a:r>
            <a:r>
              <a:rPr lang="en-US" altLang="zh-CN" kern="100" dirty="0">
                <a:latin typeface="等线" panose="02010600030101010101" charset="-122"/>
                <a:cs typeface="Times New Roman" panose="02020603050405020304" pitchFamily="18" charset="0"/>
                <a:sym typeface="+mn-ea"/>
              </a:rPr>
              <a:t>float</a:t>
            </a:r>
            <a:r>
              <a:rPr lang="zh-CN" altLang="en-US" kern="100" dirty="0">
                <a:latin typeface="等线" panose="02010600030101010101" charset="-122"/>
                <a:cs typeface="Times New Roman" panose="02020603050405020304" pitchFamily="18" charset="0"/>
                <a:sym typeface="+mn-ea"/>
              </a:rPr>
              <a:t>，</a:t>
            </a:r>
            <a:r>
              <a:rPr lang="en-US" altLang="zh-CN" kern="100" dirty="0">
                <a:latin typeface="等线" panose="02010600030101010101" charset="-122"/>
                <a:cs typeface="Times New Roman" panose="02020603050405020304" pitchFamily="18" charset="0"/>
                <a:sym typeface="+mn-ea"/>
              </a:rPr>
              <a:t>int</a:t>
            </a:r>
            <a:r>
              <a:rPr lang="zh-CN" altLang="en-US" kern="100" dirty="0">
                <a:latin typeface="等线" panose="02010600030101010101" charset="-122"/>
                <a:cs typeface="Times New Roman" panose="02020603050405020304" pitchFamily="18" charset="0"/>
                <a:sym typeface="+mn-ea"/>
              </a:rPr>
              <a:t>，</a:t>
            </a:r>
            <a:r>
              <a:rPr lang="en-US" altLang="zh-CN" kern="100" dirty="0">
                <a:latin typeface="等线" panose="02010600030101010101" charset="-122"/>
                <a:cs typeface="Times New Roman" panose="02020603050405020304" pitchFamily="18" charset="0"/>
                <a:sym typeface="+mn-ea"/>
              </a:rPr>
              <a:t>boolean</a:t>
            </a:r>
            <a:r>
              <a:rPr lang="zh-CN" altLang="zh-CN" kern="100" dirty="0">
                <a:latin typeface="等线" panose="02010600030101010101" charset="-122"/>
                <a:cs typeface="Times New Roman" panose="02020603050405020304" pitchFamily="18" charset="0"/>
                <a:sym typeface="+mn-ea"/>
              </a:rPr>
              <a:t>等类型，中间与属性名用：隔开，可以指定初始值</a:t>
            </a:r>
            <a:endParaRPr lang="en-US"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zh-CN" kern="100" dirty="0">
                <a:latin typeface="等线" panose="02010600030101010101" charset="-122"/>
                <a:cs typeface="Times New Roman" panose="02020603050405020304" pitchFamily="18" charset="0"/>
                <a:sym typeface="+mn-ea"/>
              </a:rPr>
              <a:t>属性字符串：用来指定关于属性的其他信息。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893310" y="181610"/>
            <a:ext cx="7205980" cy="6247130"/>
          </a:xfrm>
          <a:prstGeom prst="rect">
            <a:avLst/>
          </a:prstGeom>
        </p:spPr>
        <p:txBody>
          <a:bodyPr wrap="square">
            <a:spAutoFit/>
          </a:bodyPr>
          <a:lstStyle/>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操作（</a:t>
            </a:r>
            <a:r>
              <a:rPr lang="en-US" altLang="zh-CN" sz="2000" kern="100" dirty="0">
                <a:latin typeface="华文新魏" panose="02010800040101010101" charset="-122"/>
                <a:ea typeface="华文新魏" panose="02010800040101010101" charset="-122"/>
                <a:cs typeface="华文新魏" panose="02010800040101010101" charset="-122"/>
                <a:sym typeface="+mn-ea"/>
              </a:rPr>
              <a:t>Operation</a:t>
            </a:r>
            <a:r>
              <a:rPr lang="zh-CN" altLang="zh-CN" sz="2000" kern="100" dirty="0">
                <a:latin typeface="华文新魏" panose="02010800040101010101" charset="-122"/>
                <a:ea typeface="华文新魏" panose="02010800040101010101" charset="-122"/>
                <a:cs typeface="华文新魏" panose="02010800040101010101" charset="-122"/>
                <a:sym typeface="+mn-ea"/>
              </a:rPr>
              <a:t>）：操作是对类的对象所能做的事务的一个抽象。类可以拥有若干个操作，也可以没有操作</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语法：</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可见性</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操作名</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参数表</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返回类型</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属性字符串</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endPar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可见性：“</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”表达共有类型，“</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”表示私有类型，“</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”表示受保护类型，“</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”表示保内共有类型</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参数表：一些按顺序排列的属性定义了操作的输入，是可选的。定义方式：“名称：类型”，多个参数用逗号隔开。</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返回类型：可选，类似于</a:t>
            </a:r>
            <a:r>
              <a:rPr lang="en-US" altLang="zh-CN" sz="2000" kern="100" dirty="0">
                <a:latin typeface="华文新魏" panose="02010800040101010101" charset="-122"/>
                <a:ea typeface="华文新魏" panose="02010800040101010101" charset="-122"/>
                <a:cs typeface="华文新魏" panose="02010800040101010101" charset="-122"/>
                <a:sym typeface="+mn-ea"/>
              </a:rPr>
              <a:t>return</a:t>
            </a:r>
            <a:r>
              <a:rPr lang="zh-CN" altLang="zh-CN" sz="2000" kern="100" dirty="0">
                <a:latin typeface="华文新魏" panose="02010800040101010101" charset="-122"/>
                <a:ea typeface="华文新魏" panose="02010800040101010101" charset="-122"/>
                <a:cs typeface="华文新魏" panose="02010800040101010101" charset="-122"/>
                <a:sym typeface="+mn-ea"/>
              </a:rPr>
              <a:t>的类型，无返回值一班用</a:t>
            </a:r>
            <a:r>
              <a:rPr lang="en-US" altLang="zh-CN" sz="2000" kern="100" dirty="0">
                <a:latin typeface="华文新魏" panose="02010800040101010101" charset="-122"/>
                <a:ea typeface="华文新魏" panose="02010800040101010101" charset="-122"/>
                <a:cs typeface="华文新魏" panose="02010800040101010101" charset="-122"/>
                <a:sym typeface="+mn-ea"/>
              </a:rPr>
              <a:t>void</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属性字符串：用来指定关于属性的其他信息</a:t>
            </a:r>
            <a:endParaRPr lang="zh-CN" altLang="zh-CN" sz="2000" kern="100" dirty="0">
              <a:latin typeface="华文新魏" panose="02010800040101010101" charset="-122"/>
              <a:ea typeface="华文新魏" panose="02010800040101010101" charset="-122"/>
              <a:cs typeface="华文新魏" panose="02010800040101010101" charset="-122"/>
              <a:sym typeface="+mn-ea"/>
            </a:endParaRPr>
          </a:p>
          <a:p>
            <a:pPr lvl="0" algn="just">
              <a:spcAft>
                <a:spcPts val="0"/>
              </a:spcAft>
            </a:pPr>
            <a:endParaRPr lang="zh-CN" altLang="en-US" sz="20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职责：说明类要做什么或说明另一类的信息</a:t>
            </a:r>
            <a:r>
              <a:rPr lang="zh-CN" altLang="en-US" sz="2000" kern="100" dirty="0">
                <a:latin typeface="华文新魏" panose="02010800040101010101" charset="-122"/>
                <a:ea typeface="华文新魏" panose="02010800040101010101" charset="-122"/>
                <a:cs typeface="华文新魏" panose="02010800040101010101" charset="-122"/>
                <a:sym typeface="+mn-ea"/>
              </a:rPr>
              <a:t>。</a:t>
            </a:r>
            <a:endParaRPr lang="zh-CN"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zh-CN" altLang="en-US" sz="20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en-US" sz="2000" dirty="0">
                <a:latin typeface="华文新魏" panose="02010800040101010101" charset="-122"/>
                <a:ea typeface="华文新魏" panose="02010800040101010101" charset="-122"/>
                <a:cs typeface="华文新魏" panose="02010800040101010101" charset="-122"/>
                <a:sym typeface="+mn-ea"/>
              </a:rPr>
              <a:t>约束：指定该类要做什么或说明另一个类的信息（在类图旁用｛｝表示）</a:t>
            </a:r>
            <a:endParaRPr lang="zh-CN" altLang="en-US" sz="20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zh-CN" altLang="en-US" sz="2000" dirty="0">
              <a:latin typeface="华文新魏" panose="02010800040101010101" charset="-122"/>
              <a:ea typeface="华文新魏" panose="02010800040101010101" charset="-122"/>
              <a:cs typeface="华文新魏" panose="02010800040101010101" charset="-122"/>
            </a:endParaRPr>
          </a:p>
        </p:txBody>
      </p:sp>
      <p:sp>
        <p:nvSpPr>
          <p:cNvPr id="26" name="Freeform 41"/>
          <p:cNvSpPr>
            <a:spLocks noEditPoints="1"/>
          </p:cNvSpPr>
          <p:nvPr/>
        </p:nvSpPr>
        <p:spPr bwMode="auto">
          <a:xfrm>
            <a:off x="2043431" y="4247158"/>
            <a:ext cx="476249" cy="382587"/>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fontAlgn="auto">
              <a:spcBef>
                <a:spcPts val="0"/>
              </a:spcBef>
              <a:spcAft>
                <a:spcPts val="0"/>
              </a:spcAft>
              <a:defRPr/>
            </a:pPr>
            <a:endParaRPr lang="en-US" kern="0" dirty="0">
              <a:solidFill>
                <a:sysClr val="windowText" lastClr="000000"/>
              </a:solidFill>
              <a:latin typeface="Arial" panose="020B0604020202020204" pitchFamily="34" charset="0"/>
              <a:ea typeface="MS PGothic" panose="020B0600070205080204" pitchFamily="-97" charset="-128"/>
            </a:endParaRPr>
          </a:p>
        </p:txBody>
      </p:sp>
      <p:sp>
        <p:nvSpPr>
          <p:cNvPr id="18" name="椭圆 17"/>
          <p:cNvSpPr/>
          <p:nvPr/>
        </p:nvSpPr>
        <p:spPr>
          <a:xfrm>
            <a:off x="-544195" y="-7773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116860" y="88373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812653" y="337858"/>
            <a:ext cx="1198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类图概述</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endParaRPr lang="zh-CN" altLang="en-US" sz="2000" b="1" dirty="0">
              <a:solidFill>
                <a:schemeClr val="tx1">
                  <a:lumMod val="75000"/>
                  <a:lumOff val="25000"/>
                </a:schemeClr>
              </a:solidFill>
            </a:endParaRPr>
          </a:p>
        </p:txBody>
      </p:sp>
      <p:pic>
        <p:nvPicPr>
          <p:cNvPr id="2" name="图片 1"/>
          <p:cNvPicPr>
            <a:picLocks noChangeAspect="1"/>
          </p:cNvPicPr>
          <p:nvPr/>
        </p:nvPicPr>
        <p:blipFill>
          <a:blip r:embed="rId1"/>
          <a:stretch>
            <a:fillRect/>
          </a:stretch>
        </p:blipFill>
        <p:spPr>
          <a:xfrm>
            <a:off x="939923" y="2051341"/>
            <a:ext cx="2944861" cy="34207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t>类之间的关系</a:t>
            </a:r>
            <a:endParaRPr lang="zh-CN" altLang="en-US"/>
          </a:p>
        </p:txBody>
      </p:sp>
      <p:sp>
        <p:nvSpPr>
          <p:cNvPr id="3" name="文本框 2"/>
          <p:cNvSpPr txBox="1"/>
          <p:nvPr/>
        </p:nvSpPr>
        <p:spPr>
          <a:xfrm>
            <a:off x="2098040" y="1137920"/>
            <a:ext cx="8325485" cy="2522855"/>
          </a:xfrm>
          <a:prstGeom prst="rect">
            <a:avLst/>
          </a:prstGeom>
          <a:noFill/>
        </p:spPr>
        <p:txBody>
          <a:bodyPr wrap="square" rtlCol="0">
            <a:spAutoFit/>
          </a:bodyPr>
          <a:p>
            <a:pPr lvl="0" algn="ctr">
              <a:spcAft>
                <a:spcPts val="0"/>
              </a:spcAft>
            </a:pPr>
            <a:r>
              <a:rPr lang="zh-CN" altLang="zh-CN" sz="3200" b="1" kern="100" dirty="0">
                <a:latin typeface="等线" panose="02010600030101010101" charset="-122"/>
                <a:cs typeface="Times New Roman" panose="02020603050405020304" pitchFamily="18" charset="0"/>
                <a:sym typeface="+mn-ea"/>
              </a:rPr>
              <a:t>依赖关系</a:t>
            </a:r>
            <a:endParaRPr lang="en-US" altLang="zh-CN" sz="3200" b="1" kern="100" dirty="0">
              <a:latin typeface="等线" panose="02010600030101010101" charset="-122"/>
              <a:cs typeface="Times New Roman" panose="02020603050405020304" pitchFamily="18" charset="0"/>
            </a:endParaRPr>
          </a:p>
          <a:p>
            <a:pPr lvl="0" algn="just">
              <a:spcAft>
                <a:spcPts val="0"/>
              </a:spcAft>
            </a:pPr>
            <a:endParaRPr lang="en-US" altLang="zh-CN" kern="100" dirty="0">
              <a:latin typeface="等线" panose="02010600030101010101" charset="-122"/>
              <a:cs typeface="Times New Roman" panose="02020603050405020304" pitchFamily="18" charset="0"/>
            </a:endParaRPr>
          </a:p>
          <a:p>
            <a:pPr lvl="0" algn="just">
              <a:spcAft>
                <a:spcPts val="0"/>
              </a:spcAft>
            </a:pPr>
            <a:r>
              <a:rPr lang="zh-CN" altLang="zh-CN" kern="100" dirty="0">
                <a:latin typeface="等线" panose="02010600030101010101" charset="-122"/>
                <a:cs typeface="Times New Roman" panose="02020603050405020304" pitchFamily="18" charset="0"/>
                <a:sym typeface="+mn-ea"/>
              </a:rPr>
              <a:t>依赖关系表示了对于一个元素（服务提供者的某些改变可能会影响或提供信息给其他元素（使用者）。当要指明一个事务使用另一个事务时，就使用依赖。在</a:t>
            </a:r>
            <a:r>
              <a:rPr lang="en-US" altLang="zh-CN" kern="100" dirty="0">
                <a:latin typeface="等线" panose="02010600030101010101" charset="-122"/>
                <a:cs typeface="Times New Roman" panose="02020603050405020304" pitchFamily="18" charset="0"/>
                <a:sym typeface="+mn-ea"/>
              </a:rPr>
              <a:t>UML</a:t>
            </a:r>
            <a:r>
              <a:rPr lang="zh-CN" altLang="zh-CN" kern="100" dirty="0">
                <a:latin typeface="等线" panose="02010600030101010101" charset="-122"/>
                <a:cs typeface="Times New Roman" panose="02020603050405020304" pitchFamily="18" charset="0"/>
                <a:sym typeface="+mn-ea"/>
              </a:rPr>
              <a:t>图中，把依赖化成一条有向的虚线，指向被依赖的事务。</a:t>
            </a:r>
            <a:endParaRPr lang="zh-CN" altLang="zh-CN" kern="100" dirty="0">
              <a:latin typeface="等线" panose="02010600030101010101" charset="-122"/>
              <a:cs typeface="Times New Roman" panose="02020603050405020304" pitchFamily="18" charset="0"/>
            </a:endParaRPr>
          </a:p>
          <a:p>
            <a:endParaRPr lang="zh-CN" altLang="en-US"/>
          </a:p>
          <a:p>
            <a:r>
              <a:rPr lang="en-US" altLang="zh-CN" dirty="0">
                <a:sym typeface="+mn-ea"/>
              </a:rPr>
              <a:t>UML</a:t>
            </a:r>
            <a:r>
              <a:rPr lang="zh-CN" altLang="en-US" dirty="0">
                <a:sym typeface="+mn-ea"/>
              </a:rPr>
              <a:t>定义了</a:t>
            </a:r>
            <a:r>
              <a:rPr lang="en-US" altLang="zh-CN" dirty="0">
                <a:sym typeface="+mn-ea"/>
              </a:rPr>
              <a:t>4</a:t>
            </a:r>
            <a:r>
              <a:rPr lang="zh-CN" altLang="en-US" dirty="0">
                <a:sym typeface="+mn-ea"/>
              </a:rPr>
              <a:t>种依赖，使用依赖，抽象依赖，授权依赖，绑定依赖</a:t>
            </a:r>
            <a:endParaRPr lang="zh-CN" altLang="en-US" dirty="0"/>
          </a:p>
          <a:p>
            <a:endParaRPr lang="zh-CN" altLang="en-US"/>
          </a:p>
        </p:txBody>
      </p:sp>
      <p:pic>
        <p:nvPicPr>
          <p:cNvPr id="14" name="图片 13"/>
          <p:cNvPicPr>
            <a:picLocks noChangeAspect="1"/>
          </p:cNvPicPr>
          <p:nvPr/>
        </p:nvPicPr>
        <p:blipFill>
          <a:blip r:embed="rId1"/>
          <a:stretch>
            <a:fillRect/>
          </a:stretch>
        </p:blipFill>
        <p:spPr>
          <a:xfrm>
            <a:off x="2752505" y="4238623"/>
            <a:ext cx="6485060" cy="1357983"/>
          </a:xfrm>
          <a:prstGeom prst="rect">
            <a:avLst/>
          </a:prstGeom>
        </p:spPr>
      </p:pic>
    </p:spTree>
  </p:cSld>
  <p:clrMapOvr>
    <a:masterClrMapping/>
  </p:clrMapOvr>
</p:sld>
</file>

<file path=ppt/tags/tag1.xml><?xml version="1.0" encoding="utf-8"?>
<p:tagLst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ags/tag2.xml><?xml version="1.0" encoding="utf-8"?>
<p:tagLst xmlns:p="http://schemas.openxmlformats.org/presentationml/2006/main">
  <p:tag name="MH" val="20151230141854"/>
  <p:tag name="MH_LIBRARY" val="CONTENTS"/>
  <p:tag name="MH_TYPE" val="OTHERS"/>
  <p:tag name="ID" val="545839"/>
</p:tagLst>
</file>

<file path=ppt/tags/tag3.xml><?xml version="1.0" encoding="utf-8"?>
<p:tagLst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6429</Words>
  <Application>WPS 演示</Application>
  <PresentationFormat>宽屏</PresentationFormat>
  <Paragraphs>868</Paragraphs>
  <Slides>54</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54</vt:i4>
      </vt:variant>
    </vt:vector>
  </HeadingPairs>
  <TitlesOfParts>
    <vt:vector size="77" baseType="lpstr">
      <vt:lpstr>Arial</vt:lpstr>
      <vt:lpstr>宋体</vt:lpstr>
      <vt:lpstr>Wingdings</vt:lpstr>
      <vt:lpstr>方正正纤黑简体</vt:lpstr>
      <vt:lpstr>Gotham Rounded Medium</vt:lpstr>
      <vt:lpstr>Droid Sans</vt:lpstr>
      <vt:lpstr>华文新魏</vt:lpstr>
      <vt:lpstr>Open Sans Semibold</vt:lpstr>
      <vt:lpstr>Times New Roman</vt:lpstr>
      <vt:lpstr>等线</vt:lpstr>
      <vt:lpstr>MS PGothic</vt:lpstr>
      <vt:lpstr>Microsoft YaHei UI</vt:lpstr>
      <vt:lpstr>Futura Bk BT</vt:lpstr>
      <vt:lpstr>Calibri Light</vt:lpstr>
      <vt:lpstr>Adobe 仿宋 Std R</vt:lpstr>
      <vt:lpstr>Wide Latin</vt:lpstr>
      <vt:lpstr>微软雅黑</vt:lpstr>
      <vt:lpstr>Arial Unicode MS</vt:lpstr>
      <vt:lpstr>等线 Light</vt:lpstr>
      <vt:lpstr>Yu Gothic UI Semibold</vt:lpstr>
      <vt:lpstr>Yu Gothic UI</vt:lpstr>
      <vt:lpstr>仿宋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HOLO</cp:lastModifiedBy>
  <cp:revision>44</cp:revision>
  <dcterms:created xsi:type="dcterms:W3CDTF">2016-01-19T08:46:00Z</dcterms:created>
  <dcterms:modified xsi:type="dcterms:W3CDTF">2018-10-28T06:44:00Z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2052-10.1.0.7566</vt:lpwstr>
  </property>
</Properties>
</file>