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72" r:id="rId6"/>
    <p:sldId id="273" r:id="rId7"/>
    <p:sldId id="259" r:id="rId8"/>
    <p:sldId id="274" r:id="rId9"/>
    <p:sldId id="275" r:id="rId10"/>
    <p:sldId id="260" r:id="rId11"/>
    <p:sldId id="277" r:id="rId12"/>
    <p:sldId id="276" r:id="rId13"/>
    <p:sldId id="294" r:id="rId14"/>
    <p:sldId id="292" r:id="rId15"/>
    <p:sldId id="278" r:id="rId16"/>
    <p:sldId id="261" r:id="rId17"/>
    <p:sldId id="279" r:id="rId18"/>
    <p:sldId id="296" r:id="rId19"/>
    <p:sldId id="297" r:id="rId20"/>
    <p:sldId id="280" r:id="rId21"/>
    <p:sldId id="262" r:id="rId22"/>
    <p:sldId id="283" r:id="rId23"/>
    <p:sldId id="281" r:id="rId24"/>
    <p:sldId id="295" r:id="rId25"/>
    <p:sldId id="299" r:id="rId26"/>
    <p:sldId id="300" r:id="rId27"/>
    <p:sldId id="263" r:id="rId28"/>
    <p:sldId id="282" r:id="rId29"/>
    <p:sldId id="284" r:id="rId30"/>
    <p:sldId id="264" r:id="rId31"/>
    <p:sldId id="291" r:id="rId32"/>
    <p:sldId id="265" r:id="rId33"/>
    <p:sldId id="285" r:id="rId34"/>
    <p:sldId id="298" r:id="rId35"/>
    <p:sldId id="266" r:id="rId36"/>
    <p:sldId id="287" r:id="rId37"/>
    <p:sldId id="267" r:id="rId38"/>
    <p:sldId id="288" r:id="rId39"/>
    <p:sldId id="269" r:id="rId40"/>
    <p:sldId id="270" r:id="rId41"/>
    <p:sldId id="290" r:id="rId42"/>
    <p:sldId id="28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4F348-BB59-4A4D-88B9-16FB87AA18EE}"/>
              </a:ext>
            </a:extLst>
          </p:cNvPr>
          <p:cNvSpPr>
            <a:spLocks noGrp="1"/>
          </p:cNvSpPr>
          <p:nvPr>
            <p:ph type="ctrTitle"/>
          </p:nvPr>
        </p:nvSpPr>
        <p:spPr>
          <a:xfrm>
            <a:off x="1507067" y="2143125"/>
            <a:ext cx="7766936" cy="1907711"/>
          </a:xfrm>
        </p:spPr>
        <p:txBody>
          <a:bodyPr/>
          <a:lstStyle/>
          <a:p>
            <a:r>
              <a:rPr lang="zh-CN" altLang="en-US" dirty="0">
                <a:solidFill>
                  <a:schemeClr val="tx1"/>
                </a:solidFill>
              </a:rPr>
              <a:t>软件需求规格说明书</a:t>
            </a:r>
            <a:br>
              <a:rPr lang="en-US" altLang="zh-CN" dirty="0">
                <a:solidFill>
                  <a:schemeClr val="tx1"/>
                </a:solidFill>
              </a:rPr>
            </a:br>
            <a:r>
              <a:rPr lang="zh-CN" altLang="en-US" dirty="0">
                <a:solidFill>
                  <a:schemeClr val="tx1"/>
                </a:solidFill>
              </a:rPr>
              <a:t>评审</a:t>
            </a:r>
          </a:p>
        </p:txBody>
      </p:sp>
      <p:sp>
        <p:nvSpPr>
          <p:cNvPr id="3" name="副标题 2">
            <a:extLst>
              <a:ext uri="{FF2B5EF4-FFF2-40B4-BE49-F238E27FC236}">
                <a16:creationId xmlns:a16="http://schemas.microsoft.com/office/drawing/2014/main" id="{6B43B935-AADA-4B25-9DD1-69DB48287E2F}"/>
              </a:ext>
            </a:extLst>
          </p:cNvPr>
          <p:cNvSpPr>
            <a:spLocks noGrp="1"/>
          </p:cNvSpPr>
          <p:nvPr>
            <p:ph type="subTitle" idx="1"/>
          </p:nvPr>
        </p:nvSpPr>
        <p:spPr/>
        <p:txBody>
          <a:bodyPr>
            <a:normAutofit/>
          </a:bodyPr>
          <a:lstStyle/>
          <a:p>
            <a:r>
              <a:rPr lang="zh-CN" altLang="en-US" sz="2400" dirty="0"/>
              <a:t>组长：童欣</a:t>
            </a:r>
            <a:endParaRPr lang="en-US" altLang="zh-CN" sz="2400" dirty="0"/>
          </a:p>
          <a:p>
            <a:r>
              <a:rPr lang="zh-CN" altLang="en-US" sz="2400" dirty="0"/>
              <a:t>组员：陈婧唯、陈雅菁、刘震、吴自强、张天颖</a:t>
            </a:r>
          </a:p>
        </p:txBody>
      </p:sp>
      <p:pic>
        <p:nvPicPr>
          <p:cNvPr id="5" name="图片 4">
            <a:extLst>
              <a:ext uri="{FF2B5EF4-FFF2-40B4-BE49-F238E27FC236}">
                <a16:creationId xmlns:a16="http://schemas.microsoft.com/office/drawing/2014/main" id="{6AB95A5C-B1C8-4C5A-82BC-17403D735896}"/>
              </a:ext>
            </a:extLst>
          </p:cNvPr>
          <p:cNvPicPr>
            <a:picLocks noChangeAspect="1"/>
          </p:cNvPicPr>
          <p:nvPr/>
        </p:nvPicPr>
        <p:blipFill>
          <a:blip r:embed="rId2"/>
          <a:stretch>
            <a:fillRect/>
          </a:stretch>
        </p:blipFill>
        <p:spPr>
          <a:xfrm>
            <a:off x="302026" y="4560623"/>
            <a:ext cx="2410081" cy="2102544"/>
          </a:xfrm>
          <a:prstGeom prst="rect">
            <a:avLst/>
          </a:prstGeom>
        </p:spPr>
      </p:pic>
    </p:spTree>
    <p:extLst>
      <p:ext uri="{BB962C8B-B14F-4D97-AF65-F5344CB8AC3E}">
        <p14:creationId xmlns:p14="http://schemas.microsoft.com/office/powerpoint/2010/main" val="351356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0"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需求获取</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36519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737E7-9389-4806-9798-7FA41415E257}"/>
              </a:ext>
            </a:extLst>
          </p:cNvPr>
          <p:cNvSpPr>
            <a:spLocks noGrp="1"/>
          </p:cNvSpPr>
          <p:nvPr>
            <p:ph type="title"/>
          </p:nvPr>
        </p:nvSpPr>
        <p:spPr/>
        <p:txBody>
          <a:bodyPr/>
          <a:lstStyle/>
          <a:p>
            <a:r>
              <a:rPr lang="zh-CN" altLang="en-US" dirty="0">
                <a:solidFill>
                  <a:schemeClr val="tx1"/>
                </a:solidFill>
              </a:rPr>
              <a:t>用户邀请函</a:t>
            </a:r>
            <a:br>
              <a:rPr lang="en-US" altLang="zh-CN" dirty="0">
                <a:solidFill>
                  <a:schemeClr val="tx1"/>
                </a:solidFill>
              </a:rPr>
            </a:br>
            <a:r>
              <a:rPr lang="zh-CN" altLang="en-US" dirty="0">
                <a:solidFill>
                  <a:schemeClr val="tx1"/>
                </a:solidFill>
              </a:rPr>
              <a:t>教师</a:t>
            </a:r>
          </a:p>
        </p:txBody>
      </p:sp>
      <p:pic>
        <p:nvPicPr>
          <p:cNvPr id="3" name="图片 2">
            <a:extLst>
              <a:ext uri="{FF2B5EF4-FFF2-40B4-BE49-F238E27FC236}">
                <a16:creationId xmlns:a16="http://schemas.microsoft.com/office/drawing/2014/main" id="{262F51EA-0F0E-4A95-9C1A-88CDEC179366}"/>
              </a:ext>
            </a:extLst>
          </p:cNvPr>
          <p:cNvPicPr/>
          <p:nvPr/>
        </p:nvPicPr>
        <p:blipFill>
          <a:blip r:embed="rId2"/>
          <a:stretch>
            <a:fillRect/>
          </a:stretch>
        </p:blipFill>
        <p:spPr>
          <a:xfrm>
            <a:off x="677334" y="2058357"/>
            <a:ext cx="9876122" cy="4098603"/>
          </a:xfrm>
          <a:prstGeom prst="rect">
            <a:avLst/>
          </a:prstGeom>
        </p:spPr>
      </p:pic>
    </p:spTree>
    <p:extLst>
      <p:ext uri="{BB962C8B-B14F-4D97-AF65-F5344CB8AC3E}">
        <p14:creationId xmlns:p14="http://schemas.microsoft.com/office/powerpoint/2010/main" val="26478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A18032F-D0D3-4660-96F8-E0D5D5A53C1C}"/>
              </a:ext>
            </a:extLst>
          </p:cNvPr>
          <p:cNvSpPr>
            <a:spLocks noGrp="1"/>
          </p:cNvSpPr>
          <p:nvPr>
            <p:ph type="title"/>
          </p:nvPr>
        </p:nvSpPr>
        <p:spPr>
          <a:xfrm>
            <a:off x="677334" y="609600"/>
            <a:ext cx="8596668" cy="742950"/>
          </a:xfrm>
        </p:spPr>
        <p:txBody>
          <a:bodyPr/>
          <a:lstStyle/>
          <a:p>
            <a:r>
              <a:rPr lang="zh-CN" altLang="en-US" dirty="0">
                <a:solidFill>
                  <a:schemeClr val="tx1"/>
                </a:solidFill>
              </a:rPr>
              <a:t>游客</a:t>
            </a:r>
          </a:p>
        </p:txBody>
      </p:sp>
      <p:pic>
        <p:nvPicPr>
          <p:cNvPr id="6" name="图片 5">
            <a:extLst>
              <a:ext uri="{FF2B5EF4-FFF2-40B4-BE49-F238E27FC236}">
                <a16:creationId xmlns:a16="http://schemas.microsoft.com/office/drawing/2014/main" id="{E438D4A3-2911-45FB-BD53-61C46117E33E}"/>
              </a:ext>
            </a:extLst>
          </p:cNvPr>
          <p:cNvPicPr/>
          <p:nvPr/>
        </p:nvPicPr>
        <p:blipFill>
          <a:blip r:embed="rId2"/>
          <a:stretch>
            <a:fillRect/>
          </a:stretch>
        </p:blipFill>
        <p:spPr>
          <a:xfrm>
            <a:off x="772160" y="1483360"/>
            <a:ext cx="10820400" cy="4358640"/>
          </a:xfrm>
          <a:prstGeom prst="rect">
            <a:avLst/>
          </a:prstGeom>
        </p:spPr>
      </p:pic>
    </p:spTree>
    <p:extLst>
      <p:ext uri="{BB962C8B-B14F-4D97-AF65-F5344CB8AC3E}">
        <p14:creationId xmlns:p14="http://schemas.microsoft.com/office/powerpoint/2010/main" val="94890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27DFF-3418-4904-9E4A-3FC92184FDBD}"/>
              </a:ext>
            </a:extLst>
          </p:cNvPr>
          <p:cNvSpPr>
            <a:spLocks noGrp="1"/>
          </p:cNvSpPr>
          <p:nvPr>
            <p:ph type="title"/>
          </p:nvPr>
        </p:nvSpPr>
        <p:spPr/>
        <p:txBody>
          <a:bodyPr/>
          <a:lstStyle/>
          <a:p>
            <a:r>
              <a:rPr lang="zh-CN" altLang="en-US" dirty="0">
                <a:solidFill>
                  <a:schemeClr val="tx1"/>
                </a:solidFill>
              </a:rPr>
              <a:t>学生</a:t>
            </a:r>
          </a:p>
        </p:txBody>
      </p:sp>
      <p:pic>
        <p:nvPicPr>
          <p:cNvPr id="3" name="图片 2">
            <a:extLst>
              <a:ext uri="{FF2B5EF4-FFF2-40B4-BE49-F238E27FC236}">
                <a16:creationId xmlns:a16="http://schemas.microsoft.com/office/drawing/2014/main" id="{BA163EAE-B8A2-4452-BDBC-A0F6EBF6227E}"/>
              </a:ext>
            </a:extLst>
          </p:cNvPr>
          <p:cNvPicPr>
            <a:picLocks noChangeAspect="1"/>
          </p:cNvPicPr>
          <p:nvPr/>
        </p:nvPicPr>
        <p:blipFill>
          <a:blip r:embed="rId2"/>
          <a:stretch>
            <a:fillRect/>
          </a:stretch>
        </p:blipFill>
        <p:spPr>
          <a:xfrm>
            <a:off x="467360" y="1449170"/>
            <a:ext cx="11023026" cy="4636670"/>
          </a:xfrm>
          <a:prstGeom prst="rect">
            <a:avLst/>
          </a:prstGeom>
        </p:spPr>
      </p:pic>
    </p:spTree>
    <p:extLst>
      <p:ext uri="{BB962C8B-B14F-4D97-AF65-F5344CB8AC3E}">
        <p14:creationId xmlns:p14="http://schemas.microsoft.com/office/powerpoint/2010/main" val="205583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FA0B9-D8CA-4AF8-A9C7-883C9F357930}"/>
              </a:ext>
            </a:extLst>
          </p:cNvPr>
          <p:cNvSpPr>
            <a:spLocks noGrp="1"/>
          </p:cNvSpPr>
          <p:nvPr>
            <p:ph type="title"/>
          </p:nvPr>
        </p:nvSpPr>
        <p:spPr/>
        <p:txBody>
          <a:bodyPr/>
          <a:lstStyle/>
          <a:p>
            <a:r>
              <a:rPr lang="zh-CN" altLang="en-US" dirty="0">
                <a:solidFill>
                  <a:schemeClr val="tx1"/>
                </a:solidFill>
              </a:rPr>
              <a:t>管理员</a:t>
            </a:r>
          </a:p>
        </p:txBody>
      </p:sp>
      <p:pic>
        <p:nvPicPr>
          <p:cNvPr id="3" name="图片 2">
            <a:extLst>
              <a:ext uri="{FF2B5EF4-FFF2-40B4-BE49-F238E27FC236}">
                <a16:creationId xmlns:a16="http://schemas.microsoft.com/office/drawing/2014/main" id="{3C156C10-2A6A-4F45-9F30-B147DE06EC29}"/>
              </a:ext>
            </a:extLst>
          </p:cNvPr>
          <p:cNvPicPr>
            <a:picLocks noChangeAspect="1"/>
          </p:cNvPicPr>
          <p:nvPr/>
        </p:nvPicPr>
        <p:blipFill>
          <a:blip r:embed="rId2"/>
          <a:stretch>
            <a:fillRect/>
          </a:stretch>
        </p:blipFill>
        <p:spPr>
          <a:xfrm>
            <a:off x="2109894" y="525761"/>
            <a:ext cx="7907866" cy="6211337"/>
          </a:xfrm>
          <a:prstGeom prst="rect">
            <a:avLst/>
          </a:prstGeom>
        </p:spPr>
      </p:pic>
    </p:spTree>
    <p:extLst>
      <p:ext uri="{BB962C8B-B14F-4D97-AF65-F5344CB8AC3E}">
        <p14:creationId xmlns:p14="http://schemas.microsoft.com/office/powerpoint/2010/main" val="261401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5647A-5E4A-4E5F-AC03-2C03F0775A27}"/>
              </a:ext>
            </a:extLst>
          </p:cNvPr>
          <p:cNvSpPr>
            <a:spLocks noGrp="1"/>
          </p:cNvSpPr>
          <p:nvPr>
            <p:ph type="title"/>
          </p:nvPr>
        </p:nvSpPr>
        <p:spPr/>
        <p:txBody>
          <a:bodyPr/>
          <a:lstStyle/>
          <a:p>
            <a:r>
              <a:rPr lang="zh-CN" altLang="en-US" dirty="0">
                <a:solidFill>
                  <a:schemeClr val="tx1"/>
                </a:solidFill>
              </a:rPr>
              <a:t>访谈记录</a:t>
            </a:r>
          </a:p>
        </p:txBody>
      </p:sp>
      <p:pic>
        <p:nvPicPr>
          <p:cNvPr id="4" name="图片 3">
            <a:extLst>
              <a:ext uri="{FF2B5EF4-FFF2-40B4-BE49-F238E27FC236}">
                <a16:creationId xmlns:a16="http://schemas.microsoft.com/office/drawing/2014/main" id="{7CAC3290-1604-4311-82F7-31029BDE53A0}"/>
              </a:ext>
            </a:extLst>
          </p:cNvPr>
          <p:cNvPicPr>
            <a:picLocks noChangeAspect="1"/>
          </p:cNvPicPr>
          <p:nvPr/>
        </p:nvPicPr>
        <p:blipFill>
          <a:blip r:embed="rId2"/>
          <a:stretch>
            <a:fillRect/>
          </a:stretch>
        </p:blipFill>
        <p:spPr>
          <a:xfrm>
            <a:off x="-1" y="1930400"/>
            <a:ext cx="17241365" cy="2318265"/>
          </a:xfrm>
          <a:prstGeom prst="rect">
            <a:avLst/>
          </a:prstGeom>
        </p:spPr>
      </p:pic>
      <p:pic>
        <p:nvPicPr>
          <p:cNvPr id="6" name="图片 5">
            <a:extLst>
              <a:ext uri="{FF2B5EF4-FFF2-40B4-BE49-F238E27FC236}">
                <a16:creationId xmlns:a16="http://schemas.microsoft.com/office/drawing/2014/main" id="{31F17FAE-FD87-45B6-ADCA-20F98A5504FF}"/>
              </a:ext>
            </a:extLst>
          </p:cNvPr>
          <p:cNvPicPr>
            <a:picLocks noChangeAspect="1"/>
          </p:cNvPicPr>
          <p:nvPr/>
        </p:nvPicPr>
        <p:blipFill>
          <a:blip r:embed="rId3"/>
          <a:stretch>
            <a:fillRect/>
          </a:stretch>
        </p:blipFill>
        <p:spPr>
          <a:xfrm>
            <a:off x="0" y="4248665"/>
            <a:ext cx="5798824" cy="475735"/>
          </a:xfrm>
          <a:prstGeom prst="rect">
            <a:avLst/>
          </a:prstGeom>
        </p:spPr>
      </p:pic>
      <p:pic>
        <p:nvPicPr>
          <p:cNvPr id="7" name="图片 6">
            <a:extLst>
              <a:ext uri="{FF2B5EF4-FFF2-40B4-BE49-F238E27FC236}">
                <a16:creationId xmlns:a16="http://schemas.microsoft.com/office/drawing/2014/main" id="{CB64005B-D131-4C2E-8436-99A01F20454F}"/>
              </a:ext>
            </a:extLst>
          </p:cNvPr>
          <p:cNvPicPr>
            <a:picLocks noChangeAspect="1"/>
          </p:cNvPicPr>
          <p:nvPr/>
        </p:nvPicPr>
        <p:blipFill>
          <a:blip r:embed="rId4"/>
          <a:stretch>
            <a:fillRect/>
          </a:stretch>
        </p:blipFill>
        <p:spPr>
          <a:xfrm>
            <a:off x="-1" y="4724400"/>
            <a:ext cx="8235322" cy="612913"/>
          </a:xfrm>
          <a:prstGeom prst="rect">
            <a:avLst/>
          </a:prstGeom>
        </p:spPr>
      </p:pic>
    </p:spTree>
    <p:extLst>
      <p:ext uri="{BB962C8B-B14F-4D97-AF65-F5344CB8AC3E}">
        <p14:creationId xmlns:p14="http://schemas.microsoft.com/office/powerpoint/2010/main" val="427036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界面原型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018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6" name="图片 5">
            <a:extLst>
              <a:ext uri="{FF2B5EF4-FFF2-40B4-BE49-F238E27FC236}">
                <a16:creationId xmlns:a16="http://schemas.microsoft.com/office/drawing/2014/main" id="{2E7DC7E4-0B3A-475A-A787-EAC4309DA72F}"/>
              </a:ext>
            </a:extLst>
          </p:cNvPr>
          <p:cNvPicPr>
            <a:picLocks noChangeAspect="1"/>
          </p:cNvPicPr>
          <p:nvPr/>
        </p:nvPicPr>
        <p:blipFill>
          <a:blip r:embed="rId2"/>
          <a:stretch>
            <a:fillRect/>
          </a:stretch>
        </p:blipFill>
        <p:spPr>
          <a:xfrm>
            <a:off x="1533480" y="0"/>
            <a:ext cx="9125040" cy="6858000"/>
          </a:xfrm>
          <a:prstGeom prst="rect">
            <a:avLst/>
          </a:prstGeom>
        </p:spPr>
      </p:pic>
    </p:spTree>
    <p:extLst>
      <p:ext uri="{BB962C8B-B14F-4D97-AF65-F5344CB8AC3E}">
        <p14:creationId xmlns:p14="http://schemas.microsoft.com/office/powerpoint/2010/main" val="95321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60280" y="1615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2" name="图片 1">
            <a:extLst>
              <a:ext uri="{FF2B5EF4-FFF2-40B4-BE49-F238E27FC236}">
                <a16:creationId xmlns:a16="http://schemas.microsoft.com/office/drawing/2014/main" id="{D1463168-B834-4A37-9917-D45A85A549F2}"/>
              </a:ext>
            </a:extLst>
          </p:cNvPr>
          <p:cNvPicPr>
            <a:picLocks noChangeAspect="1"/>
          </p:cNvPicPr>
          <p:nvPr/>
        </p:nvPicPr>
        <p:blipFill>
          <a:blip r:embed="rId2"/>
          <a:stretch>
            <a:fillRect/>
          </a:stretch>
        </p:blipFill>
        <p:spPr>
          <a:xfrm>
            <a:off x="1529555" y="0"/>
            <a:ext cx="9132889" cy="6858000"/>
          </a:xfrm>
          <a:prstGeom prst="rect">
            <a:avLst/>
          </a:prstGeom>
        </p:spPr>
      </p:pic>
    </p:spTree>
    <p:extLst>
      <p:ext uri="{BB962C8B-B14F-4D97-AF65-F5344CB8AC3E}">
        <p14:creationId xmlns:p14="http://schemas.microsoft.com/office/powerpoint/2010/main" val="134629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3F27CD8-C49A-4FB9-89DE-33B49CE11128}"/>
              </a:ext>
            </a:extLst>
          </p:cNvPr>
          <p:cNvSpPr txBox="1">
            <a:spLocks/>
          </p:cNvSpPr>
          <p:nvPr/>
        </p:nvSpPr>
        <p:spPr>
          <a:xfrm>
            <a:off x="273640" y="9144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PC</a:t>
            </a:r>
            <a:r>
              <a:rPr lang="zh-CN" altLang="en-US" dirty="0">
                <a:solidFill>
                  <a:schemeClr val="tx1"/>
                </a:solidFill>
              </a:rPr>
              <a:t>端</a:t>
            </a:r>
          </a:p>
        </p:txBody>
      </p:sp>
      <p:pic>
        <p:nvPicPr>
          <p:cNvPr id="3" name="图片 2">
            <a:extLst>
              <a:ext uri="{FF2B5EF4-FFF2-40B4-BE49-F238E27FC236}">
                <a16:creationId xmlns:a16="http://schemas.microsoft.com/office/drawing/2014/main" id="{46C22795-DB8F-4905-B2F7-251B27A2D27C}"/>
              </a:ext>
            </a:extLst>
          </p:cNvPr>
          <p:cNvPicPr>
            <a:picLocks noChangeAspect="1"/>
          </p:cNvPicPr>
          <p:nvPr/>
        </p:nvPicPr>
        <p:blipFill>
          <a:blip r:embed="rId2"/>
          <a:stretch>
            <a:fillRect/>
          </a:stretch>
        </p:blipFill>
        <p:spPr>
          <a:xfrm>
            <a:off x="0" y="928485"/>
            <a:ext cx="12192000" cy="5001029"/>
          </a:xfrm>
          <a:prstGeom prst="rect">
            <a:avLst/>
          </a:prstGeom>
        </p:spPr>
      </p:pic>
    </p:spTree>
    <p:extLst>
      <p:ext uri="{BB962C8B-B14F-4D97-AF65-F5344CB8AC3E}">
        <p14:creationId xmlns:p14="http://schemas.microsoft.com/office/powerpoint/2010/main" val="36466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D4F38-701F-4877-8A85-EDCD76E97AB2}"/>
              </a:ext>
            </a:extLst>
          </p:cNvPr>
          <p:cNvSpPr>
            <a:spLocks noGrp="1"/>
          </p:cNvSpPr>
          <p:nvPr>
            <p:ph type="title"/>
          </p:nvPr>
        </p:nvSpPr>
        <p:spPr>
          <a:xfrm>
            <a:off x="677334" y="419100"/>
            <a:ext cx="8596668" cy="1320800"/>
          </a:xfrm>
        </p:spPr>
        <p:txBody>
          <a:bodyPr>
            <a:normAutofit/>
          </a:bodyPr>
          <a:lstStyle/>
          <a:p>
            <a:r>
              <a:rPr lang="zh-CN" altLang="en-US" sz="4800" dirty="0"/>
              <a:t>目录</a:t>
            </a:r>
          </a:p>
        </p:txBody>
      </p:sp>
      <p:sp>
        <p:nvSpPr>
          <p:cNvPr id="3" name="内容占位符 2">
            <a:extLst>
              <a:ext uri="{FF2B5EF4-FFF2-40B4-BE49-F238E27FC236}">
                <a16:creationId xmlns:a16="http://schemas.microsoft.com/office/drawing/2014/main" id="{5E531AC5-9A27-4A0D-B244-E1152A764B34}"/>
              </a:ext>
            </a:extLst>
          </p:cNvPr>
          <p:cNvSpPr>
            <a:spLocks noGrp="1"/>
          </p:cNvSpPr>
          <p:nvPr>
            <p:ph idx="1"/>
          </p:nvPr>
        </p:nvSpPr>
        <p:spPr>
          <a:xfrm>
            <a:off x="677334" y="1739900"/>
            <a:ext cx="3875616" cy="4838204"/>
          </a:xfrm>
        </p:spPr>
        <p:txBody>
          <a:bodyPr>
            <a:normAutofit/>
          </a:bodyPr>
          <a:lstStyle/>
          <a:p>
            <a:r>
              <a:rPr lang="en-US" altLang="zh-CN" sz="3600" dirty="0" err="1"/>
              <a:t>Vision&amp;Scope</a:t>
            </a:r>
            <a:endParaRPr lang="en-US" altLang="zh-CN" sz="3600" dirty="0"/>
          </a:p>
          <a:p>
            <a:r>
              <a:rPr lang="zh-CN" altLang="en-US" sz="3600" dirty="0"/>
              <a:t>用户群分类</a:t>
            </a:r>
            <a:endParaRPr lang="en-US" altLang="zh-CN" sz="3600" dirty="0"/>
          </a:p>
          <a:p>
            <a:r>
              <a:rPr lang="zh-CN" altLang="en-US" sz="3600" dirty="0"/>
              <a:t>需求获取</a:t>
            </a:r>
            <a:endParaRPr lang="en-US" altLang="zh-CN" sz="3600" dirty="0"/>
          </a:p>
          <a:p>
            <a:r>
              <a:rPr lang="zh-CN" altLang="en-US" sz="3600" dirty="0"/>
              <a:t>界面原型</a:t>
            </a:r>
            <a:endParaRPr lang="en-US" altLang="zh-CN" sz="3600" dirty="0"/>
          </a:p>
          <a:p>
            <a:r>
              <a:rPr lang="zh-CN" altLang="en-US" sz="3600" dirty="0"/>
              <a:t>需求用例</a:t>
            </a:r>
            <a:endParaRPr lang="en-US" altLang="zh-CN" sz="3600" dirty="0"/>
          </a:p>
          <a:p>
            <a:r>
              <a:rPr lang="zh-CN" altLang="en-US" sz="3600" dirty="0"/>
              <a:t>数据字典</a:t>
            </a:r>
            <a:endParaRPr lang="en-US" altLang="zh-CN" sz="3600" dirty="0"/>
          </a:p>
        </p:txBody>
      </p:sp>
      <p:sp>
        <p:nvSpPr>
          <p:cNvPr id="4" name="内容占位符 2">
            <a:extLst>
              <a:ext uri="{FF2B5EF4-FFF2-40B4-BE49-F238E27FC236}">
                <a16:creationId xmlns:a16="http://schemas.microsoft.com/office/drawing/2014/main" id="{1E0820A5-FCA9-4425-84C1-294D8EF452FD}"/>
              </a:ext>
            </a:extLst>
          </p:cNvPr>
          <p:cNvSpPr txBox="1">
            <a:spLocks/>
          </p:cNvSpPr>
          <p:nvPr/>
        </p:nvSpPr>
        <p:spPr>
          <a:xfrm>
            <a:off x="5144559" y="1739900"/>
            <a:ext cx="4751916" cy="48382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600" dirty="0"/>
              <a:t>需求优先级</a:t>
            </a:r>
            <a:endParaRPr lang="en-US" altLang="zh-CN" sz="3600" dirty="0"/>
          </a:p>
          <a:p>
            <a:r>
              <a:rPr lang="en-US" altLang="zh-CN" sz="3600" dirty="0"/>
              <a:t>UML</a:t>
            </a:r>
            <a:r>
              <a:rPr lang="zh-CN" altLang="en-US" sz="3600" dirty="0"/>
              <a:t>图例</a:t>
            </a:r>
            <a:endParaRPr lang="en-US" altLang="zh-CN" sz="3600" dirty="0"/>
          </a:p>
          <a:p>
            <a:r>
              <a:rPr lang="zh-CN" altLang="en-US" sz="3600" dirty="0"/>
              <a:t>非功能性需求</a:t>
            </a:r>
            <a:endParaRPr lang="en-US" altLang="zh-CN" sz="3600" dirty="0"/>
          </a:p>
          <a:p>
            <a:r>
              <a:rPr lang="zh-CN" altLang="en-US" sz="3600" dirty="0"/>
              <a:t>测试用例</a:t>
            </a:r>
            <a:endParaRPr lang="en-US" altLang="zh-CN" sz="3600" dirty="0"/>
          </a:p>
          <a:p>
            <a:r>
              <a:rPr lang="zh-CN" altLang="en-US" sz="3600" dirty="0"/>
              <a:t>其他内容</a:t>
            </a:r>
            <a:endParaRPr lang="en-US" altLang="zh-CN" sz="3600" dirty="0"/>
          </a:p>
        </p:txBody>
      </p:sp>
    </p:spTree>
    <p:extLst>
      <p:ext uri="{BB962C8B-B14F-4D97-AF65-F5344CB8AC3E}">
        <p14:creationId xmlns:p14="http://schemas.microsoft.com/office/powerpoint/2010/main" val="268467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1AFC2-D80B-4169-A37C-158487CB3C2C}"/>
              </a:ext>
            </a:extLst>
          </p:cNvPr>
          <p:cNvSpPr txBox="1">
            <a:spLocks/>
          </p:cNvSpPr>
          <p:nvPr/>
        </p:nvSpPr>
        <p:spPr>
          <a:xfrm>
            <a:off x="98968" y="170688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移</a:t>
            </a:r>
            <a:endParaRPr lang="en-US" altLang="zh-CN" dirty="0">
              <a:solidFill>
                <a:schemeClr val="tx1"/>
              </a:solidFill>
            </a:endParaRPr>
          </a:p>
          <a:p>
            <a:r>
              <a:rPr lang="zh-CN" altLang="en-US" dirty="0">
                <a:solidFill>
                  <a:schemeClr val="tx1"/>
                </a:solidFill>
              </a:rPr>
              <a:t>动</a:t>
            </a:r>
            <a:endParaRPr lang="en-US" altLang="zh-CN" dirty="0">
              <a:solidFill>
                <a:schemeClr val="tx1"/>
              </a:solidFill>
            </a:endParaRPr>
          </a:p>
          <a:p>
            <a:r>
              <a:rPr lang="zh-CN" altLang="en-US" dirty="0">
                <a:solidFill>
                  <a:schemeClr val="tx1"/>
                </a:solidFill>
              </a:rPr>
              <a:t>端</a:t>
            </a:r>
          </a:p>
        </p:txBody>
      </p:sp>
      <p:pic>
        <p:nvPicPr>
          <p:cNvPr id="3" name="图片 2">
            <a:extLst>
              <a:ext uri="{FF2B5EF4-FFF2-40B4-BE49-F238E27FC236}">
                <a16:creationId xmlns:a16="http://schemas.microsoft.com/office/drawing/2014/main" id="{704E066D-3CAC-4558-862C-3D6930BA39C9}"/>
              </a:ext>
            </a:extLst>
          </p:cNvPr>
          <p:cNvPicPr>
            <a:picLocks noChangeAspect="1"/>
          </p:cNvPicPr>
          <p:nvPr/>
        </p:nvPicPr>
        <p:blipFill>
          <a:blip r:embed="rId2"/>
          <a:stretch>
            <a:fillRect/>
          </a:stretch>
        </p:blipFill>
        <p:spPr>
          <a:xfrm>
            <a:off x="4397302" y="0"/>
            <a:ext cx="3397396" cy="6858000"/>
          </a:xfrm>
          <a:prstGeom prst="rect">
            <a:avLst/>
          </a:prstGeom>
        </p:spPr>
      </p:pic>
      <p:pic>
        <p:nvPicPr>
          <p:cNvPr id="4" name="图片 3">
            <a:extLst>
              <a:ext uri="{FF2B5EF4-FFF2-40B4-BE49-F238E27FC236}">
                <a16:creationId xmlns:a16="http://schemas.microsoft.com/office/drawing/2014/main" id="{1C300CAF-B20B-4FDA-8074-9C6F23254D6D}"/>
              </a:ext>
            </a:extLst>
          </p:cNvPr>
          <p:cNvPicPr>
            <a:picLocks noChangeAspect="1"/>
          </p:cNvPicPr>
          <p:nvPr/>
        </p:nvPicPr>
        <p:blipFill>
          <a:blip r:embed="rId3"/>
          <a:stretch>
            <a:fillRect/>
          </a:stretch>
        </p:blipFill>
        <p:spPr>
          <a:xfrm>
            <a:off x="7794698" y="0"/>
            <a:ext cx="3409316" cy="6858000"/>
          </a:xfrm>
          <a:prstGeom prst="rect">
            <a:avLst/>
          </a:prstGeom>
        </p:spPr>
      </p:pic>
      <p:pic>
        <p:nvPicPr>
          <p:cNvPr id="5" name="图片 4">
            <a:extLst>
              <a:ext uri="{FF2B5EF4-FFF2-40B4-BE49-F238E27FC236}">
                <a16:creationId xmlns:a16="http://schemas.microsoft.com/office/drawing/2014/main" id="{D5A8FC9D-C1E1-49EB-A5D0-4E6007AE1D34}"/>
              </a:ext>
            </a:extLst>
          </p:cNvPr>
          <p:cNvPicPr>
            <a:picLocks noChangeAspect="1"/>
          </p:cNvPicPr>
          <p:nvPr/>
        </p:nvPicPr>
        <p:blipFill>
          <a:blip r:embed="rId4"/>
          <a:stretch>
            <a:fillRect/>
          </a:stretch>
        </p:blipFill>
        <p:spPr>
          <a:xfrm>
            <a:off x="1035459" y="0"/>
            <a:ext cx="3373694" cy="6858000"/>
          </a:xfrm>
          <a:prstGeom prst="rect">
            <a:avLst/>
          </a:prstGeom>
        </p:spPr>
      </p:pic>
    </p:spTree>
    <p:extLst>
      <p:ext uri="{BB962C8B-B14F-4D97-AF65-F5344CB8AC3E}">
        <p14:creationId xmlns:p14="http://schemas.microsoft.com/office/powerpoint/2010/main" val="920548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需求用例</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07394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39" descr="2QZ6E_V7$71W0U}Z(F0KF3P">
            <a:extLst>
              <a:ext uri="{FF2B5EF4-FFF2-40B4-BE49-F238E27FC236}">
                <a16:creationId xmlns:a16="http://schemas.microsoft.com/office/drawing/2014/main" id="{AD9BAA7E-09E4-453D-A6D7-4B2C349CC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75" y="962342"/>
            <a:ext cx="5569330" cy="589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9E438CE4-58ED-4E8C-AE1F-5B5AAA3BB9F3}"/>
              </a:ext>
            </a:extLst>
          </p:cNvPr>
          <p:cNvSpPr/>
          <p:nvPr/>
        </p:nvSpPr>
        <p:spPr>
          <a:xfrm>
            <a:off x="-1323439" y="318552"/>
            <a:ext cx="3118161" cy="400110"/>
          </a:xfrm>
          <a:prstGeom prst="rect">
            <a:avLst/>
          </a:prstGeom>
        </p:spPr>
        <p:txBody>
          <a:bodyPr wrap="none">
            <a:spAutoFit/>
          </a:bodyPr>
          <a:lstStyle/>
          <a:p>
            <a:pPr lvl="3">
              <a:spcAft>
                <a:spcPts val="0"/>
              </a:spcAft>
              <a:tabLst>
                <a:tab pos="228600" algn="l"/>
              </a:tabLst>
            </a:pPr>
            <a:r>
              <a:rPr lang="zh-CN" altLang="zh-CN" sz="20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教师顶层用例</a:t>
            </a:r>
            <a:endParaRPr lang="zh-CN" altLang="zh-CN" sz="2000" b="1"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4273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B8F2BD6-7790-42F5-AD3A-493CD81F62D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用例图</a:t>
            </a:r>
            <a:endParaRPr lang="en-US" altLang="zh-CN" dirty="0">
              <a:solidFill>
                <a:schemeClr val="tx1"/>
              </a:solidFill>
            </a:endParaRPr>
          </a:p>
          <a:p>
            <a:r>
              <a:rPr lang="zh-CN" altLang="zh-CN" b="1" dirty="0">
                <a:solidFill>
                  <a:schemeClr val="tx1"/>
                </a:solidFill>
              </a:rPr>
              <a:t>教师</a:t>
            </a:r>
            <a:r>
              <a:rPr lang="en-US" altLang="zh-CN" b="1" dirty="0">
                <a:solidFill>
                  <a:schemeClr val="tx1"/>
                </a:solidFill>
              </a:rPr>
              <a:t>-</a:t>
            </a:r>
            <a:r>
              <a:rPr lang="zh-CN" altLang="zh-CN" b="1" dirty="0">
                <a:solidFill>
                  <a:schemeClr val="tx1"/>
                </a:solidFill>
              </a:rPr>
              <a:t>课程公告子系统</a:t>
            </a:r>
          </a:p>
          <a:p>
            <a:endParaRPr lang="zh-CN" altLang="en-US" dirty="0">
              <a:solidFill>
                <a:schemeClr val="tx1"/>
              </a:solidFill>
            </a:endParaRPr>
          </a:p>
        </p:txBody>
      </p:sp>
      <p:pic>
        <p:nvPicPr>
          <p:cNvPr id="7170" name="图片 140" descr="0XIH0IE@G6_PODYQ]TRV{RX">
            <a:extLst>
              <a:ext uri="{FF2B5EF4-FFF2-40B4-BE49-F238E27FC236}">
                <a16:creationId xmlns:a16="http://schemas.microsoft.com/office/drawing/2014/main" id="{E1236AD3-AB93-4879-A25C-6AAE652F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84" y="2050975"/>
            <a:ext cx="7226936" cy="387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6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4A42CC89-AB7C-46A8-8EFE-BED15B786338}"/>
              </a:ext>
            </a:extLst>
          </p:cNvPr>
          <p:cNvGraphicFramePr>
            <a:graphicFrameLocks noGrp="1"/>
          </p:cNvGraphicFramePr>
          <p:nvPr>
            <p:extLst>
              <p:ext uri="{D42A27DB-BD31-4B8C-83A1-F6EECF244321}">
                <p14:modId xmlns:p14="http://schemas.microsoft.com/office/powerpoint/2010/main" val="2499885208"/>
              </p:ext>
            </p:extLst>
          </p:nvPr>
        </p:nvGraphicFramePr>
        <p:xfrm>
          <a:off x="479590" y="270830"/>
          <a:ext cx="11417769" cy="6614803"/>
        </p:xfrm>
        <a:graphic>
          <a:graphicData uri="http://schemas.openxmlformats.org/drawingml/2006/table">
            <a:tbl>
              <a:tblPr>
                <a:tableStyleId>{5C22544A-7EE6-4342-B048-85BDC9FD1C3A}</a:tableStyleId>
              </a:tblPr>
              <a:tblGrid>
                <a:gridCol w="1839544">
                  <a:extLst>
                    <a:ext uri="{9D8B030D-6E8A-4147-A177-3AD203B41FA5}">
                      <a16:colId xmlns:a16="http://schemas.microsoft.com/office/drawing/2014/main" val="4185314534"/>
                    </a:ext>
                  </a:extLst>
                </a:gridCol>
                <a:gridCol w="3112355">
                  <a:extLst>
                    <a:ext uri="{9D8B030D-6E8A-4147-A177-3AD203B41FA5}">
                      <a16:colId xmlns:a16="http://schemas.microsoft.com/office/drawing/2014/main" val="231109045"/>
                    </a:ext>
                  </a:extLst>
                </a:gridCol>
                <a:gridCol w="3232935">
                  <a:extLst>
                    <a:ext uri="{9D8B030D-6E8A-4147-A177-3AD203B41FA5}">
                      <a16:colId xmlns:a16="http://schemas.microsoft.com/office/drawing/2014/main" val="824681433"/>
                    </a:ext>
                  </a:extLst>
                </a:gridCol>
                <a:gridCol w="3232935">
                  <a:extLst>
                    <a:ext uri="{9D8B030D-6E8A-4147-A177-3AD203B41FA5}">
                      <a16:colId xmlns:a16="http://schemas.microsoft.com/office/drawing/2014/main" val="931392227"/>
                    </a:ext>
                  </a:extLst>
                </a:gridCol>
              </a:tblGrid>
              <a:tr h="255282">
                <a:tc>
                  <a:txBody>
                    <a:bodyPr/>
                    <a:lstStyle/>
                    <a:p>
                      <a:pPr algn="just">
                        <a:spcAft>
                          <a:spcPts val="0"/>
                        </a:spcAft>
                      </a:pPr>
                      <a:r>
                        <a:rPr lang="zh-CN" sz="1200" kern="100" dirty="0">
                          <a:effectLst/>
                        </a:rPr>
                        <a:t>上传课程资料</a:t>
                      </a:r>
                      <a:r>
                        <a:rPr lang="en-US" sz="1200" kern="100" dirty="0">
                          <a:effectLst/>
                        </a:rPr>
                        <a:t>ID</a:t>
                      </a:r>
                      <a:r>
                        <a:rPr lang="zh-CN" sz="1200" kern="100" dirty="0">
                          <a:effectLst/>
                        </a:rPr>
                        <a:t>和名称：</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UC-1</a:t>
                      </a:r>
                      <a:r>
                        <a:rPr lang="zh-CN" sz="1200" kern="100">
                          <a:effectLst/>
                        </a:rPr>
                        <a:t>：添加课程公告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79674149"/>
                  </a:ext>
                </a:extLst>
              </a:tr>
              <a:tr h="210491">
                <a:tc>
                  <a:txBody>
                    <a:bodyPr/>
                    <a:lstStyle/>
                    <a:p>
                      <a:pPr algn="just">
                        <a:spcAft>
                          <a:spcPts val="0"/>
                        </a:spcAft>
                      </a:pPr>
                      <a:r>
                        <a:rPr lang="zh-CN" sz="1200" kern="100">
                          <a:effectLst/>
                        </a:rPr>
                        <a:t>创建人：</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陈婧唯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创建日期：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en-US" sz="1200" kern="100">
                          <a:effectLst/>
                        </a:rPr>
                        <a:t>2018/12/31</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363447"/>
                  </a:ext>
                </a:extLst>
              </a:tr>
              <a:tr h="210491">
                <a:tc>
                  <a:txBody>
                    <a:bodyPr/>
                    <a:lstStyle/>
                    <a:p>
                      <a:pPr algn="just">
                        <a:spcAft>
                          <a:spcPts val="0"/>
                        </a:spcAft>
                      </a:pPr>
                      <a:r>
                        <a:rPr lang="zh-CN" sz="1200" kern="100">
                          <a:effectLst/>
                        </a:rPr>
                        <a:t>主要操作者：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教师</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次要操作者：</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spcAft>
                          <a:spcPts val="0"/>
                        </a:spcAft>
                      </a:pPr>
                      <a:r>
                        <a:rPr lang="zh-CN" sz="1200" kern="100">
                          <a:effectLst/>
                        </a:rPr>
                        <a:t>课程公告管理系统</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6123755"/>
                  </a:ext>
                </a:extLst>
              </a:tr>
              <a:tr h="210491">
                <a:tc>
                  <a:txBody>
                    <a:bodyPr/>
                    <a:lstStyle/>
                    <a:p>
                      <a:pPr algn="just">
                        <a:spcAft>
                          <a:spcPts val="0"/>
                        </a:spcAft>
                      </a:pPr>
                      <a:r>
                        <a:rPr lang="zh-CN" sz="1200" kern="100">
                          <a:effectLst/>
                        </a:rPr>
                        <a:t>描述：</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教师从内网或者外网访问公告管理系统，对新的课程公告进行添加</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28925056"/>
                  </a:ext>
                </a:extLst>
              </a:tr>
              <a:tr h="210491">
                <a:tc>
                  <a:txBody>
                    <a:bodyPr/>
                    <a:lstStyle/>
                    <a:p>
                      <a:pPr algn="just">
                        <a:spcAft>
                          <a:spcPts val="0"/>
                        </a:spcAft>
                      </a:pPr>
                      <a:r>
                        <a:rPr lang="zh-CN" sz="1200" kern="100">
                          <a:effectLst/>
                        </a:rPr>
                        <a:t>触发器：</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教师表示要添加课程公告</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5642333"/>
                  </a:ext>
                </a:extLst>
              </a:tr>
              <a:tr h="420982">
                <a:tc>
                  <a:txBody>
                    <a:bodyPr/>
                    <a:lstStyle/>
                    <a:p>
                      <a:pPr algn="just">
                        <a:spcAft>
                          <a:spcPts val="0"/>
                        </a:spcAft>
                      </a:pPr>
                      <a:r>
                        <a:rPr lang="zh-CN" sz="1200" kern="100">
                          <a:effectLst/>
                        </a:rPr>
                        <a:t>前置条件：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a:effectLst/>
                        </a:rPr>
                        <a:t>PRE-1</a:t>
                      </a:r>
                      <a:r>
                        <a:rPr lang="zh-CN" sz="1200" kern="100">
                          <a:effectLst/>
                        </a:rPr>
                        <a:t>：教师登录到教师管理系统</a:t>
                      </a:r>
                    </a:p>
                    <a:p>
                      <a:pPr algn="just">
                        <a:spcAft>
                          <a:spcPts val="0"/>
                        </a:spcAft>
                      </a:pPr>
                      <a:r>
                        <a:rPr lang="en-US" sz="1200" kern="100">
                          <a:effectLst/>
                        </a:rPr>
                        <a:t>PRE-2</a:t>
                      </a:r>
                      <a:r>
                        <a:rPr lang="zh-CN" sz="1200" kern="100">
                          <a:effectLst/>
                        </a:rPr>
                        <a:t>：教师进入公告发布界面</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4671648"/>
                  </a:ext>
                </a:extLst>
              </a:tr>
              <a:tr h="420982">
                <a:tc>
                  <a:txBody>
                    <a:bodyPr/>
                    <a:lstStyle/>
                    <a:p>
                      <a:pPr algn="just">
                        <a:spcAft>
                          <a:spcPts val="0"/>
                        </a:spcAft>
                      </a:pPr>
                      <a:r>
                        <a:rPr lang="zh-CN" sz="1200" kern="100">
                          <a:effectLst/>
                        </a:rPr>
                        <a:t>后置条件：</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POST-1</a:t>
                      </a:r>
                      <a:r>
                        <a:rPr lang="zh-CN" sz="1200" kern="100" dirty="0">
                          <a:effectLst/>
                        </a:rPr>
                        <a:t>：课程中心公告一栏有新的课程公告加入</a:t>
                      </a:r>
                    </a:p>
                    <a:p>
                      <a:pPr algn="just">
                        <a:spcAft>
                          <a:spcPts val="0"/>
                        </a:spcAft>
                      </a:pPr>
                      <a:r>
                        <a:rPr lang="en-US" sz="1200" kern="100" dirty="0">
                          <a:effectLst/>
                        </a:rPr>
                        <a:t>POST-2</a:t>
                      </a:r>
                      <a:r>
                        <a:rPr lang="zh-CN" sz="1200" kern="100" dirty="0">
                          <a:effectLst/>
                        </a:rPr>
                        <a:t>：更新了教师界面中课程公告的信息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0241978"/>
                  </a:ext>
                </a:extLst>
              </a:tr>
              <a:tr h="1473437">
                <a:tc>
                  <a:txBody>
                    <a:bodyPr/>
                    <a:lstStyle/>
                    <a:p>
                      <a:pPr algn="just">
                        <a:spcAft>
                          <a:spcPts val="0"/>
                        </a:spcAft>
                      </a:pPr>
                      <a:r>
                        <a:rPr lang="zh-CN" sz="1200" kern="100">
                          <a:effectLst/>
                        </a:rPr>
                        <a:t>一般性流程：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a:t>
                      </a:r>
                      <a:r>
                        <a:rPr lang="zh-CN" sz="1200" kern="100" dirty="0">
                          <a:effectLst/>
                        </a:rPr>
                        <a:t>添加公告</a:t>
                      </a:r>
                    </a:p>
                    <a:p>
                      <a:pPr marL="342900" lvl="0" indent="-342900" algn="just">
                        <a:spcAft>
                          <a:spcPts val="0"/>
                        </a:spcAft>
                        <a:buFont typeface="+mj-lt"/>
                        <a:buAutoNum type="arabicPeriod"/>
                        <a:tabLst>
                          <a:tab pos="198120" algn="l"/>
                        </a:tabLst>
                      </a:pPr>
                      <a:r>
                        <a:rPr lang="zh-CN" sz="1200" kern="100" dirty="0">
                          <a:effectLst/>
                        </a:rPr>
                        <a:t>在教师界面中，教师选择发布公告</a:t>
                      </a:r>
                    </a:p>
                    <a:p>
                      <a:pPr marL="342900" lvl="0" indent="-342900" algn="just">
                        <a:spcAft>
                          <a:spcPts val="0"/>
                        </a:spcAft>
                        <a:buFont typeface="+mj-lt"/>
                        <a:buAutoNum type="arabicPeriod"/>
                        <a:tabLst>
                          <a:tab pos="198120" algn="l"/>
                        </a:tabLst>
                      </a:pPr>
                      <a:r>
                        <a:rPr lang="zh-CN" sz="1200" kern="100" dirty="0">
                          <a:effectLst/>
                        </a:rPr>
                        <a:t>教师在发布公告界面中，填写公告的标题</a:t>
                      </a:r>
                    </a:p>
                    <a:p>
                      <a:pPr marL="342900" lvl="0" indent="-342900" algn="just">
                        <a:spcAft>
                          <a:spcPts val="0"/>
                        </a:spcAft>
                        <a:buFont typeface="+mj-lt"/>
                        <a:buAutoNum type="arabicPeriod"/>
                        <a:tabLst>
                          <a:tab pos="198120" algn="l"/>
                        </a:tabLst>
                      </a:pPr>
                      <a:r>
                        <a:rPr lang="zh-CN" sz="1200" kern="100" dirty="0">
                          <a:effectLst/>
                        </a:rPr>
                        <a:t>教师在发布公告界面中，填写公告的内容</a:t>
                      </a:r>
                    </a:p>
                    <a:p>
                      <a:pPr marL="342900" lvl="0" indent="-342900" algn="just">
                        <a:spcAft>
                          <a:spcPts val="0"/>
                        </a:spcAft>
                        <a:buFont typeface="+mj-lt"/>
                        <a:buAutoNum type="arabicPeriod"/>
                        <a:tabLst>
                          <a:tab pos="198120" algn="l"/>
                        </a:tabLst>
                      </a:pPr>
                      <a:r>
                        <a:rPr lang="zh-CN" sz="1200" kern="100" dirty="0">
                          <a:effectLst/>
                        </a:rPr>
                        <a:t>对公告的标题内容进行字体大小及类型的修改</a:t>
                      </a:r>
                    </a:p>
                    <a:p>
                      <a:pPr marL="342900" lvl="0" indent="-342900" algn="just">
                        <a:spcAft>
                          <a:spcPts val="0"/>
                        </a:spcAft>
                        <a:buFont typeface="+mj-lt"/>
                        <a:buAutoNum type="arabicPeriod"/>
                        <a:tabLst>
                          <a:tab pos="198120" algn="l"/>
                        </a:tabLst>
                      </a:pPr>
                      <a:r>
                        <a:rPr lang="zh-CN" sz="1200" kern="100" dirty="0">
                          <a:effectLst/>
                        </a:rPr>
                        <a:t>设置公告的发布时间及发布人</a:t>
                      </a:r>
                    </a:p>
                    <a:p>
                      <a:pPr marL="342900" lvl="0" indent="-342900" algn="just">
                        <a:spcAft>
                          <a:spcPts val="0"/>
                        </a:spcAft>
                        <a:buFont typeface="+mj-lt"/>
                        <a:buAutoNum type="arabicPeriod"/>
                        <a:tabLst>
                          <a:tab pos="198120" algn="l"/>
                        </a:tabLst>
                      </a:pPr>
                      <a:r>
                        <a:rPr lang="zh-CN" sz="1200" kern="100" dirty="0">
                          <a:effectLst/>
                        </a:rPr>
                        <a:t>添加公告成功</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24758718"/>
                  </a:ext>
                </a:extLst>
              </a:tr>
              <a:tr h="420982">
                <a:tc>
                  <a:txBody>
                    <a:bodyPr/>
                    <a:lstStyle/>
                    <a:p>
                      <a:pPr algn="just">
                        <a:spcAft>
                          <a:spcPts val="0"/>
                        </a:spcAft>
                      </a:pPr>
                      <a:r>
                        <a:rPr lang="zh-CN" sz="1200" kern="100">
                          <a:effectLst/>
                        </a:rPr>
                        <a:t>选择性流程：</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a:t>
                      </a:r>
                      <a:r>
                        <a:rPr lang="zh-CN" sz="1200" kern="100" dirty="0">
                          <a:effectLst/>
                        </a:rPr>
                        <a:t>置顶操作</a:t>
                      </a:r>
                    </a:p>
                    <a:p>
                      <a:pPr marL="342900" lvl="0" indent="-342900" algn="just">
                        <a:spcAft>
                          <a:spcPts val="0"/>
                        </a:spcAft>
                        <a:buFont typeface="+mj-lt"/>
                        <a:buAutoNum type="arabicPeriod"/>
                      </a:pPr>
                      <a:r>
                        <a:rPr lang="en-US" sz="1200" kern="100" dirty="0">
                          <a:effectLst/>
                        </a:rPr>
                        <a:t> </a:t>
                      </a:r>
                      <a:r>
                        <a:rPr lang="zh-CN" sz="1200" kern="100" dirty="0">
                          <a:effectLst/>
                        </a:rPr>
                        <a:t>在发布公告的同时可以选择公告在公告发布时置顶</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2098117"/>
                  </a:ext>
                </a:extLst>
              </a:tr>
              <a:tr h="1894419">
                <a:tc>
                  <a:txBody>
                    <a:bodyPr/>
                    <a:lstStyle/>
                    <a:p>
                      <a:pPr algn="just">
                        <a:spcAft>
                          <a:spcPts val="0"/>
                        </a:spcAft>
                      </a:pPr>
                      <a:r>
                        <a:rPr lang="zh-CN" sz="1200" kern="100">
                          <a:effectLst/>
                        </a:rPr>
                        <a:t>异常：</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en-US" sz="1200" kern="100" dirty="0">
                          <a:effectLst/>
                        </a:rPr>
                        <a:t>1.0 E1</a:t>
                      </a:r>
                      <a:r>
                        <a:rPr lang="zh-CN" sz="1200" kern="100" dirty="0">
                          <a:effectLst/>
                        </a:rPr>
                        <a:t>添加的公告标题在原有的公告中已经存在</a:t>
                      </a:r>
                    </a:p>
                    <a:p>
                      <a:pPr algn="just">
                        <a:spcAft>
                          <a:spcPts val="0"/>
                        </a:spcAft>
                      </a:pPr>
                      <a:r>
                        <a:rPr lang="en-US" sz="1200" kern="100" dirty="0">
                          <a:effectLst/>
                        </a:rPr>
                        <a:t>1.</a:t>
                      </a:r>
                      <a:r>
                        <a:rPr lang="zh-CN" sz="1200" kern="100" dirty="0">
                          <a:effectLst/>
                        </a:rPr>
                        <a:t>系统告知教师此公告在原有公告中已经存在</a:t>
                      </a:r>
                    </a:p>
                    <a:p>
                      <a:pPr algn="just">
                        <a:spcAft>
                          <a:spcPts val="0"/>
                        </a:spcAft>
                      </a:pPr>
                      <a:r>
                        <a:rPr lang="en-US" sz="1200" kern="100" dirty="0">
                          <a:effectLst/>
                        </a:rPr>
                        <a:t>2a.</a:t>
                      </a:r>
                      <a:r>
                        <a:rPr lang="zh-CN" sz="1200" kern="100" dirty="0">
                          <a:effectLst/>
                        </a:rPr>
                        <a:t>如果教师重新更改公告标题，系统重新开始用例</a:t>
                      </a:r>
                    </a:p>
                    <a:p>
                      <a:pPr algn="just">
                        <a:spcAft>
                          <a:spcPts val="0"/>
                        </a:spcAft>
                      </a:pPr>
                      <a:r>
                        <a:rPr lang="en-US" sz="1200" kern="100" dirty="0">
                          <a:effectLst/>
                        </a:rPr>
                        <a:t>2b.</a:t>
                      </a:r>
                      <a:r>
                        <a:rPr lang="zh-CN" sz="1200" kern="100" dirty="0">
                          <a:effectLst/>
                        </a:rPr>
                        <a:t>否则教师无法发出此公告</a:t>
                      </a:r>
                    </a:p>
                    <a:p>
                      <a:pPr algn="just">
                        <a:spcAft>
                          <a:spcPts val="0"/>
                        </a:spcAft>
                      </a:pPr>
                      <a:r>
                        <a:rPr lang="en-US" sz="1200" kern="100" dirty="0">
                          <a:effectLst/>
                        </a:rPr>
                        <a:t> </a:t>
                      </a:r>
                      <a:endParaRPr lang="zh-CN" sz="1200" kern="100" dirty="0">
                        <a:effectLst/>
                      </a:endParaRPr>
                    </a:p>
                    <a:p>
                      <a:pPr algn="just">
                        <a:spcAft>
                          <a:spcPts val="0"/>
                        </a:spcAft>
                      </a:pPr>
                      <a:r>
                        <a:rPr lang="en-US" sz="1200" kern="100" dirty="0">
                          <a:effectLst/>
                        </a:rPr>
                        <a:t>1.0 E2 </a:t>
                      </a:r>
                      <a:r>
                        <a:rPr lang="zh-CN" sz="1200" kern="100" dirty="0">
                          <a:effectLst/>
                        </a:rPr>
                        <a:t>公告内容或者公告标题为空</a:t>
                      </a:r>
                    </a:p>
                    <a:p>
                      <a:pPr algn="just">
                        <a:spcAft>
                          <a:spcPts val="0"/>
                        </a:spcAft>
                      </a:pPr>
                      <a:r>
                        <a:rPr lang="en-US" sz="1200" kern="100" dirty="0">
                          <a:effectLst/>
                        </a:rPr>
                        <a:t>1.</a:t>
                      </a:r>
                      <a:r>
                        <a:rPr lang="zh-CN" sz="1200" kern="100" dirty="0">
                          <a:effectLst/>
                        </a:rPr>
                        <a:t>系统告知教师添加新的公告内容或公告标题为空</a:t>
                      </a:r>
                    </a:p>
                    <a:p>
                      <a:pPr algn="just">
                        <a:spcAft>
                          <a:spcPts val="0"/>
                        </a:spcAft>
                      </a:pPr>
                      <a:r>
                        <a:rPr lang="en-US" sz="1200" kern="100" dirty="0">
                          <a:effectLst/>
                        </a:rPr>
                        <a:t>2a.</a:t>
                      </a:r>
                      <a:r>
                        <a:rPr lang="zh-CN" sz="1200" kern="100" dirty="0">
                          <a:effectLst/>
                        </a:rPr>
                        <a:t>如果教师重新填写公告标题或者公告内容，系统重新开始用例</a:t>
                      </a:r>
                    </a:p>
                    <a:p>
                      <a:pPr algn="just">
                        <a:spcAft>
                          <a:spcPts val="0"/>
                        </a:spcAft>
                      </a:pPr>
                      <a:r>
                        <a:rPr lang="en-US" sz="1200" kern="100" dirty="0">
                          <a:effectLst/>
                        </a:rPr>
                        <a:t>2b.</a:t>
                      </a:r>
                      <a:r>
                        <a:rPr lang="zh-CN" sz="1200" kern="100" dirty="0">
                          <a:effectLst/>
                        </a:rPr>
                        <a:t>否则教师无法发出此公告</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63407577"/>
                  </a:ext>
                </a:extLst>
              </a:tr>
              <a:tr h="210491">
                <a:tc>
                  <a:txBody>
                    <a:bodyPr/>
                    <a:lstStyle/>
                    <a:p>
                      <a:pPr algn="just">
                        <a:spcAft>
                          <a:spcPts val="0"/>
                        </a:spcAft>
                      </a:pPr>
                      <a:r>
                        <a:rPr lang="zh-CN" sz="1200" kern="100">
                          <a:effectLst/>
                        </a:rPr>
                        <a:t>优先级：</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高</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98634935"/>
                  </a:ext>
                </a:extLst>
              </a:tr>
              <a:tr h="255282">
                <a:tc>
                  <a:txBody>
                    <a:bodyPr/>
                    <a:lstStyle/>
                    <a:p>
                      <a:pPr algn="just">
                        <a:spcAft>
                          <a:spcPts val="0"/>
                        </a:spcAft>
                      </a:pPr>
                      <a:r>
                        <a:rPr lang="zh-CN" sz="1200" kern="100">
                          <a:effectLst/>
                        </a:rPr>
                        <a:t>使用频率：</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just">
                        <a:spcAft>
                          <a:spcPts val="0"/>
                        </a:spcAft>
                      </a:pPr>
                      <a:r>
                        <a:rPr lang="zh-CN" sz="1200" kern="100">
                          <a:effectLst/>
                        </a:rPr>
                        <a:t>平均每</a:t>
                      </a:r>
                      <a:r>
                        <a:rPr lang="en-US" sz="1200" kern="100">
                          <a:effectLst/>
                        </a:rPr>
                        <a:t>2</a:t>
                      </a:r>
                      <a:r>
                        <a:rPr lang="zh-CN" sz="1200" kern="100">
                          <a:effectLst/>
                        </a:rPr>
                        <a:t>天使用一次。本用例的试用高峰期在当时时间的上午</a:t>
                      </a:r>
                      <a:r>
                        <a:rPr lang="en-US" sz="1200" kern="100">
                          <a:effectLst/>
                        </a:rPr>
                        <a:t>10</a:t>
                      </a:r>
                      <a:r>
                        <a:rPr lang="zh-CN" sz="1200" kern="100">
                          <a:effectLst/>
                        </a:rPr>
                        <a:t>：</a:t>
                      </a:r>
                      <a:r>
                        <a:rPr lang="en-US" sz="1200" kern="100">
                          <a:effectLst/>
                        </a:rPr>
                        <a:t>00</a:t>
                      </a:r>
                      <a:r>
                        <a:rPr lang="zh-CN" sz="1200" kern="100">
                          <a:effectLst/>
                        </a:rPr>
                        <a:t>和下午</a:t>
                      </a:r>
                      <a:r>
                        <a:rPr lang="en-US" sz="1200" kern="100">
                          <a:effectLst/>
                        </a:rPr>
                        <a:t>3:00</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49151185"/>
                  </a:ext>
                </a:extLst>
              </a:tr>
              <a:tr h="420982">
                <a:tc>
                  <a:txBody>
                    <a:bodyPr/>
                    <a:lstStyle/>
                    <a:p>
                      <a:pPr algn="just">
                        <a:spcAft>
                          <a:spcPts val="0"/>
                        </a:spcAft>
                      </a:pPr>
                      <a:r>
                        <a:rPr lang="zh-CN" sz="1200" kern="100">
                          <a:effectLst/>
                        </a:rPr>
                        <a:t>其他信息：</a:t>
                      </a:r>
                      <a:endParaRPr lang="zh-CN" sz="1200" kern="10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342900" lvl="0" indent="-342900" algn="just">
                        <a:spcAft>
                          <a:spcPts val="0"/>
                        </a:spcAft>
                        <a:buFont typeface="+mj-lt"/>
                        <a:buAutoNum type="arabicPeriod"/>
                      </a:pPr>
                      <a:r>
                        <a:rPr lang="zh-CN" sz="1200" kern="100" dirty="0">
                          <a:effectLst/>
                        </a:rPr>
                        <a:t>教师在确认公告发布之前，可以在任何时间取消公告发布流程。</a:t>
                      </a:r>
                    </a:p>
                    <a:p>
                      <a:pPr marL="342900" lvl="0" indent="-342900" algn="just">
                        <a:spcAft>
                          <a:spcPts val="0"/>
                        </a:spcAft>
                        <a:buFont typeface="+mj-lt"/>
                        <a:buAutoNum type="arabicPeriod"/>
                      </a:pPr>
                      <a:r>
                        <a:rPr lang="zh-CN" sz="1200" kern="100" dirty="0">
                          <a:effectLst/>
                        </a:rPr>
                        <a:t>教师可以查看所有的公告信息</a:t>
                      </a:r>
                      <a:endParaRPr lang="zh-CN" sz="1200" kern="100" dirty="0">
                        <a:effectLst/>
                        <a:latin typeface="Times New Roman" panose="02020603050405020304" pitchFamily="18" charset="0"/>
                        <a:ea typeface="宋体" panose="02010600030101010101" pitchFamily="2" charset="-122"/>
                      </a:endParaRPr>
                    </a:p>
                  </a:txBody>
                  <a:tcPr marL="47528" marR="4752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88447149"/>
                  </a:ext>
                </a:extLst>
              </a:tr>
            </a:tbl>
          </a:graphicData>
        </a:graphic>
      </p:graphicFrame>
    </p:spTree>
    <p:extLst>
      <p:ext uri="{BB962C8B-B14F-4D97-AF65-F5344CB8AC3E}">
        <p14:creationId xmlns:p14="http://schemas.microsoft.com/office/powerpoint/2010/main" val="3189225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5E22E27-C93A-4005-A560-62223C2471E2}"/>
              </a:ext>
            </a:extLst>
          </p:cNvPr>
          <p:cNvGraphicFramePr>
            <a:graphicFrameLocks noGrp="1"/>
          </p:cNvGraphicFramePr>
          <p:nvPr>
            <p:extLst>
              <p:ext uri="{D42A27DB-BD31-4B8C-83A1-F6EECF244321}">
                <p14:modId xmlns:p14="http://schemas.microsoft.com/office/powerpoint/2010/main" val="3249450670"/>
              </p:ext>
            </p:extLst>
          </p:nvPr>
        </p:nvGraphicFramePr>
        <p:xfrm>
          <a:off x="323851" y="349803"/>
          <a:ext cx="9744076" cy="6158394"/>
        </p:xfrm>
        <a:graphic>
          <a:graphicData uri="http://schemas.openxmlformats.org/drawingml/2006/table">
            <a:tbl>
              <a:tblPr>
                <a:tableStyleId>{5C22544A-7EE6-4342-B048-85BDC9FD1C3A}</a:tableStyleId>
              </a:tblPr>
              <a:tblGrid>
                <a:gridCol w="1569892">
                  <a:extLst>
                    <a:ext uri="{9D8B030D-6E8A-4147-A177-3AD203B41FA5}">
                      <a16:colId xmlns:a16="http://schemas.microsoft.com/office/drawing/2014/main" val="2969317488"/>
                    </a:ext>
                  </a:extLst>
                </a:gridCol>
                <a:gridCol w="2656124">
                  <a:extLst>
                    <a:ext uri="{9D8B030D-6E8A-4147-A177-3AD203B41FA5}">
                      <a16:colId xmlns:a16="http://schemas.microsoft.com/office/drawing/2014/main" val="897798475"/>
                    </a:ext>
                  </a:extLst>
                </a:gridCol>
                <a:gridCol w="2759030">
                  <a:extLst>
                    <a:ext uri="{9D8B030D-6E8A-4147-A177-3AD203B41FA5}">
                      <a16:colId xmlns:a16="http://schemas.microsoft.com/office/drawing/2014/main" val="1619077511"/>
                    </a:ext>
                  </a:extLst>
                </a:gridCol>
                <a:gridCol w="2759030">
                  <a:extLst>
                    <a:ext uri="{9D8B030D-6E8A-4147-A177-3AD203B41FA5}">
                      <a16:colId xmlns:a16="http://schemas.microsoft.com/office/drawing/2014/main" val="1282808954"/>
                    </a:ext>
                  </a:extLst>
                </a:gridCol>
              </a:tblGrid>
              <a:tr h="198837">
                <a:tc>
                  <a:txBody>
                    <a:bodyPr/>
                    <a:lstStyle/>
                    <a:p>
                      <a:pPr algn="just">
                        <a:spcAft>
                          <a:spcPts val="0"/>
                        </a:spcAft>
                      </a:pPr>
                      <a:r>
                        <a:rPr lang="en-US" sz="1400" kern="100">
                          <a:effectLst/>
                        </a:rPr>
                        <a:t>ID</a:t>
                      </a:r>
                      <a:r>
                        <a:rPr lang="zh-CN" sz="1400" kern="100">
                          <a:effectLst/>
                        </a:rPr>
                        <a:t>和名称：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UC-2</a:t>
                      </a:r>
                      <a:r>
                        <a:rPr lang="zh-CN" sz="1400" kern="100">
                          <a:effectLst/>
                        </a:rPr>
                        <a:t>：修改课程公告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87276277"/>
                  </a:ext>
                </a:extLst>
              </a:tr>
              <a:tr h="198837">
                <a:tc>
                  <a:txBody>
                    <a:bodyPr/>
                    <a:lstStyle/>
                    <a:p>
                      <a:pPr algn="just">
                        <a:spcAft>
                          <a:spcPts val="0"/>
                        </a:spcAft>
                      </a:pPr>
                      <a:r>
                        <a:rPr lang="zh-CN" sz="1400" kern="100">
                          <a:effectLst/>
                        </a:rPr>
                        <a:t>创建人：</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陈婧唯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创建日期：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400" kern="100">
                          <a:effectLst/>
                        </a:rPr>
                        <a:t>2018/12/31</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2603464"/>
                  </a:ext>
                </a:extLst>
              </a:tr>
              <a:tr h="198837">
                <a:tc>
                  <a:txBody>
                    <a:bodyPr/>
                    <a:lstStyle/>
                    <a:p>
                      <a:pPr algn="just">
                        <a:spcAft>
                          <a:spcPts val="0"/>
                        </a:spcAft>
                      </a:pPr>
                      <a:r>
                        <a:rPr lang="zh-CN" sz="1400" kern="100">
                          <a:effectLst/>
                        </a:rPr>
                        <a:t>主要操作者：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教师</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次要操作者：</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400" kern="100">
                          <a:effectLst/>
                        </a:rPr>
                        <a:t>课程公告管理系统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3667125"/>
                  </a:ext>
                </a:extLst>
              </a:tr>
              <a:tr h="198837">
                <a:tc>
                  <a:txBody>
                    <a:bodyPr/>
                    <a:lstStyle/>
                    <a:p>
                      <a:pPr algn="just">
                        <a:spcAft>
                          <a:spcPts val="0"/>
                        </a:spcAft>
                      </a:pPr>
                      <a:r>
                        <a:rPr lang="zh-CN" sz="1400" kern="100">
                          <a:effectLst/>
                        </a:rPr>
                        <a:t>描述：</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教师从内网或者外网访问公告管理系统，对原有的课程公告进行更改</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03463633"/>
                  </a:ext>
                </a:extLst>
              </a:tr>
              <a:tr h="198837">
                <a:tc>
                  <a:txBody>
                    <a:bodyPr/>
                    <a:lstStyle/>
                    <a:p>
                      <a:pPr algn="just">
                        <a:spcAft>
                          <a:spcPts val="0"/>
                        </a:spcAft>
                      </a:pPr>
                      <a:r>
                        <a:rPr lang="zh-CN" sz="1400" kern="100">
                          <a:effectLst/>
                        </a:rPr>
                        <a:t>触发器：</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教师表示要更改课程公告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7699104"/>
                  </a:ext>
                </a:extLst>
              </a:tr>
              <a:tr h="397674">
                <a:tc>
                  <a:txBody>
                    <a:bodyPr/>
                    <a:lstStyle/>
                    <a:p>
                      <a:pPr algn="just">
                        <a:spcAft>
                          <a:spcPts val="0"/>
                        </a:spcAft>
                      </a:pPr>
                      <a:r>
                        <a:rPr lang="zh-CN" sz="1400" kern="100">
                          <a:effectLst/>
                        </a:rPr>
                        <a:t>前置条件：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PRE-1</a:t>
                      </a:r>
                      <a:r>
                        <a:rPr lang="zh-CN" sz="1400" kern="100">
                          <a:effectLst/>
                        </a:rPr>
                        <a:t>：教师登录到教师管理系统</a:t>
                      </a:r>
                    </a:p>
                    <a:p>
                      <a:pPr algn="just">
                        <a:spcAft>
                          <a:spcPts val="0"/>
                        </a:spcAft>
                      </a:pPr>
                      <a:r>
                        <a:rPr lang="en-US" sz="1400" kern="100">
                          <a:effectLst/>
                        </a:rPr>
                        <a:t>PRE-2</a:t>
                      </a:r>
                      <a:r>
                        <a:rPr lang="zh-CN" sz="1400" kern="100">
                          <a:effectLst/>
                        </a:rPr>
                        <a:t>：教师进入公告更改界面</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66817355"/>
                  </a:ext>
                </a:extLst>
              </a:tr>
              <a:tr h="397674">
                <a:tc>
                  <a:txBody>
                    <a:bodyPr/>
                    <a:lstStyle/>
                    <a:p>
                      <a:pPr algn="just">
                        <a:spcAft>
                          <a:spcPts val="0"/>
                        </a:spcAft>
                      </a:pPr>
                      <a:r>
                        <a:rPr lang="zh-CN" sz="1400" kern="100">
                          <a:effectLst/>
                        </a:rPr>
                        <a:t>后置条件：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POST-1</a:t>
                      </a:r>
                      <a:r>
                        <a:rPr lang="zh-CN" sz="1400" kern="100">
                          <a:effectLst/>
                        </a:rPr>
                        <a:t>：课程中心公告一栏有原有的公告进行了修改</a:t>
                      </a:r>
                    </a:p>
                    <a:p>
                      <a:pPr algn="just">
                        <a:spcAft>
                          <a:spcPts val="0"/>
                        </a:spcAft>
                      </a:pPr>
                      <a:r>
                        <a:rPr lang="en-US" sz="1400" kern="100">
                          <a:effectLst/>
                        </a:rPr>
                        <a:t>POST-2</a:t>
                      </a:r>
                      <a:r>
                        <a:rPr lang="zh-CN" sz="1400" kern="100">
                          <a:effectLst/>
                        </a:rPr>
                        <a:t>：更新了教师界面中课程公告的信息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7813631"/>
                  </a:ext>
                </a:extLst>
              </a:tr>
              <a:tr h="994186">
                <a:tc>
                  <a:txBody>
                    <a:bodyPr/>
                    <a:lstStyle/>
                    <a:p>
                      <a:pPr algn="just">
                        <a:spcAft>
                          <a:spcPts val="0"/>
                        </a:spcAft>
                      </a:pPr>
                      <a:r>
                        <a:rPr lang="zh-CN" sz="1400" kern="100">
                          <a:effectLst/>
                        </a:rPr>
                        <a:t>一般性流程：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a:t>
                      </a:r>
                      <a:r>
                        <a:rPr lang="zh-CN" sz="1400" kern="100">
                          <a:effectLst/>
                        </a:rPr>
                        <a:t>更改公告</a:t>
                      </a:r>
                    </a:p>
                    <a:p>
                      <a:pPr marL="342900" lvl="0" indent="-342900" algn="just">
                        <a:spcAft>
                          <a:spcPts val="0"/>
                        </a:spcAft>
                        <a:buFont typeface="+mj-lt"/>
                        <a:buAutoNum type="arabicPeriod"/>
                      </a:pPr>
                      <a:r>
                        <a:rPr lang="zh-CN" sz="1400" kern="100">
                          <a:effectLst/>
                        </a:rPr>
                        <a:t>在教师界面中选择公告编辑，进入编辑公告界面</a:t>
                      </a:r>
                    </a:p>
                    <a:p>
                      <a:pPr marL="342900" lvl="0" indent="-342900" algn="just">
                        <a:spcAft>
                          <a:spcPts val="0"/>
                        </a:spcAft>
                        <a:buFont typeface="+mj-lt"/>
                        <a:buAutoNum type="arabicPeriod"/>
                      </a:pPr>
                      <a:r>
                        <a:rPr lang="zh-CN" sz="1400" kern="100">
                          <a:effectLst/>
                        </a:rPr>
                        <a:t>寻找原有的公告，选择修改按钮</a:t>
                      </a:r>
                    </a:p>
                    <a:p>
                      <a:pPr marL="342900" lvl="0" indent="-342900" algn="just">
                        <a:spcAft>
                          <a:spcPts val="0"/>
                        </a:spcAft>
                        <a:buFont typeface="+mj-lt"/>
                        <a:buAutoNum type="arabicPeriod"/>
                      </a:pPr>
                      <a:r>
                        <a:rPr lang="zh-CN" sz="1400" kern="100">
                          <a:effectLst/>
                        </a:rPr>
                        <a:t>修改公告，并确认</a:t>
                      </a:r>
                    </a:p>
                    <a:p>
                      <a:pPr marL="342900" lvl="0" indent="-342900" algn="just">
                        <a:spcAft>
                          <a:spcPts val="0"/>
                        </a:spcAft>
                        <a:buFont typeface="+mj-lt"/>
                        <a:buAutoNum type="arabicPeriod"/>
                      </a:pPr>
                      <a:r>
                        <a:rPr lang="zh-CN" sz="1400" kern="100">
                          <a:effectLst/>
                        </a:rPr>
                        <a:t>修改公告成功</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1641428"/>
                  </a:ext>
                </a:extLst>
              </a:tr>
              <a:tr h="795349">
                <a:tc>
                  <a:txBody>
                    <a:bodyPr/>
                    <a:lstStyle/>
                    <a:p>
                      <a:pPr algn="just">
                        <a:spcAft>
                          <a:spcPts val="0"/>
                        </a:spcAft>
                      </a:pPr>
                      <a:r>
                        <a:rPr lang="zh-CN" sz="1400" kern="100">
                          <a:effectLst/>
                        </a:rPr>
                        <a:t>选择性流程：</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a:t>
                      </a:r>
                      <a:r>
                        <a:rPr lang="zh-CN" sz="1400" kern="100">
                          <a:effectLst/>
                        </a:rPr>
                        <a:t>置顶公告</a:t>
                      </a:r>
                    </a:p>
                    <a:p>
                      <a:pPr algn="just">
                        <a:spcAft>
                          <a:spcPts val="0"/>
                        </a:spcAft>
                      </a:pPr>
                      <a:r>
                        <a:rPr lang="en-US" sz="1400" kern="100">
                          <a:effectLst/>
                        </a:rPr>
                        <a:t>1.</a:t>
                      </a:r>
                      <a:r>
                        <a:rPr lang="zh-CN" sz="1400" kern="100">
                          <a:effectLst/>
                        </a:rPr>
                        <a:t>在发布公告之后可以在公告编辑页面选择公告置顶</a:t>
                      </a:r>
                    </a:p>
                    <a:p>
                      <a:pPr algn="just">
                        <a:spcAft>
                          <a:spcPts val="0"/>
                        </a:spcAft>
                      </a:pPr>
                      <a:r>
                        <a:rPr lang="en-US" sz="1400" kern="100">
                          <a:effectLst/>
                        </a:rPr>
                        <a:t>2.0 </a:t>
                      </a:r>
                      <a:r>
                        <a:rPr lang="zh-CN" sz="1400" kern="100">
                          <a:effectLst/>
                        </a:rPr>
                        <a:t>取消置顶公告</a:t>
                      </a:r>
                    </a:p>
                    <a:p>
                      <a:pPr algn="just">
                        <a:spcAft>
                          <a:spcPts val="0"/>
                        </a:spcAft>
                      </a:pPr>
                      <a:r>
                        <a:rPr lang="en-US" sz="1400" kern="100">
                          <a:effectLst/>
                        </a:rPr>
                        <a:t>1.</a:t>
                      </a:r>
                      <a:r>
                        <a:rPr lang="zh-CN" sz="1400" kern="100">
                          <a:effectLst/>
                        </a:rPr>
                        <a:t>在发布公告之后可以在公告编辑页面选择公告取消置顶</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03347837"/>
                  </a:ext>
                </a:extLst>
              </a:tr>
              <a:tr h="795349">
                <a:tc>
                  <a:txBody>
                    <a:bodyPr/>
                    <a:lstStyle/>
                    <a:p>
                      <a:pPr algn="just">
                        <a:spcAft>
                          <a:spcPts val="0"/>
                        </a:spcAft>
                      </a:pPr>
                      <a:r>
                        <a:rPr lang="zh-CN" sz="1400" kern="100">
                          <a:effectLst/>
                        </a:rPr>
                        <a:t>异常：</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1.0 E1 </a:t>
                      </a:r>
                      <a:r>
                        <a:rPr lang="zh-CN" sz="1400" kern="100">
                          <a:effectLst/>
                        </a:rPr>
                        <a:t>修改公告内容或者公告标题为空</a:t>
                      </a:r>
                    </a:p>
                    <a:p>
                      <a:pPr algn="just">
                        <a:spcAft>
                          <a:spcPts val="0"/>
                        </a:spcAft>
                      </a:pPr>
                      <a:r>
                        <a:rPr lang="en-US" sz="1400" kern="100">
                          <a:effectLst/>
                        </a:rPr>
                        <a:t>1.</a:t>
                      </a:r>
                      <a:r>
                        <a:rPr lang="zh-CN" sz="1400" kern="100">
                          <a:effectLst/>
                        </a:rPr>
                        <a:t>系统告知教师修改新的公告内容或公告标题为空</a:t>
                      </a:r>
                    </a:p>
                    <a:p>
                      <a:pPr algn="just">
                        <a:spcAft>
                          <a:spcPts val="0"/>
                        </a:spcAft>
                      </a:pPr>
                      <a:r>
                        <a:rPr lang="en-US" sz="1400" kern="100">
                          <a:effectLst/>
                        </a:rPr>
                        <a:t>2a.</a:t>
                      </a:r>
                      <a:r>
                        <a:rPr lang="zh-CN" sz="1400" kern="100">
                          <a:effectLst/>
                        </a:rPr>
                        <a:t>如果教师重新填写公告标题或者公告内容，系统重新开始用例</a:t>
                      </a:r>
                    </a:p>
                    <a:p>
                      <a:pPr algn="just">
                        <a:spcAft>
                          <a:spcPts val="0"/>
                        </a:spcAft>
                      </a:pPr>
                      <a:r>
                        <a:rPr lang="en-US" sz="1400" kern="100">
                          <a:effectLst/>
                        </a:rPr>
                        <a:t>2b.</a:t>
                      </a:r>
                      <a:r>
                        <a:rPr lang="zh-CN" sz="1400" kern="100">
                          <a:effectLst/>
                        </a:rPr>
                        <a:t>否则教师无法发出此公告</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96993586"/>
                  </a:ext>
                </a:extLst>
              </a:tr>
              <a:tr h="198837">
                <a:tc>
                  <a:txBody>
                    <a:bodyPr/>
                    <a:lstStyle/>
                    <a:p>
                      <a:pPr algn="just">
                        <a:spcAft>
                          <a:spcPts val="0"/>
                        </a:spcAft>
                      </a:pPr>
                      <a:r>
                        <a:rPr lang="zh-CN" sz="1400" kern="100">
                          <a:effectLst/>
                        </a:rPr>
                        <a:t>优先级：</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4683036"/>
                  </a:ext>
                </a:extLst>
              </a:tr>
              <a:tr h="397674">
                <a:tc>
                  <a:txBody>
                    <a:bodyPr/>
                    <a:lstStyle/>
                    <a:p>
                      <a:pPr algn="just">
                        <a:spcAft>
                          <a:spcPts val="0"/>
                        </a:spcAft>
                      </a:pPr>
                      <a:r>
                        <a:rPr lang="zh-CN" sz="1400" kern="100">
                          <a:effectLst/>
                        </a:rPr>
                        <a:t>使用频率：</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400" kern="100">
                          <a:effectLst/>
                        </a:rPr>
                        <a:t>平均每</a:t>
                      </a:r>
                      <a:r>
                        <a:rPr lang="en-US" sz="1400" kern="100">
                          <a:effectLst/>
                        </a:rPr>
                        <a:t>5</a:t>
                      </a:r>
                      <a:r>
                        <a:rPr lang="zh-CN" sz="1400" kern="100">
                          <a:effectLst/>
                        </a:rPr>
                        <a:t>天使用一次。本用例的试用高峰期在当时时间的上午</a:t>
                      </a:r>
                      <a:r>
                        <a:rPr lang="en-US" sz="1400" kern="100">
                          <a:effectLst/>
                        </a:rPr>
                        <a:t>10</a:t>
                      </a:r>
                      <a:r>
                        <a:rPr lang="zh-CN" sz="1400" kern="100">
                          <a:effectLst/>
                        </a:rPr>
                        <a:t>：</a:t>
                      </a:r>
                      <a:r>
                        <a:rPr lang="en-US" sz="1400" kern="100">
                          <a:effectLst/>
                        </a:rPr>
                        <a:t>00</a:t>
                      </a:r>
                      <a:r>
                        <a:rPr lang="zh-CN" sz="1400" kern="100">
                          <a:effectLst/>
                        </a:rPr>
                        <a:t>和下午</a:t>
                      </a:r>
                      <a:r>
                        <a:rPr lang="en-US" sz="1400" kern="100">
                          <a:effectLst/>
                        </a:rPr>
                        <a:t>3:00</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45486550"/>
                  </a:ext>
                </a:extLst>
              </a:tr>
              <a:tr h="198837">
                <a:tc>
                  <a:txBody>
                    <a:bodyPr/>
                    <a:lstStyle/>
                    <a:p>
                      <a:pPr algn="just">
                        <a:spcAft>
                          <a:spcPts val="0"/>
                        </a:spcAft>
                      </a:pPr>
                      <a:r>
                        <a:rPr lang="zh-CN" sz="1400" kern="100">
                          <a:effectLst/>
                        </a:rPr>
                        <a:t>业务规则：</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98052489"/>
                  </a:ext>
                </a:extLst>
              </a:tr>
              <a:tr h="397674">
                <a:tc>
                  <a:txBody>
                    <a:bodyPr/>
                    <a:lstStyle/>
                    <a:p>
                      <a:pPr algn="just">
                        <a:spcAft>
                          <a:spcPts val="0"/>
                        </a:spcAft>
                      </a:pPr>
                      <a:r>
                        <a:rPr lang="zh-CN" sz="1400" kern="100">
                          <a:effectLst/>
                        </a:rPr>
                        <a:t>其他信息：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a:effectLst/>
                        </a:rPr>
                        <a:t>1</a:t>
                      </a:r>
                      <a:r>
                        <a:rPr lang="zh-CN" sz="1400" kern="100">
                          <a:effectLst/>
                        </a:rPr>
                        <a:t>、教师在确认公告发布之前，可以在任何时间取消公告修改流程。</a:t>
                      </a:r>
                    </a:p>
                    <a:p>
                      <a:pPr algn="just">
                        <a:spcAft>
                          <a:spcPts val="0"/>
                        </a:spcAft>
                      </a:pPr>
                      <a:r>
                        <a:rPr lang="en-US" sz="1400" kern="100">
                          <a:effectLst/>
                        </a:rPr>
                        <a:t>2</a:t>
                      </a:r>
                      <a:r>
                        <a:rPr lang="zh-CN" sz="1400" kern="100">
                          <a:effectLst/>
                        </a:rPr>
                        <a:t>、教师可以查看所有的公告信息</a:t>
                      </a:r>
                      <a:endParaRPr lang="zh-CN" sz="1400" kern="10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6821159"/>
                  </a:ext>
                </a:extLst>
              </a:tr>
              <a:tr h="198837">
                <a:tc>
                  <a:txBody>
                    <a:bodyPr/>
                    <a:lstStyle/>
                    <a:p>
                      <a:pPr algn="just">
                        <a:spcAft>
                          <a:spcPts val="0"/>
                        </a:spcAft>
                      </a:pPr>
                      <a:r>
                        <a:rPr lang="zh-CN" sz="1400" kern="100" dirty="0">
                          <a:effectLst/>
                        </a:rPr>
                        <a:t>假设：</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57361" marR="573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8013893"/>
                  </a:ext>
                </a:extLst>
              </a:tr>
            </a:tbl>
          </a:graphicData>
        </a:graphic>
      </p:graphicFrame>
    </p:spTree>
    <p:extLst>
      <p:ext uri="{BB962C8B-B14F-4D97-AF65-F5344CB8AC3E}">
        <p14:creationId xmlns:p14="http://schemas.microsoft.com/office/powerpoint/2010/main" val="4221688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D24D603-3F7F-456C-81FD-0965DE81F2E7}"/>
              </a:ext>
            </a:extLst>
          </p:cNvPr>
          <p:cNvGraphicFramePr>
            <a:graphicFrameLocks noGrp="1"/>
          </p:cNvGraphicFramePr>
          <p:nvPr>
            <p:extLst>
              <p:ext uri="{D42A27DB-BD31-4B8C-83A1-F6EECF244321}">
                <p14:modId xmlns:p14="http://schemas.microsoft.com/office/powerpoint/2010/main" val="70286928"/>
              </p:ext>
            </p:extLst>
          </p:nvPr>
        </p:nvGraphicFramePr>
        <p:xfrm>
          <a:off x="812958" y="746601"/>
          <a:ext cx="9169242" cy="5364480"/>
        </p:xfrm>
        <a:graphic>
          <a:graphicData uri="http://schemas.openxmlformats.org/drawingml/2006/table">
            <a:tbl>
              <a:tblPr>
                <a:tableStyleId>{5C22544A-7EE6-4342-B048-85BDC9FD1C3A}</a:tableStyleId>
              </a:tblPr>
              <a:tblGrid>
                <a:gridCol w="1477279">
                  <a:extLst>
                    <a:ext uri="{9D8B030D-6E8A-4147-A177-3AD203B41FA5}">
                      <a16:colId xmlns:a16="http://schemas.microsoft.com/office/drawing/2014/main" val="2460775162"/>
                    </a:ext>
                  </a:extLst>
                </a:gridCol>
                <a:gridCol w="2499431">
                  <a:extLst>
                    <a:ext uri="{9D8B030D-6E8A-4147-A177-3AD203B41FA5}">
                      <a16:colId xmlns:a16="http://schemas.microsoft.com/office/drawing/2014/main" val="2305891915"/>
                    </a:ext>
                  </a:extLst>
                </a:gridCol>
                <a:gridCol w="2596266">
                  <a:extLst>
                    <a:ext uri="{9D8B030D-6E8A-4147-A177-3AD203B41FA5}">
                      <a16:colId xmlns:a16="http://schemas.microsoft.com/office/drawing/2014/main" val="691519233"/>
                    </a:ext>
                  </a:extLst>
                </a:gridCol>
                <a:gridCol w="2596266">
                  <a:extLst>
                    <a:ext uri="{9D8B030D-6E8A-4147-A177-3AD203B41FA5}">
                      <a16:colId xmlns:a16="http://schemas.microsoft.com/office/drawing/2014/main" val="2945501730"/>
                    </a:ext>
                  </a:extLst>
                </a:gridCol>
              </a:tblGrid>
              <a:tr h="0">
                <a:tc>
                  <a:txBody>
                    <a:bodyPr/>
                    <a:lstStyle/>
                    <a:p>
                      <a:pPr algn="just">
                        <a:spcAft>
                          <a:spcPts val="0"/>
                        </a:spcAft>
                      </a:pPr>
                      <a:r>
                        <a:rPr lang="en-US" sz="1600" kern="100">
                          <a:effectLst/>
                        </a:rPr>
                        <a:t>ID</a:t>
                      </a:r>
                      <a:r>
                        <a:rPr lang="zh-CN" sz="1600" kern="100">
                          <a:effectLst/>
                        </a:rPr>
                        <a:t>和名称：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UC-3</a:t>
                      </a:r>
                      <a:r>
                        <a:rPr lang="zh-CN" sz="1600" kern="100">
                          <a:effectLst/>
                        </a:rPr>
                        <a:t>：删除课程公告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57808250"/>
                  </a:ext>
                </a:extLst>
              </a:tr>
              <a:tr h="0">
                <a:tc>
                  <a:txBody>
                    <a:bodyPr/>
                    <a:lstStyle/>
                    <a:p>
                      <a:pPr algn="just">
                        <a:spcAft>
                          <a:spcPts val="0"/>
                        </a:spcAft>
                      </a:pPr>
                      <a:r>
                        <a:rPr lang="zh-CN" sz="1600" kern="100">
                          <a:effectLst/>
                        </a:rPr>
                        <a:t>创建人：</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陈婧唯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创建日期：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1600" kern="100">
                          <a:effectLst/>
                        </a:rPr>
                        <a:t>2018/12/31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9855209"/>
                  </a:ext>
                </a:extLst>
              </a:tr>
              <a:tr h="0">
                <a:tc>
                  <a:txBody>
                    <a:bodyPr/>
                    <a:lstStyle/>
                    <a:p>
                      <a:pPr algn="just">
                        <a:spcAft>
                          <a:spcPts val="0"/>
                        </a:spcAft>
                      </a:pPr>
                      <a:r>
                        <a:rPr lang="zh-CN" sz="1600" kern="100">
                          <a:effectLst/>
                        </a:rPr>
                        <a:t>主要操作者：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教师</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次要操作者：</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1600" kern="100">
                          <a:effectLst/>
                        </a:rPr>
                        <a:t>课程公告管理系统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3102106"/>
                  </a:ext>
                </a:extLst>
              </a:tr>
              <a:tr h="0">
                <a:tc>
                  <a:txBody>
                    <a:bodyPr/>
                    <a:lstStyle/>
                    <a:p>
                      <a:pPr algn="just">
                        <a:spcAft>
                          <a:spcPts val="0"/>
                        </a:spcAft>
                      </a:pPr>
                      <a:r>
                        <a:rPr lang="zh-CN" sz="1600" kern="100">
                          <a:effectLst/>
                        </a:rPr>
                        <a:t>描述：</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教师从内网或者外网访问公告管理系统，对原有的课程公告进行删除</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9297882"/>
                  </a:ext>
                </a:extLst>
              </a:tr>
              <a:tr h="0">
                <a:tc>
                  <a:txBody>
                    <a:bodyPr/>
                    <a:lstStyle/>
                    <a:p>
                      <a:pPr algn="just">
                        <a:spcAft>
                          <a:spcPts val="0"/>
                        </a:spcAft>
                      </a:pPr>
                      <a:r>
                        <a:rPr lang="zh-CN" sz="1600" kern="100">
                          <a:effectLst/>
                        </a:rPr>
                        <a:t>触发器：</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教师表示要删除课程公告</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7314170"/>
                  </a:ext>
                </a:extLst>
              </a:tr>
              <a:tr h="0">
                <a:tc>
                  <a:txBody>
                    <a:bodyPr/>
                    <a:lstStyle/>
                    <a:p>
                      <a:pPr algn="just">
                        <a:spcAft>
                          <a:spcPts val="0"/>
                        </a:spcAft>
                      </a:pPr>
                      <a:r>
                        <a:rPr lang="zh-CN" sz="1600" kern="100">
                          <a:effectLst/>
                        </a:rPr>
                        <a:t>前置条件：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PRE-1</a:t>
                      </a:r>
                      <a:r>
                        <a:rPr lang="zh-CN" sz="1600" kern="100">
                          <a:effectLst/>
                        </a:rPr>
                        <a:t>：教师登录到教师管理系统</a:t>
                      </a:r>
                    </a:p>
                    <a:p>
                      <a:pPr algn="just">
                        <a:spcAft>
                          <a:spcPts val="0"/>
                        </a:spcAft>
                      </a:pPr>
                      <a:r>
                        <a:rPr lang="en-US" sz="1600" kern="100">
                          <a:effectLst/>
                        </a:rPr>
                        <a:t>PRE-2</a:t>
                      </a:r>
                      <a:r>
                        <a:rPr lang="zh-CN" sz="1600" kern="100">
                          <a:effectLst/>
                        </a:rPr>
                        <a:t>：教师进入公告更改界面</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49878144"/>
                  </a:ext>
                </a:extLst>
              </a:tr>
              <a:tr h="0">
                <a:tc>
                  <a:txBody>
                    <a:bodyPr/>
                    <a:lstStyle/>
                    <a:p>
                      <a:pPr algn="just">
                        <a:spcAft>
                          <a:spcPts val="0"/>
                        </a:spcAft>
                      </a:pPr>
                      <a:r>
                        <a:rPr lang="zh-CN" sz="1600" kern="100">
                          <a:effectLst/>
                        </a:rPr>
                        <a:t>后置条件：</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POST-1</a:t>
                      </a:r>
                      <a:r>
                        <a:rPr lang="zh-CN" sz="1600" kern="100">
                          <a:effectLst/>
                        </a:rPr>
                        <a:t>：课程中心公告一栏有原有的公告进行了修改</a:t>
                      </a:r>
                    </a:p>
                    <a:p>
                      <a:pPr algn="just">
                        <a:spcAft>
                          <a:spcPts val="0"/>
                        </a:spcAft>
                      </a:pPr>
                      <a:r>
                        <a:rPr lang="en-US" sz="1600" kern="100">
                          <a:effectLst/>
                        </a:rPr>
                        <a:t>POST-2</a:t>
                      </a:r>
                      <a:r>
                        <a:rPr lang="zh-CN" sz="1600" kern="100">
                          <a:effectLst/>
                        </a:rPr>
                        <a:t>：更新了教师界面中课程公告的信息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8553249"/>
                  </a:ext>
                </a:extLst>
              </a:tr>
              <a:tr h="0">
                <a:tc>
                  <a:txBody>
                    <a:bodyPr/>
                    <a:lstStyle/>
                    <a:p>
                      <a:pPr algn="just">
                        <a:spcAft>
                          <a:spcPts val="0"/>
                        </a:spcAft>
                      </a:pPr>
                      <a:r>
                        <a:rPr lang="zh-CN" sz="1600" kern="100">
                          <a:effectLst/>
                        </a:rPr>
                        <a:t>一般性流程：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1.0</a:t>
                      </a:r>
                      <a:r>
                        <a:rPr lang="zh-CN" sz="1600" kern="100">
                          <a:effectLst/>
                        </a:rPr>
                        <a:t>删除公告</a:t>
                      </a:r>
                    </a:p>
                    <a:p>
                      <a:pPr algn="just">
                        <a:spcAft>
                          <a:spcPts val="0"/>
                        </a:spcAft>
                      </a:pPr>
                      <a:r>
                        <a:rPr lang="en-US" sz="1600" kern="100">
                          <a:effectLst/>
                        </a:rPr>
                        <a:t>1.</a:t>
                      </a:r>
                      <a:r>
                        <a:rPr lang="zh-CN" sz="1600" kern="100">
                          <a:effectLst/>
                        </a:rPr>
                        <a:t>在教师界面中选择公告编辑，进入编辑公告界面</a:t>
                      </a:r>
                    </a:p>
                    <a:p>
                      <a:pPr algn="just">
                        <a:spcAft>
                          <a:spcPts val="0"/>
                        </a:spcAft>
                      </a:pPr>
                      <a:r>
                        <a:rPr lang="en-US" sz="1600" kern="100">
                          <a:effectLst/>
                        </a:rPr>
                        <a:t>2.</a:t>
                      </a:r>
                      <a:r>
                        <a:rPr lang="zh-CN" sz="1600" kern="100">
                          <a:effectLst/>
                        </a:rPr>
                        <a:t>寻找原有的公告，选择删除按钮</a:t>
                      </a:r>
                    </a:p>
                    <a:p>
                      <a:pPr algn="just">
                        <a:spcAft>
                          <a:spcPts val="0"/>
                        </a:spcAft>
                      </a:pPr>
                      <a:r>
                        <a:rPr lang="en-US" sz="1600" kern="100">
                          <a:effectLst/>
                        </a:rPr>
                        <a:t>3.</a:t>
                      </a:r>
                      <a:r>
                        <a:rPr lang="zh-CN" sz="1600" kern="100">
                          <a:effectLst/>
                        </a:rPr>
                        <a:t>删除公告，并确认</a:t>
                      </a:r>
                    </a:p>
                    <a:p>
                      <a:pPr algn="just">
                        <a:spcAft>
                          <a:spcPts val="0"/>
                        </a:spcAft>
                      </a:pPr>
                      <a:r>
                        <a:rPr lang="en-US" sz="1600" kern="100">
                          <a:effectLst/>
                        </a:rPr>
                        <a:t>4.</a:t>
                      </a:r>
                      <a:r>
                        <a:rPr lang="zh-CN" sz="1600" kern="100">
                          <a:effectLst/>
                        </a:rPr>
                        <a:t>删除公告成功</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931972"/>
                  </a:ext>
                </a:extLst>
              </a:tr>
              <a:tr h="0">
                <a:tc>
                  <a:txBody>
                    <a:bodyPr/>
                    <a:lstStyle/>
                    <a:p>
                      <a:pPr algn="just">
                        <a:spcAft>
                          <a:spcPts val="0"/>
                        </a:spcAft>
                      </a:pPr>
                      <a:r>
                        <a:rPr lang="zh-CN" sz="1600" kern="100">
                          <a:effectLst/>
                        </a:rPr>
                        <a:t>选择性流程：</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13397166"/>
                  </a:ext>
                </a:extLst>
              </a:tr>
              <a:tr h="0">
                <a:tc>
                  <a:txBody>
                    <a:bodyPr/>
                    <a:lstStyle/>
                    <a:p>
                      <a:pPr algn="just">
                        <a:spcAft>
                          <a:spcPts val="0"/>
                        </a:spcAft>
                      </a:pPr>
                      <a:r>
                        <a:rPr lang="zh-CN" sz="1600" kern="100">
                          <a:effectLst/>
                        </a:rPr>
                        <a:t>异常：</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87164415"/>
                  </a:ext>
                </a:extLst>
              </a:tr>
              <a:tr h="0">
                <a:tc>
                  <a:txBody>
                    <a:bodyPr/>
                    <a:lstStyle/>
                    <a:p>
                      <a:pPr algn="just">
                        <a:spcAft>
                          <a:spcPts val="0"/>
                        </a:spcAft>
                      </a:pPr>
                      <a:r>
                        <a:rPr lang="zh-CN" sz="1600" kern="100">
                          <a:effectLst/>
                        </a:rPr>
                        <a:t>优先级：</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58494540"/>
                  </a:ext>
                </a:extLst>
              </a:tr>
              <a:tr h="0">
                <a:tc>
                  <a:txBody>
                    <a:bodyPr/>
                    <a:lstStyle/>
                    <a:p>
                      <a:pPr algn="just">
                        <a:spcAft>
                          <a:spcPts val="0"/>
                        </a:spcAft>
                      </a:pPr>
                      <a:r>
                        <a:rPr lang="zh-CN" sz="1600" kern="100">
                          <a:effectLst/>
                        </a:rPr>
                        <a:t>使用频率：</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1600" kern="100">
                          <a:effectLst/>
                        </a:rPr>
                        <a:t>平均每一个星期使用一次。本用例的试用高峰期在当时时间的上午</a:t>
                      </a:r>
                      <a:r>
                        <a:rPr lang="en-US" sz="1600" kern="100">
                          <a:effectLst/>
                        </a:rPr>
                        <a:t>10</a:t>
                      </a:r>
                      <a:r>
                        <a:rPr lang="zh-CN" sz="1600" kern="100">
                          <a:effectLst/>
                        </a:rPr>
                        <a:t>：</a:t>
                      </a:r>
                      <a:r>
                        <a:rPr lang="en-US" sz="1600" kern="100">
                          <a:effectLst/>
                        </a:rPr>
                        <a:t>00</a:t>
                      </a:r>
                      <a:r>
                        <a:rPr lang="zh-CN" sz="1600" kern="100">
                          <a:effectLst/>
                        </a:rPr>
                        <a:t>和下午</a:t>
                      </a:r>
                      <a:r>
                        <a:rPr lang="en-US" sz="1600" kern="100">
                          <a:effectLst/>
                        </a:rPr>
                        <a:t>3:00</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29871656"/>
                  </a:ext>
                </a:extLst>
              </a:tr>
              <a:tr h="0">
                <a:tc>
                  <a:txBody>
                    <a:bodyPr/>
                    <a:lstStyle/>
                    <a:p>
                      <a:pPr algn="just">
                        <a:spcAft>
                          <a:spcPts val="0"/>
                        </a:spcAft>
                      </a:pPr>
                      <a:r>
                        <a:rPr lang="zh-CN" sz="1600" kern="100">
                          <a:effectLst/>
                        </a:rPr>
                        <a:t>业务规则：</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44915549"/>
                  </a:ext>
                </a:extLst>
              </a:tr>
              <a:tr h="0">
                <a:tc>
                  <a:txBody>
                    <a:bodyPr/>
                    <a:lstStyle/>
                    <a:p>
                      <a:pPr algn="just">
                        <a:spcAft>
                          <a:spcPts val="0"/>
                        </a:spcAft>
                      </a:pPr>
                      <a:r>
                        <a:rPr lang="zh-CN" sz="1600" kern="100">
                          <a:effectLst/>
                        </a:rPr>
                        <a:t>其他信息：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a:effectLst/>
                        </a:rPr>
                        <a:t>1</a:t>
                      </a:r>
                      <a:r>
                        <a:rPr lang="zh-CN" sz="1600" kern="100">
                          <a:effectLst/>
                        </a:rPr>
                        <a:t>、教师在确认删除公告之前，可以在任何时间取消公告删除流程。</a:t>
                      </a:r>
                    </a:p>
                    <a:p>
                      <a:pPr algn="just">
                        <a:spcAft>
                          <a:spcPts val="0"/>
                        </a:spcAft>
                      </a:pPr>
                      <a:r>
                        <a:rPr lang="en-US" sz="1600" kern="100">
                          <a:effectLst/>
                        </a:rPr>
                        <a:t>2</a:t>
                      </a:r>
                      <a:r>
                        <a:rPr lang="zh-CN" sz="1600" kern="100">
                          <a:effectLst/>
                        </a:rPr>
                        <a:t>、教师可以查看所有的公告信息</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68331585"/>
                  </a:ext>
                </a:extLst>
              </a:tr>
              <a:tr h="0">
                <a:tc>
                  <a:txBody>
                    <a:bodyPr/>
                    <a:lstStyle/>
                    <a:p>
                      <a:pPr algn="just">
                        <a:spcAft>
                          <a:spcPts val="0"/>
                        </a:spcAft>
                      </a:pPr>
                      <a:r>
                        <a:rPr lang="zh-CN" sz="1600" kern="100" dirty="0">
                          <a:effectLst/>
                        </a:rPr>
                        <a:t>假设：</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35713878"/>
                  </a:ext>
                </a:extLst>
              </a:tr>
            </a:tbl>
          </a:graphicData>
        </a:graphic>
      </p:graphicFrame>
    </p:spTree>
    <p:extLst>
      <p:ext uri="{BB962C8B-B14F-4D97-AF65-F5344CB8AC3E}">
        <p14:creationId xmlns:p14="http://schemas.microsoft.com/office/powerpoint/2010/main" val="66138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数据字典</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45229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595F9A3-5A47-4FBA-A32D-1B2619607DA0}"/>
              </a:ext>
            </a:extLst>
          </p:cNvPr>
          <p:cNvSpPr>
            <a:spLocks noChangeArrowheads="1"/>
          </p:cNvSpPr>
          <p:nvPr/>
        </p:nvSpPr>
        <p:spPr bwMode="auto">
          <a:xfrm>
            <a:off x="130174" y="97508"/>
            <a:ext cx="4422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tab pos="228600" algn="l"/>
              </a:tabLst>
            </a:pPr>
            <a:r>
              <a:rPr kumimoji="0" lang="zh-CN" altLang="zh-CN" sz="2000" b="1" i="0" u="none" strike="noStrike" cap="none" normalizeH="0" baseline="0" dirty="0" bmk="_Toc534222872">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数据字典</a:t>
            </a:r>
            <a:r>
              <a:rPr lang="en-US" altLang="zh-CN" sz="1000" dirty="0" bmk=""/>
              <a:t>                                         </a:t>
            </a:r>
            <a:r>
              <a:rPr kumimoji="0" lang="zh-CN" altLang="zh-CN" b="1" i="0" u="none" strike="noStrike" cap="none" normalizeH="0" baseline="0" dirty="0" bmk="">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学生</a:t>
            </a:r>
            <a:r>
              <a:rPr kumimoji="0" lang="en-US" altLang="zh-CN" b="1" i="0" u="none" strike="noStrike" cap="none" normalizeH="0" baseline="0" dirty="0" bmk="">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b="1" dirty="0" bmk="_Toc534222873">
                <a:solidFill>
                  <a:srgbClr val="000000"/>
                </a:solidFill>
                <a:latin typeface="等线" panose="02010600030101010101" pitchFamily="2" charset="-122"/>
                <a:ea typeface="等线" panose="02010600030101010101" pitchFamily="2" charset="-122"/>
                <a:cs typeface="Times New Roman" panose="02020603050405020304" pitchFamily="18" charset="0"/>
              </a:rPr>
              <a:t>注册</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格 3">
            <a:extLst>
              <a:ext uri="{FF2B5EF4-FFF2-40B4-BE49-F238E27FC236}">
                <a16:creationId xmlns:a16="http://schemas.microsoft.com/office/drawing/2014/main" id="{63EE5BD6-9079-48B5-AF9E-33BBAD1CC254}"/>
              </a:ext>
            </a:extLst>
          </p:cNvPr>
          <p:cNvGraphicFramePr>
            <a:graphicFrameLocks noGrp="1"/>
          </p:cNvGraphicFramePr>
          <p:nvPr>
            <p:extLst>
              <p:ext uri="{D42A27DB-BD31-4B8C-83A1-F6EECF244321}">
                <p14:modId xmlns:p14="http://schemas.microsoft.com/office/powerpoint/2010/main" val="3710380452"/>
              </p:ext>
            </p:extLst>
          </p:nvPr>
        </p:nvGraphicFramePr>
        <p:xfrm>
          <a:off x="321032" y="609177"/>
          <a:ext cx="11261368" cy="6001744"/>
        </p:xfrm>
        <a:graphic>
          <a:graphicData uri="http://schemas.openxmlformats.org/drawingml/2006/table">
            <a:tbl>
              <a:tblPr>
                <a:tableStyleId>{8EC20E35-A176-4012-BC5E-935CFFF8708E}</a:tableStyleId>
              </a:tblPr>
              <a:tblGrid>
                <a:gridCol w="2404821">
                  <a:extLst>
                    <a:ext uri="{9D8B030D-6E8A-4147-A177-3AD203B41FA5}">
                      <a16:colId xmlns:a16="http://schemas.microsoft.com/office/drawing/2014/main" val="3442826169"/>
                    </a:ext>
                  </a:extLst>
                </a:gridCol>
                <a:gridCol w="2538382">
                  <a:extLst>
                    <a:ext uri="{9D8B030D-6E8A-4147-A177-3AD203B41FA5}">
                      <a16:colId xmlns:a16="http://schemas.microsoft.com/office/drawing/2014/main" val="654621076"/>
                    </a:ext>
                  </a:extLst>
                </a:gridCol>
                <a:gridCol w="2478209">
                  <a:extLst>
                    <a:ext uri="{9D8B030D-6E8A-4147-A177-3AD203B41FA5}">
                      <a16:colId xmlns:a16="http://schemas.microsoft.com/office/drawing/2014/main" val="2764267227"/>
                    </a:ext>
                  </a:extLst>
                </a:gridCol>
                <a:gridCol w="1358205">
                  <a:extLst>
                    <a:ext uri="{9D8B030D-6E8A-4147-A177-3AD203B41FA5}">
                      <a16:colId xmlns:a16="http://schemas.microsoft.com/office/drawing/2014/main" val="2613191986"/>
                    </a:ext>
                  </a:extLst>
                </a:gridCol>
                <a:gridCol w="2481751">
                  <a:extLst>
                    <a:ext uri="{9D8B030D-6E8A-4147-A177-3AD203B41FA5}">
                      <a16:colId xmlns:a16="http://schemas.microsoft.com/office/drawing/2014/main" val="2372880954"/>
                    </a:ext>
                  </a:extLst>
                </a:gridCol>
              </a:tblGrid>
              <a:tr h="515344">
                <a:tc>
                  <a:txBody>
                    <a:bodyPr/>
                    <a:lstStyle/>
                    <a:p>
                      <a:pPr algn="just">
                        <a:spcAft>
                          <a:spcPts val="0"/>
                        </a:spcAft>
                      </a:pPr>
                      <a:r>
                        <a:rPr lang="zh-CN" sz="2000" kern="100" dirty="0">
                          <a:effectLst/>
                        </a:rPr>
                        <a:t>数据元素</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组成方式或数据类型</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长度</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值</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300644"/>
                  </a:ext>
                </a:extLst>
              </a:tr>
              <a:tr h="2216953">
                <a:tc>
                  <a:txBody>
                    <a:bodyPr/>
                    <a:lstStyle/>
                    <a:p>
                      <a:pPr algn="just">
                        <a:spcAft>
                          <a:spcPts val="0"/>
                        </a:spcAft>
                      </a:pPr>
                      <a:r>
                        <a:rPr lang="zh-CN" sz="2000" kern="100">
                          <a:effectLst/>
                        </a:rPr>
                        <a:t>学生注册表</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学生用户注册账号详情</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注册操作</a:t>
                      </a:r>
                    </a:p>
                    <a:p>
                      <a:pPr algn="just">
                        <a:spcAft>
                          <a:spcPts val="0"/>
                        </a:spcAft>
                      </a:pPr>
                      <a:r>
                        <a:rPr lang="en-US" sz="2000" kern="100">
                          <a:effectLst/>
                        </a:rPr>
                        <a:t>+</a:t>
                      </a:r>
                      <a:r>
                        <a:rPr lang="zh-CN" sz="2000" kern="100">
                          <a:effectLst/>
                        </a:rPr>
                        <a:t>姓名</a:t>
                      </a:r>
                    </a:p>
                    <a:p>
                      <a:pPr algn="just">
                        <a:spcAft>
                          <a:spcPts val="0"/>
                        </a:spcAft>
                      </a:pPr>
                      <a:r>
                        <a:rPr lang="en-US" sz="2000" kern="100">
                          <a:effectLst/>
                        </a:rPr>
                        <a:t>+</a:t>
                      </a:r>
                      <a:r>
                        <a:rPr lang="zh-CN" sz="2000" kern="100">
                          <a:effectLst/>
                        </a:rPr>
                        <a:t>身份证号</a:t>
                      </a:r>
                    </a:p>
                    <a:p>
                      <a:pPr algn="just">
                        <a:spcAft>
                          <a:spcPts val="0"/>
                        </a:spcAft>
                      </a:pPr>
                      <a:r>
                        <a:rPr lang="en-US" sz="2000" kern="100">
                          <a:effectLst/>
                        </a:rPr>
                        <a:t>+</a:t>
                      </a:r>
                      <a:r>
                        <a:rPr lang="zh-CN" sz="2000" kern="100">
                          <a:effectLst/>
                        </a:rPr>
                        <a:t>学工号</a:t>
                      </a:r>
                    </a:p>
                    <a:p>
                      <a:pPr algn="just">
                        <a:spcAft>
                          <a:spcPts val="0"/>
                        </a:spcAft>
                      </a:pPr>
                      <a:r>
                        <a:rPr lang="en-US" sz="2000" kern="100">
                          <a:effectLst/>
                        </a:rPr>
                        <a:t>+</a:t>
                      </a:r>
                      <a:r>
                        <a:rPr lang="zh-CN" sz="2000" kern="100">
                          <a:effectLst/>
                        </a:rPr>
                        <a:t>用户名</a:t>
                      </a:r>
                    </a:p>
                    <a:p>
                      <a:pPr algn="just">
                        <a:spcAft>
                          <a:spcPts val="0"/>
                        </a:spcAft>
                      </a:pPr>
                      <a:r>
                        <a:rPr lang="en-US" sz="2000" kern="100">
                          <a:effectLst/>
                        </a:rPr>
                        <a:t>+</a:t>
                      </a:r>
                      <a:r>
                        <a:rPr lang="zh-CN" sz="2000" kern="100">
                          <a:effectLst/>
                        </a:rPr>
                        <a:t>密码</a:t>
                      </a:r>
                    </a:p>
                    <a:p>
                      <a:pPr algn="just">
                        <a:spcAft>
                          <a:spcPts val="0"/>
                        </a:spcAft>
                      </a:pPr>
                      <a:r>
                        <a:rPr lang="en-US" sz="2000" kern="100">
                          <a:effectLst/>
                        </a:rPr>
                        <a:t>+</a:t>
                      </a:r>
                      <a:r>
                        <a:rPr lang="zh-CN" sz="2000" kern="100">
                          <a:effectLst/>
                        </a:rPr>
                        <a:t>验证码</a:t>
                      </a:r>
                    </a:p>
                    <a:p>
                      <a:pPr algn="just">
                        <a:spcAft>
                          <a:spcPts val="0"/>
                        </a:spcAft>
                      </a:pPr>
                      <a:r>
                        <a:rPr lang="en-US" sz="2000" kern="100">
                          <a:effectLst/>
                        </a:rPr>
                        <a:t>+</a:t>
                      </a:r>
                      <a:r>
                        <a:rPr lang="zh-CN" sz="2000" kern="100">
                          <a:effectLst/>
                        </a:rPr>
                        <a:t>手机号</a:t>
                      </a:r>
                    </a:p>
                    <a:p>
                      <a:pPr algn="just">
                        <a:spcAft>
                          <a:spcPts val="0"/>
                        </a:spcAft>
                      </a:pPr>
                      <a:r>
                        <a:rPr lang="en-US" sz="2000" kern="100">
                          <a:effectLst/>
                        </a:rPr>
                        <a:t>+</a:t>
                      </a: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8302259"/>
                  </a:ext>
                </a:extLst>
              </a:tr>
              <a:tr h="272258">
                <a:tc>
                  <a:txBody>
                    <a:bodyPr/>
                    <a:lstStyle/>
                    <a:p>
                      <a:pPr algn="just">
                        <a:spcAft>
                          <a:spcPts val="0"/>
                        </a:spcAft>
                      </a:pPr>
                      <a:r>
                        <a:rPr lang="zh-CN" sz="2000" kern="100">
                          <a:effectLst/>
                        </a:rPr>
                        <a:t>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用户真实姓名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910503"/>
                  </a:ext>
                </a:extLst>
              </a:tr>
              <a:tr h="272258">
                <a:tc>
                  <a:txBody>
                    <a:bodyPr/>
                    <a:lstStyle/>
                    <a:p>
                      <a:pPr algn="just">
                        <a:spcAft>
                          <a:spcPts val="0"/>
                        </a:spcAft>
                      </a:pPr>
                      <a:r>
                        <a:rPr lang="zh-CN" sz="2000" kern="100">
                          <a:effectLst/>
                        </a:rPr>
                        <a:t>身份证号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用户身份证信息</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18</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015618"/>
                  </a:ext>
                </a:extLst>
              </a:tr>
              <a:tr h="272258">
                <a:tc>
                  <a:txBody>
                    <a:bodyPr/>
                    <a:lstStyle/>
                    <a:p>
                      <a:pPr algn="just">
                        <a:spcAft>
                          <a:spcPts val="0"/>
                        </a:spcAft>
                      </a:pPr>
                      <a:r>
                        <a:rPr lang="zh-CN" sz="2000" kern="100">
                          <a:effectLst/>
                        </a:rPr>
                        <a:t>学工号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学生学号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12</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498279"/>
                  </a:ext>
                </a:extLst>
              </a:tr>
              <a:tr h="515344">
                <a:tc>
                  <a:txBody>
                    <a:bodyPr/>
                    <a:lstStyle/>
                    <a:p>
                      <a:pPr algn="just">
                        <a:spcAft>
                          <a:spcPts val="0"/>
                        </a:spcAft>
                      </a:pPr>
                      <a:r>
                        <a:rPr lang="zh-CN" sz="2000" kern="100">
                          <a:effectLst/>
                        </a:rPr>
                        <a:t>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学生所取的账户用户名</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支持英文中文数字和下划线</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5956923"/>
                  </a:ext>
                </a:extLst>
              </a:tr>
              <a:tr h="272258">
                <a:tc>
                  <a:txBody>
                    <a:bodyPr/>
                    <a:lstStyle/>
                    <a:p>
                      <a:pPr algn="just">
                        <a:spcAft>
                          <a:spcPts val="0"/>
                        </a:spcAft>
                      </a:pPr>
                      <a:r>
                        <a:rPr lang="zh-CN" sz="2000" kern="100">
                          <a:effectLst/>
                        </a:rPr>
                        <a:t>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账户密码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20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86489"/>
                  </a:ext>
                </a:extLst>
              </a:tr>
              <a:tr h="272258">
                <a:tc>
                  <a:txBody>
                    <a:bodyPr/>
                    <a:lstStyle/>
                    <a:p>
                      <a:pPr algn="just">
                        <a:spcAft>
                          <a:spcPts val="0"/>
                        </a:spcAft>
                      </a:pPr>
                      <a:r>
                        <a:rPr lang="zh-CN" sz="2000" kern="100">
                          <a:effectLst/>
                        </a:rPr>
                        <a:t>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填写验证码</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4</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9484697"/>
                  </a:ext>
                </a:extLst>
              </a:tr>
              <a:tr h="272258">
                <a:tc>
                  <a:txBody>
                    <a:bodyPr/>
                    <a:lstStyle/>
                    <a:p>
                      <a:pPr algn="just">
                        <a:spcAft>
                          <a:spcPts val="0"/>
                        </a:spcAft>
                      </a:pPr>
                      <a:r>
                        <a:rPr lang="zh-CN" sz="2000" kern="100">
                          <a:effectLst/>
                        </a:rPr>
                        <a:t>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用户的真实手机号</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11</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0856561"/>
                  </a:ext>
                </a:extLst>
              </a:tr>
              <a:tr h="272258">
                <a:tc>
                  <a:txBody>
                    <a:bodyPr/>
                    <a:lstStyle/>
                    <a:p>
                      <a:pPr algn="just">
                        <a:spcAft>
                          <a:spcPts val="0"/>
                        </a:spcAft>
                      </a:pPr>
                      <a:r>
                        <a:rPr lang="zh-CN" sz="2000" kern="100">
                          <a:effectLst/>
                        </a:rPr>
                        <a:t>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用户使用的邮箱</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kern="100">
                          <a:effectLst/>
                        </a:rPr>
                        <a:t>字符串和数字</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a:effectLst/>
                        </a:rPr>
                        <a:t>50</a:t>
                      </a:r>
                      <a:endParaRPr lang="zh-CN" sz="2000" kern="10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40233" marR="4023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649004"/>
                  </a:ext>
                </a:extLst>
              </a:tr>
            </a:tbl>
          </a:graphicData>
        </a:graphic>
      </p:graphicFrame>
    </p:spTree>
    <p:extLst>
      <p:ext uri="{BB962C8B-B14F-4D97-AF65-F5344CB8AC3E}">
        <p14:creationId xmlns:p14="http://schemas.microsoft.com/office/powerpoint/2010/main" val="163754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89FE2-960A-4989-B664-CEA86BA882CF}"/>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rPr>
              <a:t>ER</a:t>
            </a:r>
            <a:r>
              <a:rPr lang="zh-CN" altLang="en-US" dirty="0">
                <a:solidFill>
                  <a:schemeClr val="tx1"/>
                </a:solidFill>
              </a:rPr>
              <a:t>图</a:t>
            </a:r>
          </a:p>
        </p:txBody>
      </p:sp>
      <p:pic>
        <p:nvPicPr>
          <p:cNvPr id="4" name="图片 3" descr="图片包含 文字, 地图, 天空&#10;&#10;自动生成的说明">
            <a:extLst>
              <a:ext uri="{FF2B5EF4-FFF2-40B4-BE49-F238E27FC236}">
                <a16:creationId xmlns:a16="http://schemas.microsoft.com/office/drawing/2014/main" id="{828719A5-C2AE-4587-8CB6-F2AE2561129A}"/>
              </a:ext>
            </a:extLst>
          </p:cNvPr>
          <p:cNvPicPr>
            <a:picLocks noChangeAspect="1"/>
          </p:cNvPicPr>
          <p:nvPr/>
        </p:nvPicPr>
        <p:blipFill>
          <a:blip r:embed="rId2"/>
          <a:stretch>
            <a:fillRect/>
          </a:stretch>
        </p:blipFill>
        <p:spPr>
          <a:xfrm>
            <a:off x="1426462" y="1382833"/>
            <a:ext cx="8824725" cy="4549534"/>
          </a:xfrm>
          <a:prstGeom prst="rect">
            <a:avLst/>
          </a:prstGeom>
        </p:spPr>
      </p:pic>
    </p:spTree>
    <p:extLst>
      <p:ext uri="{BB962C8B-B14F-4D97-AF65-F5344CB8AC3E}">
        <p14:creationId xmlns:p14="http://schemas.microsoft.com/office/powerpoint/2010/main" val="33656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22312" y="1999930"/>
            <a:ext cx="6960759" cy="2849671"/>
          </a:xfrm>
        </p:spPr>
        <p:txBody>
          <a:bodyPr vert="horz" lIns="91440" tIns="45720" rIns="91440" bIns="45720" rtlCol="0" anchor="b">
            <a:normAutofit/>
          </a:bodyPr>
          <a:lstStyle/>
          <a:p>
            <a:r>
              <a:rPr lang="en-US" altLang="zh-CN" sz="6000" dirty="0" err="1">
                <a:solidFill>
                  <a:srgbClr val="FFFFFF"/>
                </a:solidFill>
              </a:rPr>
              <a:t>Vision&amp;Scope</a:t>
            </a:r>
            <a:br>
              <a:rPr lang="en-US" altLang="zh-CN" sz="6000" dirty="0">
                <a:solidFill>
                  <a:srgbClr val="FFFFFF"/>
                </a:solidFill>
              </a:rPr>
            </a:br>
            <a:endParaRPr lang="en-US" altLang="zh-CN" sz="6000" dirty="0">
              <a:solidFill>
                <a:srgbClr val="FFFFFF"/>
              </a:solidFill>
            </a:endParaRPr>
          </a:p>
        </p:txBody>
      </p:sp>
      <p:sp>
        <p:nvSpPr>
          <p:cNvPr id="40" name="Isosceles Triangle 3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91055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266112" y="1894098"/>
            <a:ext cx="6960759" cy="2849671"/>
          </a:xfrm>
        </p:spPr>
        <p:txBody>
          <a:bodyPr vert="horz" lIns="91440" tIns="45720" rIns="91440" bIns="45720" rtlCol="0" anchor="b">
            <a:normAutofit/>
          </a:bodyPr>
          <a:lstStyle/>
          <a:p>
            <a:r>
              <a:rPr lang="zh-CN" altLang="en-US" sz="6000" dirty="0">
                <a:solidFill>
                  <a:srgbClr val="FFFFFF"/>
                </a:solidFill>
              </a:rPr>
              <a:t>需求优先级</a:t>
            </a:r>
            <a:br>
              <a:rPr lang="en-US" altLang="zh-CN" sz="6000" dirty="0">
                <a:solidFill>
                  <a:srgbClr val="FFFFFF"/>
                </a:solidFill>
              </a:rPr>
            </a:br>
            <a:r>
              <a:rPr lang="zh-CN" altLang="en-US" sz="6000" dirty="0">
                <a:solidFill>
                  <a:srgbClr val="FFFFFF"/>
                </a:solidFill>
              </a:rPr>
              <a:t>（</a:t>
            </a:r>
            <a:r>
              <a:rPr lang="en-US" altLang="zh-CN" sz="6000" dirty="0">
                <a:solidFill>
                  <a:srgbClr val="FFFFFF"/>
                </a:solidFill>
              </a:rPr>
              <a:t>TBD</a:t>
            </a:r>
            <a:r>
              <a:rPr lang="zh-CN" altLang="en-US" sz="6000" dirty="0">
                <a:solidFill>
                  <a:srgbClr val="FFFFFF"/>
                </a:solidFill>
              </a:rPr>
              <a:t>）</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775451"/>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E1C1F0-41B1-42A3-88AD-732C074E83DF}"/>
              </a:ext>
            </a:extLst>
          </p:cNvPr>
          <p:cNvSpPr>
            <a:spLocks noGrp="1"/>
          </p:cNvSpPr>
          <p:nvPr>
            <p:ph type="title"/>
          </p:nvPr>
        </p:nvSpPr>
        <p:spPr>
          <a:xfrm>
            <a:off x="677334" y="609600"/>
            <a:ext cx="8596668" cy="3891280"/>
          </a:xfrm>
        </p:spPr>
        <p:txBody>
          <a:bodyPr>
            <a:normAutofit/>
          </a:bodyPr>
          <a:lstStyle/>
          <a:p>
            <a:r>
              <a:rPr lang="zh-CN" altLang="en-US" dirty="0">
                <a:solidFill>
                  <a:schemeClr val="tx1"/>
                </a:solidFill>
              </a:rPr>
              <a:t>优先级权重</a:t>
            </a:r>
            <a:br>
              <a:rPr lang="en-US" altLang="zh-CN" dirty="0">
                <a:solidFill>
                  <a:schemeClr val="tx1"/>
                </a:solidFill>
              </a:rPr>
            </a:br>
            <a:br>
              <a:rPr lang="en-US" altLang="zh-CN" dirty="0">
                <a:solidFill>
                  <a:schemeClr val="tx1"/>
                </a:solidFill>
              </a:rPr>
            </a:br>
            <a:r>
              <a:rPr lang="zh-CN" altLang="en-US" dirty="0">
                <a:solidFill>
                  <a:schemeClr val="tx1"/>
                </a:solidFill>
              </a:rPr>
              <a:t>客户代表</a:t>
            </a:r>
            <a:r>
              <a:rPr lang="en-US" altLang="zh-CN" dirty="0">
                <a:solidFill>
                  <a:schemeClr val="tx1"/>
                </a:solidFill>
              </a:rPr>
              <a:t>1.5</a:t>
            </a:r>
            <a:br>
              <a:rPr lang="en-US" altLang="zh-CN" dirty="0">
                <a:solidFill>
                  <a:schemeClr val="tx1"/>
                </a:solidFill>
              </a:rPr>
            </a:br>
            <a:r>
              <a:rPr lang="zh-CN" altLang="en-US" dirty="0">
                <a:solidFill>
                  <a:schemeClr val="tx1"/>
                </a:solidFill>
              </a:rPr>
              <a:t>用户代表</a:t>
            </a:r>
            <a:r>
              <a:rPr lang="en-US" altLang="zh-CN" dirty="0">
                <a:solidFill>
                  <a:schemeClr val="tx1"/>
                </a:solidFill>
              </a:rPr>
              <a:t>1.0</a:t>
            </a:r>
            <a:br>
              <a:rPr lang="en-US" altLang="zh-CN" dirty="0">
                <a:solidFill>
                  <a:schemeClr val="tx1"/>
                </a:solidFill>
              </a:rPr>
            </a:br>
            <a:r>
              <a:rPr lang="zh-CN" altLang="en-US" dirty="0">
                <a:solidFill>
                  <a:schemeClr val="tx1"/>
                </a:solidFill>
              </a:rPr>
              <a:t>游客代表</a:t>
            </a:r>
            <a:r>
              <a:rPr lang="en-US" altLang="zh-CN" dirty="0">
                <a:solidFill>
                  <a:schemeClr val="tx1"/>
                </a:solidFill>
              </a:rPr>
              <a:t>0.5</a:t>
            </a:r>
            <a:endParaRPr lang="zh-CN" altLang="en-US" dirty="0">
              <a:solidFill>
                <a:schemeClr val="tx1"/>
              </a:solidFill>
            </a:endParaRPr>
          </a:p>
        </p:txBody>
      </p:sp>
    </p:spTree>
    <p:extLst>
      <p:ext uri="{BB962C8B-B14F-4D97-AF65-F5344CB8AC3E}">
        <p14:creationId xmlns:p14="http://schemas.microsoft.com/office/powerpoint/2010/main" val="1177903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3810000"/>
          </a:xfrm>
        </p:spPr>
        <p:txBody>
          <a:bodyPr vert="horz" lIns="91440" tIns="45720" rIns="91440" bIns="45720" rtlCol="0" anchor="b">
            <a:normAutofit/>
          </a:bodyPr>
          <a:lstStyle/>
          <a:p>
            <a:br>
              <a:rPr lang="en-US" altLang="zh-CN" sz="6000" dirty="0">
                <a:solidFill>
                  <a:srgbClr val="FFFFFF"/>
                </a:solidFill>
              </a:rPr>
            </a:br>
            <a:r>
              <a:rPr lang="en-US" altLang="zh-CN" sz="6000" dirty="0">
                <a:solidFill>
                  <a:srgbClr val="FFFFFF"/>
                </a:solidFill>
              </a:rPr>
              <a:t>UML</a:t>
            </a:r>
            <a:r>
              <a:rPr lang="zh-CN" altLang="en-US" sz="6000" dirty="0">
                <a:solidFill>
                  <a:srgbClr val="FFFFFF"/>
                </a:solidFill>
              </a:rPr>
              <a:t>图例</a:t>
            </a:r>
            <a:br>
              <a:rPr lang="en-US" altLang="zh-CN" sz="6000" dirty="0">
                <a:solidFill>
                  <a:srgbClr val="FFFFFF"/>
                </a:solidFill>
              </a:rPr>
            </a:b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68070"/>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FBF9EBDE-1F77-43E4-8BF4-9B7705137D17}"/>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chemeClr val="tx1"/>
                </a:solidFill>
              </a:rPr>
              <a:t>活动图</a:t>
            </a:r>
          </a:p>
        </p:txBody>
      </p:sp>
      <p:pic>
        <p:nvPicPr>
          <p:cNvPr id="5122" name="图片 122" descr="C9PS1PM@5)O2FOGSI1}9_]O">
            <a:extLst>
              <a:ext uri="{FF2B5EF4-FFF2-40B4-BE49-F238E27FC236}">
                <a16:creationId xmlns:a16="http://schemas.microsoft.com/office/drawing/2014/main" id="{40C4ABE7-7EFD-48DF-AC5F-14251A5E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228" y="512077"/>
            <a:ext cx="3914332" cy="6013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A905F6E-FD2D-461A-AAAF-91987FE5393D}"/>
              </a:ext>
            </a:extLst>
          </p:cNvPr>
          <p:cNvSpPr txBox="1"/>
          <p:nvPr/>
        </p:nvSpPr>
        <p:spPr>
          <a:xfrm>
            <a:off x="589280" y="6063734"/>
            <a:ext cx="3352800" cy="461665"/>
          </a:xfrm>
          <a:prstGeom prst="rect">
            <a:avLst/>
          </a:prstGeom>
          <a:noFill/>
        </p:spPr>
        <p:txBody>
          <a:bodyPr wrap="square" rtlCol="0">
            <a:spAutoFit/>
          </a:bodyPr>
          <a:lstStyle/>
          <a:p>
            <a:r>
              <a:rPr lang="zh-CN" altLang="en-US" sz="2400" dirty="0"/>
              <a:t>个人中心</a:t>
            </a:r>
            <a:r>
              <a:rPr lang="en-US" altLang="zh-CN" sz="2400" dirty="0"/>
              <a:t>-</a:t>
            </a:r>
            <a:r>
              <a:rPr lang="zh-CN" altLang="en-US" sz="2400" dirty="0"/>
              <a:t>课程管理</a:t>
            </a:r>
          </a:p>
        </p:txBody>
      </p:sp>
    </p:spTree>
    <p:extLst>
      <p:ext uri="{BB962C8B-B14F-4D97-AF65-F5344CB8AC3E}">
        <p14:creationId xmlns:p14="http://schemas.microsoft.com/office/powerpoint/2010/main" val="2288298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1061158362562468">
            <a:extLst>
              <a:ext uri="{FF2B5EF4-FFF2-40B4-BE49-F238E27FC236}">
                <a16:creationId xmlns:a16="http://schemas.microsoft.com/office/drawing/2014/main" id="{41F53BA2-A73E-4E27-A4FF-7C1318A1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248" y="596900"/>
            <a:ext cx="796550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3B338AB1-5A2E-496C-8A1D-D3EB69B4080A}"/>
              </a:ext>
            </a:extLst>
          </p:cNvPr>
          <p:cNvSpPr/>
          <p:nvPr/>
        </p:nvSpPr>
        <p:spPr>
          <a:xfrm>
            <a:off x="123825" y="3752849"/>
            <a:ext cx="2165349" cy="461665"/>
          </a:xfrm>
          <a:prstGeom prst="rect">
            <a:avLst/>
          </a:prstGeom>
        </p:spPr>
        <p:txBody>
          <a:bodyPr wrap="square">
            <a:spAutoFit/>
          </a:bodyPr>
          <a:lstStyle/>
          <a:p>
            <a:r>
              <a:rPr lang="zh-CN" altLang="zh-CN" sz="2400" dirty="0"/>
              <a:t>修改教师介绍</a:t>
            </a:r>
            <a:endParaRPr lang="zh-CN" altLang="en-US" sz="3200" dirty="0"/>
          </a:p>
        </p:txBody>
      </p:sp>
      <p:pic>
        <p:nvPicPr>
          <p:cNvPr id="9219" name="Picture 3" descr="916608226929519525">
            <a:extLst>
              <a:ext uri="{FF2B5EF4-FFF2-40B4-BE49-F238E27FC236}">
                <a16:creationId xmlns:a16="http://schemas.microsoft.com/office/drawing/2014/main" id="{4952E6DF-92EE-45F6-8061-01831B42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3159124"/>
            <a:ext cx="7893050" cy="16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01736F15-72A7-4220-8823-701BDFA961FE}"/>
              </a:ext>
            </a:extLst>
          </p:cNvPr>
          <p:cNvSpPr/>
          <p:nvPr/>
        </p:nvSpPr>
        <p:spPr>
          <a:xfrm>
            <a:off x="238126" y="981075"/>
            <a:ext cx="1743074" cy="461665"/>
          </a:xfrm>
          <a:prstGeom prst="rect">
            <a:avLst/>
          </a:prstGeom>
        </p:spPr>
        <p:txBody>
          <a:bodyPr wrap="square">
            <a:spAutoFit/>
          </a:bodyPr>
          <a:lstStyle/>
          <a:p>
            <a:r>
              <a:rPr lang="zh-CN" altLang="zh-CN" sz="2400" dirty="0"/>
              <a:t>课程搜索</a:t>
            </a:r>
            <a:endParaRPr lang="zh-CN" altLang="en-US" sz="2400" dirty="0"/>
          </a:p>
        </p:txBody>
      </p:sp>
    </p:spTree>
    <p:extLst>
      <p:ext uri="{BB962C8B-B14F-4D97-AF65-F5344CB8AC3E}">
        <p14:creationId xmlns:p14="http://schemas.microsoft.com/office/powerpoint/2010/main" val="176769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6"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非功能性需求</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871046"/>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EA8EA47-F771-4C22-BE4D-FDE45AECC870}"/>
              </a:ext>
            </a:extLst>
          </p:cNvPr>
          <p:cNvSpPr/>
          <p:nvPr/>
        </p:nvSpPr>
        <p:spPr>
          <a:xfrm>
            <a:off x="419099" y="508397"/>
            <a:ext cx="9629776" cy="2831544"/>
          </a:xfrm>
          <a:prstGeom prst="rect">
            <a:avLst/>
          </a:prstGeom>
        </p:spPr>
        <p:txBody>
          <a:bodyPr wrap="square">
            <a:spAutoFit/>
          </a:bodyPr>
          <a:lstStyle/>
          <a:p>
            <a:pPr marL="269875" indent="-269875">
              <a:spcAft>
                <a:spcPts val="0"/>
              </a:spcAft>
              <a:tabLst>
                <a:tab pos="228600" algn="l"/>
              </a:tabLst>
            </a:pPr>
            <a:r>
              <a:rPr lang="zh-CN" altLang="zh-CN" sz="32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非功能性需求</a:t>
            </a:r>
            <a:endParaRPr lang="zh-CN" altLang="zh-CN" sz="32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9875" indent="-269875">
              <a:spcAft>
                <a:spcPts val="0"/>
              </a:spcAft>
              <a:tabLst>
                <a:tab pos="228600" algn="l"/>
              </a:tabLst>
            </a:pPr>
            <a:endParaRPr lang="en-US"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a:p>
            <a:pPr marL="269875" indent="-269875">
              <a:spcAft>
                <a:spcPts val="0"/>
              </a:spcAft>
              <a:tabLst>
                <a:tab pos="228600" algn="l"/>
              </a:tabLst>
            </a:pPr>
            <a:r>
              <a:rPr lang="zh-CN" altLang="zh-CN" sz="2800" b="1" kern="1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性能需求</a:t>
            </a:r>
            <a:endParaRPr lang="zh-CN" altLang="zh-CN" sz="2800" b="1"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266700" indent="266700"/>
            <a:r>
              <a:rPr lang="zh-CN" altLang="zh-CN" sz="2400" kern="100" dirty="0">
                <a:latin typeface="Times New Roman" panose="02020603050405020304" pitchFamily="18" charset="0"/>
                <a:ea typeface="宋体" panose="02010600030101010101" pitchFamily="2" charset="-122"/>
              </a:rPr>
              <a:t>支持至少</a:t>
            </a:r>
            <a:r>
              <a:rPr lang="en-US" altLang="zh-CN" sz="2400" kern="100" dirty="0">
                <a:latin typeface="Times New Roman" panose="02020603050405020304" pitchFamily="18" charset="0"/>
                <a:ea typeface="宋体" panose="02010600030101010101" pitchFamily="2" charset="-122"/>
              </a:rPr>
              <a:t>300</a:t>
            </a:r>
            <a:r>
              <a:rPr lang="zh-CN" altLang="zh-CN" sz="2400" kern="100" dirty="0">
                <a:latin typeface="Times New Roman" panose="02020603050405020304" pitchFamily="18" charset="0"/>
                <a:ea typeface="宋体" panose="02010600030101010101" pitchFamily="2" charset="-122"/>
              </a:rPr>
              <a:t>人同时在线，每个页面的平均反应时间不超过</a:t>
            </a:r>
            <a:r>
              <a:rPr lang="en-US" altLang="zh-CN" sz="2400" kern="100" dirty="0">
                <a:latin typeface="Times New Roman" panose="02020603050405020304" pitchFamily="18" charset="0"/>
                <a:ea typeface="宋体" panose="02010600030101010101" pitchFamily="2" charset="-122"/>
              </a:rPr>
              <a:t>1</a:t>
            </a:r>
            <a:r>
              <a:rPr lang="zh-CN" altLang="zh-CN" sz="2400" kern="100" dirty="0">
                <a:latin typeface="Times New Roman" panose="02020603050405020304" pitchFamily="18" charset="0"/>
                <a:ea typeface="宋体" panose="02010600030101010101" pitchFamily="2" charset="-122"/>
              </a:rPr>
              <a:t>秒</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多人同时上传或下载资源，对于资源的传输要对客户端进行限流</a:t>
            </a:r>
          </a:p>
          <a:p>
            <a:pPr marL="342900" lvl="0" indent="-342900">
              <a:buFont typeface="+mj-lt"/>
              <a:buAutoNum type="arabicPeriod"/>
            </a:pPr>
            <a:r>
              <a:rPr lang="zh-CN" altLang="zh-CN" sz="2400" kern="100" dirty="0">
                <a:latin typeface="Times New Roman" panose="02020603050405020304" pitchFamily="18" charset="0"/>
                <a:ea typeface="宋体" panose="02010600030101010101" pitchFamily="2" charset="-122"/>
              </a:rPr>
              <a:t>每天运行</a:t>
            </a:r>
            <a:r>
              <a:rPr lang="en-US" altLang="zh-CN" sz="2400" kern="100" dirty="0">
                <a:latin typeface="Times New Roman" panose="02020603050405020304" pitchFamily="18" charset="0"/>
                <a:ea typeface="宋体" panose="02010600030101010101" pitchFamily="2" charset="-122"/>
              </a:rPr>
              <a:t>12</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00-21</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00</a:t>
            </a:r>
            <a:r>
              <a:rPr lang="zh-CN" altLang="zh-CN" sz="2400" kern="100" dirty="0">
                <a:latin typeface="Times New Roman" panose="02020603050405020304" pitchFamily="18" charset="0"/>
                <a:ea typeface="宋体" panose="02010600030101010101" pitchFamily="2" charset="-122"/>
              </a:rPr>
              <a:t>（</a:t>
            </a:r>
            <a:r>
              <a:rPr lang="en-US" altLang="zh-CN" sz="2400" kern="100" dirty="0">
                <a:latin typeface="Times New Roman" panose="02020603050405020304" pitchFamily="18" charset="0"/>
                <a:ea typeface="宋体" panose="02010600030101010101" pitchFamily="2" charset="-122"/>
              </a:rPr>
              <a:t>TBD</a:t>
            </a:r>
            <a:r>
              <a:rPr lang="zh-CN" altLang="zh-CN" sz="2400" kern="100" dirty="0">
                <a:latin typeface="Times New Roman" panose="02020603050405020304" pitchFamily="18" charset="0"/>
                <a:ea typeface="宋体" panose="02010600030101010101" pitchFamily="2" charset="-122"/>
              </a:rPr>
              <a:t>）</a:t>
            </a:r>
          </a:p>
          <a:p>
            <a:pPr marL="269875" algn="just">
              <a:spcAft>
                <a:spcPts val="0"/>
              </a:spcAft>
            </a:pPr>
            <a:r>
              <a:rPr lang="en-US" altLang="zh-CN" kern="100" dirty="0">
                <a:latin typeface="Times New Roman" panose="02020603050405020304" pitchFamily="18" charset="0"/>
                <a:ea typeface="宋体" panose="02010600030101010101" pitchFamily="2" charset="-122"/>
              </a:rPr>
              <a:t> </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6310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测试用例</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591535"/>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7086BBE7-22EB-4B82-9DEC-4BAE98466031}"/>
              </a:ext>
            </a:extLst>
          </p:cNvPr>
          <p:cNvGraphicFramePr>
            <a:graphicFrameLocks noGrp="1"/>
          </p:cNvGraphicFramePr>
          <p:nvPr>
            <p:extLst>
              <p:ext uri="{D42A27DB-BD31-4B8C-83A1-F6EECF244321}">
                <p14:modId xmlns:p14="http://schemas.microsoft.com/office/powerpoint/2010/main" val="748955830"/>
              </p:ext>
            </p:extLst>
          </p:nvPr>
        </p:nvGraphicFramePr>
        <p:xfrm>
          <a:off x="558766" y="868500"/>
          <a:ext cx="9837564" cy="5791193"/>
        </p:xfrm>
        <a:graphic>
          <a:graphicData uri="http://schemas.openxmlformats.org/drawingml/2006/table">
            <a:tbl>
              <a:tblPr>
                <a:tableStyleId>{5C22544A-7EE6-4342-B048-85BDC9FD1C3A}</a:tableStyleId>
              </a:tblPr>
              <a:tblGrid>
                <a:gridCol w="1563421">
                  <a:extLst>
                    <a:ext uri="{9D8B030D-6E8A-4147-A177-3AD203B41FA5}">
                      <a16:colId xmlns:a16="http://schemas.microsoft.com/office/drawing/2014/main" val="1537786530"/>
                    </a:ext>
                  </a:extLst>
                </a:gridCol>
                <a:gridCol w="256437">
                  <a:extLst>
                    <a:ext uri="{9D8B030D-6E8A-4147-A177-3AD203B41FA5}">
                      <a16:colId xmlns:a16="http://schemas.microsoft.com/office/drawing/2014/main" val="1965296180"/>
                    </a:ext>
                  </a:extLst>
                </a:gridCol>
                <a:gridCol w="2624314">
                  <a:extLst>
                    <a:ext uri="{9D8B030D-6E8A-4147-A177-3AD203B41FA5}">
                      <a16:colId xmlns:a16="http://schemas.microsoft.com/office/drawing/2014/main" val="2482584393"/>
                    </a:ext>
                  </a:extLst>
                </a:gridCol>
                <a:gridCol w="256437">
                  <a:extLst>
                    <a:ext uri="{9D8B030D-6E8A-4147-A177-3AD203B41FA5}">
                      <a16:colId xmlns:a16="http://schemas.microsoft.com/office/drawing/2014/main" val="499131023"/>
                    </a:ext>
                  </a:extLst>
                </a:gridCol>
                <a:gridCol w="1786767">
                  <a:extLst>
                    <a:ext uri="{9D8B030D-6E8A-4147-A177-3AD203B41FA5}">
                      <a16:colId xmlns:a16="http://schemas.microsoft.com/office/drawing/2014/main" val="2738290257"/>
                    </a:ext>
                  </a:extLst>
                </a:gridCol>
                <a:gridCol w="3350188">
                  <a:extLst>
                    <a:ext uri="{9D8B030D-6E8A-4147-A177-3AD203B41FA5}">
                      <a16:colId xmlns:a16="http://schemas.microsoft.com/office/drawing/2014/main" val="4189227853"/>
                    </a:ext>
                  </a:extLst>
                </a:gridCol>
              </a:tblGrid>
              <a:tr h="435428">
                <a:tc>
                  <a:txBody>
                    <a:bodyPr/>
                    <a:lstStyle/>
                    <a:p>
                      <a:pPr algn="just">
                        <a:spcAft>
                          <a:spcPts val="0"/>
                        </a:spcAft>
                      </a:pPr>
                      <a:r>
                        <a:rPr lang="zh-CN" sz="2000" kern="100">
                          <a:effectLst/>
                        </a:rPr>
                        <a:t>用例编号</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en-US" sz="2000" kern="100">
                          <a:effectLst/>
                        </a:rPr>
                        <a:t>Tea-03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功能模块名</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2766928"/>
                  </a:ext>
                </a:extLst>
              </a:tr>
              <a:tr h="435428">
                <a:tc>
                  <a:txBody>
                    <a:bodyPr/>
                    <a:lstStyle/>
                    <a:p>
                      <a:pPr algn="just">
                        <a:spcAft>
                          <a:spcPts val="0"/>
                        </a:spcAft>
                      </a:pPr>
                      <a:r>
                        <a:rPr lang="zh-CN" sz="2000" kern="100">
                          <a:effectLst/>
                        </a:rPr>
                        <a:t>作者</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陈婧唯</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编制时间</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2018/12/24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8641038"/>
                  </a:ext>
                </a:extLst>
              </a:tr>
              <a:tr h="435428">
                <a:tc>
                  <a:txBody>
                    <a:bodyPr/>
                    <a:lstStyle/>
                    <a:p>
                      <a:pPr algn="just">
                        <a:spcAft>
                          <a:spcPts val="0"/>
                        </a:spcAft>
                      </a:pPr>
                      <a:r>
                        <a:rPr lang="zh-CN" sz="2000" kern="100">
                          <a:effectLst/>
                        </a:rPr>
                        <a:t>用例描述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教师下载课程资料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优先级</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000" kern="100">
                          <a:effectLst/>
                        </a:rPr>
                        <a:t>TBD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0104196"/>
                  </a:ext>
                </a:extLst>
              </a:tr>
              <a:tr h="435428">
                <a:tc>
                  <a:txBody>
                    <a:bodyPr/>
                    <a:lstStyle/>
                    <a:p>
                      <a:pPr algn="just">
                        <a:spcAft>
                          <a:spcPts val="0"/>
                        </a:spcAft>
                      </a:pPr>
                      <a:r>
                        <a:rPr lang="zh-CN" sz="2000" kern="100">
                          <a:effectLst/>
                        </a:rPr>
                        <a:t>修改历史</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无</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000" kern="100">
                          <a:effectLst/>
                        </a:rPr>
                        <a:t>测试方法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zh-CN" sz="2000" kern="100">
                          <a:effectLst/>
                        </a:rPr>
                        <a:t>黑盒测试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0696793"/>
                  </a:ext>
                </a:extLst>
              </a:tr>
              <a:tr h="435428">
                <a:tc>
                  <a:txBody>
                    <a:bodyPr/>
                    <a:lstStyle/>
                    <a:p>
                      <a:pPr algn="just">
                        <a:spcAft>
                          <a:spcPts val="0"/>
                        </a:spcAft>
                      </a:pPr>
                      <a:r>
                        <a:rPr lang="zh-CN" sz="2000" kern="100">
                          <a:effectLst/>
                        </a:rPr>
                        <a:t>测试目的</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dirty="0">
                          <a:effectLst/>
                        </a:rPr>
                        <a:t>发现尽可能多的缺陷，保证该功能可以正常使用</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25573098"/>
                  </a:ext>
                </a:extLst>
              </a:tr>
              <a:tr h="653141">
                <a:tc>
                  <a:txBody>
                    <a:bodyPr/>
                    <a:lstStyle/>
                    <a:p>
                      <a:pPr algn="just">
                        <a:spcAft>
                          <a:spcPts val="0"/>
                        </a:spcAft>
                      </a:pPr>
                      <a:r>
                        <a:rPr lang="zh-CN" sz="2000" kern="100">
                          <a:effectLst/>
                        </a:rPr>
                        <a:t>前置条件</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algn="just">
                        <a:spcAft>
                          <a:spcPts val="0"/>
                        </a:spcAft>
                      </a:pPr>
                      <a:r>
                        <a:rPr lang="zh-CN" sz="2000" kern="100">
                          <a:effectLst/>
                        </a:rPr>
                        <a:t>教师登陆网站</a:t>
                      </a:r>
                    </a:p>
                    <a:p>
                      <a:pPr algn="just">
                        <a:spcAft>
                          <a:spcPts val="0"/>
                        </a:spcAft>
                      </a:pPr>
                      <a:r>
                        <a:rPr lang="zh-CN" sz="2000" kern="100">
                          <a:effectLst/>
                        </a:rPr>
                        <a:t>教师进入课程资料下载界面</a:t>
                      </a:r>
                    </a:p>
                    <a:p>
                      <a:pPr algn="just">
                        <a:spcAft>
                          <a:spcPts val="0"/>
                        </a:spcAft>
                      </a:pPr>
                      <a:r>
                        <a:rPr lang="zh-CN" sz="2000" kern="100">
                          <a:effectLst/>
                        </a:rPr>
                        <a:t>课程资料已存在</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41441625"/>
                  </a:ext>
                </a:extLst>
              </a:tr>
              <a:tr h="217713">
                <a:tc gridSpan="2">
                  <a:txBody>
                    <a:bodyPr/>
                    <a:lstStyle/>
                    <a:p>
                      <a:pPr algn="just">
                        <a:spcAft>
                          <a:spcPts val="0"/>
                        </a:spcAft>
                      </a:pPr>
                      <a:r>
                        <a:rPr lang="zh-CN" sz="2000" kern="100">
                          <a:effectLst/>
                        </a:rPr>
                        <a:t>测试数据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zh-CN" sz="2000" kern="100">
                          <a:effectLst/>
                        </a:rPr>
                        <a:t>操作描述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a:effectLst/>
                        </a:rPr>
                        <a:t>期望结果</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5780320"/>
                  </a:ext>
                </a:extLst>
              </a:tr>
              <a:tr h="2394853">
                <a:tc gridSpan="2">
                  <a:txBody>
                    <a:bodyPr/>
                    <a:lstStyle/>
                    <a:p>
                      <a:pPr algn="just">
                        <a:spcAft>
                          <a:spcPts val="0"/>
                        </a:spcAft>
                      </a:pPr>
                      <a:r>
                        <a:rPr lang="zh-CN" sz="2000" kern="100">
                          <a:effectLst/>
                        </a:rPr>
                        <a:t>点击课程资料课件、历史答疑、其他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a:txBody>
                    <a:bodyPr/>
                    <a:lstStyle/>
                    <a:p>
                      <a:pPr algn="just">
                        <a:spcAft>
                          <a:spcPts val="0"/>
                        </a:spcAft>
                      </a:pPr>
                      <a:r>
                        <a:rPr lang="en-US" sz="2000" kern="100">
                          <a:effectLst/>
                        </a:rPr>
                        <a:t>1.</a:t>
                      </a:r>
                      <a:r>
                        <a:rPr lang="zh-CN" sz="2000" kern="100">
                          <a:effectLst/>
                        </a:rPr>
                        <a:t>教师登录网站；</a:t>
                      </a:r>
                    </a:p>
                    <a:p>
                      <a:pPr algn="just">
                        <a:spcAft>
                          <a:spcPts val="0"/>
                        </a:spcAft>
                      </a:pPr>
                      <a:r>
                        <a:rPr lang="en-US" sz="2000" kern="100">
                          <a:effectLst/>
                        </a:rPr>
                        <a:t>2.</a:t>
                      </a:r>
                      <a:r>
                        <a:rPr lang="zh-CN" sz="2000" kern="100">
                          <a:effectLst/>
                        </a:rPr>
                        <a:t>教师选择教师—课程</a:t>
                      </a:r>
                    </a:p>
                    <a:p>
                      <a:pPr algn="just">
                        <a:spcAft>
                          <a:spcPts val="0"/>
                        </a:spcAft>
                      </a:pPr>
                      <a:r>
                        <a:rPr lang="en-US" sz="2000" kern="100">
                          <a:effectLst/>
                        </a:rPr>
                        <a:t>3.</a:t>
                      </a:r>
                      <a:r>
                        <a:rPr lang="zh-CN" sz="2000" kern="100">
                          <a:effectLst/>
                        </a:rPr>
                        <a:t>教师进入课程资料界面；</a:t>
                      </a:r>
                    </a:p>
                    <a:p>
                      <a:pPr algn="just">
                        <a:spcAft>
                          <a:spcPts val="0"/>
                        </a:spcAft>
                      </a:pPr>
                      <a:r>
                        <a:rPr lang="en-US" sz="2000" kern="100">
                          <a:effectLst/>
                        </a:rPr>
                        <a:t>4.</a:t>
                      </a:r>
                      <a:r>
                        <a:rPr lang="zh-CN" sz="2000" kern="100">
                          <a:effectLst/>
                        </a:rPr>
                        <a:t>点击课程资料条目</a:t>
                      </a:r>
                    </a:p>
                    <a:p>
                      <a:pPr algn="just">
                        <a:spcAft>
                          <a:spcPts val="0"/>
                        </a:spcAft>
                      </a:pPr>
                      <a:r>
                        <a:rPr lang="en-US" sz="2000" kern="100">
                          <a:effectLst/>
                        </a:rPr>
                        <a:t>5.</a:t>
                      </a:r>
                      <a:r>
                        <a:rPr lang="zh-CN" sz="2000" kern="100">
                          <a:effectLst/>
                        </a:rPr>
                        <a:t>教师点击在资料后面的下载按钮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just">
                        <a:spcAft>
                          <a:spcPts val="0"/>
                        </a:spcAft>
                      </a:pPr>
                      <a:r>
                        <a:rPr lang="zh-CN" sz="2000" kern="100" dirty="0">
                          <a:effectLst/>
                        </a:rPr>
                        <a:t>显示下载成功信息，并且本地出现课程资料</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6539" marR="6653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07363095"/>
                  </a:ext>
                </a:extLst>
              </a:tr>
            </a:tbl>
          </a:graphicData>
        </a:graphic>
      </p:graphicFrame>
      <p:sp>
        <p:nvSpPr>
          <p:cNvPr id="5" name="Rectangle 1">
            <a:extLst>
              <a:ext uri="{FF2B5EF4-FFF2-40B4-BE49-F238E27FC236}">
                <a16:creationId xmlns:a16="http://schemas.microsoft.com/office/drawing/2014/main" id="{61AEDF2A-5228-4AF4-B1B3-2545CA203927}"/>
              </a:ext>
            </a:extLst>
          </p:cNvPr>
          <p:cNvSpPr>
            <a:spLocks noChangeArrowheads="1"/>
          </p:cNvSpPr>
          <p:nvPr/>
        </p:nvSpPr>
        <p:spPr bwMode="auto">
          <a:xfrm>
            <a:off x="-1090544" y="49696"/>
            <a:ext cx="5779644" cy="1318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65048" rIns="91440" bIns="165048"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tabLst/>
            </a:pPr>
            <a:r>
              <a:rPr kumimoji="0" lang="zh-CN" altLang="zh-CN" sz="2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教</a:t>
            </a:r>
            <a:r>
              <a:rPr kumimoji="0" lang="zh-CN" altLang="zh-CN" sz="2800" b="0" i="0" u="none" strike="noStrike" cap="none" normalizeH="0" baseline="0" dirty="0" bmk="">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师下载课程资料测试用例</a:t>
            </a:r>
            <a:endParaRPr kumimoji="0" lang="zh-CN" altLang="zh-CN" sz="2800" b="0" i="0"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107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8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2" name="Straight Connector 8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8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Isosceles Triangle 8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Isosceles Triangle 8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92" name="Rectangle 91">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8"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Freeform: Shape 107">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其他内容</a:t>
            </a:r>
            <a:endParaRPr lang="en-US" altLang="zh-CN" sz="6000" dirty="0">
              <a:solidFill>
                <a:srgbClr val="FFFFFF"/>
              </a:solidFill>
            </a:endParaRPr>
          </a:p>
        </p:txBody>
      </p:sp>
      <p:sp>
        <p:nvSpPr>
          <p:cNvPr id="110" name="Isosceles Triangle 109">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9677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ED1D1B-4032-4A47-8712-142FFA78BCF1}"/>
              </a:ext>
            </a:extLst>
          </p:cNvPr>
          <p:cNvSpPr/>
          <p:nvPr/>
        </p:nvSpPr>
        <p:spPr>
          <a:xfrm>
            <a:off x="438149" y="788463"/>
            <a:ext cx="9286875" cy="4846840"/>
          </a:xfrm>
          <a:prstGeom prst="rect">
            <a:avLst/>
          </a:prstGeom>
        </p:spPr>
        <p:txBody>
          <a:bodyPr wrap="square">
            <a:spAutoFit/>
          </a:bodyPr>
          <a:lstStyle/>
          <a:p>
            <a:pPr algn="just">
              <a:lnSpc>
                <a:spcPct val="172000"/>
              </a:lnSpc>
              <a:spcBef>
                <a:spcPts val="1300"/>
              </a:spcBef>
              <a:spcAft>
                <a:spcPts val="1300"/>
              </a:spcAft>
            </a:pPr>
            <a:r>
              <a:rPr lang="zh-CN" altLang="zh-CN" sz="3600" b="1" kern="100" dirty="0">
                <a:latin typeface="Arial" panose="020B0604020202020204" pitchFamily="34" charset="0"/>
                <a:ea typeface="黑体" panose="02010609060101010101" pitchFamily="49" charset="-122"/>
                <a:cs typeface="Times New Roman" panose="02020603050405020304" pitchFamily="18" charset="0"/>
              </a:rPr>
              <a:t>愿景声明</a:t>
            </a:r>
          </a:p>
          <a:p>
            <a:pPr indent="266700" algn="just">
              <a:lnSpc>
                <a:spcPct val="150000"/>
              </a:lnSpc>
              <a:spcAft>
                <a:spcPts val="0"/>
              </a:spcAft>
            </a:pP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软件工程系列课程教学辅助网站</a:t>
            </a:r>
            <a:r>
              <a:rPr lang="zh-CN" altLang="zh-CN" sz="2000" kern="100" dirty="0">
                <a:latin typeface="Times New Roman" panose="02020603050405020304" pitchFamily="18" charset="0"/>
                <a:ea typeface="Arial" panose="020B0604020202020204" pitchFamily="34" charset="0"/>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rPr>
              <a:t>是一个专门针对软件工程系列课程的教学辅助网站，并可以有效的提供多课程交叉的资源共享与控制。它的主要用户是软件工程系列相关课程的教师和学习这系列课程的所有学生以及一些感兴趣的网友。它的功能就是服务教师和学生，使他们在教育和学习过程中得到便捷。</a:t>
            </a:r>
          </a:p>
          <a:p>
            <a:pPr indent="266700" algn="just">
              <a:lnSpc>
                <a:spcPct val="150000"/>
              </a:lnSpc>
              <a:spcAft>
                <a:spcPts val="0"/>
              </a:spcAft>
            </a:pPr>
            <a:r>
              <a:rPr lang="en-US" altLang="zh-CN" sz="2000" kern="100" dirty="0">
                <a:latin typeface="Times New Roman" panose="02020603050405020304" pitchFamily="18" charset="0"/>
                <a:ea typeface="宋体" panose="02010600030101010101" pitchFamily="2" charset="-122"/>
              </a:rPr>
              <a:t>BB</a:t>
            </a:r>
            <a:r>
              <a:rPr lang="zh-CN" altLang="zh-CN" sz="2000" kern="100" dirty="0">
                <a:latin typeface="Times New Roman" panose="02020603050405020304" pitchFamily="18" charset="0"/>
                <a:ea typeface="宋体" panose="02010600030101010101" pitchFamily="2" charset="-122"/>
              </a:rPr>
              <a:t>、</a:t>
            </a:r>
            <a:r>
              <a:rPr lang="en-US" altLang="zh-CN" sz="2000" kern="100" dirty="0">
                <a:latin typeface="Times New Roman" panose="02020603050405020304" pitchFamily="18" charset="0"/>
                <a:ea typeface="宋体" panose="02010600030101010101" pitchFamily="2" charset="-122"/>
              </a:rPr>
              <a:t>MOOC</a:t>
            </a:r>
            <a:r>
              <a:rPr lang="zh-CN" altLang="zh-CN" sz="2000" kern="100" dirty="0">
                <a:latin typeface="Times New Roman" panose="02020603050405020304" pitchFamily="18" charset="0"/>
                <a:ea typeface="宋体" panose="02010600030101010101" pitchFamily="2" charset="-122"/>
              </a:rPr>
              <a:t>针对教学过程的教学网站，所以需要软件工程系列课程教学辅助网站作为工程类专业学习的专业网站，因为此类课程领悟时间较长，需要通过实践证明，是一个持续长期的过程。此网站为学生和前辈和老师面向专业领域的长期的学习分享和交流提供了一个垂直交流的社区。</a:t>
            </a:r>
          </a:p>
        </p:txBody>
      </p:sp>
    </p:spTree>
    <p:extLst>
      <p:ext uri="{BB962C8B-B14F-4D97-AF65-F5344CB8AC3E}">
        <p14:creationId xmlns:p14="http://schemas.microsoft.com/office/powerpoint/2010/main" val="2037974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参考文献</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矩形 1">
            <a:extLst>
              <a:ext uri="{FF2B5EF4-FFF2-40B4-BE49-F238E27FC236}">
                <a16:creationId xmlns:a16="http://schemas.microsoft.com/office/drawing/2014/main" id="{385A5FBB-3F6D-4669-9508-484E4C734FD9}"/>
              </a:ext>
            </a:extLst>
          </p:cNvPr>
          <p:cNvSpPr/>
          <p:nvPr/>
        </p:nvSpPr>
        <p:spPr>
          <a:xfrm>
            <a:off x="1847879" y="2140059"/>
            <a:ext cx="5307066" cy="2062103"/>
          </a:xfrm>
          <a:prstGeom prst="rect">
            <a:avLst/>
          </a:prstGeom>
        </p:spPr>
        <p:txBody>
          <a:bodyPr wrap="square">
            <a:spAutoFit/>
          </a:bodyPr>
          <a:lstStyle/>
          <a:p>
            <a:r>
              <a:rPr lang="en-US" altLang="zh-CN" sz="3200" dirty="0"/>
              <a:t>1. C2-PRD-</a:t>
            </a:r>
            <a:r>
              <a:rPr lang="zh-CN" altLang="en-US" sz="3200" dirty="0"/>
              <a:t>项目描述</a:t>
            </a:r>
            <a:r>
              <a:rPr lang="en-US" altLang="zh-CN" sz="3200" dirty="0"/>
              <a:t>-2018</a:t>
            </a:r>
            <a:endParaRPr lang="zh-CN" altLang="en-US" sz="3200" dirty="0"/>
          </a:p>
          <a:p>
            <a:r>
              <a:rPr lang="en-US" altLang="zh-CN" sz="3200" dirty="0"/>
              <a:t>2.</a:t>
            </a:r>
            <a:r>
              <a:rPr lang="zh-CN" altLang="en-US" sz="3200" dirty="0"/>
              <a:t>软件工程导论（第六版）</a:t>
            </a:r>
          </a:p>
          <a:p>
            <a:r>
              <a:rPr lang="en-US" altLang="zh-CN" sz="3200" dirty="0"/>
              <a:t>3.</a:t>
            </a:r>
            <a:r>
              <a:rPr lang="zh-CN" altLang="en-US" sz="3200" dirty="0"/>
              <a:t>项目开发计划（</a:t>
            </a:r>
            <a:r>
              <a:rPr lang="en-US" altLang="zh-CN" sz="3200" dirty="0"/>
              <a:t>ISO9001</a:t>
            </a:r>
            <a:r>
              <a:rPr lang="zh-CN" altLang="en-US" sz="3200" dirty="0"/>
              <a:t>）</a:t>
            </a:r>
          </a:p>
          <a:p>
            <a:r>
              <a:rPr lang="en-US" altLang="zh-CN" sz="3200" dirty="0"/>
              <a:t>4.PMBOK </a:t>
            </a:r>
            <a:r>
              <a:rPr lang="zh-CN" altLang="en-US" sz="3200" dirty="0"/>
              <a:t>第六版</a:t>
            </a:r>
          </a:p>
        </p:txBody>
      </p:sp>
    </p:spTree>
    <p:extLst>
      <p:ext uri="{BB962C8B-B14F-4D97-AF65-F5344CB8AC3E}">
        <p14:creationId xmlns:p14="http://schemas.microsoft.com/office/powerpoint/2010/main" val="1387683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7" name="Straight Connector 11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1" name="Isosceles Triangle 12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Isosceles Triangle 12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27" name="Rectangle 126">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7853186" y="1210353"/>
            <a:ext cx="3007349" cy="4479852"/>
          </a:xfrm>
        </p:spPr>
        <p:txBody>
          <a:bodyPr vert="horz" lIns="91440" tIns="45720" rIns="91440" bIns="45720" rtlCol="0" anchor="ctr">
            <a:normAutofit/>
          </a:bodyPr>
          <a:lstStyle/>
          <a:p>
            <a:pPr algn="r"/>
            <a:r>
              <a:rPr lang="zh-CN" altLang="en-US" sz="5400" dirty="0"/>
              <a:t>小组分工</a:t>
            </a:r>
            <a:endParaRPr lang="en-US" altLang="zh-CN" sz="5400" dirty="0"/>
          </a:p>
        </p:txBody>
      </p:sp>
      <p:sp>
        <p:nvSpPr>
          <p:cNvPr id="129" name="Isosceles Triangle 128">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1" name="Straight Connector 130">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Isosceles Triangle 132">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文本框 1">
            <a:extLst>
              <a:ext uri="{FF2B5EF4-FFF2-40B4-BE49-F238E27FC236}">
                <a16:creationId xmlns:a16="http://schemas.microsoft.com/office/drawing/2014/main" id="{8D55C805-05BC-4598-AC1C-0C2DC51BA934}"/>
              </a:ext>
            </a:extLst>
          </p:cNvPr>
          <p:cNvSpPr txBox="1"/>
          <p:nvPr/>
        </p:nvSpPr>
        <p:spPr>
          <a:xfrm>
            <a:off x="655364" y="1900558"/>
            <a:ext cx="6705532" cy="3539430"/>
          </a:xfrm>
          <a:prstGeom prst="rect">
            <a:avLst/>
          </a:prstGeom>
          <a:noFill/>
        </p:spPr>
        <p:txBody>
          <a:bodyPr wrap="square" rtlCol="0">
            <a:spAutoFit/>
          </a:bodyPr>
          <a:lstStyle/>
          <a:p>
            <a:r>
              <a:rPr lang="zh-CN" altLang="en-US" sz="2800" dirty="0"/>
              <a:t>童欣      </a:t>
            </a:r>
            <a:r>
              <a:rPr lang="en-US" altLang="zh-CN" sz="2800" dirty="0"/>
              <a:t>86       PPT</a:t>
            </a:r>
            <a:r>
              <a:rPr lang="zh-CN" altLang="en-US" sz="2800" dirty="0"/>
              <a:t>制作，界面原型，</a:t>
            </a:r>
            <a:r>
              <a:rPr lang="en-US" altLang="zh-CN" sz="2800" dirty="0"/>
              <a:t>SRS</a:t>
            </a:r>
            <a:r>
              <a:rPr lang="zh-CN" altLang="en-US" sz="2800" dirty="0"/>
              <a:t>，用户手册</a:t>
            </a:r>
            <a:endParaRPr lang="en-US" altLang="zh-CN" sz="2800" dirty="0"/>
          </a:p>
          <a:p>
            <a:r>
              <a:rPr lang="zh-CN" altLang="en-US" sz="2800" dirty="0"/>
              <a:t>陈婧唯   </a:t>
            </a:r>
            <a:r>
              <a:rPr lang="en-US" altLang="zh-CN" sz="2800" dirty="0"/>
              <a:t>85        </a:t>
            </a:r>
            <a:r>
              <a:rPr lang="zh-CN" altLang="en-US" sz="2800" dirty="0"/>
              <a:t>界面原型，测试用例，用户手册</a:t>
            </a:r>
            <a:endParaRPr lang="en-US" altLang="zh-CN" sz="2800" dirty="0"/>
          </a:p>
          <a:p>
            <a:r>
              <a:rPr lang="zh-CN" altLang="en-US" sz="2800" dirty="0"/>
              <a:t>陈雅菁   </a:t>
            </a:r>
            <a:r>
              <a:rPr lang="en-US" altLang="zh-CN" sz="2800" dirty="0"/>
              <a:t>82        </a:t>
            </a:r>
            <a:r>
              <a:rPr lang="zh-CN" altLang="en-US" sz="2800" dirty="0"/>
              <a:t>资料收集</a:t>
            </a:r>
            <a:endParaRPr lang="en-US" altLang="zh-CN" sz="2800" dirty="0"/>
          </a:p>
          <a:p>
            <a:r>
              <a:rPr lang="zh-CN" altLang="en-US" sz="2800" dirty="0"/>
              <a:t>刘震       </a:t>
            </a:r>
            <a:r>
              <a:rPr lang="en-US" altLang="zh-CN" sz="2800" dirty="0"/>
              <a:t>83         </a:t>
            </a:r>
            <a:r>
              <a:rPr lang="zh-CN" altLang="en-US" sz="2800" dirty="0"/>
              <a:t>资料收集，</a:t>
            </a:r>
            <a:r>
              <a:rPr lang="en-US" altLang="zh-CN" sz="2800" dirty="0"/>
              <a:t>UML</a:t>
            </a:r>
            <a:r>
              <a:rPr lang="zh-CN" altLang="en-US" sz="2800" dirty="0"/>
              <a:t>图</a:t>
            </a:r>
            <a:endParaRPr lang="en-US" altLang="zh-CN" sz="2800" dirty="0"/>
          </a:p>
          <a:p>
            <a:r>
              <a:rPr lang="zh-CN" altLang="en-US" sz="2800" dirty="0"/>
              <a:t>吴自强   </a:t>
            </a:r>
            <a:r>
              <a:rPr lang="en-US" altLang="zh-CN" sz="2800" dirty="0"/>
              <a:t>84         </a:t>
            </a:r>
            <a:r>
              <a:rPr lang="zh-CN" altLang="en-US" sz="2800" dirty="0"/>
              <a:t>界面原型</a:t>
            </a:r>
            <a:endParaRPr lang="en-US" altLang="zh-CN" sz="2800" dirty="0"/>
          </a:p>
          <a:p>
            <a:r>
              <a:rPr lang="zh-CN" altLang="en-US" sz="2800" dirty="0"/>
              <a:t>张天颖    </a:t>
            </a:r>
            <a:r>
              <a:rPr lang="en-US" altLang="zh-CN" sz="2800" dirty="0"/>
              <a:t>81        </a:t>
            </a:r>
            <a:r>
              <a:rPr lang="zh-CN" altLang="en-US" sz="2800" dirty="0"/>
              <a:t>资料收集</a:t>
            </a:r>
          </a:p>
        </p:txBody>
      </p:sp>
    </p:spTree>
    <p:extLst>
      <p:ext uri="{BB962C8B-B14F-4D97-AF65-F5344CB8AC3E}">
        <p14:creationId xmlns:p14="http://schemas.microsoft.com/office/powerpoint/2010/main" val="2071751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标题 1">
            <a:extLst>
              <a:ext uri="{FF2B5EF4-FFF2-40B4-BE49-F238E27FC236}">
                <a16:creationId xmlns:a16="http://schemas.microsoft.com/office/drawing/2014/main" id="{0ABD2673-24D5-4E20-90CC-E3893314C55D}"/>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altLang="zh-CN" sz="6600" dirty="0"/>
              <a:t>THANK YOU</a:t>
            </a:r>
          </a:p>
        </p:txBody>
      </p:sp>
      <p:sp>
        <p:nvSpPr>
          <p:cNvPr id="31" name="Freeform: Shape 30">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5305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F4CC35-1261-4075-8247-37859BACA379}"/>
              </a:ext>
            </a:extLst>
          </p:cNvPr>
          <p:cNvSpPr txBox="1"/>
          <p:nvPr/>
        </p:nvSpPr>
        <p:spPr>
          <a:xfrm>
            <a:off x="163830" y="2929890"/>
            <a:ext cx="1771650" cy="707886"/>
          </a:xfrm>
          <a:prstGeom prst="rect">
            <a:avLst/>
          </a:prstGeom>
          <a:noFill/>
        </p:spPr>
        <p:txBody>
          <a:bodyPr wrap="square" rtlCol="0">
            <a:spAutoFit/>
          </a:bodyPr>
          <a:lstStyle/>
          <a:p>
            <a:r>
              <a:rPr lang="zh-CN" altLang="en-US" sz="4000" dirty="0"/>
              <a:t>关联图</a:t>
            </a:r>
          </a:p>
        </p:txBody>
      </p:sp>
      <p:pic>
        <p:nvPicPr>
          <p:cNvPr id="4" name="图片 3" descr="图片包含 文字, 地图&#10;&#10;自动生成的说明">
            <a:extLst>
              <a:ext uri="{FF2B5EF4-FFF2-40B4-BE49-F238E27FC236}">
                <a16:creationId xmlns:a16="http://schemas.microsoft.com/office/drawing/2014/main" id="{221733BA-CD87-4855-A049-325CE0B142DC}"/>
              </a:ext>
            </a:extLst>
          </p:cNvPr>
          <p:cNvPicPr>
            <a:picLocks noChangeAspect="1"/>
          </p:cNvPicPr>
          <p:nvPr/>
        </p:nvPicPr>
        <p:blipFill>
          <a:blip r:embed="rId2"/>
          <a:stretch>
            <a:fillRect/>
          </a:stretch>
        </p:blipFill>
        <p:spPr>
          <a:xfrm>
            <a:off x="2156126" y="483615"/>
            <a:ext cx="7696867" cy="5890770"/>
          </a:xfrm>
          <a:prstGeom prst="rect">
            <a:avLst/>
          </a:prstGeom>
        </p:spPr>
      </p:pic>
    </p:spTree>
    <p:extLst>
      <p:ext uri="{BB962C8B-B14F-4D97-AF65-F5344CB8AC3E}">
        <p14:creationId xmlns:p14="http://schemas.microsoft.com/office/powerpoint/2010/main" val="62324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A2429C-4F45-4CF6-87E1-7CF229F9B3A6}"/>
              </a:ext>
            </a:extLst>
          </p:cNvPr>
          <p:cNvSpPr txBox="1"/>
          <p:nvPr/>
        </p:nvSpPr>
        <p:spPr>
          <a:xfrm>
            <a:off x="895350" y="552450"/>
            <a:ext cx="1771650" cy="707886"/>
          </a:xfrm>
          <a:prstGeom prst="rect">
            <a:avLst/>
          </a:prstGeom>
          <a:noFill/>
        </p:spPr>
        <p:txBody>
          <a:bodyPr wrap="square" rtlCol="0">
            <a:spAutoFit/>
          </a:bodyPr>
          <a:lstStyle/>
          <a:p>
            <a:r>
              <a:rPr lang="zh-CN" altLang="en-US" sz="4000" dirty="0"/>
              <a:t>特性树</a:t>
            </a:r>
          </a:p>
        </p:txBody>
      </p:sp>
      <p:pic>
        <p:nvPicPr>
          <p:cNvPr id="4" name="图片 3" descr="图片包含 天空&#10;&#10;自动生成的说明">
            <a:extLst>
              <a:ext uri="{FF2B5EF4-FFF2-40B4-BE49-F238E27FC236}">
                <a16:creationId xmlns:a16="http://schemas.microsoft.com/office/drawing/2014/main" id="{9C9B69D1-3A03-4CC6-8E0C-F1E11AE42765}"/>
              </a:ext>
            </a:extLst>
          </p:cNvPr>
          <p:cNvPicPr>
            <a:picLocks noChangeAspect="1"/>
          </p:cNvPicPr>
          <p:nvPr/>
        </p:nvPicPr>
        <p:blipFill>
          <a:blip r:embed="rId2"/>
          <a:stretch>
            <a:fillRect/>
          </a:stretch>
        </p:blipFill>
        <p:spPr>
          <a:xfrm>
            <a:off x="0" y="1761616"/>
            <a:ext cx="12192000" cy="4675888"/>
          </a:xfrm>
          <a:prstGeom prst="rect">
            <a:avLst/>
          </a:prstGeom>
        </p:spPr>
      </p:pic>
    </p:spTree>
    <p:extLst>
      <p:ext uri="{BB962C8B-B14F-4D97-AF65-F5344CB8AC3E}">
        <p14:creationId xmlns:p14="http://schemas.microsoft.com/office/powerpoint/2010/main" val="218727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6"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7" name="Straight Connector 46">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7" name="Rectangle 56">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70">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Shape 72">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67DB9153-4D58-46EE-A58B-6B0AD08136D0}"/>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zh-CN" altLang="en-US" sz="6000" dirty="0">
                <a:solidFill>
                  <a:srgbClr val="FFFFFF"/>
                </a:solidFill>
              </a:rPr>
              <a:t>用户群分类</a:t>
            </a:r>
            <a:endParaRPr lang="en-US" altLang="zh-CN" sz="6000" dirty="0">
              <a:solidFill>
                <a:srgbClr val="FFFFFF"/>
              </a:solidFill>
            </a:endParaRPr>
          </a:p>
        </p:txBody>
      </p:sp>
      <p:sp>
        <p:nvSpPr>
          <p:cNvPr id="75" name="Isosceles Triangle 74">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76638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标题 3">
            <a:extLst>
              <a:ext uri="{FF2B5EF4-FFF2-40B4-BE49-F238E27FC236}">
                <a16:creationId xmlns:a16="http://schemas.microsoft.com/office/drawing/2014/main" id="{98080860-46D0-45C9-A3C6-05D9D988835C}"/>
              </a:ext>
            </a:extLst>
          </p:cNvPr>
          <p:cNvSpPr>
            <a:spLocks noGrp="1"/>
          </p:cNvSpPr>
          <p:nvPr>
            <p:ph type="title"/>
          </p:nvPr>
        </p:nvSpPr>
        <p:spPr>
          <a:xfrm>
            <a:off x="-1526151" y="352573"/>
            <a:ext cx="8288032" cy="1096316"/>
          </a:xfrm>
        </p:spPr>
        <p:txBody>
          <a:bodyPr vert="horz" lIns="91440" tIns="45720" rIns="91440" bIns="45720" rtlCol="0" anchor="b">
            <a:normAutofit/>
          </a:bodyPr>
          <a:lstStyle/>
          <a:p>
            <a:pPr algn="ctr"/>
            <a:r>
              <a:rPr lang="zh-CN" altLang="en-US" sz="4800" dirty="0">
                <a:solidFill>
                  <a:schemeClr val="tx1"/>
                </a:solidFill>
              </a:rPr>
              <a:t>用户群分类</a:t>
            </a:r>
          </a:p>
        </p:txBody>
      </p:sp>
      <p:graphicFrame>
        <p:nvGraphicFramePr>
          <p:cNvPr id="5" name="表格 4">
            <a:extLst>
              <a:ext uri="{FF2B5EF4-FFF2-40B4-BE49-F238E27FC236}">
                <a16:creationId xmlns:a16="http://schemas.microsoft.com/office/drawing/2014/main" id="{E5C91AF4-C5AC-49D6-B749-3490A42C9F74}"/>
              </a:ext>
            </a:extLst>
          </p:cNvPr>
          <p:cNvGraphicFramePr>
            <a:graphicFrameLocks noGrp="1"/>
          </p:cNvGraphicFramePr>
          <p:nvPr>
            <p:extLst>
              <p:ext uri="{D42A27DB-BD31-4B8C-83A1-F6EECF244321}">
                <p14:modId xmlns:p14="http://schemas.microsoft.com/office/powerpoint/2010/main" val="400248206"/>
              </p:ext>
            </p:extLst>
          </p:nvPr>
        </p:nvGraphicFramePr>
        <p:xfrm>
          <a:off x="669270" y="1669627"/>
          <a:ext cx="10226286" cy="3840480"/>
        </p:xfrm>
        <a:graphic>
          <a:graphicData uri="http://schemas.openxmlformats.org/drawingml/2006/table">
            <a:tbl>
              <a:tblPr firstRow="1" firstCol="1" bandRow="1">
                <a:tableStyleId>{5C22544A-7EE6-4342-B048-85BDC9FD1C3A}</a:tableStyleId>
              </a:tblPr>
              <a:tblGrid>
                <a:gridCol w="2240603">
                  <a:extLst>
                    <a:ext uri="{9D8B030D-6E8A-4147-A177-3AD203B41FA5}">
                      <a16:colId xmlns:a16="http://schemas.microsoft.com/office/drawing/2014/main" val="3576896018"/>
                    </a:ext>
                  </a:extLst>
                </a:gridCol>
                <a:gridCol w="2240603">
                  <a:extLst>
                    <a:ext uri="{9D8B030D-6E8A-4147-A177-3AD203B41FA5}">
                      <a16:colId xmlns:a16="http://schemas.microsoft.com/office/drawing/2014/main" val="2898318466"/>
                    </a:ext>
                  </a:extLst>
                </a:gridCol>
                <a:gridCol w="5745080">
                  <a:extLst>
                    <a:ext uri="{9D8B030D-6E8A-4147-A177-3AD203B41FA5}">
                      <a16:colId xmlns:a16="http://schemas.microsoft.com/office/drawing/2014/main" val="4108234250"/>
                    </a:ext>
                  </a:extLst>
                </a:gridCol>
              </a:tblGrid>
              <a:tr h="388171">
                <a:tc>
                  <a:txBody>
                    <a:bodyPr/>
                    <a:lstStyle/>
                    <a:p>
                      <a:pPr algn="just">
                        <a:spcAft>
                          <a:spcPts val="0"/>
                        </a:spcAft>
                      </a:pPr>
                      <a:r>
                        <a:rPr lang="zh-CN" sz="2800" kern="100">
                          <a:effectLst/>
                        </a:rPr>
                        <a:t>用户群分类</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用户角色</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用户描述</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81999346"/>
                  </a:ext>
                </a:extLst>
              </a:tr>
              <a:tr h="388171">
                <a:tc>
                  <a:txBody>
                    <a:bodyPr/>
                    <a:lstStyle/>
                    <a:p>
                      <a:pPr algn="just">
                        <a:spcAft>
                          <a:spcPts val="0"/>
                        </a:spcAft>
                      </a:pPr>
                      <a:r>
                        <a:rPr lang="zh-CN" sz="2800" kern="100">
                          <a:effectLst/>
                        </a:rPr>
                        <a:t>客户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项目发起人</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本项目的项目发起人</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379521927"/>
                  </a:ext>
                </a:extLst>
              </a:tr>
              <a:tr h="388171">
                <a:tc rowSpan="4">
                  <a:txBody>
                    <a:bodyPr/>
                    <a:lstStyle/>
                    <a:p>
                      <a:pPr algn="just">
                        <a:spcAft>
                          <a:spcPts val="0"/>
                        </a:spcAft>
                      </a:pPr>
                      <a:r>
                        <a:rPr lang="zh-CN" sz="2800" kern="100">
                          <a:effectLst/>
                        </a:rPr>
                        <a:t>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教师用户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软件工程系列课程授课教师</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1293580841"/>
                  </a:ext>
                </a:extLst>
              </a:tr>
              <a:tr h="711647">
                <a:tc vMerge="1">
                  <a:txBody>
                    <a:bodyPr/>
                    <a:lstStyle/>
                    <a:p>
                      <a:endParaRPr lang="zh-CN" altLang="en-US"/>
                    </a:p>
                  </a:txBody>
                  <a:tcPr/>
                </a:tc>
                <a:tc>
                  <a:txBody>
                    <a:bodyPr/>
                    <a:lstStyle/>
                    <a:p>
                      <a:pPr algn="just">
                        <a:spcAft>
                          <a:spcPts val="0"/>
                        </a:spcAft>
                      </a:pPr>
                      <a:r>
                        <a:rPr lang="zh-CN" sz="2800" kern="100">
                          <a:effectLst/>
                        </a:rPr>
                        <a:t>学生用户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a:effectLst/>
                        </a:rPr>
                        <a:t>正在参与软件工程系列课程学习的学生</a:t>
                      </a:r>
                      <a:endParaRPr lang="zh-CN" sz="2800" kern="10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448717675"/>
                  </a:ext>
                </a:extLst>
              </a:tr>
              <a:tr h="711647">
                <a:tc vMerge="1">
                  <a:txBody>
                    <a:bodyPr/>
                    <a:lstStyle/>
                    <a:p>
                      <a:endParaRPr lang="zh-CN" altLang="en-US"/>
                    </a:p>
                  </a:txBody>
                  <a:tcPr/>
                </a:tc>
                <a:tc>
                  <a:txBody>
                    <a:bodyPr/>
                    <a:lstStyle/>
                    <a:p>
                      <a:pPr algn="just">
                        <a:spcAft>
                          <a:spcPts val="0"/>
                        </a:spcAft>
                      </a:pPr>
                      <a:r>
                        <a:rPr lang="zh-CN" sz="2800" kern="100">
                          <a:effectLst/>
                        </a:rPr>
                        <a:t>游客用户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对软件工程系列课程有兴趣的，非本专业内的学生或其他人员</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2008481639"/>
                  </a:ext>
                </a:extLst>
              </a:tr>
              <a:tr h="711647">
                <a:tc vMerge="1">
                  <a:txBody>
                    <a:bodyPr/>
                    <a:lstStyle/>
                    <a:p>
                      <a:endParaRPr lang="zh-CN" altLang="en-US"/>
                    </a:p>
                  </a:txBody>
                  <a:tcPr/>
                </a:tc>
                <a:tc>
                  <a:txBody>
                    <a:bodyPr/>
                    <a:lstStyle/>
                    <a:p>
                      <a:pPr algn="just">
                        <a:spcAft>
                          <a:spcPts val="0"/>
                        </a:spcAft>
                      </a:pPr>
                      <a:r>
                        <a:rPr lang="zh-CN" sz="2800" kern="100">
                          <a:effectLst/>
                        </a:rPr>
                        <a:t>管理员用户</a:t>
                      </a:r>
                      <a:endParaRPr lang="zh-CN" sz="2800" kern="100">
                        <a:effectLst/>
                        <a:latin typeface="Times New Roman" panose="02020603050405020304" pitchFamily="18" charset="0"/>
                        <a:ea typeface="宋体" panose="02010600030101010101" pitchFamily="2" charset="-122"/>
                      </a:endParaRPr>
                    </a:p>
                  </a:txBody>
                  <a:tcPr marL="121303" marR="121303" marT="0" marB="0"/>
                </a:tc>
                <a:tc>
                  <a:txBody>
                    <a:bodyPr/>
                    <a:lstStyle/>
                    <a:p>
                      <a:pPr algn="just">
                        <a:spcAft>
                          <a:spcPts val="0"/>
                        </a:spcAft>
                      </a:pPr>
                      <a:r>
                        <a:rPr lang="zh-CN" sz="2800" kern="100" dirty="0">
                          <a:effectLst/>
                        </a:rPr>
                        <a:t>负责网站维护、用户信息管理、交流区内容审核管理的人员</a:t>
                      </a:r>
                      <a:endParaRPr lang="zh-CN" sz="2800" kern="100" dirty="0">
                        <a:effectLst/>
                        <a:latin typeface="Times New Roman" panose="02020603050405020304" pitchFamily="18" charset="0"/>
                        <a:ea typeface="宋体" panose="02010600030101010101" pitchFamily="2" charset="-122"/>
                      </a:endParaRPr>
                    </a:p>
                  </a:txBody>
                  <a:tcPr marL="121303" marR="121303" marT="0" marB="0"/>
                </a:tc>
                <a:extLst>
                  <a:ext uri="{0D108BD9-81ED-4DB2-BD59-A6C34878D82A}">
                    <a16:rowId xmlns:a16="http://schemas.microsoft.com/office/drawing/2014/main" val="3491376761"/>
                  </a:ext>
                </a:extLst>
              </a:tr>
            </a:tbl>
          </a:graphicData>
        </a:graphic>
      </p:graphicFrame>
    </p:spTree>
    <p:extLst>
      <p:ext uri="{BB962C8B-B14F-4D97-AF65-F5344CB8AC3E}">
        <p14:creationId xmlns:p14="http://schemas.microsoft.com/office/powerpoint/2010/main" val="330694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EA2F9-BF50-4FF2-9796-7E4AAA1FD748}"/>
              </a:ext>
            </a:extLst>
          </p:cNvPr>
          <p:cNvSpPr>
            <a:spLocks noGrp="1"/>
          </p:cNvSpPr>
          <p:nvPr>
            <p:ph type="title"/>
          </p:nvPr>
        </p:nvSpPr>
        <p:spPr>
          <a:xfrm>
            <a:off x="677334" y="609600"/>
            <a:ext cx="8596668" cy="771525"/>
          </a:xfrm>
        </p:spPr>
        <p:txBody>
          <a:bodyPr/>
          <a:lstStyle/>
          <a:p>
            <a:r>
              <a:rPr lang="zh-CN" altLang="en-US" dirty="0">
                <a:solidFill>
                  <a:schemeClr val="tx1"/>
                </a:solidFill>
              </a:rPr>
              <a:t>用户代表</a:t>
            </a:r>
          </a:p>
        </p:txBody>
      </p:sp>
      <p:graphicFrame>
        <p:nvGraphicFramePr>
          <p:cNvPr id="3" name="表格 2">
            <a:extLst>
              <a:ext uri="{FF2B5EF4-FFF2-40B4-BE49-F238E27FC236}">
                <a16:creationId xmlns:a16="http://schemas.microsoft.com/office/drawing/2014/main" id="{D5D5EC81-9B60-411F-B4F3-38E3196DC96A}"/>
              </a:ext>
            </a:extLst>
          </p:cNvPr>
          <p:cNvGraphicFramePr>
            <a:graphicFrameLocks noGrp="1"/>
          </p:cNvGraphicFramePr>
          <p:nvPr>
            <p:extLst>
              <p:ext uri="{D42A27DB-BD31-4B8C-83A1-F6EECF244321}">
                <p14:modId xmlns:p14="http://schemas.microsoft.com/office/powerpoint/2010/main" val="1554632092"/>
              </p:ext>
            </p:extLst>
          </p:nvPr>
        </p:nvGraphicFramePr>
        <p:xfrm>
          <a:off x="677333" y="1752600"/>
          <a:ext cx="9733492" cy="4334828"/>
        </p:xfrm>
        <a:graphic>
          <a:graphicData uri="http://schemas.openxmlformats.org/drawingml/2006/table">
            <a:tbl>
              <a:tblPr firstRow="1" firstCol="1" bandRow="1">
                <a:tableStyleId>{5C22544A-7EE6-4342-B048-85BDC9FD1C3A}</a:tableStyleId>
              </a:tblPr>
              <a:tblGrid>
                <a:gridCol w="2405214">
                  <a:extLst>
                    <a:ext uri="{9D8B030D-6E8A-4147-A177-3AD203B41FA5}">
                      <a16:colId xmlns:a16="http://schemas.microsoft.com/office/drawing/2014/main" val="161767808"/>
                    </a:ext>
                  </a:extLst>
                </a:gridCol>
                <a:gridCol w="1213228">
                  <a:extLst>
                    <a:ext uri="{9D8B030D-6E8A-4147-A177-3AD203B41FA5}">
                      <a16:colId xmlns:a16="http://schemas.microsoft.com/office/drawing/2014/main" val="1416672003"/>
                    </a:ext>
                  </a:extLst>
                </a:gridCol>
                <a:gridCol w="2171700">
                  <a:extLst>
                    <a:ext uri="{9D8B030D-6E8A-4147-A177-3AD203B41FA5}">
                      <a16:colId xmlns:a16="http://schemas.microsoft.com/office/drawing/2014/main" val="2699578837"/>
                    </a:ext>
                  </a:extLst>
                </a:gridCol>
                <a:gridCol w="3943350">
                  <a:extLst>
                    <a:ext uri="{9D8B030D-6E8A-4147-A177-3AD203B41FA5}">
                      <a16:colId xmlns:a16="http://schemas.microsoft.com/office/drawing/2014/main" val="2049061244"/>
                    </a:ext>
                  </a:extLst>
                </a:gridCol>
              </a:tblGrid>
              <a:tr h="347663">
                <a:tc>
                  <a:txBody>
                    <a:bodyPr/>
                    <a:lstStyle/>
                    <a:p>
                      <a:pPr algn="just">
                        <a:spcAft>
                          <a:spcPts val="0"/>
                        </a:spcAft>
                      </a:pPr>
                      <a:r>
                        <a:rPr lang="zh-CN" sz="2400" kern="100">
                          <a:effectLst/>
                        </a:rPr>
                        <a:t>名称</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人员</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沟通方式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联系方式</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0134304"/>
                  </a:ext>
                </a:extLst>
              </a:tr>
              <a:tr h="695325">
                <a:tc>
                  <a:txBody>
                    <a:bodyPr/>
                    <a:lstStyle/>
                    <a:p>
                      <a:pPr algn="just">
                        <a:spcAft>
                          <a:spcPts val="0"/>
                        </a:spcAft>
                      </a:pPr>
                      <a:r>
                        <a:rPr lang="zh-CN" sz="2400" kern="100" dirty="0">
                          <a:effectLst/>
                        </a:rPr>
                        <a:t>教师用户代表</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杨枨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yangc@zucc.edu.cn</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8874793"/>
                  </a:ext>
                </a:extLst>
              </a:tr>
              <a:tr h="695325">
                <a:tc>
                  <a:txBody>
                    <a:bodyPr/>
                    <a:lstStyle/>
                    <a:p>
                      <a:pPr algn="just">
                        <a:spcAft>
                          <a:spcPts val="0"/>
                        </a:spcAft>
                      </a:pPr>
                      <a:r>
                        <a:rPr lang="zh-CN" sz="2400" kern="100">
                          <a:effectLst/>
                        </a:rPr>
                        <a:t>学生用户代表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rPr>
                        <a:t>彭慧铭</a:t>
                      </a:r>
                      <a:endParaRPr lang="zh-CN" altLang="zh-CN" sz="2400" kern="100" dirty="0">
                        <a:effectLst/>
                        <a:latin typeface="Times New Roman" panose="02020603050405020304" pitchFamily="18" charset="0"/>
                        <a:ea typeface="宋体" panose="02010600030101010101" pitchFamily="2" charset="-122"/>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altLang="zh-CN" sz="2400" kern="100" dirty="0">
                          <a:effectLst/>
                        </a:rPr>
                        <a:t>31601403@stu.zucc.edu.cn</a:t>
                      </a:r>
                      <a:endParaRPr lang="zh-CN" altLang="zh-CN" sz="2400" kern="100" dirty="0">
                        <a:effectLst/>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5567968"/>
                  </a:ext>
                </a:extLst>
              </a:tr>
              <a:tr h="695325">
                <a:tc>
                  <a:txBody>
                    <a:bodyPr/>
                    <a:lstStyle/>
                    <a:p>
                      <a:pPr algn="just">
                        <a:spcAft>
                          <a:spcPts val="0"/>
                        </a:spcAft>
                      </a:pPr>
                      <a:r>
                        <a:rPr lang="zh-CN" sz="2400" kern="100">
                          <a:effectLst/>
                        </a:rPr>
                        <a:t>管理员 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潘琳</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plpl1016</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19616573"/>
                  </a:ext>
                </a:extLst>
              </a:tr>
              <a:tr h="695325">
                <a:tc>
                  <a:txBody>
                    <a:bodyPr/>
                    <a:lstStyle/>
                    <a:p>
                      <a:pPr algn="just">
                        <a:spcAft>
                          <a:spcPts val="0"/>
                        </a:spcAft>
                      </a:pPr>
                      <a:r>
                        <a:rPr lang="zh-CN" sz="2400" kern="100">
                          <a:effectLst/>
                        </a:rPr>
                        <a:t>游客用户代表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罗培成</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31601358@stu.zucc.edu.cn</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3194816"/>
                  </a:ext>
                </a:extLst>
              </a:tr>
              <a:tr h="1042988">
                <a:tc>
                  <a:txBody>
                    <a:bodyPr/>
                    <a:lstStyle/>
                    <a:p>
                      <a:pPr algn="just">
                        <a:spcAft>
                          <a:spcPts val="0"/>
                        </a:spcAft>
                      </a:pPr>
                      <a:r>
                        <a:rPr lang="zh-CN" sz="2400" kern="100">
                          <a:effectLst/>
                        </a:rPr>
                        <a:t>开发组代表</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zh-CN" altLang="zh-CN" sz="2400" kern="100" dirty="0">
                          <a:effectLst/>
                        </a:rPr>
                        <a:t>雷震</a:t>
                      </a:r>
                      <a:endParaRPr lang="zh-CN" alt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kern="100">
                          <a:effectLst/>
                        </a:rPr>
                        <a:t>邮件，面对面访谈，微信</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400" kern="100" dirty="0">
                          <a:effectLst/>
                        </a:rPr>
                        <a:t> </a:t>
                      </a:r>
                      <a:r>
                        <a:rPr lang="en-US" altLang="zh-CN" sz="2400" kern="100" dirty="0">
                          <a:effectLst/>
                        </a:rPr>
                        <a:t>leizhen960124@163.com</a:t>
                      </a:r>
                      <a:endParaRPr lang="zh-CN" altLang="zh-CN" sz="2400" kern="100" dirty="0">
                        <a:effectLst/>
                        <a:latin typeface="Times New Roman" panose="02020603050405020304" pitchFamily="18" charset="0"/>
                        <a:ea typeface="宋体" panose="02010600030101010101" pitchFamily="2" charset="-122"/>
                      </a:endParaRPr>
                    </a:p>
                    <a:p>
                      <a:pPr algn="just">
                        <a:spcAft>
                          <a:spcPts val="0"/>
                        </a:spcAft>
                      </a:pP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5904220"/>
                  </a:ext>
                </a:extLst>
              </a:tr>
            </a:tbl>
          </a:graphicData>
        </a:graphic>
      </p:graphicFrame>
    </p:spTree>
    <p:extLst>
      <p:ext uri="{BB962C8B-B14F-4D97-AF65-F5344CB8AC3E}">
        <p14:creationId xmlns:p14="http://schemas.microsoft.com/office/powerpoint/2010/main" val="476062708"/>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575</TotalTime>
  <Words>1573</Words>
  <Application>Microsoft Office PowerPoint</Application>
  <PresentationFormat>宽屏</PresentationFormat>
  <Paragraphs>340</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宋体</vt:lpstr>
      <vt:lpstr>Arial</vt:lpstr>
      <vt:lpstr>Calibri</vt:lpstr>
      <vt:lpstr>Times New Roman</vt:lpstr>
      <vt:lpstr>Trebuchet MS</vt:lpstr>
      <vt:lpstr>Wingdings 3</vt:lpstr>
      <vt:lpstr>平面</vt:lpstr>
      <vt:lpstr>软件需求规格说明书 评审</vt:lpstr>
      <vt:lpstr>目录</vt:lpstr>
      <vt:lpstr>Vision&amp;Scope </vt:lpstr>
      <vt:lpstr>PowerPoint 演示文稿</vt:lpstr>
      <vt:lpstr>PowerPoint 演示文稿</vt:lpstr>
      <vt:lpstr>PowerPoint 演示文稿</vt:lpstr>
      <vt:lpstr>用户群分类</vt:lpstr>
      <vt:lpstr>用户群分类</vt:lpstr>
      <vt:lpstr>用户代表</vt:lpstr>
      <vt:lpstr>需求获取</vt:lpstr>
      <vt:lpstr>用户邀请函 教师</vt:lpstr>
      <vt:lpstr>游客</vt:lpstr>
      <vt:lpstr>学生</vt:lpstr>
      <vt:lpstr>管理员</vt:lpstr>
      <vt:lpstr>访谈记录</vt:lpstr>
      <vt:lpstr>界面原型</vt:lpstr>
      <vt:lpstr>PowerPoint 演示文稿</vt:lpstr>
      <vt:lpstr>PowerPoint 演示文稿</vt:lpstr>
      <vt:lpstr>PowerPoint 演示文稿</vt:lpstr>
      <vt:lpstr>PowerPoint 演示文稿</vt:lpstr>
      <vt:lpstr>需求用例</vt:lpstr>
      <vt:lpstr>PowerPoint 演示文稿</vt:lpstr>
      <vt:lpstr>PowerPoint 演示文稿</vt:lpstr>
      <vt:lpstr>PowerPoint 演示文稿</vt:lpstr>
      <vt:lpstr>PowerPoint 演示文稿</vt:lpstr>
      <vt:lpstr>PowerPoint 演示文稿</vt:lpstr>
      <vt:lpstr>数据字典</vt:lpstr>
      <vt:lpstr>PowerPoint 演示文稿</vt:lpstr>
      <vt:lpstr>PowerPoint 演示文稿</vt:lpstr>
      <vt:lpstr>需求优先级 （TBD）</vt:lpstr>
      <vt:lpstr>优先级权重  客户代表1.5 用户代表1.0 游客代表0.5</vt:lpstr>
      <vt:lpstr> UML图例 </vt:lpstr>
      <vt:lpstr>PowerPoint 演示文稿</vt:lpstr>
      <vt:lpstr>PowerPoint 演示文稿</vt:lpstr>
      <vt:lpstr>非功能性需求</vt:lpstr>
      <vt:lpstr>PowerPoint 演示文稿</vt:lpstr>
      <vt:lpstr>测试用例</vt:lpstr>
      <vt:lpstr>PowerPoint 演示文稿</vt:lpstr>
      <vt:lpstr>其他内容</vt:lpstr>
      <vt:lpstr>参考文献</vt:lpstr>
      <vt:lpstr>小组分工</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软件需求规格说明书 评审</dc:title>
  <dc:creator>oliver hawk</dc:creator>
  <cp:lastModifiedBy>oliver hawk</cp:lastModifiedBy>
  <cp:revision>18</cp:revision>
  <dcterms:created xsi:type="dcterms:W3CDTF">2019-01-03T07:33:20Z</dcterms:created>
  <dcterms:modified xsi:type="dcterms:W3CDTF">2019-01-03T17:08:30Z</dcterms:modified>
</cp:coreProperties>
</file>