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1"/>
  </p:notesMasterIdLst>
  <p:sldIdLst>
    <p:sldId id="256" r:id="rId2"/>
    <p:sldId id="257" r:id="rId3"/>
    <p:sldId id="298" r:id="rId4"/>
    <p:sldId id="258" r:id="rId5"/>
    <p:sldId id="297" r:id="rId6"/>
    <p:sldId id="270" r:id="rId7"/>
    <p:sldId id="296" r:id="rId8"/>
    <p:sldId id="259" r:id="rId9"/>
    <p:sldId id="299" r:id="rId10"/>
    <p:sldId id="260" r:id="rId11"/>
    <p:sldId id="300" r:id="rId12"/>
    <p:sldId id="261" r:id="rId13"/>
    <p:sldId id="263" r:id="rId14"/>
    <p:sldId id="302" r:id="rId15"/>
    <p:sldId id="301" r:id="rId16"/>
    <p:sldId id="303" r:id="rId17"/>
    <p:sldId id="306" r:id="rId18"/>
    <p:sldId id="273" r:id="rId19"/>
    <p:sldId id="277" r:id="rId20"/>
    <p:sldId id="278" r:id="rId21"/>
    <p:sldId id="279" r:id="rId22"/>
    <p:sldId id="280" r:id="rId23"/>
    <p:sldId id="348" r:id="rId24"/>
    <p:sldId id="307" r:id="rId25"/>
    <p:sldId id="415" r:id="rId26"/>
    <p:sldId id="304" r:id="rId27"/>
    <p:sldId id="265" r:id="rId28"/>
    <p:sldId id="349" r:id="rId29"/>
    <p:sldId id="266" r:id="rId30"/>
    <p:sldId id="350" r:id="rId31"/>
    <p:sldId id="351" r:id="rId32"/>
    <p:sldId id="352" r:id="rId33"/>
    <p:sldId id="353" r:id="rId34"/>
    <p:sldId id="308" r:id="rId35"/>
    <p:sldId id="271" r:id="rId36"/>
    <p:sldId id="354" r:id="rId37"/>
    <p:sldId id="267" r:id="rId38"/>
    <p:sldId id="268" r:id="rId39"/>
    <p:sldId id="309" r:id="rId40"/>
    <p:sldId id="269" r:id="rId41"/>
    <p:sldId id="281" r:id="rId42"/>
    <p:sldId id="282" r:id="rId43"/>
    <p:sldId id="283" r:id="rId44"/>
    <p:sldId id="284" r:id="rId45"/>
    <p:sldId id="288" r:id="rId46"/>
    <p:sldId id="285" r:id="rId47"/>
    <p:sldId id="286" r:id="rId48"/>
    <p:sldId id="287" r:id="rId49"/>
    <p:sldId id="289" r:id="rId50"/>
    <p:sldId id="416" r:id="rId51"/>
    <p:sldId id="290" r:id="rId52"/>
    <p:sldId id="291" r:id="rId53"/>
    <p:sldId id="292" r:id="rId54"/>
    <p:sldId id="293" r:id="rId55"/>
    <p:sldId id="294" r:id="rId56"/>
    <p:sldId id="295" r:id="rId57"/>
    <p:sldId id="312" r:id="rId58"/>
    <p:sldId id="417" r:id="rId59"/>
    <p:sldId id="31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8" autoAdjust="0"/>
    <p:restoredTop sz="94660"/>
  </p:normalViewPr>
  <p:slideViewPr>
    <p:cSldViewPr snapToGrid="0">
      <p:cViewPr varScale="1">
        <p:scale>
          <a:sx n="67" d="100"/>
          <a:sy n="67" d="100"/>
        </p:scale>
        <p:origin x="604" y="52"/>
      </p:cViewPr>
      <p:guideLst/>
    </p:cSldViewPr>
  </p:slideViewPr>
  <p:notesTextViewPr>
    <p:cViewPr>
      <p:scale>
        <a:sx n="1" d="1"/>
        <a:sy n="1" d="1"/>
      </p:scale>
      <p:origin x="0" y="0"/>
    </p:cViewPr>
  </p:notesTextViewPr>
  <p:sorterViewPr>
    <p:cViewPr>
      <p:scale>
        <a:sx n="50" d="100"/>
        <a:sy n="50" d="100"/>
      </p:scale>
      <p:origin x="0" y="-39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10/21/2018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10/21/2018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10/21/2018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UML</a:t>
            </a:r>
            <a:r>
              <a:rPr lang="zh-CN" altLang="en-US" dirty="0"/>
              <a:t>概述</a:t>
            </a:r>
          </a:p>
        </p:txBody>
      </p:sp>
      <p:sp>
        <p:nvSpPr>
          <p:cNvPr id="3" name="副标题 2"/>
          <p:cNvSpPr>
            <a:spLocks noGrp="1"/>
          </p:cNvSpPr>
          <p:nvPr>
            <p:ph type="subTitle" idx="1"/>
          </p:nvPr>
        </p:nvSpPr>
        <p:spPr/>
        <p:txBody>
          <a:bodyPr/>
          <a:lstStyle/>
          <a:p>
            <a:r>
              <a:rPr lang="zh-CN" altLang="en-US" dirty="0">
                <a:solidFill>
                  <a:schemeClr val="tx1"/>
                </a:solidFill>
              </a:rPr>
              <a:t>组长：童欣 </a:t>
            </a:r>
            <a:endParaRPr lang="en-US" altLang="zh-CN" dirty="0">
              <a:solidFill>
                <a:schemeClr val="tx1"/>
              </a:solidFill>
            </a:endParaRPr>
          </a:p>
          <a:p>
            <a:r>
              <a:rPr lang="zh-CN" altLang="en-US" dirty="0">
                <a:solidFill>
                  <a:schemeClr val="tx1"/>
                </a:solidFill>
              </a:rPr>
              <a:t>组员：吴自强 陈雅菁 陈婧唯 刘震 张天颖</a:t>
            </a:r>
            <a:endParaRPr lang="en-US" altLang="zh-CN" dirty="0">
              <a:solidFill>
                <a:schemeClr val="tx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66" y="4640708"/>
            <a:ext cx="2541613" cy="2217292"/>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3014"/>
          </a:xfrm>
        </p:spPr>
        <p:txBody>
          <a:bodyPr/>
          <a:lstStyle/>
          <a:p>
            <a:r>
              <a:rPr lang="zh-CN" altLang="en-US" dirty="0"/>
              <a:t>什么是</a:t>
            </a:r>
            <a:r>
              <a:rPr lang="en-US" altLang="zh-CN" dirty="0"/>
              <a:t>UML</a:t>
            </a:r>
            <a:r>
              <a:rPr lang="zh-CN" altLang="en-US" dirty="0"/>
              <a:t>建模？</a:t>
            </a:r>
          </a:p>
        </p:txBody>
      </p:sp>
      <p:sp>
        <p:nvSpPr>
          <p:cNvPr id="3" name="内容占位符 2"/>
          <p:cNvSpPr>
            <a:spLocks noGrp="1"/>
          </p:cNvSpPr>
          <p:nvPr>
            <p:ph idx="1"/>
          </p:nvPr>
        </p:nvSpPr>
        <p:spPr>
          <a:xfrm>
            <a:off x="677334" y="1322615"/>
            <a:ext cx="8685741" cy="4718748"/>
          </a:xfrm>
        </p:spPr>
        <p:txBody>
          <a:bodyPr>
            <a:normAutofit/>
          </a:bodyPr>
          <a:lstStyle/>
          <a:p>
            <a:endParaRPr lang="en-US" altLang="zh-CN" sz="3200" b="1" dirty="0"/>
          </a:p>
          <a:p>
            <a:r>
              <a:rPr lang="en-US" altLang="zh-CN" sz="3200" dirty="0"/>
              <a:t>UML</a:t>
            </a:r>
            <a:r>
              <a:rPr lang="zh-CN" altLang="en-US" sz="3200" dirty="0"/>
              <a:t>建模是</a:t>
            </a:r>
            <a:r>
              <a:rPr lang="zh-CN" altLang="zh-CN" sz="3200" dirty="0"/>
              <a:t>面向对象建模（</a:t>
            </a:r>
            <a:r>
              <a:rPr lang="en-US" altLang="zh-CN" sz="3200" dirty="0"/>
              <a:t>Object Modeling Technique</a:t>
            </a:r>
            <a:r>
              <a:rPr lang="zh-CN" altLang="zh-CN" sz="3200" dirty="0"/>
              <a:t>）</a:t>
            </a:r>
          </a:p>
          <a:p>
            <a:pPr marL="0" indent="0">
              <a:buNone/>
            </a:pPr>
            <a:r>
              <a:rPr lang="zh-CN" altLang="zh-CN" sz="3200" dirty="0"/>
              <a:t>　　</a:t>
            </a:r>
            <a:endParaRPr lang="en-US" altLang="zh-CN" sz="3200" dirty="0"/>
          </a:p>
          <a:p>
            <a:r>
              <a:rPr lang="en-US" altLang="zh-CN" sz="3200" dirty="0"/>
              <a:t>OMT</a:t>
            </a:r>
            <a:r>
              <a:rPr lang="zh-CN" altLang="zh-CN" sz="3200" dirty="0"/>
              <a:t>是一种通过模型来思考问题的方法。</a:t>
            </a:r>
            <a:r>
              <a:rPr lang="en-US" altLang="zh-CN" sz="3200" dirty="0"/>
              <a:t>OMT</a:t>
            </a:r>
            <a:r>
              <a:rPr lang="zh-CN" altLang="zh-CN" sz="3200" dirty="0"/>
              <a:t>方法提供了一组面向对象的概念以及图形符号。用于软件开发中的需求分析，系统设计，架构设计等各个环节。</a:t>
            </a:r>
          </a:p>
          <a:p>
            <a:pPr marL="0" indent="0">
              <a:buNone/>
            </a:pPr>
            <a:endParaRPr lang="zh-CN" altLang="en-US" dirty="0"/>
          </a:p>
        </p:txBody>
      </p:sp>
      <p:sp>
        <p:nvSpPr>
          <p:cNvPr id="6" name="矩形 5"/>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76275"/>
          </a:xfrm>
        </p:spPr>
        <p:txBody>
          <a:bodyPr/>
          <a:lstStyle/>
          <a:p>
            <a:r>
              <a:rPr lang="zh-CN" altLang="en-US" dirty="0"/>
              <a:t>什么是</a:t>
            </a:r>
            <a:r>
              <a:rPr lang="en-US" altLang="zh-CN" dirty="0"/>
              <a:t>UML</a:t>
            </a:r>
            <a:r>
              <a:rPr lang="zh-CN" altLang="en-US" dirty="0"/>
              <a:t>建模？</a:t>
            </a:r>
          </a:p>
        </p:txBody>
      </p:sp>
      <p:sp>
        <p:nvSpPr>
          <p:cNvPr id="3" name="内容占位符 2"/>
          <p:cNvSpPr>
            <a:spLocks noGrp="1"/>
          </p:cNvSpPr>
          <p:nvPr>
            <p:ph idx="1"/>
          </p:nvPr>
        </p:nvSpPr>
        <p:spPr>
          <a:xfrm>
            <a:off x="534459" y="1457326"/>
            <a:ext cx="9019116" cy="4555462"/>
          </a:xfrm>
        </p:spPr>
        <p:txBody>
          <a:bodyPr>
            <a:normAutofit/>
          </a:bodyPr>
          <a:lstStyle/>
          <a:p>
            <a:r>
              <a:rPr lang="en-US" altLang="zh-CN" sz="3200" dirty="0"/>
              <a:t>OMT</a:t>
            </a:r>
            <a:r>
              <a:rPr lang="zh-CN" altLang="zh-CN" sz="3200" dirty="0"/>
              <a:t>从三个相关但体现系统不同方面的角度去对系统建模。得到三种模型分别是：对象模型，动态模型，功能模型。</a:t>
            </a:r>
          </a:p>
          <a:p>
            <a:r>
              <a:rPr lang="zh-CN" altLang="zh-CN" sz="3200" dirty="0"/>
              <a:t>对象模型代表了系统静态的结构。</a:t>
            </a:r>
          </a:p>
          <a:p>
            <a:r>
              <a:rPr lang="zh-CN" altLang="zh-CN" sz="3200" dirty="0"/>
              <a:t>动态模型代表了系统随时间变化的、行为的，控制的方面。</a:t>
            </a:r>
          </a:p>
          <a:p>
            <a:r>
              <a:rPr lang="zh-CN" altLang="zh-CN" sz="3200" dirty="0"/>
              <a:t>功能模型代表了系统的功能。</a:t>
            </a:r>
          </a:p>
          <a:p>
            <a:r>
              <a:rPr lang="zh-CN" altLang="zh-CN" sz="3200" dirty="0"/>
              <a:t>三种模型不是独立的。</a:t>
            </a:r>
          </a:p>
          <a:p>
            <a:endParaRPr lang="zh-CN" altLang="en-US"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64029"/>
          </a:xfrm>
        </p:spPr>
        <p:txBody>
          <a:bodyPr/>
          <a:lstStyle/>
          <a:p>
            <a:r>
              <a:rPr lang="zh-CN" altLang="en-US" dirty="0"/>
              <a:t>为什么使用</a:t>
            </a:r>
            <a:r>
              <a:rPr lang="en-US" altLang="zh-CN" dirty="0"/>
              <a:t>UML</a:t>
            </a:r>
            <a:r>
              <a:rPr lang="zh-CN" altLang="en-US" dirty="0"/>
              <a:t>？</a:t>
            </a:r>
          </a:p>
        </p:txBody>
      </p:sp>
      <p:sp>
        <p:nvSpPr>
          <p:cNvPr id="3" name="内容占位符 2"/>
          <p:cNvSpPr>
            <a:spLocks noGrp="1"/>
          </p:cNvSpPr>
          <p:nvPr>
            <p:ph idx="1"/>
          </p:nvPr>
        </p:nvSpPr>
        <p:spPr>
          <a:xfrm>
            <a:off x="677334" y="1273629"/>
            <a:ext cx="8596668" cy="4767733"/>
          </a:xfrm>
        </p:spPr>
        <p:txBody>
          <a:bodyPr/>
          <a:lstStyle/>
          <a:p>
            <a:r>
              <a:rPr lang="zh-CN" altLang="zh-CN" sz="3200" dirty="0"/>
              <a:t>软件工程在开发前需要设计图</a:t>
            </a:r>
            <a:r>
              <a:rPr lang="zh-CN" altLang="en-US" sz="3200" dirty="0"/>
              <a:t>（蓝图）</a:t>
            </a:r>
            <a:r>
              <a:rPr lang="zh-CN" altLang="zh-CN" sz="3200" dirty="0"/>
              <a:t>，而</a:t>
            </a:r>
            <a:r>
              <a:rPr lang="en-US" altLang="zh-CN" sz="3200" dirty="0"/>
              <a:t>UML</a:t>
            </a:r>
            <a:r>
              <a:rPr lang="zh-CN" altLang="zh-CN" sz="3200" dirty="0"/>
              <a:t>可以完成我们这一要求。</a:t>
            </a:r>
          </a:p>
          <a:p>
            <a:r>
              <a:rPr lang="zh-CN" altLang="zh-CN" sz="3200" dirty="0"/>
              <a:t>使用</a:t>
            </a:r>
            <a:r>
              <a:rPr lang="en-US" altLang="zh-CN" sz="3200" dirty="0"/>
              <a:t>UML</a:t>
            </a:r>
            <a:r>
              <a:rPr lang="zh-CN" altLang="zh-CN" sz="3200" dirty="0"/>
              <a:t>的好处。</a:t>
            </a:r>
          </a:p>
          <a:p>
            <a:pPr marL="0" indent="0">
              <a:buNone/>
            </a:pPr>
            <a:r>
              <a:rPr lang="zh-CN" altLang="zh-CN" sz="3200" dirty="0"/>
              <a:t>　　　</a:t>
            </a:r>
            <a:r>
              <a:rPr lang="en-US" altLang="zh-CN" sz="3200" dirty="0"/>
              <a:t>1</a:t>
            </a:r>
            <a:r>
              <a:rPr lang="zh-CN" altLang="zh-CN" sz="3200" dirty="0"/>
              <a:t>）可以按照需要对系统进行可视化。</a:t>
            </a:r>
          </a:p>
          <a:p>
            <a:pPr marL="0" indent="0">
              <a:buNone/>
            </a:pPr>
            <a:r>
              <a:rPr lang="zh-CN" altLang="zh-CN" sz="3200" dirty="0"/>
              <a:t>　　　</a:t>
            </a:r>
            <a:r>
              <a:rPr lang="en-US" altLang="zh-CN" sz="3200" dirty="0"/>
              <a:t>2</a:t>
            </a:r>
            <a:r>
              <a:rPr lang="zh-CN" altLang="zh-CN" sz="3200" dirty="0"/>
              <a:t>）能够规约系统的行为。</a:t>
            </a:r>
          </a:p>
          <a:p>
            <a:pPr marL="0" indent="0">
              <a:buNone/>
            </a:pPr>
            <a:r>
              <a:rPr lang="zh-CN" altLang="zh-CN" sz="3200" dirty="0"/>
              <a:t>　　　</a:t>
            </a:r>
            <a:r>
              <a:rPr lang="en-US" altLang="zh-CN" sz="3200" dirty="0"/>
              <a:t>3</a:t>
            </a:r>
            <a:r>
              <a:rPr lang="zh-CN" altLang="zh-CN" sz="3200" dirty="0"/>
              <a:t>）对做出的决策进行文档化。</a:t>
            </a:r>
          </a:p>
          <a:p>
            <a:endParaRPr lang="zh-CN" altLang="en-US" dirty="0"/>
          </a:p>
        </p:txBody>
      </p:sp>
      <p:sp>
        <p:nvSpPr>
          <p:cNvPr id="6" name="矩形 5"/>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64029"/>
          </a:xfrm>
        </p:spPr>
        <p:txBody>
          <a:bodyPr/>
          <a:lstStyle/>
          <a:p>
            <a:r>
              <a:rPr lang="en-US" altLang="zh-CN" dirty="0"/>
              <a:t>UML</a:t>
            </a:r>
            <a:r>
              <a:rPr lang="zh-CN" altLang="en-US" dirty="0"/>
              <a:t>的特点</a:t>
            </a:r>
          </a:p>
        </p:txBody>
      </p:sp>
      <p:sp>
        <p:nvSpPr>
          <p:cNvPr id="3" name="内容占位符 2"/>
          <p:cNvSpPr>
            <a:spLocks noGrp="1"/>
          </p:cNvSpPr>
          <p:nvPr>
            <p:ph idx="1"/>
          </p:nvPr>
        </p:nvSpPr>
        <p:spPr>
          <a:xfrm>
            <a:off x="498444" y="1758226"/>
            <a:ext cx="9173677" cy="4767733"/>
          </a:xfrm>
        </p:spPr>
        <p:txBody>
          <a:bodyPr>
            <a:normAutofit/>
          </a:bodyPr>
          <a:lstStyle/>
          <a:p>
            <a:r>
              <a:rPr lang="en-US" altLang="zh-CN" sz="3000" dirty="0"/>
              <a:t>1.</a:t>
            </a:r>
            <a:r>
              <a:rPr lang="zh-CN" altLang="zh-CN" sz="3000" dirty="0"/>
              <a:t>统一的标准（被</a:t>
            </a:r>
            <a:r>
              <a:rPr lang="en-US" altLang="zh-CN" sz="3000" dirty="0"/>
              <a:t>OMG</a:t>
            </a:r>
            <a:r>
              <a:rPr lang="zh-CN" altLang="zh-CN" sz="3000" dirty="0"/>
              <a:t>所认定的建模语言标准）</a:t>
            </a:r>
          </a:p>
          <a:p>
            <a:r>
              <a:rPr lang="en-US" altLang="zh-CN" sz="3000" dirty="0"/>
              <a:t>2.</a:t>
            </a:r>
            <a:r>
              <a:rPr lang="zh-CN" altLang="zh-CN" sz="3000" dirty="0"/>
              <a:t>面向对象。</a:t>
            </a:r>
            <a:r>
              <a:rPr lang="en-US" altLang="zh-CN" sz="3000" dirty="0"/>
              <a:t>UML</a:t>
            </a:r>
            <a:r>
              <a:rPr lang="zh-CN" altLang="zh-CN" sz="3000" dirty="0"/>
              <a:t>支持</a:t>
            </a:r>
            <a:r>
              <a:rPr lang="en-US" altLang="zh-CN" sz="3000" dirty="0" err="1"/>
              <a:t>面向对象</a:t>
            </a:r>
            <a:r>
              <a:rPr lang="zh-CN" altLang="en-US" sz="3000" dirty="0"/>
              <a:t>技术</a:t>
            </a:r>
            <a:r>
              <a:rPr lang="zh-CN" altLang="zh-CN" sz="3000" dirty="0"/>
              <a:t>的主要概念，提供了一批基本的模型元素的表示图形和方法，能简洁明了地表达面向对象的各种概念。</a:t>
            </a:r>
          </a:p>
          <a:p>
            <a:r>
              <a:rPr lang="en-US" altLang="zh-CN" sz="3000" dirty="0"/>
              <a:t>3.</a:t>
            </a:r>
            <a:r>
              <a:rPr lang="zh-CN" altLang="zh-CN" sz="3000" dirty="0"/>
              <a:t>可视化，表示能力强。通过</a:t>
            </a:r>
            <a:r>
              <a:rPr lang="en-US" altLang="zh-CN" sz="3000" dirty="0"/>
              <a:t>UML</a:t>
            </a:r>
            <a:r>
              <a:rPr lang="zh-CN" altLang="zh-CN" sz="3000" dirty="0"/>
              <a:t>的模型图能清晰地表示系统的逻辑模型和实现模型。可用于各种复杂系统的建模。</a:t>
            </a:r>
          </a:p>
          <a:p>
            <a:endParaRPr lang="zh-CN" altLang="en-US" dirty="0"/>
          </a:p>
        </p:txBody>
      </p:sp>
      <p:sp>
        <p:nvSpPr>
          <p:cNvPr id="6" name="矩形 5"/>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的特点</a:t>
            </a:r>
          </a:p>
        </p:txBody>
      </p:sp>
      <p:sp>
        <p:nvSpPr>
          <p:cNvPr id="3" name="内容占位符 2"/>
          <p:cNvSpPr>
            <a:spLocks noGrp="1"/>
          </p:cNvSpPr>
          <p:nvPr>
            <p:ph idx="1"/>
          </p:nvPr>
        </p:nvSpPr>
        <p:spPr>
          <a:xfrm>
            <a:off x="677334" y="1930400"/>
            <a:ext cx="8596668" cy="3880773"/>
          </a:xfrm>
        </p:spPr>
        <p:txBody>
          <a:bodyPr/>
          <a:lstStyle/>
          <a:p>
            <a:r>
              <a:rPr lang="en-US" altLang="zh-CN" sz="3000" dirty="0"/>
              <a:t>4.</a:t>
            </a:r>
            <a:r>
              <a:rPr lang="zh-CN" altLang="zh-CN" sz="3000" dirty="0"/>
              <a:t>独立于过程。</a:t>
            </a:r>
            <a:r>
              <a:rPr lang="en-US" altLang="zh-CN" sz="3000" dirty="0"/>
              <a:t>UML</a:t>
            </a:r>
            <a:r>
              <a:rPr lang="zh-CN" altLang="zh-CN" sz="3000" dirty="0"/>
              <a:t>是系统建模语言，独立于开发过程。</a:t>
            </a:r>
          </a:p>
          <a:p>
            <a:r>
              <a:rPr lang="en-US" altLang="zh-CN" sz="3000" dirty="0"/>
              <a:t>5.</a:t>
            </a:r>
            <a:r>
              <a:rPr lang="zh-CN" altLang="zh-CN" sz="3000" dirty="0"/>
              <a:t>独立于程序设计语言。用</a:t>
            </a:r>
            <a:r>
              <a:rPr lang="en-US" altLang="zh-CN" sz="3000" dirty="0"/>
              <a:t>UML</a:t>
            </a:r>
            <a:r>
              <a:rPr lang="zh-CN" altLang="zh-CN" sz="3000" dirty="0"/>
              <a:t>建立的软件系统模型可以用</a:t>
            </a:r>
            <a:r>
              <a:rPr lang="en-US" altLang="zh-CN" sz="3000" dirty="0"/>
              <a:t>Java</a:t>
            </a:r>
            <a:r>
              <a:rPr lang="zh-CN" altLang="zh-CN" sz="3000" dirty="0"/>
              <a:t>、</a:t>
            </a:r>
            <a:r>
              <a:rPr lang="en-US" altLang="zh-CN" sz="3000" dirty="0"/>
              <a:t>VC++</a:t>
            </a:r>
            <a:r>
              <a:rPr lang="zh-CN" altLang="zh-CN" sz="3000" dirty="0"/>
              <a:t>等任何一种面向对象的程序设计来实现。</a:t>
            </a:r>
          </a:p>
          <a:p>
            <a:r>
              <a:rPr lang="en-US" altLang="zh-CN" sz="3000" dirty="0"/>
              <a:t>6.</a:t>
            </a:r>
            <a:r>
              <a:rPr lang="zh-CN" altLang="zh-CN" sz="3000" dirty="0"/>
              <a:t>易于掌握使用。</a:t>
            </a:r>
            <a:r>
              <a:rPr lang="en-US" altLang="zh-CN" sz="3000" dirty="0"/>
              <a:t>UML</a:t>
            </a:r>
            <a:r>
              <a:rPr lang="zh-CN" altLang="zh-CN" sz="3000" dirty="0"/>
              <a:t>图形结构清晰，建模简洁明了，容易掌握使用。</a:t>
            </a:r>
          </a:p>
          <a:p>
            <a:endParaRPr lang="zh-CN" altLang="en-US"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0209" y="1895475"/>
            <a:ext cx="8596668" cy="1320800"/>
          </a:xfrm>
        </p:spPr>
        <p:txBody>
          <a:bodyPr/>
          <a:lstStyle/>
          <a:p>
            <a:r>
              <a:rPr lang="en-US" altLang="zh-CN" dirty="0"/>
              <a:t>UML</a:t>
            </a:r>
            <a:r>
              <a:rPr lang="zh-CN" altLang="en-US" dirty="0"/>
              <a:t>概述</a:t>
            </a:r>
            <a:br>
              <a:rPr lang="en-US" altLang="zh-CN" dirty="0"/>
            </a:br>
            <a:r>
              <a:rPr lang="zh-CN" altLang="en-US" dirty="0">
                <a:solidFill>
                  <a:schemeClr val="tx1"/>
                </a:solidFill>
              </a:rPr>
              <a:t>问题一：</a:t>
            </a:r>
            <a:r>
              <a:rPr lang="en-US" altLang="zh-CN" dirty="0">
                <a:solidFill>
                  <a:schemeClr val="tx1"/>
                </a:solidFill>
              </a:rPr>
              <a:t>UML</a:t>
            </a:r>
            <a:r>
              <a:rPr lang="zh-CN" altLang="en-US" dirty="0">
                <a:solidFill>
                  <a:schemeClr val="tx1"/>
                </a:solidFill>
              </a:rPr>
              <a:t>的英文是什么？</a:t>
            </a:r>
          </a:p>
        </p:txBody>
      </p:sp>
      <p:sp>
        <p:nvSpPr>
          <p:cNvPr id="3" name="内容占位符 2"/>
          <p:cNvSpPr>
            <a:spLocks noGrp="1"/>
          </p:cNvSpPr>
          <p:nvPr>
            <p:ph idx="1"/>
          </p:nvPr>
        </p:nvSpPr>
        <p:spPr>
          <a:xfrm>
            <a:off x="820209" y="4139278"/>
            <a:ext cx="8596668" cy="1320800"/>
          </a:xfrm>
        </p:spPr>
        <p:txBody>
          <a:bodyPr>
            <a:normAutofit/>
          </a:bodyPr>
          <a:lstStyle/>
          <a:p>
            <a:pPr marL="0" indent="0">
              <a:buNone/>
            </a:pPr>
            <a:r>
              <a:rPr lang="en-US" altLang="zh-CN" sz="3200" dirty="0"/>
              <a:t>Unified Modeling Lanaguage</a:t>
            </a:r>
            <a:r>
              <a:rPr lang="zh-CN" altLang="en-US" sz="3200" dirty="0"/>
              <a:t> </a:t>
            </a:r>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5884" y="1581150"/>
            <a:ext cx="8596668" cy="1320800"/>
          </a:xfrm>
        </p:spPr>
        <p:txBody>
          <a:bodyPr/>
          <a:lstStyle/>
          <a:p>
            <a:r>
              <a:rPr lang="en-US" altLang="zh-CN" dirty="0"/>
              <a:t>UML</a:t>
            </a:r>
            <a:r>
              <a:rPr lang="zh-CN" altLang="en-US" dirty="0"/>
              <a:t>的特点</a:t>
            </a:r>
            <a:br>
              <a:rPr lang="en-US" altLang="zh-CN" dirty="0"/>
            </a:br>
            <a:r>
              <a:rPr lang="zh-CN" altLang="en-US" dirty="0">
                <a:solidFill>
                  <a:schemeClr val="tx1"/>
                </a:solidFill>
              </a:rPr>
              <a:t>问题二：简要说出</a:t>
            </a:r>
            <a:r>
              <a:rPr lang="en-US" altLang="zh-CN" dirty="0">
                <a:solidFill>
                  <a:schemeClr val="tx1"/>
                </a:solidFill>
              </a:rPr>
              <a:t>UML</a:t>
            </a:r>
            <a:r>
              <a:rPr lang="zh-CN" altLang="en-US" dirty="0">
                <a:solidFill>
                  <a:schemeClr val="tx1"/>
                </a:solidFill>
              </a:rPr>
              <a:t>的三个特点</a:t>
            </a:r>
          </a:p>
        </p:txBody>
      </p:sp>
      <p:sp>
        <p:nvSpPr>
          <p:cNvPr id="3" name="内容占位符 2"/>
          <p:cNvSpPr>
            <a:spLocks noGrp="1"/>
          </p:cNvSpPr>
          <p:nvPr>
            <p:ph idx="1"/>
          </p:nvPr>
        </p:nvSpPr>
        <p:spPr>
          <a:xfrm>
            <a:off x="934508" y="3429000"/>
            <a:ext cx="3789891" cy="3219451"/>
          </a:xfrm>
        </p:spPr>
        <p:txBody>
          <a:bodyPr>
            <a:normAutofit/>
          </a:bodyPr>
          <a:lstStyle/>
          <a:p>
            <a:r>
              <a:rPr lang="en-US" altLang="zh-CN" sz="2400" dirty="0"/>
              <a:t>1.</a:t>
            </a:r>
            <a:r>
              <a:rPr lang="zh-CN" altLang="zh-CN" sz="2400" dirty="0"/>
              <a:t>统一的标准</a:t>
            </a:r>
            <a:endParaRPr lang="en-US" altLang="zh-CN" sz="2400" dirty="0"/>
          </a:p>
          <a:p>
            <a:r>
              <a:rPr lang="en-US" altLang="zh-CN" sz="2400" dirty="0"/>
              <a:t>2.</a:t>
            </a:r>
            <a:r>
              <a:rPr lang="zh-CN" altLang="zh-CN" sz="2400" dirty="0"/>
              <a:t>面向对象。</a:t>
            </a:r>
            <a:endParaRPr lang="en-US" altLang="zh-CN" sz="2400" dirty="0"/>
          </a:p>
          <a:p>
            <a:r>
              <a:rPr lang="en-US" altLang="zh-CN" sz="2400" dirty="0"/>
              <a:t>3.</a:t>
            </a:r>
            <a:r>
              <a:rPr lang="zh-CN" altLang="zh-CN" sz="2400" dirty="0"/>
              <a:t>可视化，表示能力强。</a:t>
            </a:r>
            <a:endParaRPr lang="en-US" altLang="zh-CN" sz="2400" dirty="0"/>
          </a:p>
          <a:p>
            <a:r>
              <a:rPr lang="en-US" altLang="zh-CN" sz="2400" dirty="0"/>
              <a:t>4.</a:t>
            </a:r>
            <a:r>
              <a:rPr lang="zh-CN" altLang="zh-CN" sz="2400" dirty="0"/>
              <a:t>独立于过程。</a:t>
            </a:r>
            <a:endParaRPr lang="en-US" altLang="zh-CN" sz="2400" dirty="0"/>
          </a:p>
          <a:p>
            <a:r>
              <a:rPr lang="en-US" altLang="zh-CN" sz="2400" dirty="0"/>
              <a:t>5.</a:t>
            </a:r>
            <a:r>
              <a:rPr lang="zh-CN" altLang="zh-CN" sz="2400" dirty="0"/>
              <a:t>独立于程序设计语言。</a:t>
            </a:r>
            <a:endParaRPr lang="en-US" altLang="zh-CN" sz="2400" dirty="0"/>
          </a:p>
          <a:p>
            <a:r>
              <a:rPr lang="en-US" altLang="zh-CN" sz="2400" dirty="0"/>
              <a:t>6.</a:t>
            </a:r>
            <a:r>
              <a:rPr lang="zh-CN" altLang="zh-CN" sz="2400" dirty="0"/>
              <a:t>易于掌握使用。</a:t>
            </a:r>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62025"/>
          </a:xfrm>
        </p:spPr>
        <p:txBody>
          <a:bodyPr>
            <a:normAutofit/>
          </a:bodyPr>
          <a:lstStyle/>
          <a:p>
            <a:r>
              <a:rPr lang="en-US" altLang="zh-CN" sz="4800" dirty="0"/>
              <a:t>UML</a:t>
            </a:r>
            <a:r>
              <a:rPr lang="zh-CN" altLang="en-US" sz="4800" dirty="0"/>
              <a:t>视图</a:t>
            </a:r>
          </a:p>
        </p:txBody>
      </p:sp>
      <p:sp>
        <p:nvSpPr>
          <p:cNvPr id="3" name="内容占位符 2"/>
          <p:cNvSpPr>
            <a:spLocks noGrp="1"/>
          </p:cNvSpPr>
          <p:nvPr>
            <p:ph idx="1"/>
          </p:nvPr>
        </p:nvSpPr>
        <p:spPr/>
        <p:txBody>
          <a:bodyPr>
            <a:normAutofit/>
          </a:bodyPr>
          <a:lstStyle/>
          <a:p>
            <a:r>
              <a:rPr lang="zh-CN" altLang="en-US" sz="3200" dirty="0"/>
              <a:t>用例视图 </a:t>
            </a:r>
            <a:endParaRPr lang="en-US" altLang="zh-CN" sz="3200" dirty="0"/>
          </a:p>
          <a:p>
            <a:r>
              <a:rPr lang="zh-CN" altLang="en-US" sz="3200" dirty="0"/>
              <a:t>逻辑视图 </a:t>
            </a:r>
            <a:endParaRPr lang="en-US" altLang="zh-CN" sz="3200" dirty="0"/>
          </a:p>
          <a:p>
            <a:r>
              <a:rPr lang="zh-CN" altLang="en-US" sz="3200" dirty="0"/>
              <a:t>并发视图 </a:t>
            </a:r>
            <a:endParaRPr lang="en-US" altLang="zh-CN" sz="3200" dirty="0"/>
          </a:p>
          <a:p>
            <a:r>
              <a:rPr lang="zh-CN" altLang="en-US" sz="3200" dirty="0"/>
              <a:t>组件视图 </a:t>
            </a:r>
            <a:endParaRPr lang="en-US" altLang="zh-CN" sz="3200" dirty="0"/>
          </a:p>
          <a:p>
            <a:r>
              <a:rPr lang="zh-CN" altLang="en-US" sz="3200" dirty="0"/>
              <a:t>配置视图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3014"/>
          </a:xfrm>
        </p:spPr>
        <p:txBody>
          <a:bodyPr/>
          <a:lstStyle/>
          <a:p>
            <a:r>
              <a:rPr lang="zh-CN" altLang="en-US" dirty="0"/>
              <a:t>用例视图（</a:t>
            </a:r>
            <a:r>
              <a:rPr lang="en-US" altLang="zh-CN" dirty="0"/>
              <a:t>Use Case View</a:t>
            </a:r>
            <a:r>
              <a:rPr lang="zh-CN" altLang="en-US" dirty="0"/>
              <a:t>）</a:t>
            </a:r>
          </a:p>
        </p:txBody>
      </p:sp>
      <p:sp>
        <p:nvSpPr>
          <p:cNvPr id="3" name="内容占位符 2"/>
          <p:cNvSpPr>
            <a:spLocks noGrp="1"/>
          </p:cNvSpPr>
          <p:nvPr>
            <p:ph idx="1"/>
          </p:nvPr>
        </p:nvSpPr>
        <p:spPr>
          <a:xfrm>
            <a:off x="677334" y="1469571"/>
            <a:ext cx="4647141" cy="4902654"/>
          </a:xfrm>
        </p:spPr>
        <p:txBody>
          <a:bodyPr>
            <a:normAutofit fontScale="92500" lnSpcReduction="10000"/>
          </a:bodyPr>
          <a:lstStyle/>
          <a:p>
            <a:r>
              <a:rPr lang="zh-CN" altLang="en-US" sz="3200" dirty="0"/>
              <a:t> 用例视图被称为参与者的外部用户所能观察到的系统功能模型图。用例是系统中的一个功能单元，可以描述为参与者与系统之间的一次交互。用例模型的用途是列出系统的用例和参与者，并显示了哪个参与者参与了哪个用例的执行。</a:t>
            </a:r>
            <a:endParaRPr lang="en-US" altLang="zh-CN" sz="4800" dirty="0"/>
          </a:p>
        </p:txBody>
      </p:sp>
      <p:sp>
        <p:nvSpPr>
          <p:cNvPr id="5" name="矩形 4"/>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5482590" y="1977390"/>
            <a:ext cx="4587875" cy="2293620"/>
          </a:xfrm>
          <a:prstGeom prst="rect">
            <a:avLst/>
          </a:prstGeom>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Grp="1" noUngrp="1" noRot="1" noChangeAspect="1" noMove="1" noResize="1"/>
          </p:cNvGrpSpPr>
          <p:nvPr/>
        </p:nvGrpSpPr>
        <p:grpSpPr>
          <a:xfrm>
            <a:off x="0" y="-8467"/>
            <a:ext cx="12192000" cy="6866467"/>
            <a:chOff x="0" y="-8467"/>
            <a:chExt cx="12192000" cy="6866467"/>
          </a:xfrm>
        </p:grpSpPr>
        <p:sp>
          <p:nvSpPr>
            <p:cNvPr id="10"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p:cNvSpPr>
            <a:spLocks noGrp="1"/>
          </p:cNvSpPr>
          <p:nvPr>
            <p:ph type="title"/>
          </p:nvPr>
        </p:nvSpPr>
        <p:spPr>
          <a:xfrm>
            <a:off x="486627" y="-8467"/>
            <a:ext cx="8288032" cy="1096316"/>
          </a:xfrm>
        </p:spPr>
        <p:txBody>
          <a:bodyPr vert="horz" lIns="91440" tIns="45720" rIns="91440" bIns="45720" rtlCol="0" anchor="b">
            <a:normAutofit/>
          </a:bodyPr>
          <a:lstStyle/>
          <a:p>
            <a:pPr algn="ctr"/>
            <a:r>
              <a:rPr lang="zh-CN" altLang="en-US" sz="4800" dirty="0"/>
              <a:t>逻辑视图（</a:t>
            </a:r>
            <a:r>
              <a:rPr lang="en-US" altLang="zh-CN" sz="4800" dirty="0"/>
              <a:t>Logical View </a:t>
            </a:r>
            <a:r>
              <a:rPr lang="zh-CN" altLang="en-US" sz="4800" dirty="0"/>
              <a:t>）</a:t>
            </a:r>
          </a:p>
        </p:txBody>
      </p:sp>
      <p:sp>
        <p:nvSpPr>
          <p:cNvPr id="3" name="内容占位符 2"/>
          <p:cNvSpPr>
            <a:spLocks noGrp="1"/>
          </p:cNvSpPr>
          <p:nvPr>
            <p:ph idx="1"/>
          </p:nvPr>
        </p:nvSpPr>
        <p:spPr>
          <a:xfrm>
            <a:off x="707767" y="1485120"/>
            <a:ext cx="8892501" cy="1777511"/>
          </a:xfrm>
        </p:spPr>
        <p:txBody>
          <a:bodyPr vert="horz" lIns="91440" tIns="45720" rIns="91440" bIns="45720" rtlCol="0" anchor="t">
            <a:noAutofit/>
          </a:bodyPr>
          <a:lstStyle/>
          <a:p>
            <a:pPr marL="0" indent="0">
              <a:lnSpc>
                <a:spcPct val="90000"/>
              </a:lnSpc>
              <a:buNone/>
            </a:pPr>
            <a:r>
              <a:rPr sz="2800" dirty="0">
                <a:solidFill>
                  <a:schemeClr val="tx1"/>
                </a:solidFill>
                <a:latin typeface="华文新魏" panose="02010800040101010101" charset="-122"/>
                <a:ea typeface="华文新魏" panose="02010800040101010101" charset="-122"/>
                <a:cs typeface="华文新魏" panose="02010800040101010101" charset="-122"/>
              </a:rPr>
              <a:t>逻辑视图也称为静态视图、结构模型视图，包括类图、对象图和包图。主要用于描述在用例视图中提出的系统功能的实现。与用例视图相比，逻辑视图主要关注系统的内部，它既描述系统的静态结构(系统中的类、对象及它们之间的关系)，也描述系统的动态</a:t>
            </a:r>
            <a:r>
              <a:rPr lang="zh-CN" sz="2800" dirty="0">
                <a:solidFill>
                  <a:schemeClr val="tx1"/>
                </a:solidFill>
                <a:latin typeface="华文新魏" panose="02010800040101010101" charset="-122"/>
                <a:ea typeface="华文新魏" panose="02010800040101010101" charset="-122"/>
                <a:cs typeface="华文新魏" panose="02010800040101010101" charset="-122"/>
              </a:rPr>
              <a:t>协作关系。系统的静态结构在类图和对象图中进行描述，动态模型是在状态机图、时序图、通信图和活动图中进行描述</a:t>
            </a:r>
          </a:p>
        </p:txBody>
      </p:sp>
      <p:sp>
        <p:nvSpPr>
          <p:cNvPr id="20" name="矩形 19"/>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77334" y="1731964"/>
            <a:ext cx="8596668" cy="3880773"/>
          </a:xfrm>
        </p:spPr>
        <p:txBody>
          <a:bodyPr>
            <a:normAutofit/>
          </a:bodyPr>
          <a:lstStyle/>
          <a:p>
            <a:r>
              <a:rPr lang="en-US" altLang="zh-CN" sz="2800" dirty="0"/>
              <a:t>UML</a:t>
            </a:r>
            <a:r>
              <a:rPr lang="zh-CN" altLang="en-US" sz="2800" dirty="0"/>
              <a:t>概述</a:t>
            </a:r>
            <a:endParaRPr lang="en-US" altLang="zh-CN" sz="2800" dirty="0"/>
          </a:p>
          <a:p>
            <a:r>
              <a:rPr lang="en-US" altLang="zh-CN" sz="2800" dirty="0"/>
              <a:t>UML</a:t>
            </a:r>
            <a:r>
              <a:rPr lang="zh-CN" altLang="en-US" sz="2800" dirty="0"/>
              <a:t>发展历程</a:t>
            </a:r>
            <a:endParaRPr lang="en-US" altLang="zh-CN" sz="2800" dirty="0"/>
          </a:p>
          <a:p>
            <a:r>
              <a:rPr lang="en-US" altLang="zh-CN" sz="2800" dirty="0"/>
              <a:t>UML</a:t>
            </a:r>
            <a:r>
              <a:rPr lang="zh-CN" altLang="en-US" sz="2800" dirty="0"/>
              <a:t>特点</a:t>
            </a:r>
            <a:endParaRPr lang="en-US" altLang="zh-CN" sz="2800" dirty="0"/>
          </a:p>
          <a:p>
            <a:r>
              <a:rPr lang="en-US" altLang="zh-CN" sz="2800" dirty="0"/>
              <a:t>UML</a:t>
            </a:r>
            <a:r>
              <a:rPr lang="zh-CN" altLang="en-US" sz="2800" dirty="0"/>
              <a:t>结构</a:t>
            </a:r>
            <a:endParaRPr lang="en-US" altLang="zh-CN" sz="2800" dirty="0"/>
          </a:p>
          <a:p>
            <a:r>
              <a:rPr lang="en-US" altLang="zh-CN" sz="2800" dirty="0"/>
              <a:t>UML</a:t>
            </a:r>
            <a:r>
              <a:rPr lang="zh-CN" altLang="en-US" sz="2800" dirty="0"/>
              <a:t>视图</a:t>
            </a:r>
            <a:endParaRPr lang="en-US" altLang="zh-CN" sz="2800" dirty="0"/>
          </a:p>
          <a:p>
            <a:r>
              <a:rPr lang="en-US" altLang="zh-CN" sz="2800" dirty="0"/>
              <a:t>UML</a:t>
            </a:r>
            <a:r>
              <a:rPr lang="zh-CN" altLang="en-US" sz="2800" dirty="0"/>
              <a:t>规则</a:t>
            </a:r>
            <a:endParaRPr lang="en-US" altLang="zh-CN" sz="2800" dirty="0"/>
          </a:p>
        </p:txBody>
      </p:sp>
      <p:sp>
        <p:nvSpPr>
          <p:cNvPr id="4" name="矩形 3"/>
          <p:cNvSpPr/>
          <p:nvPr/>
        </p:nvSpPr>
        <p:spPr>
          <a:xfrm>
            <a:off x="10039350" y="0"/>
            <a:ext cx="2150335" cy="1930399"/>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lstStyle/>
          <a:p>
            <a:r>
              <a:rPr lang="zh-CN" altLang="en-US" dirty="0"/>
              <a:t>并发视图</a:t>
            </a:r>
          </a:p>
        </p:txBody>
      </p:sp>
      <p:sp>
        <p:nvSpPr>
          <p:cNvPr id="3" name="内容占位符 2"/>
          <p:cNvSpPr>
            <a:spLocks noGrp="1"/>
          </p:cNvSpPr>
          <p:nvPr>
            <p:ph idx="1"/>
          </p:nvPr>
        </p:nvSpPr>
        <p:spPr>
          <a:xfrm>
            <a:off x="677334" y="1779588"/>
            <a:ext cx="8596668" cy="4068761"/>
          </a:xfrm>
        </p:spPr>
        <p:txBody>
          <a:bodyPr>
            <a:normAutofit/>
          </a:bodyPr>
          <a:lstStyle/>
          <a:p>
            <a:r>
              <a:rPr lang="en-US" altLang="zh-CN" sz="3200" dirty="0"/>
              <a:t>UML</a:t>
            </a:r>
            <a:r>
              <a:rPr lang="zh-CN" altLang="en-US" sz="3200" dirty="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机图、通信图以及活动图组成。</a:t>
            </a:r>
          </a:p>
        </p:txBody>
      </p:sp>
      <p:sp>
        <p:nvSpPr>
          <p:cNvPr id="6" name="矩形 5"/>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组件视图</a:t>
            </a:r>
            <a:br>
              <a:rPr lang="zh-CN" altLang="en-US" dirty="0"/>
            </a:br>
            <a:endParaRPr lang="zh-CN" altLang="en-US" dirty="0"/>
          </a:p>
        </p:txBody>
      </p:sp>
      <p:sp>
        <p:nvSpPr>
          <p:cNvPr id="3" name="内容占位符 2"/>
          <p:cNvSpPr>
            <a:spLocks noGrp="1"/>
          </p:cNvSpPr>
          <p:nvPr>
            <p:ph idx="1"/>
          </p:nvPr>
        </p:nvSpPr>
        <p:spPr>
          <a:xfrm>
            <a:off x="685800" y="1260475"/>
            <a:ext cx="8588375" cy="4780915"/>
          </a:xfrm>
        </p:spPr>
        <p:txBody>
          <a:bodyPr>
            <a:normAutofit/>
          </a:bodyPr>
          <a:lstStyle/>
          <a:p>
            <a:r>
              <a:rPr lang="zh-CN" altLang="en-US" sz="3200" dirty="0"/>
              <a:t>组件是不同类型的代码模块，它是构造应用的软件单元。组件视图描述系统的实现模块以及它们之间的依赖关系。组件视图中也可以添加组件的其他附加信息，例如资源分配或者其他管理信息。组件视图主要由构件图构成，它的使用者主要是开发人员。</a:t>
            </a:r>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64029"/>
          </a:xfrm>
        </p:spPr>
        <p:txBody>
          <a:bodyPr/>
          <a:lstStyle/>
          <a:p>
            <a:r>
              <a:rPr lang="zh-CN" altLang="en-US" dirty="0"/>
              <a:t>配置视图</a:t>
            </a:r>
          </a:p>
        </p:txBody>
      </p:sp>
      <p:sp>
        <p:nvSpPr>
          <p:cNvPr id="3" name="内容占位符 2"/>
          <p:cNvSpPr>
            <a:spLocks noGrp="1"/>
          </p:cNvSpPr>
          <p:nvPr>
            <p:ph idx="1"/>
          </p:nvPr>
        </p:nvSpPr>
        <p:spPr>
          <a:xfrm>
            <a:off x="677334" y="2160590"/>
            <a:ext cx="8596668" cy="3472768"/>
          </a:xfrm>
        </p:spPr>
        <p:txBody>
          <a:bodyPr/>
          <a:lstStyle/>
          <a:p>
            <a:r>
              <a:rPr lang="zh-CN" altLang="zh-CN" sz="3200" dirty="0"/>
              <a:t>主要显示系统的物理部署，它描述位于节点上的运行实例的部署情况。配置视图主要以配置图表示，配置视图还允许评估分配结果和资源分配。配置视图的使用者主要是开发人员、系统集成人员和测试人员</a:t>
            </a:r>
          </a:p>
          <a:p>
            <a:endParaRPr lang="zh-CN" altLang="en-US"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UML</a:t>
            </a:r>
            <a:r>
              <a:rPr lang="zh-CN" altLang="en-US"/>
              <a:t>视图</a:t>
            </a:r>
          </a:p>
        </p:txBody>
      </p:sp>
      <p:pic>
        <p:nvPicPr>
          <p:cNvPr id="8" name="图片 7"/>
          <p:cNvPicPr>
            <a:picLocks noChangeAspect="1"/>
          </p:cNvPicPr>
          <p:nvPr/>
        </p:nvPicPr>
        <p:blipFill>
          <a:blip r:embed="rId2"/>
          <a:stretch>
            <a:fillRect/>
          </a:stretch>
        </p:blipFill>
        <p:spPr>
          <a:xfrm>
            <a:off x="1511935" y="1705610"/>
            <a:ext cx="2430780" cy="1478280"/>
          </a:xfrm>
          <a:prstGeom prst="rect">
            <a:avLst/>
          </a:prstGeom>
        </p:spPr>
      </p:pic>
      <p:pic>
        <p:nvPicPr>
          <p:cNvPr id="9" name="图片 8"/>
          <p:cNvPicPr>
            <a:picLocks noChangeAspect="1"/>
          </p:cNvPicPr>
          <p:nvPr/>
        </p:nvPicPr>
        <p:blipFill>
          <a:blip r:embed="rId3"/>
          <a:stretch>
            <a:fillRect/>
          </a:stretch>
        </p:blipFill>
        <p:spPr>
          <a:xfrm>
            <a:off x="7821295" y="1471295"/>
            <a:ext cx="2354580" cy="1424940"/>
          </a:xfrm>
          <a:prstGeom prst="rect">
            <a:avLst/>
          </a:prstGeom>
        </p:spPr>
      </p:pic>
      <p:pic>
        <p:nvPicPr>
          <p:cNvPr id="10" name="图片 9"/>
          <p:cNvPicPr>
            <a:picLocks noChangeAspect="1"/>
          </p:cNvPicPr>
          <p:nvPr/>
        </p:nvPicPr>
        <p:blipFill>
          <a:blip r:embed="rId4"/>
          <a:stretch>
            <a:fillRect/>
          </a:stretch>
        </p:blipFill>
        <p:spPr>
          <a:xfrm>
            <a:off x="1511935" y="3846830"/>
            <a:ext cx="2331720" cy="1470660"/>
          </a:xfrm>
          <a:prstGeom prst="rect">
            <a:avLst/>
          </a:prstGeom>
        </p:spPr>
      </p:pic>
      <p:pic>
        <p:nvPicPr>
          <p:cNvPr id="11" name="图片 10"/>
          <p:cNvPicPr>
            <a:picLocks noChangeAspect="1"/>
          </p:cNvPicPr>
          <p:nvPr/>
        </p:nvPicPr>
        <p:blipFill>
          <a:blip r:embed="rId5"/>
          <a:stretch>
            <a:fillRect/>
          </a:stretch>
        </p:blipFill>
        <p:spPr>
          <a:xfrm>
            <a:off x="7821295" y="3846830"/>
            <a:ext cx="2400300" cy="1295400"/>
          </a:xfrm>
          <a:prstGeom prst="rect">
            <a:avLst/>
          </a:prstGeom>
        </p:spPr>
      </p:pic>
      <p:pic>
        <p:nvPicPr>
          <p:cNvPr id="13" name="内容占位符 12"/>
          <p:cNvPicPr>
            <a:picLocks noGrp="1" noChangeAspect="1"/>
          </p:cNvPicPr>
          <p:nvPr>
            <p:ph idx="1"/>
          </p:nvPr>
        </p:nvPicPr>
        <p:blipFill>
          <a:blip r:embed="rId6"/>
          <a:stretch>
            <a:fillRect/>
          </a:stretch>
        </p:blipFill>
        <p:spPr>
          <a:xfrm>
            <a:off x="3843655" y="2381885"/>
            <a:ext cx="3977640" cy="24688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1634" y="1866900"/>
            <a:ext cx="8596668" cy="1320800"/>
          </a:xfrm>
        </p:spPr>
        <p:txBody>
          <a:bodyPr>
            <a:normAutofit/>
          </a:bodyPr>
          <a:lstStyle/>
          <a:p>
            <a:r>
              <a:rPr lang="en-US" altLang="zh-CN" dirty="0"/>
              <a:t>UML</a:t>
            </a:r>
            <a:r>
              <a:rPr lang="zh-CN" altLang="en-US" dirty="0"/>
              <a:t>视图</a:t>
            </a:r>
            <a:br>
              <a:rPr lang="en-US" altLang="zh-CN" dirty="0"/>
            </a:br>
            <a:r>
              <a:rPr lang="zh-CN" altLang="en-US" dirty="0">
                <a:solidFill>
                  <a:schemeClr val="tx1"/>
                </a:solidFill>
              </a:rPr>
              <a:t>问题三：</a:t>
            </a:r>
            <a:r>
              <a:rPr lang="en-US" altLang="zh-CN" dirty="0">
                <a:solidFill>
                  <a:schemeClr val="tx1"/>
                </a:solidFill>
              </a:rPr>
              <a:t>UML</a:t>
            </a:r>
            <a:r>
              <a:rPr lang="zh-CN" altLang="en-US" dirty="0">
                <a:solidFill>
                  <a:schemeClr val="tx1"/>
                </a:solidFill>
              </a:rPr>
              <a:t>视图中哪一个视图最重要？</a:t>
            </a:r>
          </a:p>
        </p:txBody>
      </p:sp>
      <p:sp>
        <p:nvSpPr>
          <p:cNvPr id="3" name="内容占位符 2"/>
          <p:cNvSpPr>
            <a:spLocks noGrp="1"/>
          </p:cNvSpPr>
          <p:nvPr>
            <p:ph idx="1"/>
          </p:nvPr>
        </p:nvSpPr>
        <p:spPr>
          <a:xfrm>
            <a:off x="791634" y="3790950"/>
            <a:ext cx="9228666" cy="1543050"/>
          </a:xfrm>
        </p:spPr>
        <p:txBody>
          <a:bodyPr/>
          <a:lstStyle/>
          <a:p>
            <a:pPr marL="0" indent="0">
              <a:buNone/>
            </a:pPr>
            <a:endParaRPr lang="zh-CN" altLang="zh-CN" sz="2800" dirty="0">
              <a:latin typeface="+mn-ea"/>
              <a:cs typeface="Times New Roman" panose="02020603050405020304" pitchFamily="18" charset="0"/>
            </a:endParaRPr>
          </a:p>
          <a:p>
            <a:endParaRPr lang="zh-CN" altLang="en-US"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0209" y="1895475"/>
            <a:ext cx="8596668" cy="1320800"/>
          </a:xfrm>
        </p:spPr>
        <p:txBody>
          <a:bodyPr/>
          <a:lstStyle/>
          <a:p>
            <a:r>
              <a:rPr lang="en-US" altLang="zh-CN" dirty="0"/>
              <a:t>UML</a:t>
            </a:r>
            <a:r>
              <a:rPr lang="zh-CN" altLang="en-US" dirty="0"/>
              <a:t>概述</a:t>
            </a:r>
            <a:br>
              <a:rPr lang="en-US" altLang="zh-CN" dirty="0"/>
            </a:br>
            <a:r>
              <a:rPr lang="zh-CN" altLang="en-US" dirty="0">
                <a:solidFill>
                  <a:schemeClr val="tx1"/>
                </a:solidFill>
              </a:rPr>
              <a:t>问题四：</a:t>
            </a:r>
            <a:r>
              <a:rPr lang="en-US" altLang="zh-CN" dirty="0">
                <a:solidFill>
                  <a:schemeClr val="tx1"/>
                </a:solidFill>
              </a:rPr>
              <a:t>UML</a:t>
            </a:r>
            <a:r>
              <a:rPr lang="zh-CN" altLang="en-US" dirty="0">
                <a:solidFill>
                  <a:schemeClr val="tx1"/>
                </a:solidFill>
              </a:rPr>
              <a:t>的目标是？</a:t>
            </a:r>
          </a:p>
        </p:txBody>
      </p:sp>
      <p:sp>
        <p:nvSpPr>
          <p:cNvPr id="3" name="内容占位符 2"/>
          <p:cNvSpPr>
            <a:spLocks noGrp="1"/>
          </p:cNvSpPr>
          <p:nvPr>
            <p:ph idx="1"/>
          </p:nvPr>
        </p:nvSpPr>
        <p:spPr>
          <a:xfrm>
            <a:off x="820209" y="4139278"/>
            <a:ext cx="8596668" cy="1320800"/>
          </a:xfrm>
        </p:spPr>
        <p:txBody>
          <a:bodyPr>
            <a:normAutofit fontScale="92500" lnSpcReduction="20000"/>
          </a:bodyPr>
          <a:lstStyle/>
          <a:p>
            <a:r>
              <a:rPr lang="en-US" altLang="zh-CN" sz="3200" dirty="0"/>
              <a:t>UML</a:t>
            </a:r>
            <a:r>
              <a:rPr lang="zh-CN" altLang="en-US" sz="3200" dirty="0"/>
              <a:t>的目标</a:t>
            </a:r>
            <a:r>
              <a:rPr lang="zh-CN" altLang="zh-CN" sz="3200" dirty="0"/>
              <a:t>是定义一些通用的建模语言并对这些建模语言做出简单的说明，这样可以让建模者理解与使用。</a:t>
            </a:r>
            <a:r>
              <a:rPr lang="zh-CN" altLang="en-US" sz="3200" dirty="0"/>
              <a:t> </a:t>
            </a:r>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33450"/>
          </a:xfrm>
        </p:spPr>
        <p:txBody>
          <a:bodyPr>
            <a:normAutofit/>
          </a:bodyPr>
          <a:lstStyle/>
          <a:p>
            <a:r>
              <a:rPr lang="en-US" altLang="zh-CN" sz="4800" dirty="0"/>
              <a:t>UML</a:t>
            </a:r>
            <a:r>
              <a:rPr lang="zh-CN" altLang="en-US" sz="4800" dirty="0"/>
              <a:t>的结构</a:t>
            </a:r>
          </a:p>
        </p:txBody>
      </p:sp>
      <p:sp>
        <p:nvSpPr>
          <p:cNvPr id="3" name="内容占位符 2"/>
          <p:cNvSpPr>
            <a:spLocks noGrp="1"/>
          </p:cNvSpPr>
          <p:nvPr>
            <p:ph idx="1"/>
          </p:nvPr>
        </p:nvSpPr>
        <p:spPr/>
        <p:txBody>
          <a:bodyPr>
            <a:normAutofit/>
          </a:bodyPr>
          <a:lstStyle/>
          <a:p>
            <a:r>
              <a:rPr lang="en-US" altLang="zh-CN" sz="3600" dirty="0"/>
              <a:t>UML</a:t>
            </a:r>
            <a:r>
              <a:rPr lang="zh-CN" altLang="en-US" sz="3600" dirty="0"/>
              <a:t>的事物</a:t>
            </a:r>
            <a:endParaRPr lang="en-US" altLang="zh-CN" sz="3600" dirty="0"/>
          </a:p>
          <a:p>
            <a:r>
              <a:rPr lang="en-US" altLang="zh-CN" sz="3600" dirty="0"/>
              <a:t>UML</a:t>
            </a:r>
            <a:r>
              <a:rPr lang="zh-CN" altLang="en-US" sz="3600" dirty="0"/>
              <a:t>的关系</a:t>
            </a:r>
            <a:endParaRPr lang="en-US" altLang="zh-CN" sz="3600" dirty="0"/>
          </a:p>
          <a:p>
            <a:r>
              <a:rPr lang="en-US" altLang="zh-CN" sz="3600" dirty="0"/>
              <a:t>UML</a:t>
            </a:r>
            <a:r>
              <a:rPr lang="zh-CN" altLang="en-US" sz="3600" dirty="0"/>
              <a:t>的图</a:t>
            </a:r>
            <a:endParaRPr lang="en-US" altLang="zh-CN" sz="3600"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3663950" y="1061720"/>
            <a:ext cx="6802120" cy="5521325"/>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0726"/>
          </a:xfrm>
        </p:spPr>
        <p:txBody>
          <a:bodyPr/>
          <a:lstStyle/>
          <a:p>
            <a:r>
              <a:rPr lang="en-US" altLang="zh-CN" dirty="0"/>
              <a:t>UML</a:t>
            </a:r>
            <a:r>
              <a:rPr lang="zh-CN" altLang="en-US" dirty="0"/>
              <a:t>的结构</a:t>
            </a:r>
          </a:p>
        </p:txBody>
      </p:sp>
      <p:sp>
        <p:nvSpPr>
          <p:cNvPr id="3" name="内容占位符 2"/>
          <p:cNvSpPr>
            <a:spLocks noGrp="1"/>
          </p:cNvSpPr>
          <p:nvPr>
            <p:ph idx="1"/>
          </p:nvPr>
        </p:nvSpPr>
        <p:spPr>
          <a:xfrm>
            <a:off x="394529" y="1310326"/>
            <a:ext cx="9626163" cy="5090474"/>
          </a:xfrm>
        </p:spPr>
        <p:txBody>
          <a:bodyPr>
            <a:normAutofit lnSpcReduction="10000"/>
          </a:bodyPr>
          <a:lstStyle/>
          <a:p>
            <a:r>
              <a:rPr lang="zh-CN" altLang="zh-CN" sz="3200" dirty="0"/>
              <a:t>在</a:t>
            </a:r>
            <a:r>
              <a:rPr lang="en-US" altLang="zh-CN" sz="3200" dirty="0"/>
              <a:t>UML</a:t>
            </a:r>
            <a:r>
              <a:rPr lang="zh-CN" altLang="zh-CN" sz="3200" dirty="0"/>
              <a:t>的基本构造块中有三种构造块，分别是事物、关系、图。</a:t>
            </a:r>
          </a:p>
          <a:p>
            <a:r>
              <a:rPr lang="en-US" altLang="zh-CN" sz="3200" dirty="0"/>
              <a:t>1</a:t>
            </a:r>
            <a:r>
              <a:rPr lang="zh-CN" altLang="zh-CN" sz="3200" dirty="0"/>
              <a:t>）事物（</a:t>
            </a:r>
            <a:r>
              <a:rPr lang="en-US" altLang="zh-CN" sz="3200" dirty="0"/>
              <a:t>Things): </a:t>
            </a:r>
            <a:r>
              <a:rPr lang="zh-CN" altLang="zh-CN" sz="3200" dirty="0"/>
              <a:t>构成模型图的一些基本图示符号．它们表示一些面向对象的基本概念。</a:t>
            </a:r>
          </a:p>
          <a:p>
            <a:r>
              <a:rPr lang="en-US" altLang="zh-CN" sz="3200" dirty="0"/>
              <a:t>2</a:t>
            </a:r>
            <a:r>
              <a:rPr lang="zh-CN" altLang="zh-CN" sz="3200" dirty="0"/>
              <a:t>）关系（</a:t>
            </a:r>
            <a:r>
              <a:rPr lang="en-US" altLang="zh-CN" sz="3200" dirty="0"/>
              <a:t>Relationships):</a:t>
            </a:r>
            <a:r>
              <a:rPr lang="zh-CN" altLang="zh-CN" sz="3200" dirty="0"/>
              <a:t>表示基本图示符号之间的关系。</a:t>
            </a:r>
          </a:p>
          <a:p>
            <a:r>
              <a:rPr lang="en-US" altLang="zh-CN" sz="3200" dirty="0"/>
              <a:t>3</a:t>
            </a:r>
            <a:r>
              <a:rPr lang="zh-CN" altLang="zh-CN" sz="3200" dirty="0"/>
              <a:t>）图（</a:t>
            </a:r>
            <a:r>
              <a:rPr lang="en-US" altLang="zh-CN" sz="3200" dirty="0"/>
              <a:t>Diagrams),</a:t>
            </a:r>
            <a:r>
              <a:rPr lang="zh-CN" altLang="zh-CN" sz="3200" dirty="0"/>
              <a:t>特定的视角对系统所作的抽象描述</a:t>
            </a:r>
          </a:p>
          <a:p>
            <a:r>
              <a:rPr lang="zh-CN" altLang="zh-CN" sz="3200" b="1" dirty="0"/>
              <a:t>三者关系：</a:t>
            </a:r>
            <a:r>
              <a:rPr lang="zh-CN" altLang="zh-CN" sz="3200" dirty="0"/>
              <a:t>事物是对模型中首要成分的抽象，关系把事物结合在一起；图聚集了相关的事物。</a:t>
            </a:r>
          </a:p>
          <a:p>
            <a:endParaRPr lang="zh-CN" altLang="en-US" sz="2000" dirty="0"/>
          </a:p>
        </p:txBody>
      </p:sp>
      <p:sp>
        <p:nvSpPr>
          <p:cNvPr id="6" name="矩形 5"/>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UML</a:t>
            </a:r>
            <a:r>
              <a:rPr lang="zh-CN" altLang="en-US"/>
              <a:t>事物</a:t>
            </a:r>
          </a:p>
        </p:txBody>
      </p:sp>
      <p:pic>
        <p:nvPicPr>
          <p:cNvPr id="5" name="内容占位符 4"/>
          <p:cNvPicPr>
            <a:picLocks noGrp="1" noChangeAspect="1"/>
          </p:cNvPicPr>
          <p:nvPr>
            <p:ph idx="1"/>
          </p:nvPr>
        </p:nvPicPr>
        <p:blipFill>
          <a:blip r:embed="rId2"/>
          <a:stretch>
            <a:fillRect/>
          </a:stretch>
        </p:blipFill>
        <p:spPr>
          <a:xfrm>
            <a:off x="2601595" y="999490"/>
            <a:ext cx="4981575" cy="56661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022" y="406853"/>
            <a:ext cx="8596668" cy="869497"/>
          </a:xfrm>
        </p:spPr>
        <p:txBody>
          <a:bodyPr>
            <a:normAutofit/>
          </a:bodyPr>
          <a:lstStyle/>
          <a:p>
            <a:r>
              <a:rPr lang="en-US" altLang="zh-CN" dirty="0"/>
              <a:t>UML</a:t>
            </a:r>
            <a:r>
              <a:rPr lang="zh-CN" altLang="en-US" dirty="0"/>
              <a:t>的事物</a:t>
            </a:r>
          </a:p>
        </p:txBody>
      </p:sp>
      <p:sp>
        <p:nvSpPr>
          <p:cNvPr id="3" name="内容占位符 2"/>
          <p:cNvSpPr>
            <a:spLocks noGrp="1"/>
          </p:cNvSpPr>
          <p:nvPr>
            <p:ph idx="1"/>
          </p:nvPr>
        </p:nvSpPr>
        <p:spPr>
          <a:xfrm>
            <a:off x="224847" y="1381868"/>
            <a:ext cx="9824126" cy="5476132"/>
          </a:xfrm>
        </p:spPr>
        <p:txBody>
          <a:bodyPr>
            <a:normAutofit/>
          </a:bodyPr>
          <a:lstStyle/>
          <a:p>
            <a:pPr marL="0" indent="0" latinLnBrk="1">
              <a:buNone/>
            </a:pPr>
            <a:endParaRPr lang="zh-CN" altLang="zh-CN" sz="3600" dirty="0"/>
          </a:p>
          <a:p>
            <a:r>
              <a:rPr lang="en-US" altLang="zh-CN" sz="3600" dirty="0"/>
              <a:t>1</a:t>
            </a:r>
            <a:r>
              <a:rPr lang="zh-CN" altLang="zh-CN" sz="3600" dirty="0"/>
              <a:t>）结构事物是模型的</a:t>
            </a:r>
            <a:r>
              <a:rPr lang="zh-CN" altLang="zh-CN" sz="3600" dirty="0">
                <a:solidFill>
                  <a:srgbClr val="FF0000"/>
                </a:solidFill>
              </a:rPr>
              <a:t>静态</a:t>
            </a:r>
            <a:r>
              <a:rPr lang="zh-CN" altLang="zh-CN" sz="3600" dirty="0"/>
              <a:t>部分，分为：</a:t>
            </a:r>
            <a:endParaRPr lang="en-US" altLang="zh-CN" sz="3600" dirty="0"/>
          </a:p>
          <a:p>
            <a:pPr marL="0" indent="0">
              <a:buNone/>
            </a:pPr>
            <a:r>
              <a:rPr lang="en-US" altLang="zh-CN" sz="3600" dirty="0"/>
              <a:t>    1.</a:t>
            </a:r>
            <a:r>
              <a:rPr lang="zh-CN" altLang="zh-CN" sz="3600" dirty="0"/>
              <a:t>类 </a:t>
            </a:r>
            <a:r>
              <a:rPr lang="en-US" altLang="zh-CN" sz="3600" dirty="0"/>
              <a:t>2.</a:t>
            </a:r>
            <a:r>
              <a:rPr lang="zh-CN" altLang="zh-CN" sz="3600" dirty="0"/>
              <a:t>接口 </a:t>
            </a:r>
            <a:r>
              <a:rPr lang="en-US" altLang="zh-CN" sz="3600" dirty="0"/>
              <a:t>3.</a:t>
            </a:r>
            <a:r>
              <a:rPr lang="zh-CN" altLang="zh-CN" sz="3600" dirty="0"/>
              <a:t>协作 </a:t>
            </a:r>
            <a:r>
              <a:rPr lang="en-US" altLang="zh-CN" sz="3600" dirty="0"/>
              <a:t>4.</a:t>
            </a:r>
            <a:r>
              <a:rPr lang="zh-CN" altLang="zh-CN" sz="3600" dirty="0"/>
              <a:t>用况</a:t>
            </a:r>
            <a:endParaRPr lang="en-US" altLang="zh-CN" sz="3600" dirty="0"/>
          </a:p>
          <a:p>
            <a:pPr marL="0" indent="0">
              <a:buNone/>
            </a:pPr>
            <a:r>
              <a:rPr lang="en-US" altLang="zh-CN" sz="3600" dirty="0"/>
              <a:t>    5.</a:t>
            </a:r>
            <a:r>
              <a:rPr lang="zh-CN" altLang="zh-CN" sz="3600" dirty="0"/>
              <a:t>主动类 </a:t>
            </a:r>
            <a:r>
              <a:rPr lang="en-US" altLang="zh-CN" sz="3600" dirty="0"/>
              <a:t>6.</a:t>
            </a:r>
            <a:r>
              <a:rPr lang="zh-CN" altLang="zh-CN" sz="3600" dirty="0"/>
              <a:t>构件 </a:t>
            </a:r>
            <a:r>
              <a:rPr lang="en-US" altLang="zh-CN" sz="3600" dirty="0"/>
              <a:t>7.</a:t>
            </a:r>
            <a:r>
              <a:rPr lang="zh-CN" altLang="zh-CN" sz="3600" dirty="0"/>
              <a:t>制品 </a:t>
            </a:r>
            <a:r>
              <a:rPr lang="en-US" altLang="zh-CN" sz="3600" dirty="0"/>
              <a:t>8.</a:t>
            </a:r>
            <a:r>
              <a:rPr lang="zh-CN" altLang="zh-CN" sz="3600" dirty="0"/>
              <a:t>结点。</a:t>
            </a:r>
            <a:endParaRPr lang="en-US" altLang="zh-CN" sz="3600" dirty="0"/>
          </a:p>
          <a:p>
            <a:endParaRPr lang="zh-CN" altLang="zh-CN" sz="9600" dirty="0"/>
          </a:p>
        </p:txBody>
      </p:sp>
      <p:sp>
        <p:nvSpPr>
          <p:cNvPr id="7" name="矩形 6"/>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38175"/>
            <a:ext cx="8596668" cy="1320800"/>
          </a:xfrm>
        </p:spPr>
        <p:txBody>
          <a:bodyPr>
            <a:normAutofit/>
          </a:bodyPr>
          <a:lstStyle/>
          <a:p>
            <a:r>
              <a:rPr lang="en-US" altLang="zh-CN" sz="6000" dirty="0"/>
              <a:t>UML</a:t>
            </a:r>
            <a:r>
              <a:rPr lang="zh-CN" altLang="en-US" sz="6000" dirty="0"/>
              <a:t>概述</a:t>
            </a:r>
          </a:p>
        </p:txBody>
      </p:sp>
      <p:sp>
        <p:nvSpPr>
          <p:cNvPr id="3" name="内容占位符 2"/>
          <p:cNvSpPr>
            <a:spLocks noGrp="1"/>
          </p:cNvSpPr>
          <p:nvPr>
            <p:ph idx="1"/>
          </p:nvPr>
        </p:nvSpPr>
        <p:spPr/>
        <p:txBody>
          <a:bodyPr>
            <a:normAutofit/>
          </a:bodyPr>
          <a:lstStyle/>
          <a:p>
            <a:r>
              <a:rPr lang="zh-CN" altLang="en-US" sz="3200" dirty="0"/>
              <a:t>什么是</a:t>
            </a:r>
            <a:r>
              <a:rPr lang="en-US" altLang="zh-CN" sz="3200" dirty="0"/>
              <a:t>UML</a:t>
            </a:r>
            <a:r>
              <a:rPr lang="zh-CN" altLang="en-US" sz="3200" dirty="0"/>
              <a:t>？</a:t>
            </a:r>
            <a:endParaRPr lang="en-US" altLang="zh-CN" sz="3200" dirty="0"/>
          </a:p>
          <a:p>
            <a:r>
              <a:rPr lang="en-US" altLang="zh-CN" sz="3200" dirty="0"/>
              <a:t>UML</a:t>
            </a:r>
            <a:r>
              <a:rPr lang="zh-CN" altLang="en-US" sz="3200" dirty="0"/>
              <a:t>发展历程</a:t>
            </a:r>
            <a:endParaRPr lang="en-US" altLang="zh-CN" sz="3200" dirty="0"/>
          </a:p>
          <a:p>
            <a:r>
              <a:rPr lang="en-US" altLang="zh-CN" sz="3200" dirty="0"/>
              <a:t>UML</a:t>
            </a:r>
            <a:r>
              <a:rPr lang="zh-CN" altLang="en-US" sz="3200" dirty="0"/>
              <a:t>的目标</a:t>
            </a:r>
            <a:endParaRPr lang="en-US" altLang="zh-CN" sz="3200" dirty="0"/>
          </a:p>
          <a:p>
            <a:r>
              <a:rPr lang="zh-CN" altLang="en-US" sz="3200" dirty="0"/>
              <a:t>什么是</a:t>
            </a:r>
            <a:r>
              <a:rPr lang="en-US" altLang="zh-CN" sz="3200" dirty="0"/>
              <a:t>UML</a:t>
            </a:r>
            <a:r>
              <a:rPr lang="zh-CN" altLang="en-US" sz="3200" dirty="0"/>
              <a:t>建模？</a:t>
            </a:r>
            <a:endParaRPr lang="en-US" altLang="zh-CN" sz="3200" dirty="0"/>
          </a:p>
          <a:p>
            <a:r>
              <a:rPr lang="zh-CN" altLang="en-US" sz="3200" dirty="0"/>
              <a:t>为什么使用</a:t>
            </a:r>
            <a:r>
              <a:rPr lang="en-US" altLang="zh-CN" sz="3200" dirty="0"/>
              <a:t>UML</a:t>
            </a:r>
            <a:r>
              <a:rPr lang="zh-CN" altLang="en-US" sz="3200" dirty="0"/>
              <a:t>？</a:t>
            </a:r>
            <a:endParaRPr lang="en-US" altLang="zh-CN" sz="3200" dirty="0"/>
          </a:p>
          <a:p>
            <a:r>
              <a:rPr lang="en-US" altLang="zh-CN" sz="3200" dirty="0"/>
              <a:t>UML</a:t>
            </a:r>
            <a:r>
              <a:rPr lang="zh-CN" altLang="en-US" sz="3200" dirty="0"/>
              <a:t>的概要结构</a:t>
            </a:r>
            <a:endParaRPr lang="en-US" altLang="zh-CN" sz="3200" dirty="0"/>
          </a:p>
          <a:p>
            <a:endParaRPr lang="zh-CN" altLang="en-US" sz="3200"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UML</a:t>
            </a:r>
            <a:r>
              <a:rPr lang="zh-CN" altLang="en-US" dirty="0">
                <a:sym typeface="+mn-ea"/>
              </a:rPr>
              <a:t>的事物</a:t>
            </a:r>
            <a:endParaRPr lang="zh-CN" altLang="en-US"/>
          </a:p>
        </p:txBody>
      </p:sp>
      <p:sp>
        <p:nvSpPr>
          <p:cNvPr id="3" name="内容占位符 2"/>
          <p:cNvSpPr>
            <a:spLocks noGrp="1"/>
          </p:cNvSpPr>
          <p:nvPr>
            <p:ph idx="1"/>
          </p:nvPr>
        </p:nvSpPr>
        <p:spPr>
          <a:xfrm>
            <a:off x="608119" y="1406844"/>
            <a:ext cx="8596668" cy="3880773"/>
          </a:xfrm>
        </p:spPr>
        <p:txBody>
          <a:bodyPr/>
          <a:lstStyle/>
          <a:p>
            <a:r>
              <a:rPr lang="zh-CN" altLang="en-US" sz="3200"/>
              <a:t>1、类是指一组属性、方法和关系的对象描述，如下图：</a:t>
            </a:r>
            <a:endParaRPr lang="zh-CN" altLang="en-US"/>
          </a:p>
          <a:p>
            <a:endParaRPr lang="zh-CN" altLang="en-US"/>
          </a:p>
        </p:txBody>
      </p:sp>
      <p:pic>
        <p:nvPicPr>
          <p:cNvPr id="5" name="图片 4"/>
          <p:cNvPicPr>
            <a:picLocks noChangeAspect="1"/>
          </p:cNvPicPr>
          <p:nvPr/>
        </p:nvPicPr>
        <p:blipFill>
          <a:blip r:embed="rId2"/>
          <a:stretch>
            <a:fillRect/>
          </a:stretch>
        </p:blipFill>
        <p:spPr>
          <a:xfrm>
            <a:off x="2197100" y="3032760"/>
            <a:ext cx="2377440" cy="26974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17855"/>
            <a:ext cx="8596668" cy="1320800"/>
          </a:xfrm>
        </p:spPr>
        <p:txBody>
          <a:bodyPr/>
          <a:lstStyle/>
          <a:p>
            <a:r>
              <a:rPr lang="en-US" altLang="zh-CN" dirty="0">
                <a:sym typeface="+mn-ea"/>
              </a:rPr>
              <a:t>UML</a:t>
            </a:r>
            <a:r>
              <a:rPr lang="zh-CN" altLang="en-US" dirty="0">
                <a:sym typeface="+mn-ea"/>
              </a:rPr>
              <a:t>的事物</a:t>
            </a:r>
            <a:endParaRPr lang="zh-CN" altLang="en-US"/>
          </a:p>
        </p:txBody>
      </p:sp>
      <p:sp>
        <p:nvSpPr>
          <p:cNvPr id="5" name="文本框 4"/>
          <p:cNvSpPr txBox="1"/>
          <p:nvPr/>
        </p:nvSpPr>
        <p:spPr>
          <a:xfrm>
            <a:off x="891540" y="1285875"/>
            <a:ext cx="7239000" cy="583565"/>
          </a:xfrm>
          <a:prstGeom prst="rect">
            <a:avLst/>
          </a:prstGeom>
          <a:noFill/>
        </p:spPr>
        <p:txBody>
          <a:bodyPr wrap="square" rtlCol="0">
            <a:spAutoFit/>
          </a:bodyPr>
          <a:lstStyle/>
          <a:p>
            <a:r>
              <a:rPr lang="en-US" altLang="zh-CN" sz="3200" dirty="0"/>
              <a:t>2</a:t>
            </a:r>
            <a:r>
              <a:rPr lang="zh-CN" altLang="en-US" sz="3200" dirty="0"/>
              <a:t>、接口向外界声明了它能提供的服务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UML</a:t>
            </a:r>
            <a:r>
              <a:rPr lang="zh-CN" altLang="en-US" dirty="0">
                <a:sym typeface="+mn-ea"/>
              </a:rPr>
              <a:t>的事物</a:t>
            </a:r>
            <a:endParaRPr lang="zh-CN" altLang="en-US"/>
          </a:p>
        </p:txBody>
      </p:sp>
      <p:sp>
        <p:nvSpPr>
          <p:cNvPr id="3" name="内容占位符 2"/>
          <p:cNvSpPr>
            <a:spLocks noGrp="1"/>
          </p:cNvSpPr>
          <p:nvPr>
            <p:ph idx="1"/>
          </p:nvPr>
        </p:nvSpPr>
        <p:spPr>
          <a:xfrm>
            <a:off x="677545" y="1489075"/>
            <a:ext cx="8596630" cy="4909820"/>
          </a:xfrm>
        </p:spPr>
        <p:txBody>
          <a:bodyPr>
            <a:noAutofit/>
          </a:bodyPr>
          <a:lstStyle/>
          <a:p>
            <a:r>
              <a:rPr lang="zh-CN" altLang="en-US" sz="2400"/>
              <a:t>3、协作</a:t>
            </a:r>
          </a:p>
          <a:p>
            <a:r>
              <a:rPr lang="zh-CN" altLang="en-US" sz="2400"/>
              <a:t>指有意义的交互，一组对象为了完成某个任务，相互间进行的交互；把本质上，协作就是用例的实现</a:t>
            </a:r>
          </a:p>
          <a:p>
            <a:endParaRPr lang="zh-CN" altLang="en-US" sz="2400"/>
          </a:p>
          <a:p>
            <a:r>
              <a:rPr lang="zh-CN" altLang="en-US" sz="2400"/>
              <a:t>4、用例</a:t>
            </a:r>
          </a:p>
          <a:p>
            <a:r>
              <a:rPr lang="zh-CN" altLang="en-US" sz="2400"/>
              <a:t>为完成某个任务而执行的一序列动作，以实现某种功能，这些动作的集合称为用例实例。</a:t>
            </a:r>
          </a:p>
          <a:p>
            <a:r>
              <a:rPr lang="zh-CN" altLang="en-US" sz="2400"/>
              <a:t>用例是对一组用例实例共同特征的描述，用例与用例实例的关系，正如类与对象的关系。 </a:t>
            </a:r>
          </a:p>
          <a:p>
            <a:r>
              <a:rPr lang="zh-CN" altLang="en-US" sz="2400"/>
              <a:t>用例是用一个实线椭圆来表示的，在椭圆中写入用例名称。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UML</a:t>
            </a:r>
            <a:r>
              <a:rPr lang="zh-CN" altLang="en-US" dirty="0">
                <a:sym typeface="+mn-ea"/>
              </a:rPr>
              <a:t>的事物</a:t>
            </a:r>
            <a:endParaRPr lang="zh-CN" altLang="en-US"/>
          </a:p>
        </p:txBody>
      </p:sp>
      <p:sp>
        <p:nvSpPr>
          <p:cNvPr id="3" name="内容占位符 2"/>
          <p:cNvSpPr>
            <a:spLocks noGrp="1"/>
          </p:cNvSpPr>
          <p:nvPr>
            <p:ph idx="1"/>
          </p:nvPr>
        </p:nvSpPr>
        <p:spPr>
          <a:xfrm>
            <a:off x="565150" y="1289685"/>
            <a:ext cx="8596630" cy="4780915"/>
          </a:xfrm>
        </p:spPr>
        <p:txBody>
          <a:bodyPr>
            <a:noAutofit/>
          </a:bodyPr>
          <a:lstStyle/>
          <a:p>
            <a:r>
              <a:rPr lang="zh-CN" altLang="en-US" sz="2400"/>
              <a:t>5、主动类</a:t>
            </a:r>
          </a:p>
          <a:p>
            <a:r>
              <a:rPr lang="zh-CN" altLang="en-US" sz="2400"/>
              <a:t>指该类创建的对象至少拥有一个进程或线程，通过进程或线程控制任务的执行</a:t>
            </a:r>
          </a:p>
          <a:p>
            <a:r>
              <a:rPr lang="zh-CN" altLang="en-US" sz="2400"/>
              <a:t>它的表示和一般类相似，不过外边框是用粗线描述的</a:t>
            </a:r>
          </a:p>
          <a:p>
            <a:endParaRPr lang="zh-CN" altLang="en-US" sz="2400"/>
          </a:p>
          <a:p>
            <a:r>
              <a:rPr lang="zh-CN" altLang="en-US" sz="2400"/>
              <a:t>6、构件</a:t>
            </a:r>
          </a:p>
          <a:p>
            <a:r>
              <a:rPr lang="zh-CN" altLang="en-US" sz="2400"/>
              <a:t>也叫做组件，是一个相对独立的软件部件，比“类”更大的软件部件</a:t>
            </a:r>
          </a:p>
          <a:p>
            <a:r>
              <a:rPr lang="zh-CN" altLang="en-US" sz="2400"/>
              <a:t>把功能实现部分隐藏在内部，对外声明了一组接口（供给、需求接口）</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33425"/>
          </a:xfrm>
        </p:spPr>
        <p:txBody>
          <a:bodyPr/>
          <a:lstStyle/>
          <a:p>
            <a:r>
              <a:rPr lang="en-US" altLang="zh-CN" dirty="0">
                <a:sym typeface="+mn-ea"/>
              </a:rPr>
              <a:t>UML</a:t>
            </a:r>
            <a:r>
              <a:rPr lang="zh-CN" altLang="en-US" dirty="0">
                <a:sym typeface="+mn-ea"/>
              </a:rPr>
              <a:t>的事物</a:t>
            </a:r>
            <a:endParaRPr lang="zh-CN" altLang="en-US" dirty="0"/>
          </a:p>
        </p:txBody>
      </p:sp>
      <p:sp>
        <p:nvSpPr>
          <p:cNvPr id="3" name="内容占位符 2"/>
          <p:cNvSpPr>
            <a:spLocks noGrp="1"/>
          </p:cNvSpPr>
          <p:nvPr>
            <p:ph idx="1"/>
          </p:nvPr>
        </p:nvSpPr>
        <p:spPr>
          <a:xfrm>
            <a:off x="347047" y="1343024"/>
            <a:ext cx="9723193" cy="5286375"/>
          </a:xfrm>
        </p:spPr>
        <p:txBody>
          <a:bodyPr>
            <a:normAutofit fontScale="90000" lnSpcReduction="10000"/>
          </a:bodyPr>
          <a:lstStyle/>
          <a:p>
            <a:r>
              <a:rPr lang="en-US" altLang="zh-CN" sz="2800" dirty="0"/>
              <a:t>2</a:t>
            </a:r>
            <a:r>
              <a:rPr lang="zh-CN" altLang="zh-CN" sz="2800" dirty="0"/>
              <a:t>）行为事物是</a:t>
            </a:r>
            <a:r>
              <a:rPr lang="en-US" altLang="zh-CN" sz="2800" dirty="0"/>
              <a:t>UML</a:t>
            </a:r>
            <a:r>
              <a:rPr lang="zh-CN" altLang="zh-CN" sz="2800" dirty="0"/>
              <a:t>模型的</a:t>
            </a:r>
            <a:r>
              <a:rPr lang="zh-CN" altLang="zh-CN" sz="2800" dirty="0">
                <a:solidFill>
                  <a:srgbClr val="FF0000"/>
                </a:solidFill>
              </a:rPr>
              <a:t>动态</a:t>
            </a:r>
            <a:r>
              <a:rPr lang="zh-CN" altLang="zh-CN" sz="2800" dirty="0"/>
              <a:t>部分。它们是模型中的动词，描述了跨越时间和空间的行为共有两类主要的行为事物。分别是：</a:t>
            </a:r>
          </a:p>
          <a:p>
            <a:pPr lvl="0"/>
            <a:r>
              <a:rPr lang="zh-CN" altLang="zh-CN" sz="2400" dirty="0"/>
              <a:t>1、交互</a:t>
            </a:r>
          </a:p>
          <a:p>
            <a:pPr lvl="0"/>
            <a:r>
              <a:rPr lang="zh-CN" altLang="zh-CN" sz="2400" dirty="0"/>
              <a:t>在特定环境中共同完成任务的一组对象间交换的消息组成，用一条带箭头的秩序表示</a:t>
            </a:r>
          </a:p>
          <a:p>
            <a:pPr lvl="0"/>
            <a:endParaRPr lang="zh-CN" altLang="zh-CN" sz="2400" dirty="0"/>
          </a:p>
          <a:p>
            <a:pPr lvl="0"/>
            <a:r>
              <a:rPr lang="zh-CN" altLang="zh-CN" sz="2400" dirty="0"/>
              <a:t>2、状态机</a:t>
            </a:r>
          </a:p>
          <a:p>
            <a:pPr lvl="0"/>
            <a:r>
              <a:rPr lang="zh-CN" altLang="zh-CN" sz="2400" dirty="0"/>
              <a:t>一个状态机由多个状态组成</a:t>
            </a:r>
          </a:p>
          <a:p>
            <a:pPr lvl="0"/>
            <a:endParaRPr lang="zh-CN" altLang="zh-CN" sz="2400" dirty="0"/>
          </a:p>
          <a:p>
            <a:pPr lvl="0"/>
            <a:endParaRPr lang="zh-CN" altLang="zh-CN" sz="2400" dirty="0"/>
          </a:p>
          <a:p>
            <a:pPr lvl="0"/>
            <a:endParaRPr lang="zh-CN" altLang="zh-CN" sz="2400" dirty="0"/>
          </a:p>
          <a:p>
            <a:pPr lvl="0"/>
            <a:r>
              <a:rPr lang="zh-CN" altLang="zh-CN" sz="2400" dirty="0"/>
              <a:t>在对象生命周期内，在事件驱动下，对象从一种状态迁移到另一种状态的状态序列</a:t>
            </a:r>
          </a:p>
          <a:p>
            <a:pPr lvl="0"/>
            <a:endParaRPr lang="zh-CN" altLang="zh-CN" sz="2400"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1499235" y="4774565"/>
            <a:ext cx="967740" cy="685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7287"/>
          </a:xfrm>
        </p:spPr>
        <p:txBody>
          <a:bodyPr/>
          <a:lstStyle/>
          <a:p>
            <a:r>
              <a:rPr lang="en-US" altLang="zh-CN" dirty="0"/>
              <a:t>UML</a:t>
            </a:r>
            <a:r>
              <a:rPr lang="zh-CN" altLang="en-US" dirty="0"/>
              <a:t>的事物</a:t>
            </a:r>
          </a:p>
        </p:txBody>
      </p:sp>
      <p:sp>
        <p:nvSpPr>
          <p:cNvPr id="3" name="内容占位符 2"/>
          <p:cNvSpPr>
            <a:spLocks noGrp="1"/>
          </p:cNvSpPr>
          <p:nvPr>
            <p:ph idx="1"/>
          </p:nvPr>
        </p:nvSpPr>
        <p:spPr>
          <a:xfrm>
            <a:off x="564213" y="1566701"/>
            <a:ext cx="8970312" cy="5034124"/>
          </a:xfrm>
        </p:spPr>
        <p:txBody>
          <a:bodyPr>
            <a:normAutofit lnSpcReduction="10000"/>
          </a:bodyPr>
          <a:lstStyle/>
          <a:p>
            <a:r>
              <a:rPr lang="en-US" altLang="zh-CN" sz="2800" dirty="0"/>
              <a:t>3</a:t>
            </a:r>
            <a:r>
              <a:rPr lang="zh-CN" altLang="zh-CN" sz="2800" dirty="0"/>
              <a:t>）分组事物 </a:t>
            </a:r>
          </a:p>
          <a:p>
            <a:pPr marL="0" indent="0">
              <a:buNone/>
            </a:pPr>
            <a:r>
              <a:rPr lang="en-US" altLang="zh-CN" sz="2800" dirty="0"/>
              <a:t>     </a:t>
            </a:r>
            <a:r>
              <a:rPr lang="zh-CN" altLang="zh-CN" sz="2800" dirty="0"/>
              <a:t>分组事物是</a:t>
            </a:r>
            <a:r>
              <a:rPr lang="en-US" altLang="zh-CN" sz="2800" dirty="0"/>
              <a:t>UML</a:t>
            </a:r>
            <a:r>
              <a:rPr lang="zh-CN" altLang="zh-CN" sz="2800" dirty="0"/>
              <a:t>模型的组织部分，最主要的分组事物是包（</a:t>
            </a:r>
            <a:r>
              <a:rPr lang="en-US" altLang="zh-CN" sz="2800" dirty="0"/>
              <a:t>package</a:t>
            </a:r>
            <a:r>
              <a:rPr lang="zh-CN" altLang="zh-CN" sz="2800" dirty="0"/>
              <a:t>）。包对行为事物、结构事物进行管理和分类</a:t>
            </a:r>
          </a:p>
          <a:p>
            <a:endParaRPr lang="zh-CN" altLang="zh-CN" sz="2800" dirty="0"/>
          </a:p>
          <a:p>
            <a:r>
              <a:rPr lang="en-US" altLang="zh-CN" sz="2800" dirty="0"/>
              <a:t>4</a:t>
            </a:r>
            <a:r>
              <a:rPr lang="zh-CN" altLang="zh-CN" sz="2800" dirty="0"/>
              <a:t>）注释事物</a:t>
            </a:r>
          </a:p>
          <a:p>
            <a:pPr marL="0" indent="0">
              <a:buNone/>
            </a:pPr>
            <a:r>
              <a:rPr lang="en-US" altLang="zh-CN" sz="2800" dirty="0"/>
              <a:t>     </a:t>
            </a:r>
            <a:r>
              <a:rPr lang="zh-CN" altLang="zh-CN" sz="2800" dirty="0"/>
              <a:t>注释事物是</a:t>
            </a:r>
            <a:r>
              <a:rPr lang="en-US" altLang="zh-CN" sz="2800" dirty="0"/>
              <a:t>UML</a:t>
            </a:r>
            <a:r>
              <a:rPr lang="zh-CN" altLang="zh-CN" sz="2800" dirty="0"/>
              <a:t>模型的解释部分。这些注释事物用来描述、说明和标注模的任何元素。有一种主要的注释事物，称为注解</a:t>
            </a:r>
            <a:r>
              <a:rPr lang="zh-CN" altLang="en-US" sz="2800" dirty="0"/>
              <a:t>（</a:t>
            </a:r>
            <a:r>
              <a:rPr lang="en-US" altLang="zh-CN" sz="2800" dirty="0"/>
              <a:t>note</a:t>
            </a:r>
            <a:r>
              <a:rPr lang="zh-CN" altLang="zh-CN" sz="2800" dirty="0"/>
              <a:t>）。注解</a:t>
            </a:r>
            <a:r>
              <a:rPr lang="zh-CN" altLang="en-US" sz="2800" dirty="0"/>
              <a:t>（</a:t>
            </a:r>
            <a:r>
              <a:rPr lang="en-US" altLang="zh-CN" sz="2800" dirty="0"/>
              <a:t>note</a:t>
            </a:r>
            <a:r>
              <a:rPr lang="zh-CN" altLang="zh-CN" sz="2800" dirty="0"/>
              <a:t>）是一个依附于一个元素或一组元素之上，对它进行约束或解释的简单符号。</a:t>
            </a:r>
          </a:p>
          <a:p>
            <a:endParaRPr lang="zh-CN" altLang="en-US" dirty="0"/>
          </a:p>
        </p:txBody>
      </p:sp>
      <p:sp>
        <p:nvSpPr>
          <p:cNvPr id="6" name="矩形 5"/>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UML</a:t>
            </a:r>
            <a:r>
              <a:rPr lang="zh-CN" altLang="en-US"/>
              <a:t>的关系</a:t>
            </a:r>
          </a:p>
        </p:txBody>
      </p:sp>
      <p:pic>
        <p:nvPicPr>
          <p:cNvPr id="5" name="内容占位符 4"/>
          <p:cNvPicPr>
            <a:picLocks noGrp="1" noChangeAspect="1"/>
          </p:cNvPicPr>
          <p:nvPr>
            <p:ph idx="1"/>
          </p:nvPr>
        </p:nvPicPr>
        <p:blipFill>
          <a:blip r:embed="rId2"/>
          <a:stretch>
            <a:fillRect/>
          </a:stretch>
        </p:blipFill>
        <p:spPr>
          <a:xfrm>
            <a:off x="1099820" y="1508125"/>
            <a:ext cx="6696075" cy="38423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320800"/>
          </a:xfrm>
        </p:spPr>
        <p:txBody>
          <a:bodyPr anchor="t">
            <a:normAutofit/>
          </a:bodyPr>
          <a:lstStyle/>
          <a:p>
            <a:r>
              <a:rPr lang="en-US" altLang="zh-CN" dirty="0"/>
              <a:t>UML</a:t>
            </a:r>
            <a:r>
              <a:rPr lang="zh-CN" altLang="en-US" dirty="0"/>
              <a:t>的关系</a:t>
            </a:r>
          </a:p>
        </p:txBody>
      </p:sp>
      <p:sp>
        <p:nvSpPr>
          <p:cNvPr id="3" name="内容占位符 2"/>
          <p:cNvSpPr>
            <a:spLocks noGrp="1"/>
          </p:cNvSpPr>
          <p:nvPr>
            <p:ph idx="1"/>
          </p:nvPr>
        </p:nvSpPr>
        <p:spPr>
          <a:xfrm>
            <a:off x="301625" y="1451610"/>
            <a:ext cx="9058275" cy="4796790"/>
          </a:xfrm>
        </p:spPr>
        <p:txBody>
          <a:bodyPr>
            <a:normAutofit fontScale="82500" lnSpcReduction="10000"/>
          </a:bodyPr>
          <a:lstStyle/>
          <a:p>
            <a:r>
              <a:rPr lang="zh-CN" altLang="zh-CN" sz="3800" b="1" dirty="0"/>
              <a:t>依赖关系（</a:t>
            </a:r>
            <a:r>
              <a:rPr lang="en-US" altLang="zh-CN" sz="3800" b="1" dirty="0"/>
              <a:t>Dependency</a:t>
            </a:r>
            <a:r>
              <a:rPr lang="zh-CN" altLang="zh-CN" sz="3800" b="1" dirty="0"/>
              <a:t>）</a:t>
            </a:r>
            <a:r>
              <a:rPr lang="zh-CN" altLang="zh-CN" sz="3800" dirty="0"/>
              <a:t>： 是两个模型元素间 的语义关系。在图形上画成一条可能有方向的虚线。依赖体现的一种“使用”关系，即一个类的实现需要使用另一个类的方法或者属性</a:t>
            </a:r>
          </a:p>
          <a:p>
            <a:endParaRPr lang="en-US" altLang="zh-CN" sz="3800" dirty="0"/>
          </a:p>
          <a:p>
            <a:pPr marL="0" indent="0">
              <a:buNone/>
            </a:pPr>
            <a:endParaRPr lang="zh-CN" altLang="zh-CN" sz="3800" dirty="0"/>
          </a:p>
          <a:p>
            <a:r>
              <a:rPr lang="zh-CN" altLang="zh-CN" sz="3800" b="1" dirty="0"/>
              <a:t>关联关系（</a:t>
            </a:r>
            <a:r>
              <a:rPr lang="en-US" altLang="zh-CN" sz="3800" b="1" dirty="0"/>
              <a:t>Association</a:t>
            </a:r>
            <a:r>
              <a:rPr lang="zh-CN" altLang="zh-CN" sz="3800" b="1" dirty="0"/>
              <a:t>）</a:t>
            </a:r>
            <a:r>
              <a:rPr lang="zh-CN" altLang="zh-CN" sz="3800" dirty="0"/>
              <a:t>：</a:t>
            </a:r>
            <a:r>
              <a:rPr lang="zh-CN" altLang="zh-CN" sz="3200" dirty="0">
                <a:latin typeface="华文新魏" panose="02010800040101010101" charset="-122"/>
                <a:ea typeface="华文新魏" panose="02010800040101010101" charset="-122"/>
                <a:cs typeface="华文新魏" panose="02010800040101010101" charset="-122"/>
              </a:rPr>
              <a:t>描述了两个或多个类之间的结构性关系。在图形上画成一条实线，可能有方向，有时还带有标记。也可以理解为是一种“拥有</a:t>
            </a:r>
            <a:r>
              <a:rPr lang="en-US" altLang="zh-CN" sz="3200" dirty="0">
                <a:latin typeface="华文新魏" panose="02010800040101010101" charset="-122"/>
                <a:ea typeface="华文新魏" panose="02010800040101010101" charset="-122"/>
                <a:cs typeface="华文新魏" panose="02010800040101010101" charset="-122"/>
              </a:rPr>
              <a:t>”关系，它使一种类“知道”另一种类的属性和方法。</a:t>
            </a:r>
            <a:endParaRPr lang="en-US" altLang="zh-CN" sz="3800" dirty="0"/>
          </a:p>
          <a:p>
            <a:endParaRPr lang="zh-CN" altLang="zh-CN" sz="3800" dirty="0"/>
          </a:p>
          <a:p>
            <a:endParaRPr lang="zh-CN" altLang="en-US" dirty="0"/>
          </a:p>
        </p:txBody>
      </p:sp>
      <p:sp>
        <p:nvSpPr>
          <p:cNvPr id="8" name="矩形 7"/>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Isosceles Triangle 8"/>
          <p:cNvSpPr>
            <a:spLocks noGrp="1" noRot="1" noChangeAspect="1" noMove="1" noResize="1" noEditPoints="1" noAdjustHandles="1" noChangeArrowheads="1" noChangeShapeType="1" noTextEdit="1"/>
          </p:cNvSpPr>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内容占位符 2"/>
          <p:cNvSpPr>
            <a:spLocks noGrp="1"/>
          </p:cNvSpPr>
          <p:nvPr>
            <p:ph idx="1"/>
          </p:nvPr>
        </p:nvSpPr>
        <p:spPr>
          <a:xfrm>
            <a:off x="680720" y="609600"/>
            <a:ext cx="8899525" cy="6007735"/>
          </a:xfrm>
        </p:spPr>
        <p:txBody>
          <a:bodyPr>
            <a:normAutofit/>
          </a:bodyPr>
          <a:lstStyle/>
          <a:p>
            <a:r>
              <a:rPr lang="zh-CN" altLang="zh-CN" sz="2600" b="1" dirty="0"/>
              <a:t>泛化关系（</a:t>
            </a:r>
            <a:r>
              <a:rPr lang="en-US" altLang="zh-CN" sz="2600" b="1" dirty="0"/>
              <a:t>Generalization</a:t>
            </a:r>
            <a:r>
              <a:rPr lang="zh-CN" altLang="zh-CN" sz="2600" b="1" dirty="0"/>
              <a:t>）：</a:t>
            </a:r>
            <a:r>
              <a:rPr lang="zh-CN" altLang="zh-CN" sz="2600" dirty="0"/>
              <a:t>泛化是种特殊／一般关系，特殊元素（子元素）的对象替代一般元素（父元素）的对象。用这种方法，子元素共享了父元素的结构和行为。在图形上，画成一条带有空心箭头的实线，该实线指向父元素。通俗说就是继承，派生类继承基类的方法与属性</a:t>
            </a:r>
          </a:p>
          <a:p>
            <a:pPr marL="0" indent="0">
              <a:buNone/>
            </a:pPr>
            <a:endParaRPr lang="zh-CN" altLang="zh-CN" sz="2600" dirty="0"/>
          </a:p>
          <a:p>
            <a:r>
              <a:rPr lang="zh-CN" altLang="zh-CN" sz="2600" b="1" dirty="0"/>
              <a:t>实现关系（</a:t>
            </a:r>
            <a:r>
              <a:rPr lang="en-US" altLang="zh-CN" sz="2600" b="1" dirty="0" err="1"/>
              <a:t>RealiZation</a:t>
            </a:r>
            <a:r>
              <a:rPr lang="zh-CN" altLang="zh-CN" sz="2600" b="1" dirty="0"/>
              <a:t>）：</a:t>
            </a:r>
            <a:r>
              <a:rPr lang="zh-CN" altLang="zh-CN" sz="2600" dirty="0"/>
              <a:t>实现是类元之间的语义关系，在该关系中一个类元描述了另一个类元保证实现的契约。在图形上画成一条带有空心箭头的虚线。定义一个行为是“奔跑”的接口，让花豹类来实现</a:t>
            </a:r>
          </a:p>
          <a:p>
            <a:endParaRPr lang="zh-CN" altLang="en-US" dirty="0"/>
          </a:p>
        </p:txBody>
      </p:sp>
      <p:sp>
        <p:nvSpPr>
          <p:cNvPr id="7" name="矩形 6"/>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3478" y="417514"/>
            <a:ext cx="8596668" cy="1858961"/>
          </a:xfrm>
        </p:spPr>
        <p:txBody>
          <a:bodyPr/>
          <a:lstStyle/>
          <a:p>
            <a:r>
              <a:rPr lang="zh-CN" altLang="en-US" sz="2400" dirty="0"/>
              <a:t>聚合关系</a:t>
            </a:r>
            <a:r>
              <a:rPr lang="en-US" altLang="zh-CN" sz="2400" dirty="0"/>
              <a:t>(Aggregation) </a:t>
            </a:r>
            <a:r>
              <a:rPr lang="zh-CN" altLang="en-US" sz="2400" dirty="0"/>
              <a:t>表示一个整体与部分的关系。 在聚合关系中，成员类是整体类的一部分，即成员对象是整体对象的一部分，但是成员对象可以脱离整体对象独立存在。在</a:t>
            </a:r>
            <a:r>
              <a:rPr lang="en-US" altLang="zh-CN" sz="2400" dirty="0"/>
              <a:t>UML</a:t>
            </a:r>
            <a:r>
              <a:rPr lang="zh-CN" altLang="en-US" sz="2400" dirty="0"/>
              <a:t>中，聚合关系用带空心菱形的直线表示。 </a:t>
            </a:r>
          </a:p>
          <a:p>
            <a:endParaRPr lang="zh-CN" altLang="en-US" dirty="0"/>
          </a:p>
        </p:txBody>
      </p:sp>
      <p:pic>
        <p:nvPicPr>
          <p:cNvPr id="3074" name="Picture 2" descr="http://my.csdn.net/uploads/201206/07/1339065043_29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2133601"/>
            <a:ext cx="6678202"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p:nvPr/>
        </p:nvSpPr>
        <p:spPr>
          <a:xfrm>
            <a:off x="277284" y="3386934"/>
            <a:ext cx="9095316" cy="18589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400" dirty="0">
                <a:solidFill>
                  <a:srgbClr val="333333"/>
                </a:solidFill>
                <a:latin typeface="Verdana" panose="020B0604030504040204" pitchFamily="34" charset="0"/>
              </a:rPr>
              <a:t>组合关系</a:t>
            </a:r>
            <a:r>
              <a:rPr lang="en-US" altLang="zh-CN" sz="2400" dirty="0">
                <a:solidFill>
                  <a:srgbClr val="333333"/>
                </a:solidFill>
                <a:latin typeface="Verdana" panose="020B0604030504040204" pitchFamily="34" charset="0"/>
              </a:rPr>
              <a:t>(Composition)</a:t>
            </a:r>
            <a:r>
              <a:rPr lang="zh-CN" altLang="en-US" sz="2400" dirty="0">
                <a:solidFill>
                  <a:srgbClr val="333333"/>
                </a:solidFill>
                <a:latin typeface="Verdana" panose="020B0604030504040204" pitchFamily="34" charset="0"/>
              </a:rPr>
              <a:t>也表示类之间整体和部分的关系，部分不能离开组合而存在。在组合关系中，成员类是整体类的一部分，而且整体类可以控制成员类的生命周期，即成员类的存在依赖于整体类。在</a:t>
            </a:r>
            <a:r>
              <a:rPr lang="en-US" altLang="zh-CN" sz="2400" dirty="0">
                <a:solidFill>
                  <a:srgbClr val="333333"/>
                </a:solidFill>
                <a:latin typeface="Verdana" panose="020B0604030504040204" pitchFamily="34" charset="0"/>
              </a:rPr>
              <a:t>UML</a:t>
            </a:r>
            <a:r>
              <a:rPr lang="zh-CN" altLang="en-US" sz="2400" dirty="0">
                <a:solidFill>
                  <a:srgbClr val="333333"/>
                </a:solidFill>
                <a:latin typeface="Verdana" panose="020B0604030504040204" pitchFamily="34" charset="0"/>
              </a:rPr>
              <a:t>中，组合关系用带实心菱形的直线表示。</a:t>
            </a:r>
          </a:p>
        </p:txBody>
      </p:sp>
      <p:pic>
        <p:nvPicPr>
          <p:cNvPr id="3076" name="Picture 4" descr="http://my.csdn.net/uploads/201206/07/1339065205_14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4" y="5476876"/>
            <a:ext cx="7829093" cy="106997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0070240" y="0"/>
            <a:ext cx="2121760" cy="1847850"/>
          </a:xfrm>
          <a:prstGeom prst="rect">
            <a:avLst/>
          </a:prstGeom>
          <a:blipFill dpi="0" rotWithShape="1">
            <a:blip r:embed="rId4">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15043"/>
          </a:xfrm>
        </p:spPr>
        <p:txBody>
          <a:bodyPr>
            <a:normAutofit fontScale="90000"/>
          </a:bodyPr>
          <a:lstStyle/>
          <a:p>
            <a:r>
              <a:rPr lang="zh-CN" altLang="en-US" dirty="0"/>
              <a:t>什么是</a:t>
            </a:r>
            <a:r>
              <a:rPr lang="en-US" altLang="zh-CN" dirty="0"/>
              <a:t>UML</a:t>
            </a:r>
            <a:r>
              <a:rPr lang="zh-CN" altLang="en-US" dirty="0"/>
              <a:t>？</a:t>
            </a:r>
          </a:p>
        </p:txBody>
      </p:sp>
      <p:sp>
        <p:nvSpPr>
          <p:cNvPr id="3" name="内容占位符 2"/>
          <p:cNvSpPr>
            <a:spLocks noGrp="1"/>
          </p:cNvSpPr>
          <p:nvPr>
            <p:ph idx="1"/>
          </p:nvPr>
        </p:nvSpPr>
        <p:spPr>
          <a:xfrm>
            <a:off x="672054" y="1431681"/>
            <a:ext cx="9000067" cy="4816719"/>
          </a:xfrm>
        </p:spPr>
        <p:txBody>
          <a:bodyPr>
            <a:normAutofit fontScale="92500" lnSpcReduction="20000"/>
          </a:bodyPr>
          <a:lstStyle/>
          <a:p>
            <a:r>
              <a:rPr lang="en-US" altLang="zh-CN" sz="3200" dirty="0"/>
              <a:t>UML </a:t>
            </a:r>
            <a:r>
              <a:rPr lang="zh-CN" altLang="en-US" sz="3200" dirty="0"/>
              <a:t>（</a:t>
            </a:r>
            <a:r>
              <a:rPr lang="en-US" altLang="zh-CN" sz="3200" dirty="0"/>
              <a:t>Unified Modeling Lanaguage</a:t>
            </a:r>
            <a:r>
              <a:rPr lang="zh-CN" altLang="en-US" sz="3200" dirty="0"/>
              <a:t>）</a:t>
            </a:r>
            <a:r>
              <a:rPr lang="zh-CN" altLang="zh-CN" sz="3200" dirty="0"/>
              <a:t>是一种为面向对象开发系统的产品进行说明、可视化、和编制文档的标准语言；</a:t>
            </a:r>
            <a:endParaRPr lang="en-US" altLang="zh-CN" sz="3200" dirty="0"/>
          </a:p>
          <a:p>
            <a:endParaRPr lang="zh-CN" altLang="zh-CN" sz="3200" dirty="0"/>
          </a:p>
          <a:p>
            <a:r>
              <a:rPr lang="en-US" altLang="zh-CN" sz="3200" dirty="0"/>
              <a:t>UML </a:t>
            </a:r>
            <a:r>
              <a:rPr lang="zh-CN" altLang="zh-CN" sz="3200" dirty="0"/>
              <a:t>作为一种模型语言，它使开发人员专注于建立产品的模型和结构，而不是选用什么程序语言和算法实现；</a:t>
            </a:r>
            <a:endParaRPr lang="en-US" altLang="zh-CN" sz="3200" dirty="0"/>
          </a:p>
          <a:p>
            <a:endParaRPr lang="zh-CN" altLang="zh-CN" sz="3200" dirty="0"/>
          </a:p>
          <a:p>
            <a:r>
              <a:rPr lang="en-US" altLang="zh-CN" sz="3200" dirty="0"/>
              <a:t>UML </a:t>
            </a:r>
            <a:r>
              <a:rPr lang="zh-CN" altLang="zh-CN" sz="3200" dirty="0"/>
              <a:t>不是一种编程语言，它是一种绘画语言</a:t>
            </a:r>
            <a:r>
              <a:rPr lang="zh-CN" altLang="en-US" sz="3200" dirty="0"/>
              <a:t>，</a:t>
            </a:r>
            <a:r>
              <a:rPr lang="zh-CN" altLang="zh-CN" sz="3200" dirty="0"/>
              <a:t>用来做软件蓝图</a:t>
            </a:r>
            <a:r>
              <a:rPr lang="zh-CN" altLang="en-US" sz="3200" dirty="0"/>
              <a:t>，</a:t>
            </a:r>
            <a:r>
              <a:rPr lang="zh-CN" altLang="zh-CN" sz="3200" dirty="0"/>
              <a:t>但工具可用于生成各种语言的代码中使用</a:t>
            </a:r>
            <a:r>
              <a:rPr lang="en-US" altLang="zh-CN" sz="3200" dirty="0"/>
              <a:t>UML</a:t>
            </a:r>
            <a:r>
              <a:rPr lang="zh-CN" altLang="zh-CN" sz="3200" dirty="0"/>
              <a:t>图</a:t>
            </a:r>
            <a:r>
              <a:rPr lang="zh-CN" altLang="en-US" sz="3200" dirty="0"/>
              <a:t>。</a:t>
            </a:r>
            <a:endParaRPr lang="zh-CN" altLang="zh-CN" sz="3200" dirty="0"/>
          </a:p>
        </p:txBody>
      </p:sp>
      <p:sp>
        <p:nvSpPr>
          <p:cNvPr id="6" name="矩形 5"/>
          <p:cNvSpPr/>
          <p:nvPr/>
        </p:nvSpPr>
        <p:spPr>
          <a:xfrm>
            <a:off x="10070240" y="0"/>
            <a:ext cx="2121760" cy="1847850"/>
          </a:xfrm>
          <a:prstGeom prst="rect">
            <a:avLst/>
          </a:prstGeom>
          <a:blipFill dpi="0" rotWithShape="1">
            <a:blip r:embed="rId3">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39256"/>
            <a:ext cx="8596668" cy="745671"/>
          </a:xfrm>
        </p:spPr>
        <p:txBody>
          <a:bodyPr/>
          <a:lstStyle/>
          <a:p>
            <a:r>
              <a:rPr lang="en-US" altLang="zh-CN" dirty="0"/>
              <a:t>UML</a:t>
            </a:r>
            <a:r>
              <a:rPr lang="zh-CN" altLang="en-US" dirty="0"/>
              <a:t>的图</a:t>
            </a:r>
          </a:p>
        </p:txBody>
      </p:sp>
      <p:sp>
        <p:nvSpPr>
          <p:cNvPr id="3" name="内容占位符 2"/>
          <p:cNvSpPr>
            <a:spLocks noGrp="1"/>
          </p:cNvSpPr>
          <p:nvPr>
            <p:ph idx="1"/>
          </p:nvPr>
        </p:nvSpPr>
        <p:spPr>
          <a:xfrm>
            <a:off x="436223" y="1609847"/>
            <a:ext cx="5074639" cy="3880773"/>
          </a:xfrm>
        </p:spPr>
        <p:txBody>
          <a:bodyPr>
            <a:normAutofit fontScale="40000" lnSpcReduction="20000"/>
          </a:bodyPr>
          <a:lstStyle/>
          <a:p>
            <a:r>
              <a:rPr lang="en-US" altLang="zh-CN" sz="5900" dirty="0"/>
              <a:t>1.</a:t>
            </a:r>
            <a:r>
              <a:rPr lang="zh-CN" altLang="en-US" sz="5900" dirty="0"/>
              <a:t>用例图（</a:t>
            </a:r>
            <a:r>
              <a:rPr lang="en-US" altLang="zh-CN" sz="5900" dirty="0"/>
              <a:t>use case diagrams</a:t>
            </a:r>
            <a:r>
              <a:rPr lang="zh-CN" altLang="en-US" sz="5900" dirty="0"/>
              <a:t>）</a:t>
            </a:r>
            <a:endParaRPr lang="en-US" altLang="zh-CN" sz="5900" dirty="0"/>
          </a:p>
          <a:p>
            <a:r>
              <a:rPr lang="en-US" altLang="zh-CN" sz="5900" dirty="0"/>
              <a:t>2.</a:t>
            </a:r>
            <a:r>
              <a:rPr lang="zh-CN" altLang="en-US" sz="5900" dirty="0"/>
              <a:t>静态图</a:t>
            </a:r>
            <a:endParaRPr lang="en-US" altLang="zh-CN" sz="5900" dirty="0"/>
          </a:p>
          <a:p>
            <a:r>
              <a:rPr lang="zh-CN" altLang="en-US" sz="5900" dirty="0"/>
              <a:t>（</a:t>
            </a:r>
            <a:r>
              <a:rPr lang="en-US" altLang="zh-CN" sz="5900" dirty="0"/>
              <a:t>1</a:t>
            </a:r>
            <a:r>
              <a:rPr lang="zh-CN" altLang="en-US" sz="5900" dirty="0"/>
              <a:t>）类图（</a:t>
            </a:r>
            <a:r>
              <a:rPr lang="en-US" altLang="zh-CN" sz="5900" dirty="0"/>
              <a:t>class diagrams</a:t>
            </a:r>
            <a:r>
              <a:rPr lang="zh-CN" altLang="en-US" sz="5900" dirty="0"/>
              <a:t>）</a:t>
            </a:r>
            <a:endParaRPr lang="en-US" altLang="zh-CN" sz="5900" dirty="0"/>
          </a:p>
          <a:p>
            <a:r>
              <a:rPr lang="zh-CN" altLang="en-US" sz="5900" dirty="0"/>
              <a:t>（</a:t>
            </a:r>
            <a:r>
              <a:rPr lang="en-US" altLang="zh-CN" sz="5900" dirty="0"/>
              <a:t>2</a:t>
            </a:r>
            <a:r>
              <a:rPr lang="zh-CN" altLang="en-US" sz="5900" dirty="0"/>
              <a:t>）对象图（</a:t>
            </a:r>
            <a:r>
              <a:rPr lang="en-US" altLang="zh-CN" sz="5900" dirty="0"/>
              <a:t>object diagrams</a:t>
            </a:r>
            <a:r>
              <a:rPr lang="zh-CN" altLang="en-US" sz="5900" dirty="0"/>
              <a:t>）</a:t>
            </a:r>
            <a:endParaRPr lang="en-US" altLang="zh-CN" sz="5900" dirty="0"/>
          </a:p>
          <a:p>
            <a:r>
              <a:rPr lang="en-US" altLang="zh-CN" sz="5900" dirty="0"/>
              <a:t>3.</a:t>
            </a:r>
            <a:r>
              <a:rPr lang="zh-CN" altLang="en-US" sz="5900" dirty="0"/>
              <a:t>交互图</a:t>
            </a:r>
            <a:endParaRPr lang="en-US" altLang="zh-CN" sz="5900" dirty="0"/>
          </a:p>
          <a:p>
            <a:r>
              <a:rPr lang="zh-CN" altLang="en-US" sz="5900" dirty="0"/>
              <a:t>（</a:t>
            </a:r>
            <a:r>
              <a:rPr lang="en-US" altLang="zh-CN" sz="5900" dirty="0"/>
              <a:t>1</a:t>
            </a:r>
            <a:r>
              <a:rPr lang="zh-CN" altLang="en-US" sz="5900" dirty="0"/>
              <a:t>）序列图（顺序图）</a:t>
            </a:r>
            <a:endParaRPr lang="en-US" altLang="zh-CN" sz="5900" dirty="0"/>
          </a:p>
          <a:p>
            <a:r>
              <a:rPr lang="zh-CN" altLang="en-US" sz="5900" dirty="0"/>
              <a:t>（</a:t>
            </a:r>
            <a:r>
              <a:rPr lang="en-US" altLang="zh-CN" sz="5900" dirty="0"/>
              <a:t>2</a:t>
            </a:r>
            <a:r>
              <a:rPr lang="zh-CN" altLang="en-US" sz="5900" dirty="0"/>
              <a:t>）协作图（</a:t>
            </a:r>
            <a:r>
              <a:rPr lang="en-US" altLang="zh-CN" sz="5900" dirty="0"/>
              <a:t>Collaboration diagrams</a:t>
            </a:r>
            <a:r>
              <a:rPr lang="zh-CN" altLang="en-US" sz="5900" dirty="0"/>
              <a:t>）</a:t>
            </a:r>
            <a:endParaRPr lang="en-US" altLang="zh-CN" sz="5900" dirty="0"/>
          </a:p>
          <a:p>
            <a:endParaRPr lang="zh-CN" altLang="en-US" dirty="0"/>
          </a:p>
        </p:txBody>
      </p:sp>
      <p:sp>
        <p:nvSpPr>
          <p:cNvPr id="5" name="内容占位符 2"/>
          <p:cNvSpPr txBox="1"/>
          <p:nvPr/>
        </p:nvSpPr>
        <p:spPr>
          <a:xfrm>
            <a:off x="3906677" y="1488613"/>
            <a:ext cx="2915683"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endParaRPr lang="en-US" altLang="zh-CN" sz="4000" dirty="0"/>
          </a:p>
          <a:p>
            <a:endParaRPr lang="en-US" altLang="zh-CN" sz="4000" dirty="0"/>
          </a:p>
        </p:txBody>
      </p:sp>
      <p:sp>
        <p:nvSpPr>
          <p:cNvPr id="6" name="矩形 5"/>
          <p:cNvSpPr/>
          <p:nvPr/>
        </p:nvSpPr>
        <p:spPr>
          <a:xfrm>
            <a:off x="5543552" y="2396071"/>
            <a:ext cx="5209963" cy="2308324"/>
          </a:xfrm>
          <a:prstGeom prst="rect">
            <a:avLst/>
          </a:prstGeom>
        </p:spPr>
        <p:txBody>
          <a:bodyPr wrap="square">
            <a:spAutoFit/>
          </a:bodyPr>
          <a:lstStyle/>
          <a:p>
            <a:r>
              <a:rPr lang="en-US" altLang="zh-CN" sz="2400" dirty="0"/>
              <a:t>4.</a:t>
            </a:r>
            <a:r>
              <a:rPr lang="zh-CN" altLang="en-US" sz="2400" dirty="0"/>
              <a:t>行为图</a:t>
            </a:r>
          </a:p>
          <a:p>
            <a:r>
              <a:rPr lang="zh-CN" altLang="en-US" sz="2400" dirty="0"/>
              <a:t>（</a:t>
            </a:r>
            <a:r>
              <a:rPr lang="en-US" altLang="zh-CN" sz="2400" dirty="0"/>
              <a:t>1</a:t>
            </a:r>
            <a:r>
              <a:rPr lang="zh-CN" altLang="en-US" sz="2400" dirty="0"/>
              <a:t>）状态图（</a:t>
            </a:r>
            <a:r>
              <a:rPr lang="en-US" altLang="zh-CN" sz="2400" dirty="0" err="1"/>
              <a:t>Statechart</a:t>
            </a:r>
            <a:r>
              <a:rPr lang="en-US" altLang="zh-CN" sz="2400" dirty="0"/>
              <a:t> diagrams</a:t>
            </a:r>
            <a:r>
              <a:rPr lang="zh-CN" altLang="en-US" sz="2400" dirty="0"/>
              <a:t>）</a:t>
            </a:r>
          </a:p>
          <a:p>
            <a:r>
              <a:rPr lang="zh-CN" altLang="en-US" sz="2400" dirty="0"/>
              <a:t>（</a:t>
            </a:r>
            <a:r>
              <a:rPr lang="en-US" altLang="zh-CN" sz="2400" dirty="0"/>
              <a:t>2</a:t>
            </a:r>
            <a:r>
              <a:rPr lang="zh-CN" altLang="en-US" sz="2400" dirty="0"/>
              <a:t>）活动图（</a:t>
            </a:r>
            <a:r>
              <a:rPr lang="en-US" altLang="zh-CN" sz="2400" dirty="0"/>
              <a:t>Activity diagrams</a:t>
            </a:r>
            <a:r>
              <a:rPr lang="zh-CN" altLang="en-US" sz="2400" dirty="0"/>
              <a:t>）</a:t>
            </a:r>
          </a:p>
          <a:p>
            <a:r>
              <a:rPr lang="en-US" altLang="zh-CN" sz="2400" dirty="0"/>
              <a:t>5.</a:t>
            </a:r>
            <a:r>
              <a:rPr lang="zh-CN" altLang="en-US" sz="2400" dirty="0"/>
              <a:t>实现图</a:t>
            </a:r>
          </a:p>
          <a:p>
            <a:r>
              <a:rPr lang="zh-CN" altLang="en-US" sz="2400" dirty="0"/>
              <a:t>（</a:t>
            </a:r>
            <a:r>
              <a:rPr lang="en-US" altLang="zh-CN" sz="2400" dirty="0"/>
              <a:t>1</a:t>
            </a:r>
            <a:r>
              <a:rPr lang="zh-CN" altLang="en-US" sz="2400" dirty="0"/>
              <a:t>）构件图（</a:t>
            </a:r>
            <a:r>
              <a:rPr lang="en-US" altLang="zh-CN" sz="2400" dirty="0"/>
              <a:t>Component diagrams</a:t>
            </a:r>
            <a:r>
              <a:rPr lang="zh-CN" altLang="en-US" sz="2400" dirty="0"/>
              <a:t>）</a:t>
            </a:r>
            <a:endParaRPr lang="en-US" altLang="zh-CN" sz="2400" dirty="0"/>
          </a:p>
          <a:p>
            <a:r>
              <a:rPr lang="zh-CN" altLang="en-US" sz="2400" dirty="0"/>
              <a:t>（</a:t>
            </a:r>
            <a:r>
              <a:rPr lang="en-US" altLang="zh-CN" sz="2400" dirty="0"/>
              <a:t>2</a:t>
            </a:r>
            <a:r>
              <a:rPr lang="zh-CN" altLang="en-US" sz="2400" dirty="0"/>
              <a:t>）部署图（</a:t>
            </a:r>
            <a:r>
              <a:rPr lang="en-US" altLang="zh-CN" sz="2400" dirty="0"/>
              <a:t>Deployment diagrams</a:t>
            </a:r>
            <a:r>
              <a:rPr lang="zh-CN" altLang="en-US" sz="2400" dirty="0"/>
              <a:t>）</a:t>
            </a:r>
          </a:p>
        </p:txBody>
      </p:sp>
      <p:sp>
        <p:nvSpPr>
          <p:cNvPr id="7" name="矩形 6"/>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15043"/>
          </a:xfrm>
        </p:spPr>
        <p:txBody>
          <a:bodyPr>
            <a:normAutofit fontScale="90000"/>
          </a:bodyPr>
          <a:lstStyle/>
          <a:p>
            <a:r>
              <a:rPr lang="zh-CN" altLang="en-US" dirty="0"/>
              <a:t>用例图</a:t>
            </a:r>
          </a:p>
        </p:txBody>
      </p:sp>
      <p:sp>
        <p:nvSpPr>
          <p:cNvPr id="3" name="内容占位符 2"/>
          <p:cNvSpPr>
            <a:spLocks noGrp="1"/>
          </p:cNvSpPr>
          <p:nvPr>
            <p:ph idx="1"/>
          </p:nvPr>
        </p:nvSpPr>
        <p:spPr>
          <a:xfrm>
            <a:off x="677334" y="1436916"/>
            <a:ext cx="8596668" cy="615043"/>
          </a:xfrm>
        </p:spPr>
        <p:txBody>
          <a:bodyPr/>
          <a:lstStyle/>
          <a:p>
            <a:pPr marL="0" indent="0">
              <a:buNone/>
            </a:pPr>
            <a:r>
              <a:rPr lang="zh-CN" altLang="zh-CN" sz="2800" dirty="0"/>
              <a:t>是从用户角度描述系统功能，并指出各功能的操作者。</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987839" y="2264232"/>
            <a:ext cx="6094803" cy="4299854"/>
          </a:xfrm>
          <a:prstGeom prst="rect">
            <a:avLst/>
          </a:prstGeom>
          <a:noFill/>
          <a:ln>
            <a:noFill/>
          </a:ln>
        </p:spPr>
      </p:pic>
      <p:sp>
        <p:nvSpPr>
          <p:cNvPr id="5" name="矩形 4"/>
          <p:cNvSpPr/>
          <p:nvPr/>
        </p:nvSpPr>
        <p:spPr>
          <a:xfrm>
            <a:off x="10070240" y="0"/>
            <a:ext cx="2121760" cy="1847850"/>
          </a:xfrm>
          <a:prstGeom prst="rect">
            <a:avLst/>
          </a:prstGeom>
          <a:blipFill dpi="0" rotWithShape="1">
            <a:blip r:embed="rId3">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lstStyle/>
          <a:p>
            <a:r>
              <a:rPr lang="zh-CN" altLang="en-US" dirty="0"/>
              <a:t>类图</a:t>
            </a:r>
          </a:p>
        </p:txBody>
      </p:sp>
      <p:sp>
        <p:nvSpPr>
          <p:cNvPr id="3" name="内容占位符 2"/>
          <p:cNvSpPr>
            <a:spLocks noGrp="1"/>
          </p:cNvSpPr>
          <p:nvPr>
            <p:ph idx="1"/>
          </p:nvPr>
        </p:nvSpPr>
        <p:spPr>
          <a:xfrm>
            <a:off x="677334" y="1371600"/>
            <a:ext cx="8596668" cy="881743"/>
          </a:xfrm>
        </p:spPr>
        <p:txBody>
          <a:bodyPr>
            <a:normAutofit/>
          </a:bodyPr>
          <a:lstStyle/>
          <a:p>
            <a:pPr marL="0" indent="0">
              <a:buNone/>
            </a:pPr>
            <a:r>
              <a:rPr lang="zh-CN" altLang="zh-CN" sz="4000" dirty="0"/>
              <a:t>表示关系和类。</a:t>
            </a:r>
          </a:p>
          <a:p>
            <a:pPr marL="0" indent="0">
              <a:buNone/>
            </a:pPr>
            <a:endParaRPr lang="zh-CN" altLang="en-US" sz="40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885138" y="1812471"/>
            <a:ext cx="5388864" cy="4507774"/>
          </a:xfrm>
          <a:prstGeom prst="rect">
            <a:avLst/>
          </a:prstGeom>
          <a:noFill/>
          <a:ln>
            <a:noFill/>
          </a:ln>
        </p:spPr>
      </p:pic>
      <p:sp>
        <p:nvSpPr>
          <p:cNvPr id="5" name="矩形 4"/>
          <p:cNvSpPr/>
          <p:nvPr/>
        </p:nvSpPr>
        <p:spPr>
          <a:xfrm>
            <a:off x="10070240" y="0"/>
            <a:ext cx="2121760" cy="1847850"/>
          </a:xfrm>
          <a:prstGeom prst="rect">
            <a:avLst/>
          </a:prstGeom>
          <a:blipFill dpi="0" rotWithShape="1">
            <a:blip r:embed="rId3">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Grp="1" noUngrp="1" noRot="1" noChangeAspect="1" noMove="1" noResize="1"/>
          </p:cNvGrpSpPr>
          <p:nvPr/>
        </p:nvGrpSpPr>
        <p:grpSpPr>
          <a:xfrm>
            <a:off x="0" y="-8467"/>
            <a:ext cx="12192000" cy="6866467"/>
            <a:chOff x="0" y="-8467"/>
            <a:chExt cx="12192000" cy="6866467"/>
          </a:xfrm>
        </p:grpSpPr>
        <p:sp>
          <p:nvSpPr>
            <p:cNvPr id="10"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p:cNvSpPr>
            <a:spLocks noGrp="1"/>
          </p:cNvSpPr>
          <p:nvPr>
            <p:ph type="title"/>
          </p:nvPr>
        </p:nvSpPr>
        <p:spPr>
          <a:xfrm>
            <a:off x="1258532" y="261256"/>
            <a:ext cx="7673801" cy="1087656"/>
          </a:xfrm>
        </p:spPr>
        <p:txBody>
          <a:bodyPr vert="horz" lIns="91440" tIns="45720" rIns="91440" bIns="45720" rtlCol="0" anchor="b">
            <a:normAutofit/>
          </a:bodyPr>
          <a:lstStyle/>
          <a:p>
            <a:r>
              <a:rPr lang="zh-CN" altLang="en-US" sz="4800" dirty="0"/>
              <a:t>状态机图</a:t>
            </a:r>
          </a:p>
        </p:txBody>
      </p:sp>
      <p:sp>
        <p:nvSpPr>
          <p:cNvPr id="3" name="内容占位符 2"/>
          <p:cNvSpPr>
            <a:spLocks noGrp="1"/>
          </p:cNvSpPr>
          <p:nvPr>
            <p:ph idx="1"/>
          </p:nvPr>
        </p:nvSpPr>
        <p:spPr>
          <a:xfrm>
            <a:off x="734787" y="1440458"/>
            <a:ext cx="9160328" cy="1439899"/>
          </a:xfrm>
        </p:spPr>
        <p:txBody>
          <a:bodyPr vert="horz" lIns="91440" tIns="45720" rIns="91440" bIns="45720" rtlCol="0" anchor="t">
            <a:normAutofit/>
          </a:bodyPr>
          <a:lstStyle/>
          <a:p>
            <a:pPr marL="0" indent="0">
              <a:lnSpc>
                <a:spcPct val="90000"/>
              </a:lnSpc>
              <a:buNone/>
            </a:pPr>
            <a:r>
              <a:rPr lang="zh-CN" altLang="en-US" sz="3200" dirty="0">
                <a:solidFill>
                  <a:schemeClr val="tx1"/>
                </a:solidFill>
              </a:rPr>
              <a:t>描述一个实体基于事件反应的动态行为，显示了该实体是如何根据当前所处的状态进行不同反应的</a:t>
            </a:r>
            <a:r>
              <a:rPr lang="zh-CN" altLang="en-US" sz="3200" dirty="0">
                <a:solidFill>
                  <a:schemeClr val="tx1">
                    <a:lumMod val="50000"/>
                    <a:lumOff val="50000"/>
                  </a:schemeClr>
                </a:solidFill>
              </a:rPr>
              <a:t>。</a:t>
            </a:r>
            <a:endParaRPr lang="en-US" altLang="zh-CN" sz="3200" dirty="0">
              <a:solidFill>
                <a:schemeClr val="tx1">
                  <a:lumMod val="50000"/>
                  <a:lumOff val="50000"/>
                </a:schemeClr>
              </a:solidFill>
            </a:endParaRPr>
          </a:p>
        </p:txBody>
      </p:sp>
      <p:pic>
        <p:nvPicPr>
          <p:cNvPr id="4" name="图片 3" descr="图片包含 屏幕截图&#10;&#10;已生成高可信度的说明"/>
          <p:cNvPicPr/>
          <p:nvPr/>
        </p:nvPicPr>
        <p:blipFill>
          <a:blip r:embed="rId2">
            <a:extLst>
              <a:ext uri="{28A0092B-C50C-407E-A947-70E740481C1C}">
                <a14:useLocalDpi xmlns:a14="http://schemas.microsoft.com/office/drawing/2010/main" val="0"/>
              </a:ext>
            </a:extLst>
          </a:blip>
          <a:srcRect/>
          <a:stretch>
            <a:fillRect/>
          </a:stretch>
        </p:blipFill>
        <p:spPr bwMode="auto">
          <a:xfrm>
            <a:off x="1760123" y="2589210"/>
            <a:ext cx="6726255" cy="4268790"/>
          </a:xfrm>
          <a:prstGeom prst="rect">
            <a:avLst/>
          </a:prstGeom>
          <a:noFill/>
        </p:spPr>
      </p:pic>
      <p:sp>
        <p:nvSpPr>
          <p:cNvPr id="20" name="矩形 19"/>
          <p:cNvSpPr/>
          <p:nvPr/>
        </p:nvSpPr>
        <p:spPr>
          <a:xfrm>
            <a:off x="10070240" y="0"/>
            <a:ext cx="2121760" cy="1847850"/>
          </a:xfrm>
          <a:prstGeom prst="rect">
            <a:avLst/>
          </a:prstGeom>
          <a:blipFill dpi="0" rotWithShape="1">
            <a:blip r:embed="rId3">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Grp="1" noUngrp="1" noRot="1" noChangeAspect="1" noMove="1" noResize="1"/>
          </p:cNvGrpSpPr>
          <p:nvPr/>
        </p:nvGrpSpPr>
        <p:grpSpPr>
          <a:xfrm>
            <a:off x="0" y="-8467"/>
            <a:ext cx="12192000" cy="6866467"/>
            <a:chOff x="0" y="-8467"/>
            <a:chExt cx="12192000" cy="6866467"/>
          </a:xfrm>
        </p:grpSpPr>
        <p:sp>
          <p:nvSpPr>
            <p:cNvPr id="10"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p:cNvSpPr>
            <a:spLocks noGrp="1"/>
          </p:cNvSpPr>
          <p:nvPr>
            <p:ph type="title"/>
          </p:nvPr>
        </p:nvSpPr>
        <p:spPr>
          <a:xfrm>
            <a:off x="1070200" y="1616529"/>
            <a:ext cx="4299666" cy="941705"/>
          </a:xfrm>
        </p:spPr>
        <p:txBody>
          <a:bodyPr vert="horz" lIns="91440" tIns="45720" rIns="91440" bIns="45720" rtlCol="0" anchor="b">
            <a:normAutofit/>
          </a:bodyPr>
          <a:lstStyle/>
          <a:p>
            <a:r>
              <a:rPr lang="zh-CN" altLang="en-US" sz="4400" dirty="0"/>
              <a:t>活动图</a:t>
            </a:r>
          </a:p>
        </p:txBody>
      </p:sp>
      <p:sp>
        <p:nvSpPr>
          <p:cNvPr id="3" name="内容占位符 2"/>
          <p:cNvSpPr>
            <a:spLocks noGrp="1"/>
          </p:cNvSpPr>
          <p:nvPr>
            <p:ph idx="1"/>
          </p:nvPr>
        </p:nvSpPr>
        <p:spPr>
          <a:xfrm>
            <a:off x="1204153" y="2799670"/>
            <a:ext cx="4996304" cy="1997441"/>
          </a:xfrm>
        </p:spPr>
        <p:txBody>
          <a:bodyPr vert="horz" lIns="91440" tIns="45720" rIns="91440" bIns="45720" rtlCol="0" anchor="t">
            <a:normAutofit/>
          </a:bodyPr>
          <a:lstStyle/>
          <a:p>
            <a:pPr marL="0" indent="0">
              <a:buNone/>
            </a:pPr>
            <a:r>
              <a:rPr lang="zh-CN" altLang="en-US" sz="3600" dirty="0">
                <a:solidFill>
                  <a:schemeClr val="tx1"/>
                </a:solidFill>
              </a:rPr>
              <a:t>记录单个操作或方法的逻辑，或者业务流程的逻辑。</a:t>
            </a:r>
            <a:endParaRPr lang="en-US" altLang="zh-CN" sz="3600" dirty="0">
              <a:solidFill>
                <a:schemeClr val="tx1"/>
              </a:solidFill>
            </a:endParaRPr>
          </a:p>
        </p:txBody>
      </p:sp>
      <p:sp>
        <p:nvSpPr>
          <p:cNvPr id="21" name="Isosceles Triangle 20"/>
          <p:cNvSpPr>
            <a:spLocks noGrp="1" noRot="1" noChangeAspect="1" noMove="1" noResize="1" noEditPoints="1" noAdjustHandles="1" noChangeArrowheads="1" noChangeShapeType="1" noTextEdit="1"/>
          </p:cNvSpPr>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图片 3" descr="图片包含 悬挂工具, 天空, 物体&#10;&#10;已生成极高可信度的说明"/>
          <p:cNvPicPr/>
          <p:nvPr/>
        </p:nvPicPr>
        <p:blipFill>
          <a:blip r:embed="rId2">
            <a:extLst>
              <a:ext uri="{28A0092B-C50C-407E-A947-70E740481C1C}">
                <a14:useLocalDpi xmlns:a14="http://schemas.microsoft.com/office/drawing/2010/main" val="0"/>
              </a:ext>
            </a:extLst>
          </a:blip>
          <a:srcRect/>
          <a:stretch>
            <a:fillRect/>
          </a:stretch>
        </p:blipFill>
        <p:spPr bwMode="auto">
          <a:xfrm>
            <a:off x="6017510" y="-8467"/>
            <a:ext cx="3044984" cy="6866467"/>
          </a:xfrm>
          <a:prstGeom prst="rect">
            <a:avLst/>
          </a:prstGeom>
          <a:noFill/>
        </p:spPr>
      </p:pic>
      <p:sp>
        <p:nvSpPr>
          <p:cNvPr id="20" name="矩形 19"/>
          <p:cNvSpPr/>
          <p:nvPr/>
        </p:nvSpPr>
        <p:spPr>
          <a:xfrm>
            <a:off x="10070240" y="0"/>
            <a:ext cx="2121760" cy="1847850"/>
          </a:xfrm>
          <a:prstGeom prst="rect">
            <a:avLst/>
          </a:prstGeom>
          <a:blipFill dpi="0" rotWithShape="1">
            <a:blip r:embed="rId3">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协作图</a:t>
            </a:r>
          </a:p>
        </p:txBody>
      </p:sp>
      <p:sp>
        <p:nvSpPr>
          <p:cNvPr id="3" name="内容占位符 2"/>
          <p:cNvSpPr>
            <a:spLocks noGrp="1"/>
          </p:cNvSpPr>
          <p:nvPr>
            <p:ph idx="1"/>
          </p:nvPr>
        </p:nvSpPr>
        <p:spPr>
          <a:xfrm>
            <a:off x="677334" y="1488614"/>
            <a:ext cx="8596668" cy="1320800"/>
          </a:xfrm>
        </p:spPr>
        <p:txBody>
          <a:bodyPr>
            <a:normAutofit/>
          </a:bodyPr>
          <a:lstStyle/>
          <a:p>
            <a:pPr marL="0" indent="0">
              <a:buNone/>
            </a:pPr>
            <a:r>
              <a:rPr lang="zh-CN" altLang="en-US" sz="3600" dirty="0"/>
              <a:t>协作图强调接收和发送消息的对象的结构组织，有路径和顺序号。</a:t>
            </a:r>
          </a:p>
        </p:txBody>
      </p:sp>
      <p:sp>
        <p:nvSpPr>
          <p:cNvPr id="5" name="矩形 4"/>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3014"/>
          </a:xfrm>
        </p:spPr>
        <p:txBody>
          <a:bodyPr/>
          <a:lstStyle/>
          <a:p>
            <a:r>
              <a:rPr lang="zh-CN" altLang="en-US" dirty="0"/>
              <a:t>顺序图</a:t>
            </a:r>
          </a:p>
        </p:txBody>
      </p:sp>
      <p:sp>
        <p:nvSpPr>
          <p:cNvPr id="3" name="内容占位符 2"/>
          <p:cNvSpPr>
            <a:spLocks noGrp="1"/>
          </p:cNvSpPr>
          <p:nvPr>
            <p:ph idx="1"/>
          </p:nvPr>
        </p:nvSpPr>
        <p:spPr>
          <a:xfrm>
            <a:off x="677334" y="1523776"/>
            <a:ext cx="8972852" cy="1224644"/>
          </a:xfrm>
        </p:spPr>
        <p:txBody>
          <a:bodyPr>
            <a:normAutofit lnSpcReduction="10000"/>
          </a:bodyPr>
          <a:lstStyle/>
          <a:p>
            <a:pPr marL="0" indent="0">
              <a:buNone/>
            </a:pPr>
            <a:r>
              <a:rPr lang="zh-CN" altLang="zh-CN" sz="4000" dirty="0"/>
              <a:t>体现对象之间进行消息传递的时间顺序</a:t>
            </a:r>
            <a:r>
              <a:rPr lang="zh-CN" altLang="en-US" sz="4000" dirty="0"/>
              <a:t>，有对象生命线和控制焦点</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8420"/>
            <a:ext cx="6517943" cy="4109580"/>
          </a:xfrm>
          <a:prstGeom prst="rect">
            <a:avLst/>
          </a:prstGeom>
          <a:noFill/>
          <a:ln>
            <a:noFill/>
          </a:ln>
        </p:spPr>
      </p:pic>
      <p:sp>
        <p:nvSpPr>
          <p:cNvPr id="5" name="矩形 4"/>
          <p:cNvSpPr/>
          <p:nvPr/>
        </p:nvSpPr>
        <p:spPr>
          <a:xfrm>
            <a:off x="10070240" y="0"/>
            <a:ext cx="2121760" cy="1847850"/>
          </a:xfrm>
          <a:prstGeom prst="rect">
            <a:avLst/>
          </a:prstGeom>
          <a:blipFill dpi="0" rotWithShape="1">
            <a:blip r:embed="rId3">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64029"/>
          </a:xfrm>
        </p:spPr>
        <p:txBody>
          <a:bodyPr/>
          <a:lstStyle/>
          <a:p>
            <a:r>
              <a:rPr lang="zh-CN" altLang="en-US" dirty="0"/>
              <a:t>构件图</a:t>
            </a:r>
          </a:p>
        </p:txBody>
      </p:sp>
      <p:sp>
        <p:nvSpPr>
          <p:cNvPr id="3" name="内容占位符 2"/>
          <p:cNvSpPr>
            <a:spLocks noGrp="1"/>
          </p:cNvSpPr>
          <p:nvPr>
            <p:ph idx="1"/>
          </p:nvPr>
        </p:nvSpPr>
        <p:spPr>
          <a:xfrm>
            <a:off x="677334" y="1518557"/>
            <a:ext cx="8596668" cy="1273629"/>
          </a:xfrm>
        </p:spPr>
        <p:txBody>
          <a:bodyPr>
            <a:normAutofit/>
          </a:bodyPr>
          <a:lstStyle/>
          <a:p>
            <a:pPr marL="0" indent="0">
              <a:buNone/>
            </a:pPr>
            <a:r>
              <a:rPr lang="zh-CN" altLang="zh-CN" sz="3600" dirty="0"/>
              <a:t>描述代码部件的物理结构及各部件之间的依赖关系。</a:t>
            </a:r>
            <a:endParaRPr lang="zh-CN" altLang="en-US" sz="36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59179" y="2792186"/>
            <a:ext cx="6631577" cy="4065814"/>
          </a:xfrm>
          <a:prstGeom prst="rect">
            <a:avLst/>
          </a:prstGeom>
          <a:noFill/>
          <a:ln>
            <a:noFill/>
          </a:ln>
        </p:spPr>
      </p:pic>
      <p:sp>
        <p:nvSpPr>
          <p:cNvPr id="5" name="矩形 4"/>
          <p:cNvSpPr/>
          <p:nvPr/>
        </p:nvSpPr>
        <p:spPr>
          <a:xfrm>
            <a:off x="10070240" y="0"/>
            <a:ext cx="2121760" cy="1847850"/>
          </a:xfrm>
          <a:prstGeom prst="rect">
            <a:avLst/>
          </a:prstGeom>
          <a:blipFill dpi="0" rotWithShape="1">
            <a:blip r:embed="rId3">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3014"/>
          </a:xfrm>
        </p:spPr>
        <p:txBody>
          <a:bodyPr/>
          <a:lstStyle/>
          <a:p>
            <a:r>
              <a:rPr lang="zh-CN" altLang="en-US" dirty="0"/>
              <a:t>部署图</a:t>
            </a:r>
          </a:p>
        </p:txBody>
      </p:sp>
      <p:sp>
        <p:nvSpPr>
          <p:cNvPr id="3" name="内容占位符 2"/>
          <p:cNvSpPr>
            <a:spLocks noGrp="1"/>
          </p:cNvSpPr>
          <p:nvPr>
            <p:ph idx="1"/>
          </p:nvPr>
        </p:nvSpPr>
        <p:spPr>
          <a:xfrm>
            <a:off x="677334" y="1447575"/>
            <a:ext cx="8596668" cy="1268411"/>
          </a:xfrm>
        </p:spPr>
        <p:txBody>
          <a:bodyPr>
            <a:normAutofit/>
          </a:bodyPr>
          <a:lstStyle/>
          <a:p>
            <a:pPr marL="0" indent="0">
              <a:buNone/>
            </a:pPr>
            <a:r>
              <a:rPr lang="zh-CN" altLang="zh-CN" sz="3200" dirty="0"/>
              <a:t>描述系统中硬件和软件的物理配置情况和系统体系结构。</a:t>
            </a:r>
            <a:endParaRPr lang="zh-CN" altLang="en-US" sz="32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00051" y="2547257"/>
            <a:ext cx="7773952" cy="4310743"/>
          </a:xfrm>
          <a:prstGeom prst="rect">
            <a:avLst/>
          </a:prstGeom>
          <a:noFill/>
          <a:ln>
            <a:noFill/>
          </a:ln>
        </p:spPr>
      </p:pic>
      <p:sp>
        <p:nvSpPr>
          <p:cNvPr id="5" name="矩形 4"/>
          <p:cNvSpPr/>
          <p:nvPr/>
        </p:nvSpPr>
        <p:spPr>
          <a:xfrm>
            <a:off x="10070240" y="0"/>
            <a:ext cx="2121760" cy="1847850"/>
          </a:xfrm>
          <a:prstGeom prst="rect">
            <a:avLst/>
          </a:prstGeom>
          <a:blipFill dpi="0" rotWithShape="1">
            <a:blip r:embed="rId3">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3643"/>
          </a:xfrm>
        </p:spPr>
        <p:txBody>
          <a:bodyPr/>
          <a:lstStyle/>
          <a:p>
            <a:r>
              <a:rPr lang="zh-CN" altLang="en-US"/>
              <a:t>对象图</a:t>
            </a:r>
            <a:endParaRPr lang="zh-CN" altLang="en-US" dirty="0"/>
          </a:p>
        </p:txBody>
      </p:sp>
      <p:sp>
        <p:nvSpPr>
          <p:cNvPr id="3" name="内容占位符 2"/>
          <p:cNvSpPr>
            <a:spLocks noGrp="1"/>
          </p:cNvSpPr>
          <p:nvPr>
            <p:ph idx="1"/>
          </p:nvPr>
        </p:nvSpPr>
        <p:spPr>
          <a:xfrm>
            <a:off x="481390" y="1453243"/>
            <a:ext cx="9119809" cy="3880773"/>
          </a:xfrm>
        </p:spPr>
        <p:txBody>
          <a:bodyPr/>
          <a:lstStyle/>
          <a:p>
            <a:pPr marL="0" indent="0" algn="l">
              <a:buNone/>
            </a:pPr>
            <a:r>
              <a:rPr lang="zh-CN" altLang="en-US" sz="2800"/>
              <a:t>描述一组对象之间的关系，是具有具体属性值和行为的一个具体事物，其是类图中所建事物实例的静态快照，其与类图的主要区别是一个是抽象的</a:t>
            </a:r>
            <a:r>
              <a:rPr lang="en-US" altLang="zh-CN" sz="2800"/>
              <a:t>,</a:t>
            </a:r>
            <a:r>
              <a:rPr lang="zh-CN" altLang="en-US" sz="2800"/>
              <a:t>而对象图是具体的。</a:t>
            </a:r>
            <a:endParaRPr lang="zh-CN" altLang="en-US" dirty="0"/>
          </a:p>
        </p:txBody>
      </p:sp>
      <p:pic>
        <p:nvPicPr>
          <p:cNvPr id="4" name="图片 3"/>
          <p:cNvPicPr>
            <a:picLocks noChangeAspect="1"/>
          </p:cNvPicPr>
          <p:nvPr/>
        </p:nvPicPr>
        <p:blipFill>
          <a:blip r:embed="rId2"/>
          <a:stretch>
            <a:fillRect/>
          </a:stretch>
        </p:blipFill>
        <p:spPr>
          <a:xfrm>
            <a:off x="1020535" y="2977227"/>
            <a:ext cx="8253467" cy="3928650"/>
          </a:xfrm>
          <a:prstGeom prst="rect">
            <a:avLst/>
          </a:prstGeom>
        </p:spPr>
      </p:pic>
      <p:sp>
        <p:nvSpPr>
          <p:cNvPr id="20" name="矩形 19"/>
          <p:cNvSpPr/>
          <p:nvPr/>
        </p:nvSpPr>
        <p:spPr>
          <a:xfrm>
            <a:off x="10070240" y="0"/>
            <a:ext cx="2121760" cy="1847850"/>
          </a:xfrm>
          <a:prstGeom prst="rect">
            <a:avLst/>
          </a:prstGeom>
          <a:blipFill dpi="0" rotWithShape="1">
            <a:blip r:embed="rId3">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UML</a:t>
            </a:r>
            <a:r>
              <a:rPr lang="zh-CN" altLang="en-US" dirty="0"/>
              <a:t>？</a:t>
            </a:r>
          </a:p>
        </p:txBody>
      </p:sp>
      <p:sp>
        <p:nvSpPr>
          <p:cNvPr id="3" name="内容占位符 2"/>
          <p:cNvSpPr>
            <a:spLocks noGrp="1"/>
          </p:cNvSpPr>
          <p:nvPr>
            <p:ph idx="1"/>
          </p:nvPr>
        </p:nvSpPr>
        <p:spPr>
          <a:xfrm>
            <a:off x="677334" y="1703389"/>
            <a:ext cx="8596668" cy="3880773"/>
          </a:xfrm>
        </p:spPr>
        <p:txBody>
          <a:bodyPr/>
          <a:lstStyle/>
          <a:p>
            <a:r>
              <a:rPr lang="en-US" altLang="zh-CN" sz="2800" dirty="0"/>
              <a:t>UML </a:t>
            </a:r>
            <a:r>
              <a:rPr lang="zh-CN" altLang="zh-CN" sz="2800" dirty="0"/>
              <a:t>可以用来建模非软件系统的处理流程，以及像在一个制造单元等</a:t>
            </a:r>
            <a:r>
              <a:rPr lang="zh-CN" altLang="en-US" sz="2800" dirty="0"/>
              <a:t>；</a:t>
            </a:r>
            <a:endParaRPr lang="en-US" altLang="zh-CN" sz="2800" dirty="0"/>
          </a:p>
          <a:p>
            <a:endParaRPr lang="zh-CN" altLang="zh-CN" sz="2800" dirty="0"/>
          </a:p>
          <a:p>
            <a:r>
              <a:rPr lang="en-US" altLang="zh-CN" sz="2800" dirty="0"/>
              <a:t>UML</a:t>
            </a:r>
            <a:r>
              <a:rPr lang="zh-CN" altLang="en-US" sz="2800" dirty="0"/>
              <a:t>的</a:t>
            </a:r>
            <a:r>
              <a:rPr lang="zh-CN" altLang="zh-CN" sz="2800" dirty="0"/>
              <a:t>作用就是将使用面向对象模型开发软件的思维方法，以及过程以图像的形式展示出来，让软件开发团队更直观的了解软件项目，提高开发效率。</a:t>
            </a:r>
            <a:endParaRPr lang="zh-CN" altLang="en-US" sz="2800" dirty="0"/>
          </a:p>
          <a:p>
            <a:endParaRPr lang="zh-CN" altLang="en-US"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0209" y="1895475"/>
            <a:ext cx="8596668" cy="1320800"/>
          </a:xfrm>
        </p:spPr>
        <p:txBody>
          <a:bodyPr/>
          <a:lstStyle/>
          <a:p>
            <a:r>
              <a:rPr lang="en-US" altLang="zh-CN" dirty="0"/>
              <a:t>UML</a:t>
            </a:r>
            <a:r>
              <a:rPr lang="zh-CN" altLang="en-US" dirty="0"/>
              <a:t>概述</a:t>
            </a:r>
            <a:br>
              <a:rPr lang="en-US" altLang="zh-CN" dirty="0"/>
            </a:br>
            <a:r>
              <a:rPr lang="zh-CN" altLang="en-US" dirty="0">
                <a:solidFill>
                  <a:schemeClr val="tx1"/>
                </a:solidFill>
              </a:rPr>
              <a:t>问题五：</a:t>
            </a:r>
            <a:r>
              <a:rPr lang="en-US" altLang="zh-CN" dirty="0">
                <a:solidFill>
                  <a:schemeClr val="tx1"/>
                </a:solidFill>
              </a:rPr>
              <a:t>UML</a:t>
            </a:r>
            <a:r>
              <a:rPr lang="zh-CN" altLang="en-US" dirty="0">
                <a:solidFill>
                  <a:schemeClr val="tx1"/>
                </a:solidFill>
              </a:rPr>
              <a:t>三种构造快的关系？</a:t>
            </a:r>
          </a:p>
        </p:txBody>
      </p:sp>
      <p:sp>
        <p:nvSpPr>
          <p:cNvPr id="3" name="内容占位符 2"/>
          <p:cNvSpPr>
            <a:spLocks noGrp="1"/>
          </p:cNvSpPr>
          <p:nvPr>
            <p:ph idx="1"/>
          </p:nvPr>
        </p:nvSpPr>
        <p:spPr>
          <a:xfrm>
            <a:off x="820209" y="4139278"/>
            <a:ext cx="8596668" cy="1320800"/>
          </a:xfrm>
        </p:spPr>
        <p:txBody>
          <a:bodyPr>
            <a:normAutofit/>
          </a:bodyPr>
          <a:lstStyle/>
          <a:p>
            <a:r>
              <a:rPr lang="zh-CN" altLang="zh-CN" sz="3200" dirty="0">
                <a:sym typeface="+mn-ea"/>
              </a:rPr>
              <a:t>事物是对模型中首要成分的抽象，关系把事物结合在一起；图聚集了相关的事物。</a:t>
            </a:r>
            <a:r>
              <a:rPr lang="zh-CN" altLang="en-US" sz="3200" dirty="0"/>
              <a:t> </a:t>
            </a:r>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3277" y="805543"/>
            <a:ext cx="8596668" cy="990600"/>
          </a:xfrm>
        </p:spPr>
        <p:txBody>
          <a:bodyPr>
            <a:normAutofit/>
          </a:bodyPr>
          <a:lstStyle/>
          <a:p>
            <a:r>
              <a:rPr lang="en-US" altLang="zh-CN" sz="4800" dirty="0"/>
              <a:t>UML</a:t>
            </a:r>
            <a:r>
              <a:rPr lang="zh-CN" altLang="en-US" sz="4800" dirty="0"/>
              <a:t>规则</a:t>
            </a:r>
          </a:p>
        </p:txBody>
      </p:sp>
      <p:sp>
        <p:nvSpPr>
          <p:cNvPr id="3" name="内容占位符 2"/>
          <p:cNvSpPr>
            <a:spLocks noGrp="1"/>
          </p:cNvSpPr>
          <p:nvPr>
            <p:ph idx="1"/>
          </p:nvPr>
        </p:nvSpPr>
        <p:spPr>
          <a:xfrm>
            <a:off x="873277" y="2386580"/>
            <a:ext cx="8199663" cy="2084840"/>
          </a:xfrm>
        </p:spPr>
        <p:txBody>
          <a:bodyPr>
            <a:normAutofit/>
          </a:bodyPr>
          <a:lstStyle/>
          <a:p>
            <a:pPr marL="0" indent="0">
              <a:buNone/>
            </a:pPr>
            <a:r>
              <a:rPr lang="en-US" altLang="zh-CN" sz="3200" dirty="0"/>
              <a:t>     </a:t>
            </a:r>
            <a:r>
              <a:rPr lang="zh-CN" altLang="zh-CN" sz="3200" dirty="0"/>
              <a:t>不能简单地把</a:t>
            </a:r>
            <a:r>
              <a:rPr lang="en-US" altLang="zh-CN" sz="3200" dirty="0"/>
              <a:t>UML</a:t>
            </a:r>
            <a:r>
              <a:rPr lang="zh-CN" altLang="zh-CN" sz="3200" dirty="0"/>
              <a:t>的构造块按随机的方式放在一起。像任何语言一样，</a:t>
            </a:r>
            <a:r>
              <a:rPr lang="en-US" altLang="zh-CN" sz="3200" dirty="0"/>
              <a:t>UML</a:t>
            </a:r>
            <a:r>
              <a:rPr lang="zh-CN" altLang="zh-CN" sz="3200" dirty="0"/>
              <a:t>有一套规则，这些规则描述了一个结构良好的模型看起来应该像什么</a:t>
            </a:r>
            <a:r>
              <a:rPr lang="zh-CN" altLang="en-US" sz="3200" dirty="0"/>
              <a:t>。</a:t>
            </a:r>
            <a:endParaRPr lang="zh-CN" altLang="en-US" sz="2000"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10986"/>
          </a:xfrm>
        </p:spPr>
        <p:txBody>
          <a:bodyPr>
            <a:normAutofit fontScale="90000"/>
          </a:bodyPr>
          <a:lstStyle/>
          <a:p>
            <a:r>
              <a:rPr lang="en-US" altLang="zh-CN" sz="4400" dirty="0"/>
              <a:t>UML</a:t>
            </a:r>
            <a:r>
              <a:rPr lang="zh-CN" altLang="zh-CN" sz="4400" dirty="0"/>
              <a:t>有用于描述如下事物的语义规则：</a:t>
            </a:r>
            <a:br>
              <a:rPr lang="zh-CN" altLang="zh-CN" dirty="0"/>
            </a:br>
            <a:endParaRPr lang="zh-CN" altLang="en-US" dirty="0"/>
          </a:p>
        </p:txBody>
      </p:sp>
      <p:sp>
        <p:nvSpPr>
          <p:cNvPr id="3" name="内容占位符 2"/>
          <p:cNvSpPr>
            <a:spLocks noGrp="1"/>
          </p:cNvSpPr>
          <p:nvPr>
            <p:ph idx="1"/>
          </p:nvPr>
        </p:nvSpPr>
        <p:spPr>
          <a:xfrm>
            <a:off x="677334" y="1861458"/>
            <a:ext cx="9756623" cy="4620776"/>
          </a:xfrm>
        </p:spPr>
        <p:txBody>
          <a:bodyPr/>
          <a:lstStyle/>
          <a:p>
            <a:r>
              <a:rPr lang="en-US" altLang="zh-CN" sz="3200" dirty="0"/>
              <a:t>  </a:t>
            </a:r>
            <a:r>
              <a:rPr lang="zh-CN" altLang="zh-CN" sz="3200" dirty="0"/>
              <a:t>命名：为事物、关系和图起名。</a:t>
            </a:r>
          </a:p>
          <a:p>
            <a:r>
              <a:rPr lang="en-US" altLang="zh-CN" sz="3200" dirty="0"/>
              <a:t>  </a:t>
            </a:r>
            <a:r>
              <a:rPr lang="zh-CN" altLang="zh-CN" sz="3200" dirty="0"/>
              <a:t>范围：给一个名称以特定含义的语境。</a:t>
            </a:r>
          </a:p>
          <a:p>
            <a:r>
              <a:rPr lang="en-US" altLang="zh-CN" sz="3200" dirty="0"/>
              <a:t>  </a:t>
            </a:r>
            <a:r>
              <a:rPr lang="zh-CN" altLang="zh-CN" sz="3200" dirty="0"/>
              <a:t>可见性：怎样让其他人使用或者看见名称。</a:t>
            </a:r>
          </a:p>
          <a:p>
            <a:r>
              <a:rPr lang="en-US" altLang="zh-CN" sz="3200" dirty="0"/>
              <a:t>  </a:t>
            </a:r>
            <a:r>
              <a:rPr lang="zh-CN" altLang="zh-CN" sz="3200" dirty="0"/>
              <a:t>完整性：事物如何正确、一致地相互联系。</a:t>
            </a:r>
          </a:p>
          <a:p>
            <a:r>
              <a:rPr lang="en-US" altLang="zh-CN" sz="3200" dirty="0"/>
              <a:t>  </a:t>
            </a:r>
            <a:r>
              <a:rPr lang="zh-CN" altLang="zh-CN" sz="3200" dirty="0"/>
              <a:t>执行：运行或模拟动态模型的含义是什么。</a:t>
            </a:r>
          </a:p>
          <a:p>
            <a:endParaRPr lang="zh-CN" altLang="en-US"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398814"/>
          </a:xfrm>
        </p:spPr>
        <p:txBody>
          <a:bodyPr>
            <a:normAutofit/>
          </a:bodyPr>
          <a:lstStyle/>
          <a:p>
            <a:r>
              <a:rPr lang="en-US" altLang="zh-CN" sz="4400" dirty="0"/>
              <a:t>UML</a:t>
            </a:r>
            <a:r>
              <a:rPr lang="zh-CN" altLang="en-US" sz="4400" dirty="0"/>
              <a:t>中的公共机制</a:t>
            </a:r>
            <a:br>
              <a:rPr lang="en-US" altLang="zh-CN" dirty="0"/>
            </a:br>
            <a:r>
              <a:rPr lang="en-US" altLang="zh-CN" dirty="0">
                <a:solidFill>
                  <a:schemeClr val="tx1"/>
                </a:solidFill>
              </a:rPr>
              <a:t>1.</a:t>
            </a:r>
            <a:r>
              <a:rPr lang="zh-CN" altLang="en-US" dirty="0">
                <a:solidFill>
                  <a:schemeClr val="tx1"/>
                </a:solidFill>
              </a:rPr>
              <a:t>规格说明</a:t>
            </a:r>
          </a:p>
        </p:txBody>
      </p:sp>
      <p:sp>
        <p:nvSpPr>
          <p:cNvPr id="3" name="内容占位符 2"/>
          <p:cNvSpPr>
            <a:spLocks noGrp="1"/>
          </p:cNvSpPr>
          <p:nvPr>
            <p:ph idx="1"/>
          </p:nvPr>
        </p:nvSpPr>
        <p:spPr>
          <a:xfrm>
            <a:off x="677334" y="2160589"/>
            <a:ext cx="9560680" cy="4403497"/>
          </a:xfrm>
        </p:spPr>
        <p:txBody>
          <a:bodyPr>
            <a:normAutofit/>
          </a:bodyPr>
          <a:lstStyle/>
          <a:p>
            <a:r>
              <a:rPr lang="en-US" altLang="zh-CN" sz="2800" dirty="0"/>
              <a:t>UML</a:t>
            </a:r>
            <a:r>
              <a:rPr lang="zh-CN" altLang="zh-CN" sz="2800" dirty="0"/>
              <a:t>不只是一种图形语言。实际上，在它的图形表示法的每部分背后都有一个规格说明，这个规格说明提供了对构造块的语法和语义的文字叙述。</a:t>
            </a:r>
          </a:p>
          <a:p>
            <a:r>
              <a:rPr lang="en-US" altLang="zh-CN" sz="2800" dirty="0"/>
              <a:t>UML</a:t>
            </a:r>
            <a:r>
              <a:rPr lang="zh-CN" altLang="zh-CN" sz="2800" dirty="0"/>
              <a:t>的图形表示法用来对系统进行可视化；</a:t>
            </a:r>
            <a:r>
              <a:rPr lang="en-US" altLang="zh-CN" sz="2800" dirty="0"/>
              <a:t>UML</a:t>
            </a:r>
            <a:r>
              <a:rPr lang="zh-CN" altLang="zh-CN" sz="2800" dirty="0"/>
              <a:t>规格说明用来描述系统的细节。</a:t>
            </a:r>
          </a:p>
          <a:p>
            <a:r>
              <a:rPr lang="en-US" altLang="zh-CN" sz="2800" dirty="0"/>
              <a:t>UML</a:t>
            </a:r>
            <a:r>
              <a:rPr lang="zh-CN" altLang="zh-CN" sz="2800" dirty="0"/>
              <a:t>的规格说明提供了一个语义底版，它包含了一个系统的各个模型的所有部分，并且各部分相互联系，并保持一致。因此，</a:t>
            </a:r>
            <a:r>
              <a:rPr lang="en-US" altLang="zh-CN" sz="2800" dirty="0"/>
              <a:t>UML</a:t>
            </a:r>
            <a:r>
              <a:rPr lang="zh-CN" altLang="zh-CN" sz="2800" dirty="0"/>
              <a:t>图只不过是对底版的简单视觉投影，每一个图展现了系统的一个特定的方面。</a:t>
            </a:r>
          </a:p>
          <a:p>
            <a:endParaRPr lang="zh-CN" altLang="en-US"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3014"/>
          </a:xfrm>
        </p:spPr>
        <p:txBody>
          <a:bodyPr>
            <a:normAutofit/>
          </a:bodyPr>
          <a:lstStyle/>
          <a:p>
            <a:r>
              <a:rPr lang="en-US" altLang="zh-CN" sz="4000" dirty="0">
                <a:solidFill>
                  <a:schemeClr val="tx1"/>
                </a:solidFill>
              </a:rPr>
              <a:t>2.</a:t>
            </a:r>
            <a:r>
              <a:rPr lang="zh-CN" altLang="en-US" sz="4000" dirty="0">
                <a:solidFill>
                  <a:schemeClr val="tx1"/>
                </a:solidFill>
              </a:rPr>
              <a:t>修饰</a:t>
            </a:r>
          </a:p>
        </p:txBody>
      </p:sp>
      <p:sp>
        <p:nvSpPr>
          <p:cNvPr id="3" name="内容占位符 2"/>
          <p:cNvSpPr>
            <a:spLocks noGrp="1"/>
          </p:cNvSpPr>
          <p:nvPr>
            <p:ph idx="1"/>
          </p:nvPr>
        </p:nvSpPr>
        <p:spPr>
          <a:xfrm>
            <a:off x="677334" y="2160589"/>
            <a:ext cx="3551766" cy="3880773"/>
          </a:xfrm>
        </p:spPr>
        <p:txBody>
          <a:bodyPr>
            <a:normAutofit/>
          </a:bodyPr>
          <a:lstStyle/>
          <a:p>
            <a:pPr marL="0" indent="0">
              <a:buNone/>
            </a:pPr>
            <a:r>
              <a:rPr lang="en-US" altLang="zh-CN" sz="3600" dirty="0"/>
              <a:t>UML</a:t>
            </a:r>
            <a:r>
              <a:rPr lang="zh-CN" altLang="zh-CN" sz="3600" dirty="0"/>
              <a:t>表示法中的每个元素都有一个基本符号，可以把各种修饰细节加到这个符号上。例：</a:t>
            </a:r>
            <a:endParaRPr lang="zh-CN" altLang="en-US" sz="3600" dirty="0"/>
          </a:p>
        </p:txBody>
      </p:sp>
      <p:sp>
        <p:nvSpPr>
          <p:cNvPr id="5" name="矩形 4"/>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5281295" y="2294255"/>
            <a:ext cx="2790825" cy="27705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normAutofit/>
          </a:bodyPr>
          <a:lstStyle/>
          <a:p>
            <a:r>
              <a:rPr lang="en-US" altLang="zh-CN" sz="4000" dirty="0">
                <a:solidFill>
                  <a:schemeClr val="tx1"/>
                </a:solidFill>
              </a:rPr>
              <a:t>3.</a:t>
            </a:r>
            <a:r>
              <a:rPr lang="zh-CN" altLang="en-US" sz="4000" dirty="0">
                <a:solidFill>
                  <a:schemeClr val="tx1"/>
                </a:solidFill>
              </a:rPr>
              <a:t>通用划分</a:t>
            </a:r>
          </a:p>
        </p:txBody>
      </p:sp>
      <p:sp>
        <p:nvSpPr>
          <p:cNvPr id="3" name="内容占位符 2"/>
          <p:cNvSpPr>
            <a:spLocks noGrp="1"/>
          </p:cNvSpPr>
          <p:nvPr>
            <p:ph idx="1"/>
          </p:nvPr>
        </p:nvSpPr>
        <p:spPr>
          <a:xfrm>
            <a:off x="677333" y="1621746"/>
            <a:ext cx="9185123" cy="4746397"/>
          </a:xfrm>
        </p:spPr>
        <p:txBody>
          <a:bodyPr>
            <a:normAutofit fontScale="92500" lnSpcReduction="20000"/>
          </a:bodyPr>
          <a:lstStyle/>
          <a:p>
            <a:r>
              <a:rPr lang="en-US" altLang="zh-CN" sz="3000" dirty="0"/>
              <a:t>①</a:t>
            </a:r>
            <a:r>
              <a:rPr lang="zh-CN" altLang="zh-CN" sz="3000" dirty="0"/>
              <a:t>类</a:t>
            </a:r>
            <a:r>
              <a:rPr lang="en-US" altLang="zh-CN" sz="3000" dirty="0"/>
              <a:t>/</a:t>
            </a:r>
            <a:r>
              <a:rPr lang="zh-CN" altLang="zh-CN" sz="3000" dirty="0"/>
              <a:t>对象二分法（</a:t>
            </a:r>
            <a:r>
              <a:rPr lang="en-US" altLang="zh-CN" sz="3000" dirty="0"/>
              <a:t>class/object dichotomy</a:t>
            </a:r>
            <a:r>
              <a:rPr lang="zh-CN" altLang="zh-CN" sz="3000" dirty="0"/>
              <a:t>），类是一个抽象；对象是这种抽象的一个具体形式。</a:t>
            </a:r>
            <a:r>
              <a:rPr lang="en-US" altLang="zh-CN" sz="3000" dirty="0"/>
              <a:t>UML</a:t>
            </a:r>
            <a:r>
              <a:rPr lang="zh-CN" altLang="zh-CN" sz="3000" dirty="0"/>
              <a:t>的每一个构造块几乎都存在像类</a:t>
            </a:r>
            <a:r>
              <a:rPr lang="en-US" altLang="zh-CN" sz="3000" dirty="0"/>
              <a:t>/</a:t>
            </a:r>
            <a:r>
              <a:rPr lang="zh-CN" altLang="zh-CN" sz="3000" dirty="0"/>
              <a:t>对象这样的二分法。例如：用例和用例实例（场景），构件和构件实例，节点和节点实例等。</a:t>
            </a:r>
          </a:p>
          <a:p>
            <a:pPr marL="0" indent="0">
              <a:buNone/>
            </a:pPr>
            <a:endParaRPr lang="zh-CN" altLang="zh-CN" sz="3000" dirty="0"/>
          </a:p>
          <a:p>
            <a:r>
              <a:rPr lang="en-US" altLang="zh-CN" sz="3000" dirty="0"/>
              <a:t>②</a:t>
            </a:r>
            <a:r>
              <a:rPr lang="zh-CN" altLang="zh-CN" sz="3000" dirty="0"/>
              <a:t>接口</a:t>
            </a:r>
            <a:r>
              <a:rPr lang="en-US" altLang="zh-CN" sz="3000" dirty="0"/>
              <a:t>/</a:t>
            </a:r>
            <a:r>
              <a:rPr lang="zh-CN" altLang="zh-CN" sz="3000" dirty="0"/>
              <a:t>实现二分法（</a:t>
            </a:r>
            <a:r>
              <a:rPr lang="en-US" altLang="zh-CN" sz="3000" dirty="0"/>
              <a:t>interface/realization dichotomy</a:t>
            </a:r>
            <a:r>
              <a:rPr lang="zh-CN" altLang="zh-CN" sz="3000" dirty="0"/>
              <a:t>），接口声明了一个契约，而实现则表示了对该契约的具体实施，它负责如实地实现接口的完整语义。几乎每一个</a:t>
            </a:r>
            <a:r>
              <a:rPr lang="en-US" altLang="zh-CN" sz="3000" dirty="0"/>
              <a:t>UML</a:t>
            </a:r>
            <a:r>
              <a:rPr lang="zh-CN" altLang="zh-CN" sz="3000" dirty="0"/>
              <a:t>的构造块都有像接口</a:t>
            </a:r>
            <a:r>
              <a:rPr lang="en-US" altLang="zh-CN" sz="3000" dirty="0"/>
              <a:t>/</a:t>
            </a:r>
            <a:r>
              <a:rPr lang="zh-CN" altLang="zh-CN" sz="3000" dirty="0"/>
              <a:t>实现这样的二分法。例如：用例和实现它们的协作，操作和实现它们的方法。</a:t>
            </a:r>
          </a:p>
          <a:p>
            <a:pPr marL="0" indent="0">
              <a:buNone/>
            </a:pPr>
            <a:endParaRPr lang="zh-CN" altLang="en-US"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4657"/>
          </a:xfrm>
        </p:spPr>
        <p:txBody>
          <a:bodyPr>
            <a:normAutofit/>
          </a:bodyPr>
          <a:lstStyle/>
          <a:p>
            <a:r>
              <a:rPr lang="en-US" altLang="zh-CN" sz="4000">
                <a:solidFill>
                  <a:schemeClr val="tx1"/>
                </a:solidFill>
              </a:rPr>
              <a:t>4.</a:t>
            </a:r>
            <a:r>
              <a:rPr lang="zh-CN" altLang="en-US" sz="4000">
                <a:solidFill>
                  <a:schemeClr val="tx1"/>
                </a:solidFill>
              </a:rPr>
              <a:t>扩展机制</a:t>
            </a:r>
            <a:endParaRPr lang="zh-CN" altLang="en-US" sz="4000" dirty="0">
              <a:solidFill>
                <a:schemeClr val="tx1"/>
              </a:solidFill>
            </a:endParaRPr>
          </a:p>
        </p:txBody>
      </p:sp>
      <p:sp>
        <p:nvSpPr>
          <p:cNvPr id="3" name="内容占位符 2"/>
          <p:cNvSpPr>
            <a:spLocks noGrp="1"/>
          </p:cNvSpPr>
          <p:nvPr>
            <p:ph idx="1"/>
          </p:nvPr>
        </p:nvSpPr>
        <p:spPr>
          <a:xfrm>
            <a:off x="677333" y="1488613"/>
            <a:ext cx="9136137" cy="1189273"/>
          </a:xfrm>
        </p:spPr>
        <p:txBody>
          <a:bodyPr>
            <a:normAutofit/>
          </a:bodyPr>
          <a:lstStyle/>
          <a:p>
            <a:pPr marL="0" indent="0">
              <a:buNone/>
            </a:pPr>
            <a:r>
              <a:rPr lang="zh-CN" altLang="en-US" sz="3200"/>
              <a:t>对</a:t>
            </a:r>
            <a:r>
              <a:rPr lang="en-US" altLang="zh-CN" sz="3200"/>
              <a:t>UML</a:t>
            </a:r>
            <a:r>
              <a:rPr lang="zh-CN" altLang="en-US" sz="3200"/>
              <a:t>图示符号的扩展。包括：构造型</a:t>
            </a:r>
            <a:r>
              <a:rPr lang="en-US" altLang="zh-CN" sz="3200"/>
              <a:t>Stereotype-</a:t>
            </a:r>
            <a:r>
              <a:rPr lang="zh-CN" altLang="en-US" sz="3200"/>
              <a:t>标注值</a:t>
            </a:r>
            <a:r>
              <a:rPr lang="en-US" altLang="zh-CN" sz="3200"/>
              <a:t>Taggedvalue-</a:t>
            </a:r>
            <a:r>
              <a:rPr lang="zh-CN" altLang="en-US" sz="3200"/>
              <a:t>约束</a:t>
            </a:r>
            <a:r>
              <a:rPr lang="en-US" altLang="zh-CN" sz="3200"/>
              <a:t>Constraint.</a:t>
            </a:r>
            <a:endParaRPr lang="zh-CN" altLang="en-US" sz="3200" dirty="0"/>
          </a:p>
        </p:txBody>
      </p:sp>
      <p:sp>
        <p:nvSpPr>
          <p:cNvPr id="10" name="矩形 9"/>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7725"/>
          </a:xfrm>
        </p:spPr>
        <p:txBody>
          <a:bodyPr/>
          <a:lstStyle/>
          <a:p>
            <a:r>
              <a:rPr lang="zh-CN" altLang="en-US" dirty="0"/>
              <a:t>组员评分</a:t>
            </a:r>
          </a:p>
        </p:txBody>
      </p:sp>
      <p:sp>
        <p:nvSpPr>
          <p:cNvPr id="3" name="内容占位符 2"/>
          <p:cNvSpPr>
            <a:spLocks noGrp="1"/>
          </p:cNvSpPr>
          <p:nvPr>
            <p:ph idx="1"/>
          </p:nvPr>
        </p:nvSpPr>
        <p:spPr>
          <a:xfrm>
            <a:off x="226054" y="1617664"/>
            <a:ext cx="11470646" cy="3880773"/>
          </a:xfrm>
        </p:spPr>
        <p:txBody>
          <a:bodyPr>
            <a:normAutofit/>
          </a:bodyPr>
          <a:lstStyle/>
          <a:p>
            <a:r>
              <a:rPr lang="zh-CN" altLang="en-US" sz="3200" dirty="0"/>
              <a:t>童欣       </a:t>
            </a:r>
            <a:r>
              <a:rPr lang="en-US" altLang="zh-CN" sz="3200" dirty="0"/>
              <a:t>88        </a:t>
            </a:r>
            <a:r>
              <a:rPr lang="zh-CN" altLang="en-US" dirty="0"/>
              <a:t>制作</a:t>
            </a:r>
            <a:r>
              <a:rPr lang="en-US" altLang="zh-CN" dirty="0"/>
              <a:t>ppt</a:t>
            </a:r>
            <a:r>
              <a:rPr lang="zh-CN" altLang="en-US" dirty="0"/>
              <a:t>，参与</a:t>
            </a:r>
            <a:r>
              <a:rPr lang="en-US" altLang="zh-CN" dirty="0"/>
              <a:t>ppt</a:t>
            </a:r>
            <a:r>
              <a:rPr lang="zh-CN" altLang="en-US" dirty="0"/>
              <a:t>的资料收集，参与项目需求工程计划的编写</a:t>
            </a:r>
            <a:endParaRPr lang="zh-CN" altLang="en-US" sz="3200" dirty="0"/>
          </a:p>
          <a:p>
            <a:r>
              <a:rPr lang="zh-CN" altLang="en-US" sz="3200" dirty="0"/>
              <a:t>吴自强    </a:t>
            </a:r>
            <a:r>
              <a:rPr lang="en-US" altLang="zh-CN" sz="3200" dirty="0"/>
              <a:t>89       </a:t>
            </a:r>
            <a:r>
              <a:rPr lang="zh-CN" altLang="en-US" dirty="0"/>
              <a:t>讲</a:t>
            </a:r>
            <a:r>
              <a:rPr lang="en-US" altLang="zh-CN" dirty="0"/>
              <a:t>PPT</a:t>
            </a:r>
            <a:r>
              <a:rPr lang="zh-CN" altLang="en-US" dirty="0"/>
              <a:t>，参与</a:t>
            </a:r>
            <a:r>
              <a:rPr lang="en-US" altLang="zh-CN" dirty="0"/>
              <a:t>PPT</a:t>
            </a:r>
            <a:r>
              <a:rPr lang="zh-CN" altLang="en-US" dirty="0"/>
              <a:t>的资料收集，参与项目需求工程计划的编写</a:t>
            </a:r>
            <a:endParaRPr lang="en-US" altLang="zh-CN" sz="2800" dirty="0"/>
          </a:p>
          <a:p>
            <a:r>
              <a:rPr lang="zh-CN" altLang="en-US" sz="3200" dirty="0"/>
              <a:t>陈婧唯    </a:t>
            </a:r>
            <a:r>
              <a:rPr lang="en-US" altLang="zh-CN" sz="3200" dirty="0"/>
              <a:t>87       </a:t>
            </a:r>
            <a:r>
              <a:rPr lang="zh-CN" altLang="en-US" dirty="0"/>
              <a:t>参与</a:t>
            </a:r>
            <a:r>
              <a:rPr lang="en-US" altLang="zh-CN" dirty="0"/>
              <a:t>PPT</a:t>
            </a:r>
            <a:r>
              <a:rPr lang="zh-CN" altLang="en-US" dirty="0"/>
              <a:t>的资料收集，编写可行性分析报告</a:t>
            </a:r>
            <a:endParaRPr lang="en-US" altLang="zh-CN" dirty="0"/>
          </a:p>
          <a:p>
            <a:r>
              <a:rPr lang="zh-CN" altLang="en-US" sz="3200" dirty="0"/>
              <a:t>陈雅菁    </a:t>
            </a:r>
            <a:r>
              <a:rPr lang="en-US" altLang="zh-CN" sz="3200" dirty="0"/>
              <a:t>86       </a:t>
            </a:r>
            <a:r>
              <a:rPr lang="zh-CN" altLang="en-US" dirty="0"/>
              <a:t>参与</a:t>
            </a:r>
            <a:r>
              <a:rPr lang="en-US" altLang="zh-CN" dirty="0"/>
              <a:t>PPT</a:t>
            </a:r>
            <a:r>
              <a:rPr lang="zh-CN" altLang="en-US" dirty="0"/>
              <a:t>的资料收集，编写项目章程</a:t>
            </a:r>
            <a:endParaRPr lang="en-US" altLang="zh-CN" sz="3200" dirty="0"/>
          </a:p>
          <a:p>
            <a:r>
              <a:rPr lang="zh-CN" altLang="en-US" sz="3200" dirty="0"/>
              <a:t>刘震       </a:t>
            </a:r>
            <a:r>
              <a:rPr lang="en-US" altLang="zh-CN" sz="3200" dirty="0"/>
              <a:t>85       </a:t>
            </a:r>
            <a:r>
              <a:rPr lang="zh-CN" altLang="en-US" dirty="0"/>
              <a:t>参与</a:t>
            </a:r>
            <a:r>
              <a:rPr lang="en-US" altLang="zh-CN" dirty="0"/>
              <a:t>PPT</a:t>
            </a:r>
            <a:r>
              <a:rPr lang="zh-CN" altLang="en-US" dirty="0"/>
              <a:t>的资料收集，参与项目需求工程计划的编写</a:t>
            </a:r>
            <a:endParaRPr lang="en-US" altLang="zh-CN" sz="3200" dirty="0"/>
          </a:p>
          <a:p>
            <a:r>
              <a:rPr lang="zh-CN" altLang="en-US" sz="3200" dirty="0"/>
              <a:t>张天颖    </a:t>
            </a:r>
            <a:r>
              <a:rPr lang="en-US" altLang="zh-CN" sz="3200" dirty="0"/>
              <a:t>84       </a:t>
            </a:r>
            <a:r>
              <a:rPr lang="zh-CN" altLang="en-US" dirty="0"/>
              <a:t>参与</a:t>
            </a:r>
            <a:r>
              <a:rPr lang="en-US" altLang="zh-CN" dirty="0"/>
              <a:t>PPT</a:t>
            </a:r>
            <a:r>
              <a:rPr lang="zh-CN" altLang="en-US" dirty="0"/>
              <a:t>的资料收集，参与项目需求工程计划的编写</a:t>
            </a:r>
            <a:endParaRPr lang="zh-CN" altLang="en-US" sz="3200"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参考资料</a:t>
            </a:r>
          </a:p>
        </p:txBody>
      </p:sp>
      <p:sp>
        <p:nvSpPr>
          <p:cNvPr id="3" name="内容占位符 2"/>
          <p:cNvSpPr>
            <a:spLocks noGrp="1"/>
          </p:cNvSpPr>
          <p:nvPr>
            <p:ph idx="1"/>
          </p:nvPr>
        </p:nvSpPr>
        <p:spPr/>
        <p:txBody>
          <a:bodyPr>
            <a:normAutofit fontScale="77500" lnSpcReduction="10000"/>
          </a:bodyPr>
          <a:lstStyle/>
          <a:p>
            <a:r>
              <a:rPr sz="2800">
                <a:latin typeface="华文新魏" panose="02010800040101010101" charset="-122"/>
                <a:ea typeface="华文新魏" panose="02010800040101010101" charset="-122"/>
                <a:cs typeface="华文新魏" panose="02010800040101010101" charset="-122"/>
              </a:rPr>
              <a:t>UML用户指南</a:t>
            </a:r>
            <a:r>
              <a:rPr lang="zh-CN" sz="2800">
                <a:latin typeface="华文新魏" panose="02010800040101010101" charset="-122"/>
                <a:ea typeface="华文新魏" panose="02010800040101010101" charset="-122"/>
                <a:cs typeface="华文新魏" panose="02010800040101010101" charset="-122"/>
              </a:rPr>
              <a:t>，Grady Booch、James Rumbaugh和Ivar Jacobson</a:t>
            </a:r>
          </a:p>
          <a:p>
            <a:r>
              <a:rPr lang="zh-CN" sz="2800">
                <a:latin typeface="华文新魏" panose="02010800040101010101" charset="-122"/>
                <a:ea typeface="华文新魏" panose="02010800040101010101" charset="-122"/>
                <a:cs typeface="华文新魏" panose="02010800040101010101" charset="-122"/>
              </a:rPr>
              <a:t>UML2基础、建模与设计教程 ， 	杨弘平 </a:t>
            </a:r>
          </a:p>
          <a:p>
            <a:r>
              <a:rPr lang="zh-CN" sz="2800">
                <a:latin typeface="华文新魏" panose="02010800040101010101" charset="-122"/>
                <a:ea typeface="华文新魏" panose="02010800040101010101" charset="-122"/>
                <a:cs typeface="华文新魏" panose="02010800040101010101" charset="-122"/>
              </a:rPr>
              <a:t>https://blog.csdn.net/ma15732625261/article/details/49454269 ，时间：</a:t>
            </a:r>
            <a:r>
              <a:rPr lang="en-US" altLang="zh-CN" sz="2800">
                <a:latin typeface="华文新魏" panose="02010800040101010101" charset="-122"/>
                <a:ea typeface="华文新魏" panose="02010800040101010101" charset="-122"/>
                <a:cs typeface="华文新魏" panose="02010800040101010101" charset="-122"/>
              </a:rPr>
              <a:t>2018.10.21</a:t>
            </a:r>
          </a:p>
          <a:p>
            <a:r>
              <a:rPr lang="en-US" altLang="zh-CN" sz="2800">
                <a:latin typeface="华文新魏" panose="02010800040101010101" charset="-122"/>
                <a:ea typeface="华文新魏" panose="02010800040101010101" charset="-122"/>
                <a:cs typeface="华文新魏" panose="02010800040101010101" charset="-122"/>
              </a:rPr>
              <a:t>https://blog.csdn.net/fightfaith/article/details/47979103</a:t>
            </a:r>
            <a:r>
              <a:rPr lang="zh-CN" altLang="en-US" sz="2800">
                <a:latin typeface="华文新魏" panose="02010800040101010101" charset="-122"/>
                <a:ea typeface="华文新魏" panose="02010800040101010101" charset="-122"/>
                <a:cs typeface="华文新魏" panose="02010800040101010101" charset="-122"/>
              </a:rPr>
              <a:t>，时间：</a:t>
            </a:r>
            <a:r>
              <a:rPr lang="en-US" altLang="zh-CN" sz="2800">
                <a:latin typeface="华文新魏" panose="02010800040101010101" charset="-122"/>
                <a:ea typeface="华文新魏" panose="02010800040101010101" charset="-122"/>
                <a:cs typeface="华文新魏" panose="02010800040101010101" charset="-122"/>
              </a:rPr>
              <a:t>2018.10.21</a:t>
            </a:r>
          </a:p>
          <a:p>
            <a:r>
              <a:rPr lang="en-US" altLang="zh-CN" sz="2800">
                <a:latin typeface="华文新魏" panose="02010800040101010101" charset="-122"/>
                <a:ea typeface="华文新魏" panose="02010800040101010101" charset="-122"/>
                <a:cs typeface="华文新魏" panose="02010800040101010101" charset="-122"/>
              </a:rPr>
              <a:t>https://blog.csdn.net/wanshanJay/article/details/79357665</a:t>
            </a:r>
            <a:r>
              <a:rPr lang="zh-CN" altLang="en-US" sz="2800">
                <a:latin typeface="华文新魏" panose="02010800040101010101" charset="-122"/>
                <a:ea typeface="华文新魏" panose="02010800040101010101" charset="-122"/>
                <a:cs typeface="华文新魏" panose="02010800040101010101" charset="-122"/>
              </a:rPr>
              <a:t>，</a:t>
            </a:r>
            <a:r>
              <a:rPr lang="zh-CN" altLang="en-US" sz="2800">
                <a:latin typeface="华文新魏" panose="02010800040101010101" charset="-122"/>
                <a:ea typeface="华文新魏" panose="02010800040101010101" charset="-122"/>
                <a:cs typeface="华文新魏" panose="02010800040101010101" charset="-122"/>
                <a:sym typeface="+mn-ea"/>
              </a:rPr>
              <a:t>时间：</a:t>
            </a:r>
            <a:r>
              <a:rPr lang="en-US" altLang="zh-CN" sz="2800">
                <a:latin typeface="华文新魏" panose="02010800040101010101" charset="-122"/>
                <a:ea typeface="华文新魏" panose="02010800040101010101" charset="-122"/>
                <a:cs typeface="华文新魏" panose="02010800040101010101" charset="-122"/>
                <a:sym typeface="+mn-ea"/>
              </a:rPr>
              <a:t>2018.10.21</a:t>
            </a:r>
          </a:p>
          <a:p>
            <a:r>
              <a:rPr lang="zh-CN" altLang="en-US" sz="2800">
                <a:latin typeface="华文新魏" panose="02010800040101010101" charset="-122"/>
                <a:ea typeface="华文新魏" panose="02010800040101010101" charset="-122"/>
                <a:cs typeface="华文新魏" panose="02010800040101010101" charset="-122"/>
              </a:rPr>
              <a:t>https://blog.csdn.net/tgbyn/article/details/53573584?utm_source=blogxgwz0，</a:t>
            </a:r>
            <a:r>
              <a:rPr lang="zh-CN" altLang="en-US" sz="2800">
                <a:latin typeface="华文新魏" panose="02010800040101010101" charset="-122"/>
                <a:ea typeface="华文新魏" panose="02010800040101010101" charset="-122"/>
                <a:cs typeface="华文新魏" panose="02010800040101010101" charset="-122"/>
                <a:sym typeface="+mn-ea"/>
              </a:rPr>
              <a:t>时间：</a:t>
            </a:r>
            <a:r>
              <a:rPr lang="en-US" altLang="zh-CN" sz="2800">
                <a:latin typeface="华文新魏" panose="02010800040101010101" charset="-122"/>
                <a:ea typeface="华文新魏" panose="02010800040101010101" charset="-122"/>
                <a:cs typeface="华文新魏" panose="02010800040101010101" charset="-122"/>
                <a:sym typeface="+mn-ea"/>
              </a:rPr>
              <a:t>2018.10.21</a:t>
            </a:r>
          </a:p>
          <a:p>
            <a:endParaRPr lang="zh-CN" altLang="en-US" sz="2800">
              <a:latin typeface="华文新魏" panose="02010800040101010101" charset="-122"/>
              <a:ea typeface="华文新魏" panose="02010800040101010101" charset="-122"/>
              <a:cs typeface="华文新魏" panose="02010800040101010101"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34452" y="2667000"/>
            <a:ext cx="4790273" cy="1320800"/>
          </a:xfrm>
        </p:spPr>
        <p:txBody>
          <a:bodyPr>
            <a:normAutofit/>
          </a:bodyPr>
          <a:lstStyle/>
          <a:p>
            <a:r>
              <a:rPr lang="en-US" altLang="zh-CN" sz="6600" dirty="0"/>
              <a:t>Thank You!</a:t>
            </a:r>
            <a:endParaRPr lang="zh-CN" altLang="en-US" sz="6600"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7860"/>
          </a:xfrm>
        </p:spPr>
        <p:txBody>
          <a:bodyPr/>
          <a:lstStyle/>
          <a:p>
            <a:r>
              <a:rPr lang="en-US" altLang="zh-CN" dirty="0"/>
              <a:t>UML</a:t>
            </a:r>
            <a:r>
              <a:rPr lang="zh-CN" altLang="en-US" dirty="0"/>
              <a:t>发展历程</a:t>
            </a:r>
          </a:p>
        </p:txBody>
      </p:sp>
      <p:sp>
        <p:nvSpPr>
          <p:cNvPr id="3" name="内容占位符 2"/>
          <p:cNvSpPr>
            <a:spLocks noGrp="1"/>
          </p:cNvSpPr>
          <p:nvPr>
            <p:ph idx="1"/>
          </p:nvPr>
        </p:nvSpPr>
        <p:spPr>
          <a:xfrm>
            <a:off x="677334" y="1357461"/>
            <a:ext cx="8057091" cy="4683902"/>
          </a:xfrm>
        </p:spPr>
        <p:txBody>
          <a:bodyPr>
            <a:normAutofit fontScale="82500" lnSpcReduction="10000"/>
          </a:bodyPr>
          <a:lstStyle/>
          <a:p>
            <a:pPr marL="0" indent="0">
              <a:buNone/>
            </a:pPr>
            <a:endParaRPr lang="en-US" altLang="zh-CN" sz="3200" dirty="0">
              <a:latin typeface="+mn-ea"/>
              <a:cs typeface="Meiryo" panose="020B0604030504040204" pitchFamily="34" charset="-128"/>
              <a:sym typeface="微软雅黑" panose="020B0503020204020204" pitchFamily="34" charset="-122"/>
            </a:endParaRPr>
          </a:p>
          <a:p>
            <a:r>
              <a:rPr lang="en-US" altLang="zh-CN" sz="3200" dirty="0">
                <a:latin typeface="+mn-ea"/>
                <a:cs typeface="Meiryo" panose="020B0604030504040204" pitchFamily="34" charset="-128"/>
                <a:sym typeface="微软雅黑" panose="020B0503020204020204" pitchFamily="34" charset="-122"/>
              </a:rPr>
              <a:t>1995年10月 Grady </a:t>
            </a:r>
            <a:r>
              <a:rPr lang="en-US" altLang="zh-CN" sz="3200" dirty="0" err="1">
                <a:latin typeface="+mn-ea"/>
                <a:cs typeface="Meiryo" panose="020B0604030504040204" pitchFamily="34" charset="-128"/>
                <a:sym typeface="微软雅黑" panose="020B0503020204020204" pitchFamily="34" charset="-122"/>
              </a:rPr>
              <a:t>Booch和Jim</a:t>
            </a:r>
            <a:r>
              <a:rPr lang="en-US" altLang="zh-CN" sz="3200" dirty="0">
                <a:latin typeface="+mn-ea"/>
                <a:cs typeface="Meiryo" panose="020B0604030504040204" pitchFamily="34" charset="-128"/>
                <a:sym typeface="微软雅黑" panose="020B0503020204020204" pitchFamily="34" charset="-122"/>
              </a:rPr>
              <a:t> </a:t>
            </a:r>
            <a:r>
              <a:rPr lang="en-US" altLang="zh-CN" sz="3200" dirty="0" err="1">
                <a:latin typeface="+mn-ea"/>
                <a:cs typeface="Meiryo" panose="020B0604030504040204" pitchFamily="34" charset="-128"/>
                <a:sym typeface="微软雅黑" panose="020B0503020204020204" pitchFamily="34" charset="-122"/>
              </a:rPr>
              <a:t>Rumbaugh发布了第一个公开版本,称之为统一方法UM</a:t>
            </a:r>
            <a:r>
              <a:rPr lang="en-US" altLang="zh-CN" sz="3200" dirty="0">
                <a:latin typeface="+mn-ea"/>
                <a:cs typeface="Meiryo" panose="020B0604030504040204" pitchFamily="34" charset="-128"/>
                <a:sym typeface="微软雅黑" panose="020B0503020204020204" pitchFamily="34" charset="-122"/>
              </a:rPr>
              <a:t> 0.8(</a:t>
            </a:r>
            <a:r>
              <a:rPr lang="en-US" altLang="zh-CN" sz="3200" dirty="0" err="1">
                <a:latin typeface="+mn-ea"/>
                <a:cs typeface="Meiryo" panose="020B0604030504040204" pitchFamily="34" charset="-128"/>
                <a:sym typeface="微软雅黑" panose="020B0503020204020204" pitchFamily="34" charset="-122"/>
              </a:rPr>
              <a:t>UnitiedMethod</a:t>
            </a:r>
            <a:r>
              <a:rPr lang="en-US" altLang="zh-CN" sz="3200" dirty="0">
                <a:latin typeface="+mn-ea"/>
                <a:cs typeface="Meiryo" panose="020B0604030504040204" pitchFamily="34" charset="-128"/>
                <a:sym typeface="微软雅黑" panose="020B0503020204020204" pitchFamily="34" charset="-122"/>
              </a:rPr>
              <a:t>)。</a:t>
            </a:r>
          </a:p>
          <a:p>
            <a:r>
              <a:rPr lang="en-US" altLang="zh-CN" sz="3200" dirty="0">
                <a:latin typeface="+mn-ea"/>
                <a:cs typeface="Meiryo" panose="020B0604030504040204" pitchFamily="34" charset="-128"/>
                <a:sym typeface="微软雅黑" panose="020B0503020204020204" pitchFamily="34" charset="-122"/>
              </a:rPr>
              <a:t>1996年6月和10月经过Booch、Rumbaugh和Jacobson三人的共同努力分别发布了两个新的版本,于,即UML 0.9和UML0.91,并将UM重新命名为UML(Unified Modeling Language)。</a:t>
            </a:r>
          </a:p>
          <a:p>
            <a:r>
              <a:rPr lang="en-US" altLang="zh-CN" sz="3200" dirty="0">
                <a:latin typeface="+mn-ea"/>
                <a:sym typeface="+mn-ea"/>
              </a:rPr>
              <a:t>1997</a:t>
            </a:r>
            <a:r>
              <a:rPr lang="zh-CN" altLang="zh-CN" sz="3200" dirty="0">
                <a:latin typeface="+mn-ea"/>
                <a:sym typeface="+mn-ea"/>
              </a:rPr>
              <a:t>年</a:t>
            </a:r>
            <a:r>
              <a:rPr lang="en-US" altLang="zh-CN" sz="3200" dirty="0">
                <a:latin typeface="+mn-ea"/>
                <a:sym typeface="+mn-ea"/>
              </a:rPr>
              <a:t>1</a:t>
            </a:r>
            <a:r>
              <a:rPr lang="zh-CN" altLang="zh-CN" sz="3200" dirty="0">
                <a:latin typeface="+mn-ea"/>
                <a:sym typeface="+mn-ea"/>
              </a:rPr>
              <a:t>月</a:t>
            </a:r>
            <a:r>
              <a:rPr lang="en-US" altLang="zh-CN" sz="3200" dirty="0">
                <a:latin typeface="+mn-ea"/>
                <a:sym typeface="+mn-ea"/>
              </a:rPr>
              <a:t> UML </a:t>
            </a:r>
            <a:r>
              <a:rPr lang="zh-CN" altLang="zh-CN" sz="3200" dirty="0">
                <a:latin typeface="+mn-ea"/>
                <a:sym typeface="+mn-ea"/>
              </a:rPr>
              <a:t>是</a:t>
            </a:r>
            <a:r>
              <a:rPr lang="en-US" altLang="zh-CN" sz="3200" dirty="0">
                <a:latin typeface="+mn-ea"/>
                <a:sym typeface="+mn-ea"/>
              </a:rPr>
              <a:t> OMG</a:t>
            </a:r>
            <a:r>
              <a:rPr lang="zh-CN" altLang="en-US" sz="3200" dirty="0">
                <a:latin typeface="+mn-ea"/>
                <a:sym typeface="+mn-ea"/>
              </a:rPr>
              <a:t>在</a:t>
            </a:r>
            <a:r>
              <a:rPr lang="zh-CN" altLang="zh-CN" sz="3200" dirty="0">
                <a:latin typeface="+mn-ea"/>
                <a:sym typeface="+mn-ea"/>
              </a:rPr>
              <a:t>提出了创建由对象管理组和</a:t>
            </a:r>
            <a:r>
              <a:rPr lang="en-US" altLang="zh-CN" sz="3200" dirty="0">
                <a:latin typeface="+mn-ea"/>
                <a:sym typeface="+mn-ea"/>
              </a:rPr>
              <a:t> UML1.0 </a:t>
            </a:r>
            <a:r>
              <a:rPr lang="zh-CN" altLang="zh-CN" sz="3200" dirty="0">
                <a:latin typeface="+mn-ea"/>
                <a:sym typeface="+mn-ea"/>
              </a:rPr>
              <a:t>规范草案</a:t>
            </a:r>
            <a:r>
              <a:rPr lang="zh-CN" altLang="en-US" sz="3200" dirty="0">
                <a:latin typeface="+mn-ea"/>
                <a:sym typeface="+mn-ea"/>
              </a:rPr>
              <a:t>，</a:t>
            </a:r>
            <a:r>
              <a:rPr lang="zh-CN" altLang="en-US" sz="3200" dirty="0">
                <a:latin typeface="+mn-ea"/>
                <a:cs typeface="Meiryo" panose="020B0604030504040204" pitchFamily="34" charset="-128"/>
                <a:sym typeface="微软雅黑" panose="020B0503020204020204" pitchFamily="34" charset="-122"/>
              </a:rPr>
              <a:t>此后进行不断修订，并产生了</a:t>
            </a:r>
            <a:r>
              <a:rPr lang="en-US" altLang="zh-CN" sz="3200" dirty="0">
                <a:latin typeface="+mn-ea"/>
                <a:cs typeface="Meiryo" panose="020B0604030504040204" pitchFamily="34" charset="-128"/>
                <a:sym typeface="微软雅黑" panose="020B0503020204020204" pitchFamily="34" charset="-122"/>
              </a:rPr>
              <a:t>UML1.2</a:t>
            </a:r>
            <a:r>
              <a:rPr lang="zh-CN" altLang="en-US" sz="3200" dirty="0">
                <a:latin typeface="+mn-ea"/>
                <a:cs typeface="Meiryo" panose="020B0604030504040204" pitchFamily="34" charset="-128"/>
                <a:sym typeface="微软雅黑" panose="020B0503020204020204" pitchFamily="34" charset="-122"/>
              </a:rPr>
              <a:t>、</a:t>
            </a:r>
            <a:r>
              <a:rPr lang="en-US" altLang="zh-CN" sz="3200" dirty="0">
                <a:latin typeface="+mn-ea"/>
                <a:cs typeface="Meiryo" panose="020B0604030504040204" pitchFamily="34" charset="-128"/>
                <a:sym typeface="微软雅黑" panose="020B0503020204020204" pitchFamily="34" charset="-122"/>
              </a:rPr>
              <a:t>UML1.3</a:t>
            </a:r>
            <a:r>
              <a:rPr lang="zh-CN" altLang="en-US" sz="3200" dirty="0">
                <a:latin typeface="+mn-ea"/>
                <a:cs typeface="Meiryo" panose="020B0604030504040204" pitchFamily="34" charset="-128"/>
                <a:sym typeface="微软雅黑" panose="020B0503020204020204" pitchFamily="34" charset="-122"/>
              </a:rPr>
              <a:t>和</a:t>
            </a:r>
            <a:r>
              <a:rPr lang="en-US" altLang="zh-CN" sz="3200" dirty="0">
                <a:latin typeface="+mn-ea"/>
                <a:cs typeface="Meiryo" panose="020B0604030504040204" pitchFamily="34" charset="-128"/>
                <a:sym typeface="微软雅黑" panose="020B0503020204020204" pitchFamily="34" charset="-122"/>
              </a:rPr>
              <a:t>UML1.4</a:t>
            </a:r>
            <a:r>
              <a:rPr lang="zh-CN" altLang="en-US" sz="3200" dirty="0">
                <a:latin typeface="+mn-ea"/>
                <a:cs typeface="Meiryo" panose="020B0604030504040204" pitchFamily="34" charset="-128"/>
                <a:sym typeface="微软雅黑" panose="020B0503020204020204" pitchFamily="34" charset="-122"/>
              </a:rPr>
              <a:t>版本。</a:t>
            </a:r>
            <a:endParaRPr lang="en-US" altLang="zh-CN" sz="3200" dirty="0">
              <a:latin typeface="+mn-ea"/>
              <a:cs typeface="Meiryo" panose="020B0604030504040204" pitchFamily="34" charset="-128"/>
              <a:sym typeface="微软雅黑" panose="020B0503020204020204" pitchFamily="34" charset="-122"/>
            </a:endParaRPr>
          </a:p>
          <a:p>
            <a:endParaRPr lang="en-US" altLang="zh-CN" sz="3200" dirty="0">
              <a:latin typeface="+mn-ea"/>
              <a:cs typeface="Meiryo" panose="020B0604030504040204" pitchFamily="34" charset="-128"/>
              <a:sym typeface="微软雅黑" panose="020B0503020204020204" pitchFamily="34" charset="-122"/>
            </a:endParaRPr>
          </a:p>
          <a:p>
            <a:endParaRPr lang="zh-CN" altLang="en-US" b="1" dirty="0">
              <a:solidFill>
                <a:schemeClr val="tx1">
                  <a:lumMod val="85000"/>
                  <a:lumOff val="15000"/>
                </a:schemeClr>
              </a:solidFill>
              <a:latin typeface="+mn-ea"/>
            </a:endParaRPr>
          </a:p>
          <a:p>
            <a:endParaRPr lang="zh-CN" altLang="en-US" dirty="0"/>
          </a:p>
        </p:txBody>
      </p:sp>
      <p:sp>
        <p:nvSpPr>
          <p:cNvPr id="5" name="矩形 4"/>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95325"/>
          </a:xfrm>
        </p:spPr>
        <p:txBody>
          <a:bodyPr/>
          <a:lstStyle/>
          <a:p>
            <a:r>
              <a:rPr lang="en-US" altLang="zh-CN" dirty="0"/>
              <a:t>UML</a:t>
            </a:r>
            <a:r>
              <a:rPr lang="zh-CN" altLang="en-US" dirty="0"/>
              <a:t>发展历程</a:t>
            </a:r>
          </a:p>
        </p:txBody>
      </p:sp>
      <p:sp>
        <p:nvSpPr>
          <p:cNvPr id="3" name="内容占位符 2"/>
          <p:cNvSpPr>
            <a:spLocks noGrp="1"/>
          </p:cNvSpPr>
          <p:nvPr>
            <p:ph idx="1"/>
          </p:nvPr>
        </p:nvSpPr>
        <p:spPr>
          <a:xfrm>
            <a:off x="677334" y="1731964"/>
            <a:ext cx="8596668" cy="3880773"/>
          </a:xfrm>
        </p:spPr>
        <p:txBody>
          <a:bodyPr/>
          <a:lstStyle/>
          <a:p>
            <a:r>
              <a:rPr lang="en-US" altLang="zh-CN" sz="2800" dirty="0">
                <a:solidFill>
                  <a:schemeClr val="tx1">
                    <a:lumMod val="85000"/>
                    <a:lumOff val="15000"/>
                  </a:schemeClr>
                </a:solidFill>
                <a:latin typeface="+mn-ea"/>
              </a:rPr>
              <a:t>2000</a:t>
            </a:r>
            <a:r>
              <a:rPr lang="zh-CN" altLang="en-US" sz="2800" dirty="0">
                <a:solidFill>
                  <a:schemeClr val="tx1">
                    <a:lumMod val="85000"/>
                    <a:lumOff val="15000"/>
                  </a:schemeClr>
                </a:solidFill>
                <a:latin typeface="+mn-ea"/>
              </a:rPr>
              <a:t>年 </a:t>
            </a:r>
            <a:r>
              <a:rPr lang="en-US" altLang="zh-CN" sz="2800" dirty="0">
                <a:solidFill>
                  <a:schemeClr val="tx1">
                    <a:lumMod val="85000"/>
                    <a:lumOff val="15000"/>
                  </a:schemeClr>
                </a:solidFill>
                <a:latin typeface="+mn-ea"/>
              </a:rPr>
              <a:t>UML1.4</a:t>
            </a:r>
            <a:r>
              <a:rPr lang="zh-CN" altLang="en-US" sz="2800" dirty="0">
                <a:solidFill>
                  <a:schemeClr val="tx1">
                    <a:lumMod val="85000"/>
                    <a:lumOff val="15000"/>
                  </a:schemeClr>
                </a:solidFill>
                <a:latin typeface="+mn-ea"/>
              </a:rPr>
              <a:t>在语义上添加了动作语义的定义，使得</a:t>
            </a:r>
            <a:r>
              <a:rPr lang="en-US" altLang="zh-CN" sz="2800" dirty="0">
                <a:solidFill>
                  <a:schemeClr val="tx1">
                    <a:lumMod val="85000"/>
                    <a:lumOff val="15000"/>
                  </a:schemeClr>
                </a:solidFill>
                <a:latin typeface="+mn-ea"/>
              </a:rPr>
              <a:t>UML</a:t>
            </a:r>
            <a:r>
              <a:rPr lang="zh-CN" altLang="en-US" sz="2800" dirty="0">
                <a:solidFill>
                  <a:schemeClr val="tx1">
                    <a:lumMod val="85000"/>
                    <a:lumOff val="15000"/>
                  </a:schemeClr>
                </a:solidFill>
                <a:latin typeface="+mn-ea"/>
              </a:rPr>
              <a:t>规格说明在计算上更加完整。</a:t>
            </a:r>
            <a:endParaRPr lang="en-US" altLang="zh-CN" sz="2800" dirty="0">
              <a:solidFill>
                <a:schemeClr val="tx1">
                  <a:lumMod val="85000"/>
                  <a:lumOff val="15000"/>
                </a:schemeClr>
              </a:solidFill>
              <a:latin typeface="+mn-ea"/>
            </a:endParaRPr>
          </a:p>
          <a:p>
            <a:pPr marL="0" indent="0">
              <a:buNone/>
            </a:pPr>
            <a:endParaRPr lang="en-US" altLang="zh-CN" sz="2800" dirty="0">
              <a:solidFill>
                <a:schemeClr val="tx1">
                  <a:lumMod val="85000"/>
                  <a:lumOff val="15000"/>
                </a:schemeClr>
              </a:solidFill>
              <a:latin typeface="+mn-ea"/>
            </a:endParaRPr>
          </a:p>
          <a:p>
            <a:r>
              <a:rPr lang="en-US" altLang="zh-CN" sz="2800" dirty="0">
                <a:latin typeface="+mn-ea"/>
                <a:cs typeface="Meiryo" panose="020B0604030504040204" pitchFamily="34" charset="-128"/>
                <a:sym typeface="微软雅黑" panose="020B0503020204020204" pitchFamily="34" charset="-122"/>
              </a:rPr>
              <a:t>2005</a:t>
            </a:r>
            <a:r>
              <a:rPr lang="zh-CN" altLang="en-US" sz="2800" dirty="0">
                <a:latin typeface="+mn-ea"/>
                <a:cs typeface="Meiryo" panose="020B0604030504040204" pitchFamily="34" charset="-128"/>
                <a:sym typeface="微软雅黑" panose="020B0503020204020204" pitchFamily="34" charset="-122"/>
              </a:rPr>
              <a:t>年 </a:t>
            </a:r>
            <a:r>
              <a:rPr lang="en-US" altLang="zh-CN" sz="2800" dirty="0">
                <a:latin typeface="+mn-ea"/>
                <a:cs typeface="Meiryo" panose="020B0604030504040204" pitchFamily="34" charset="-128"/>
                <a:sym typeface="微软雅黑" panose="020B0503020204020204" pitchFamily="34" charset="-122"/>
              </a:rPr>
              <a:t>UML2.0</a:t>
            </a:r>
            <a:r>
              <a:rPr lang="zh-CN" altLang="en-US" sz="2800" dirty="0">
                <a:latin typeface="+mn-ea"/>
                <a:cs typeface="Meiryo" panose="020B0604030504040204" pitchFamily="34" charset="-128"/>
                <a:sym typeface="微软雅黑" panose="020B0503020204020204" pitchFamily="34" charset="-122"/>
              </a:rPr>
              <a:t>规范形成，定义了许多可视化语法，特别是元模型的定义，至此，代表早期最好思想的、融合的</a:t>
            </a:r>
            <a:r>
              <a:rPr lang="en-US" altLang="zh-CN" sz="2800" dirty="0">
                <a:latin typeface="+mn-ea"/>
                <a:cs typeface="Meiryo" panose="020B0604030504040204" pitchFamily="34" charset="-128"/>
                <a:sym typeface="微软雅黑" panose="020B0503020204020204" pitchFamily="34" charset="-122"/>
              </a:rPr>
              <a:t>UML</a:t>
            </a:r>
            <a:r>
              <a:rPr lang="zh-CN" altLang="en-US" sz="2800" dirty="0">
                <a:latin typeface="+mn-ea"/>
                <a:cs typeface="Meiryo" panose="020B0604030504040204" pitchFamily="34" charset="-128"/>
                <a:sym typeface="微软雅黑" panose="020B0503020204020204" pitchFamily="34" charset="-122"/>
              </a:rPr>
              <a:t>已经呈现在人们面前。</a:t>
            </a:r>
            <a:endParaRPr lang="en-US" altLang="zh-CN" sz="2800" dirty="0">
              <a:latin typeface="+mn-ea"/>
              <a:cs typeface="Meiryo" panose="020B0604030504040204" pitchFamily="34" charset="-128"/>
              <a:sym typeface="微软雅黑" panose="020B0503020204020204" pitchFamily="34" charset="-122"/>
            </a:endParaRPr>
          </a:p>
          <a:p>
            <a:endParaRPr lang="zh-CN" altLang="en-US" sz="2800" dirty="0">
              <a:latin typeface="+mn-ea"/>
              <a:cs typeface="Meiryo" panose="020B0604030504040204" pitchFamily="34" charset="-128"/>
              <a:sym typeface="微软雅黑" panose="020B0503020204020204" pitchFamily="34" charset="-122"/>
            </a:endParaRPr>
          </a:p>
          <a:p>
            <a:endParaRPr lang="zh-CN" altLang="en-US"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64029"/>
          </a:xfrm>
        </p:spPr>
        <p:txBody>
          <a:bodyPr/>
          <a:lstStyle/>
          <a:p>
            <a:r>
              <a:rPr lang="en-US" altLang="zh-CN" dirty="0"/>
              <a:t>UML</a:t>
            </a:r>
            <a:r>
              <a:rPr lang="zh-CN" altLang="en-US" dirty="0"/>
              <a:t>的目标</a:t>
            </a:r>
          </a:p>
        </p:txBody>
      </p:sp>
      <p:sp>
        <p:nvSpPr>
          <p:cNvPr id="3" name="内容占位符 2"/>
          <p:cNvSpPr>
            <a:spLocks noGrp="1"/>
          </p:cNvSpPr>
          <p:nvPr>
            <p:ph idx="1"/>
          </p:nvPr>
        </p:nvSpPr>
        <p:spPr>
          <a:xfrm>
            <a:off x="791634" y="1883229"/>
            <a:ext cx="8596668" cy="4620776"/>
          </a:xfrm>
        </p:spPr>
        <p:txBody>
          <a:bodyPr>
            <a:normAutofit/>
          </a:bodyPr>
          <a:lstStyle/>
          <a:p>
            <a:r>
              <a:rPr lang="en-US" altLang="zh-CN" sz="3200" dirty="0"/>
              <a:t>UML </a:t>
            </a:r>
            <a:r>
              <a:rPr lang="zh-CN" altLang="zh-CN" sz="3200" dirty="0"/>
              <a:t>的目标是定义一些通用的建模语言并对这些建模语言做出简单的说明，这样可以让建模者理解与使用。</a:t>
            </a:r>
            <a:r>
              <a:rPr lang="en-US" altLang="zh-CN" sz="3200" dirty="0"/>
              <a:t>UML </a:t>
            </a:r>
            <a:r>
              <a:rPr lang="zh-CN" altLang="zh-CN" sz="3200" dirty="0"/>
              <a:t>也是为普通人和有兴趣的人而开发的系统，它可以是一个软件或者使用非软件，它必须是</a:t>
            </a:r>
            <a:r>
              <a:rPr lang="zh-CN" altLang="zh-CN" sz="3200" dirty="0">
                <a:solidFill>
                  <a:srgbClr val="FF0000"/>
                </a:solidFill>
              </a:rPr>
              <a:t>明确</a:t>
            </a:r>
            <a:r>
              <a:rPr lang="zh-CN" altLang="zh-CN" sz="3200" dirty="0"/>
              <a:t>的。我们不将</a:t>
            </a:r>
            <a:r>
              <a:rPr lang="en-US" altLang="zh-CN" sz="3200" dirty="0"/>
              <a:t> UML </a:t>
            </a:r>
            <a:r>
              <a:rPr lang="zh-CN" altLang="zh-CN" sz="3200" dirty="0"/>
              <a:t>作为一个开发方法，而是随着流程做一个成功的系统。</a:t>
            </a:r>
          </a:p>
          <a:p>
            <a:endParaRPr lang="zh-CN" altLang="en-US" dirty="0"/>
          </a:p>
        </p:txBody>
      </p:sp>
      <p:sp>
        <p:nvSpPr>
          <p:cNvPr id="6" name="矩形 5"/>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UML</a:t>
            </a:r>
            <a:r>
              <a:rPr lang="zh-CN" altLang="en-US" sz="4000" dirty="0"/>
              <a:t>的目标</a:t>
            </a:r>
          </a:p>
        </p:txBody>
      </p:sp>
      <p:sp>
        <p:nvSpPr>
          <p:cNvPr id="3" name="内容占位符 2"/>
          <p:cNvSpPr>
            <a:spLocks noGrp="1"/>
          </p:cNvSpPr>
          <p:nvPr>
            <p:ph idx="1"/>
          </p:nvPr>
        </p:nvSpPr>
        <p:spPr>
          <a:xfrm>
            <a:off x="677334" y="2132014"/>
            <a:ext cx="8596668" cy="3880773"/>
          </a:xfrm>
        </p:spPr>
        <p:txBody>
          <a:bodyPr/>
          <a:lstStyle/>
          <a:p>
            <a:r>
              <a:rPr lang="en-US" altLang="zh-CN" sz="3600" dirty="0"/>
              <a:t>UML </a:t>
            </a:r>
            <a:r>
              <a:rPr lang="zh-CN" altLang="zh-CN" sz="3600" dirty="0"/>
              <a:t>被定义为一个简单的建模机制，帮助我们按照实际情况或者按照我们需要的样式对系统进行</a:t>
            </a:r>
            <a:r>
              <a:rPr lang="zh-CN" altLang="zh-CN" sz="3600" dirty="0">
                <a:solidFill>
                  <a:srgbClr val="FF0000"/>
                </a:solidFill>
              </a:rPr>
              <a:t>可视化</a:t>
            </a:r>
            <a:r>
              <a:rPr lang="zh-CN" altLang="zh-CN" sz="3600" dirty="0"/>
              <a:t>；提供一种详细说明系统的结构或行为的方法；给出一个指导系统构造的模板；对我们所做出的决策进行</a:t>
            </a:r>
            <a:r>
              <a:rPr lang="zh-CN" altLang="zh-CN" sz="3600" dirty="0">
                <a:solidFill>
                  <a:srgbClr val="FF0000"/>
                </a:solidFill>
              </a:rPr>
              <a:t>文档化</a:t>
            </a:r>
            <a:r>
              <a:rPr lang="zh-CN" altLang="zh-CN" sz="3600" dirty="0"/>
              <a:t>。</a:t>
            </a:r>
          </a:p>
          <a:p>
            <a:endParaRPr lang="zh-CN" altLang="en-US" dirty="0"/>
          </a:p>
        </p:txBody>
      </p:sp>
      <p:sp>
        <p:nvSpPr>
          <p:cNvPr id="4" name="矩形 3"/>
          <p:cNvSpPr/>
          <p:nvPr/>
        </p:nvSpPr>
        <p:spPr>
          <a:xfrm>
            <a:off x="10070240" y="0"/>
            <a:ext cx="2121760" cy="184785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2763</Words>
  <Application>Microsoft Office PowerPoint</Application>
  <PresentationFormat>宽屏</PresentationFormat>
  <Paragraphs>228</Paragraphs>
  <Slides>59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59</vt:i4>
      </vt:variant>
    </vt:vector>
  </HeadingPairs>
  <TitlesOfParts>
    <vt:vector size="71" baseType="lpstr">
      <vt:lpstr>Meiryo</vt:lpstr>
      <vt:lpstr>方正姚体</vt:lpstr>
      <vt:lpstr>华文新魏</vt:lpstr>
      <vt:lpstr>宋体</vt:lpstr>
      <vt:lpstr>微软雅黑</vt:lpstr>
      <vt:lpstr>Arial</vt:lpstr>
      <vt:lpstr>Calibri</vt:lpstr>
      <vt:lpstr>Times New Roman</vt:lpstr>
      <vt:lpstr>Trebuchet MS</vt:lpstr>
      <vt:lpstr>Verdana</vt:lpstr>
      <vt:lpstr>Wingdings 3</vt:lpstr>
      <vt:lpstr>平面</vt:lpstr>
      <vt:lpstr>UML概述</vt:lpstr>
      <vt:lpstr>目录</vt:lpstr>
      <vt:lpstr>UML概述</vt:lpstr>
      <vt:lpstr>什么是UML？</vt:lpstr>
      <vt:lpstr>什么是UML？</vt:lpstr>
      <vt:lpstr>UML发展历程</vt:lpstr>
      <vt:lpstr>UML发展历程</vt:lpstr>
      <vt:lpstr>UML的目标</vt:lpstr>
      <vt:lpstr>UML的目标</vt:lpstr>
      <vt:lpstr>什么是UML建模？</vt:lpstr>
      <vt:lpstr>什么是UML建模？</vt:lpstr>
      <vt:lpstr>为什么使用UML？</vt:lpstr>
      <vt:lpstr>UML的特点</vt:lpstr>
      <vt:lpstr>UML的特点</vt:lpstr>
      <vt:lpstr>UML概述 问题一：UML的英文是什么？</vt:lpstr>
      <vt:lpstr>UML的特点 问题二：简要说出UML的三个特点</vt:lpstr>
      <vt:lpstr>UML视图</vt:lpstr>
      <vt:lpstr>用例视图（Use Case View）</vt:lpstr>
      <vt:lpstr>逻辑视图（Logical View ）</vt:lpstr>
      <vt:lpstr>并发视图</vt:lpstr>
      <vt:lpstr>组件视图 </vt:lpstr>
      <vt:lpstr>配置视图</vt:lpstr>
      <vt:lpstr>UML视图</vt:lpstr>
      <vt:lpstr>UML视图 问题三：UML视图中哪一个视图最重要？</vt:lpstr>
      <vt:lpstr>UML概述 问题四：UML的目标是？</vt:lpstr>
      <vt:lpstr>UML的结构</vt:lpstr>
      <vt:lpstr>UML的结构</vt:lpstr>
      <vt:lpstr>UML事物</vt:lpstr>
      <vt:lpstr>UML的事物</vt:lpstr>
      <vt:lpstr>UML的事物</vt:lpstr>
      <vt:lpstr>UML的事物</vt:lpstr>
      <vt:lpstr>UML的事物</vt:lpstr>
      <vt:lpstr>UML的事物</vt:lpstr>
      <vt:lpstr>UML的事物</vt:lpstr>
      <vt:lpstr>UML的事物</vt:lpstr>
      <vt:lpstr>UML的关系</vt:lpstr>
      <vt:lpstr>UML的关系</vt:lpstr>
      <vt:lpstr>PowerPoint 演示文稿</vt:lpstr>
      <vt:lpstr>PowerPoint 演示文稿</vt:lpstr>
      <vt:lpstr>UML的图</vt:lpstr>
      <vt:lpstr>用例图</vt:lpstr>
      <vt:lpstr>类图</vt:lpstr>
      <vt:lpstr>状态机图</vt:lpstr>
      <vt:lpstr>活动图</vt:lpstr>
      <vt:lpstr>协作图</vt:lpstr>
      <vt:lpstr>顺序图</vt:lpstr>
      <vt:lpstr>构件图</vt:lpstr>
      <vt:lpstr>部署图</vt:lpstr>
      <vt:lpstr>对象图</vt:lpstr>
      <vt:lpstr>UML概述 问题五：UML三种构造快的关系？</vt:lpstr>
      <vt:lpstr>UML规则</vt:lpstr>
      <vt:lpstr>UML有用于描述如下事物的语义规则： </vt:lpstr>
      <vt:lpstr>UML中的公共机制 1.规格说明</vt:lpstr>
      <vt:lpstr>2.修饰</vt:lpstr>
      <vt:lpstr>3.通用划分</vt:lpstr>
      <vt:lpstr>4.扩展机制</vt:lpstr>
      <vt:lpstr>组员评分</vt:lpstr>
      <vt:lpstr>参考资料</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hawk oliver</dc:creator>
  <cp:lastModifiedBy>hawk oliver</cp:lastModifiedBy>
  <cp:revision>40</cp:revision>
  <dcterms:created xsi:type="dcterms:W3CDTF">2018-10-14T04:31:00Z</dcterms:created>
  <dcterms:modified xsi:type="dcterms:W3CDTF">2018-10-21T13:13:25Z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