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A1D94-6D7F-4C0C-A07A-C6B6963BA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小组建设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17D4F-C03C-486E-8535-9F7E3AA9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273" y="4050836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组长：童欣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组员：吴自强、陈雅菁、陈婧唯、刘震、张天颖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587906-B6E9-463E-9838-96D0D8FB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7" y="4640111"/>
            <a:ext cx="2468972" cy="21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9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1F14-4FCC-4071-BD96-69A3FB12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726"/>
          </a:xfrm>
        </p:spPr>
        <p:txBody>
          <a:bodyPr/>
          <a:lstStyle/>
          <a:p>
            <a:r>
              <a:rPr lang="zh-CN" altLang="en-US" dirty="0"/>
              <a:t>课程相关书目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37F7A-B348-421E-9880-6B5A81EC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49" y="1593130"/>
            <a:ext cx="9465908" cy="3880773"/>
          </a:xfrm>
        </p:spPr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软件需求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版   </a:t>
            </a:r>
            <a:r>
              <a:rPr lang="en-US" altLang="zh-CN" sz="2400" dirty="0"/>
              <a:t>[</a:t>
            </a:r>
            <a:r>
              <a:rPr lang="zh-CN" altLang="en-US" sz="2400" dirty="0"/>
              <a:t>美</a:t>
            </a:r>
            <a:r>
              <a:rPr lang="en-US" altLang="zh-CN" sz="2400" dirty="0"/>
              <a:t>] Karl E. </a:t>
            </a:r>
            <a:r>
              <a:rPr lang="en-US" altLang="zh-CN" sz="2400" dirty="0" err="1"/>
              <a:t>Wiegers</a:t>
            </a:r>
            <a:r>
              <a:rPr lang="zh-CN" altLang="en-US" sz="2400" dirty="0"/>
              <a:t>，</a:t>
            </a:r>
            <a:r>
              <a:rPr lang="en-US" altLang="zh-CN" sz="2400" dirty="0"/>
              <a:t>Joy Beatty</a:t>
            </a:r>
          </a:p>
          <a:p>
            <a:r>
              <a:rPr lang="en-US" altLang="zh-CN" sz="2400" dirty="0"/>
              <a:t>UML</a:t>
            </a:r>
            <a:r>
              <a:rPr lang="zh-CN" altLang="en-US" sz="2400" dirty="0"/>
              <a:t>用户指南</a:t>
            </a:r>
            <a:r>
              <a:rPr lang="en-US" altLang="zh-CN" sz="2400" dirty="0"/>
              <a:t>(</a:t>
            </a: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</a:t>
            </a:r>
            <a:r>
              <a:rPr lang="en-US" altLang="zh-CN" sz="2400" dirty="0"/>
              <a:t>)2</a:t>
            </a:r>
            <a:r>
              <a:rPr lang="zh-CN" altLang="en-US" sz="2400" dirty="0"/>
              <a:t>版 </a:t>
            </a:r>
            <a:r>
              <a:rPr lang="en-US" altLang="zh-CN" sz="2400" dirty="0"/>
              <a:t>[</a:t>
            </a:r>
            <a:r>
              <a:rPr lang="zh-CN" altLang="en-US" sz="2400" dirty="0"/>
              <a:t>美</a:t>
            </a:r>
            <a:r>
              <a:rPr lang="en-US" altLang="zh-CN" sz="2400" dirty="0"/>
              <a:t>] Grady </a:t>
            </a:r>
            <a:r>
              <a:rPr lang="en-US" altLang="zh-CN" sz="2400" dirty="0" err="1"/>
              <a:t>Booch</a:t>
            </a:r>
            <a:r>
              <a:rPr lang="zh-CN" altLang="en-US" sz="2400" dirty="0"/>
              <a:t>、</a:t>
            </a:r>
            <a:r>
              <a:rPr lang="en-US" altLang="zh-CN" sz="2400" dirty="0"/>
              <a:t>James Rumbaugh</a:t>
            </a:r>
            <a:r>
              <a:rPr lang="zh-CN" altLang="en-US" sz="2400" dirty="0"/>
              <a:t>、 </a:t>
            </a:r>
            <a:r>
              <a:rPr lang="en-US" altLang="zh-CN" sz="2400" dirty="0"/>
              <a:t>Ivar Jacobson</a:t>
            </a:r>
          </a:p>
          <a:p>
            <a:r>
              <a:rPr lang="en-US" altLang="zh-CN" sz="2400" dirty="0"/>
              <a:t>UML2 </a:t>
            </a:r>
            <a:r>
              <a:rPr lang="zh-CN" altLang="en-US" sz="2400" dirty="0"/>
              <a:t>基础、建模与设计教程  杨弘平  等</a:t>
            </a:r>
            <a:endParaRPr lang="en-US" altLang="zh-CN" sz="2400" dirty="0"/>
          </a:p>
          <a:p>
            <a:r>
              <a:rPr lang="en-US" altLang="zh-CN" sz="2400" dirty="0"/>
              <a:t>IT</a:t>
            </a:r>
            <a:r>
              <a:rPr lang="zh-CN" altLang="en-US" sz="2400" dirty="0"/>
              <a:t>项目管理</a:t>
            </a:r>
            <a:endParaRPr lang="en-US" altLang="zh-CN" sz="2400" dirty="0"/>
          </a:p>
          <a:p>
            <a:r>
              <a:rPr lang="en-US" altLang="zh-CN" sz="2400" dirty="0"/>
              <a:t>IBM Training Courses</a:t>
            </a:r>
          </a:p>
          <a:p>
            <a:r>
              <a:rPr lang="en-US" altLang="zh-CN" sz="2400" dirty="0"/>
              <a:t>DEV275     Essentials of Visual Modeling with UML2.0</a:t>
            </a:r>
          </a:p>
          <a:p>
            <a:r>
              <a:rPr lang="en-US" altLang="zh-CN" sz="2400" dirty="0"/>
              <a:t>DEV475     Mastering Object-Oriented Analysis &amp; Design with UML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3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1547B-DE01-422A-BAD2-4956811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8792"/>
            <a:ext cx="8596668" cy="876693"/>
          </a:xfrm>
        </p:spPr>
        <p:txBody>
          <a:bodyPr>
            <a:normAutofit/>
          </a:bodyPr>
          <a:lstStyle/>
          <a:p>
            <a:r>
              <a:rPr lang="zh-CN" altLang="en-US" dirty="0"/>
              <a:t>奖惩制度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65657-9791-48D1-BA95-A12616F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5485"/>
            <a:ext cx="8596668" cy="4815877"/>
          </a:xfrm>
        </p:spPr>
        <p:txBody>
          <a:bodyPr/>
          <a:lstStyle/>
          <a:p>
            <a:r>
              <a:rPr lang="zh-CN" altLang="en-US" sz="4000" dirty="0"/>
              <a:t>开会迟到</a:t>
            </a:r>
            <a:endParaRPr lang="en-US" altLang="zh-CN" sz="4000" dirty="0"/>
          </a:p>
          <a:p>
            <a:r>
              <a:rPr lang="zh-CN" altLang="en-US" sz="4000" dirty="0"/>
              <a:t>作业迟交</a:t>
            </a:r>
            <a:endParaRPr lang="en-US" altLang="zh-CN" sz="4000" dirty="0"/>
          </a:p>
          <a:p>
            <a:r>
              <a:rPr lang="zh-CN" altLang="en-US" sz="4000" dirty="0"/>
              <a:t>开会缺席</a:t>
            </a:r>
            <a:endParaRPr lang="en-US" altLang="zh-CN" sz="4000" dirty="0"/>
          </a:p>
          <a:p>
            <a:r>
              <a:rPr lang="zh-CN" altLang="en-US" sz="4000" dirty="0"/>
              <a:t>作业不交</a:t>
            </a:r>
            <a:endParaRPr lang="en-US" altLang="zh-CN" sz="4000" dirty="0"/>
          </a:p>
          <a:p>
            <a:r>
              <a:rPr lang="zh-CN" altLang="en-US" sz="4000" dirty="0"/>
              <a:t>每周例会有犯以上四点之一者，请组员每人喝一杯奶茶</a:t>
            </a:r>
            <a:endParaRPr lang="en-US" altLang="zh-CN" sz="4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9210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FA17-433E-46DF-8DB6-975D90F1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56094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Thank you!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621122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B2ACDE-056E-4445-8B4F-0D71BE0A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altLang="zh-CN" dirty="0"/>
              <a:t>PRD2018-G17</a:t>
            </a:r>
            <a:r>
              <a:rPr lang="zh-CN" altLang="en-US" dirty="0"/>
              <a:t>小组组员介绍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24736E0-9A0D-44E6-8708-97AA3C6BF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313337"/>
              </p:ext>
            </p:extLst>
          </p:nvPr>
        </p:nvGraphicFramePr>
        <p:xfrm>
          <a:off x="650239" y="1948543"/>
          <a:ext cx="10834188" cy="409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496">
                  <a:extLst>
                    <a:ext uri="{9D8B030D-6E8A-4147-A177-3AD203B41FA5}">
                      <a16:colId xmlns:a16="http://schemas.microsoft.com/office/drawing/2014/main" val="4248204414"/>
                    </a:ext>
                  </a:extLst>
                </a:gridCol>
                <a:gridCol w="555795">
                  <a:extLst>
                    <a:ext uri="{9D8B030D-6E8A-4147-A177-3AD203B41FA5}">
                      <a16:colId xmlns:a16="http://schemas.microsoft.com/office/drawing/2014/main" val="2928294240"/>
                    </a:ext>
                  </a:extLst>
                </a:gridCol>
                <a:gridCol w="1959086">
                  <a:extLst>
                    <a:ext uri="{9D8B030D-6E8A-4147-A177-3AD203B41FA5}">
                      <a16:colId xmlns:a16="http://schemas.microsoft.com/office/drawing/2014/main" val="322054156"/>
                    </a:ext>
                  </a:extLst>
                </a:gridCol>
                <a:gridCol w="3680077">
                  <a:extLst>
                    <a:ext uri="{9D8B030D-6E8A-4147-A177-3AD203B41FA5}">
                      <a16:colId xmlns:a16="http://schemas.microsoft.com/office/drawing/2014/main" val="4083446509"/>
                    </a:ext>
                  </a:extLst>
                </a:gridCol>
                <a:gridCol w="1806648">
                  <a:extLst>
                    <a:ext uri="{9D8B030D-6E8A-4147-A177-3AD203B41FA5}">
                      <a16:colId xmlns:a16="http://schemas.microsoft.com/office/drawing/2014/main" val="2839118567"/>
                    </a:ext>
                  </a:extLst>
                </a:gridCol>
                <a:gridCol w="1959086">
                  <a:extLst>
                    <a:ext uri="{9D8B030D-6E8A-4147-A177-3AD203B41FA5}">
                      <a16:colId xmlns:a16="http://schemas.microsoft.com/office/drawing/2014/main" val="2097005815"/>
                    </a:ext>
                  </a:extLst>
                </a:gridCol>
              </a:tblGrid>
              <a:tr h="584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邮箱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QQ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微信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extLst>
                  <a:ext uri="{0D108BD9-81ED-4DB2-BD59-A6C34878D82A}">
                    <a16:rowId xmlns:a16="http://schemas.microsoft.com/office/drawing/2014/main" val="2233725846"/>
                  </a:ext>
                </a:extLst>
              </a:tr>
              <a:tr h="584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童欣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组长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13588176649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31602377@stu.zucc.edu.cn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824336660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13588176649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extLst>
                  <a:ext uri="{0D108BD9-81ED-4DB2-BD59-A6C34878D82A}">
                    <a16:rowId xmlns:a16="http://schemas.microsoft.com/office/drawing/2014/main" val="3158723867"/>
                  </a:ext>
                </a:extLst>
              </a:tr>
              <a:tr h="584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吴自强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组员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13588898232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31602305@stu.zucc.edu.cn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1805200620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1805200620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extLst>
                  <a:ext uri="{0D108BD9-81ED-4DB2-BD59-A6C34878D82A}">
                    <a16:rowId xmlns:a16="http://schemas.microsoft.com/office/drawing/2014/main" val="2934641856"/>
                  </a:ext>
                </a:extLst>
              </a:tr>
              <a:tr h="584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陈雅菁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组员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17774009674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31501357@stu.zucc.edu.cn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735730004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17774009674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extLst>
                  <a:ext uri="{0D108BD9-81ED-4DB2-BD59-A6C34878D82A}">
                    <a16:rowId xmlns:a16="http://schemas.microsoft.com/office/drawing/2014/main" val="1479269294"/>
                  </a:ext>
                </a:extLst>
              </a:tr>
              <a:tr h="584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陈婧唯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组员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15336579332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31601340@stu.zucc.edu.cn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987818585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15336579332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extLst>
                  <a:ext uri="{0D108BD9-81ED-4DB2-BD59-A6C34878D82A}">
                    <a16:rowId xmlns:a16="http://schemas.microsoft.com/office/drawing/2014/main" val="1704429786"/>
                  </a:ext>
                </a:extLst>
              </a:tr>
              <a:tr h="584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刘震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组员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15958129576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31601357@stu.zucc.edu.cn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664522240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Lz664522240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extLst>
                  <a:ext uri="{0D108BD9-81ED-4DB2-BD59-A6C34878D82A}">
                    <a16:rowId xmlns:a16="http://schemas.microsoft.com/office/drawing/2014/main" val="124960422"/>
                  </a:ext>
                </a:extLst>
              </a:tr>
              <a:tr h="584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张天颖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组员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15990013716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31501314@stu.zucc.edu.cn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2596115309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15990013716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4616" marR="64616" marT="0" marB="0"/>
                </a:tc>
                <a:extLst>
                  <a:ext uri="{0D108BD9-81ED-4DB2-BD59-A6C34878D82A}">
                    <a16:rowId xmlns:a16="http://schemas.microsoft.com/office/drawing/2014/main" val="257957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118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DFC41-F6B3-489F-A256-50FEE5CD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小组分工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73D783D-853D-4C08-AF47-13481B356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0575"/>
              </p:ext>
            </p:extLst>
          </p:nvPr>
        </p:nvGraphicFramePr>
        <p:xfrm>
          <a:off x="677334" y="1723750"/>
          <a:ext cx="8596313" cy="3779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577">
                  <a:extLst>
                    <a:ext uri="{9D8B030D-6E8A-4147-A177-3AD203B41FA5}">
                      <a16:colId xmlns:a16="http://schemas.microsoft.com/office/drawing/2014/main" val="1332550948"/>
                    </a:ext>
                  </a:extLst>
                </a:gridCol>
                <a:gridCol w="2423705">
                  <a:extLst>
                    <a:ext uri="{9D8B030D-6E8A-4147-A177-3AD203B41FA5}">
                      <a16:colId xmlns:a16="http://schemas.microsoft.com/office/drawing/2014/main" val="2631210153"/>
                    </a:ext>
                  </a:extLst>
                </a:gridCol>
                <a:gridCol w="4567031">
                  <a:extLst>
                    <a:ext uri="{9D8B030D-6E8A-4147-A177-3AD203B41FA5}">
                      <a16:colId xmlns:a16="http://schemas.microsoft.com/office/drawing/2014/main" val="1289755973"/>
                    </a:ext>
                  </a:extLst>
                </a:gridCol>
              </a:tblGrid>
              <a:tr h="539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姓名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角色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负责工作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extLst>
                  <a:ext uri="{0D108BD9-81ED-4DB2-BD59-A6C34878D82A}">
                    <a16:rowId xmlns:a16="http://schemas.microsoft.com/office/drawing/2014/main" val="3395177307"/>
                  </a:ext>
                </a:extLst>
              </a:tr>
              <a:tr h="539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童欣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项目经理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UML</a:t>
                      </a:r>
                      <a:r>
                        <a:rPr lang="zh-CN" sz="3200" kern="100">
                          <a:effectLst/>
                        </a:rPr>
                        <a:t>建模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extLst>
                  <a:ext uri="{0D108BD9-81ED-4DB2-BD59-A6C34878D82A}">
                    <a16:rowId xmlns:a16="http://schemas.microsoft.com/office/drawing/2014/main" val="47408543"/>
                  </a:ext>
                </a:extLst>
              </a:tr>
              <a:tr h="539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吴自强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开发人员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UI</a:t>
                      </a:r>
                      <a:r>
                        <a:rPr lang="zh-CN" sz="3200" kern="100">
                          <a:effectLst/>
                        </a:rPr>
                        <a:t>设计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extLst>
                  <a:ext uri="{0D108BD9-81ED-4DB2-BD59-A6C34878D82A}">
                    <a16:rowId xmlns:a16="http://schemas.microsoft.com/office/drawing/2014/main" val="3119207745"/>
                  </a:ext>
                </a:extLst>
              </a:tr>
              <a:tr h="539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陈雅菁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配置管理员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配置管理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extLst>
                  <a:ext uri="{0D108BD9-81ED-4DB2-BD59-A6C34878D82A}">
                    <a16:rowId xmlns:a16="http://schemas.microsoft.com/office/drawing/2014/main" val="1131642295"/>
                  </a:ext>
                </a:extLst>
              </a:tr>
              <a:tr h="539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陈婧唯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会议记录员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会议记录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extLst>
                  <a:ext uri="{0D108BD9-81ED-4DB2-BD59-A6C34878D82A}">
                    <a16:rowId xmlns:a16="http://schemas.microsoft.com/office/drawing/2014/main" val="792404829"/>
                  </a:ext>
                </a:extLst>
              </a:tr>
              <a:tr h="539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刘震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开发人员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UI</a:t>
                      </a:r>
                      <a:r>
                        <a:rPr lang="zh-CN" sz="3200" kern="100">
                          <a:effectLst/>
                        </a:rPr>
                        <a:t>设计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extLst>
                  <a:ext uri="{0D108BD9-81ED-4DB2-BD59-A6C34878D82A}">
                    <a16:rowId xmlns:a16="http://schemas.microsoft.com/office/drawing/2014/main" val="2175315017"/>
                  </a:ext>
                </a:extLst>
              </a:tr>
              <a:tr h="539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张天颖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开发人员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Project</a:t>
                      </a:r>
                      <a:r>
                        <a:rPr lang="zh-CN" sz="3200" kern="100" dirty="0">
                          <a:effectLst/>
                        </a:rPr>
                        <a:t>计划跟踪与更新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39" marR="92039" marT="0" marB="0"/>
                </a:tc>
                <a:extLst>
                  <a:ext uri="{0D108BD9-81ED-4DB2-BD59-A6C34878D82A}">
                    <a16:rowId xmlns:a16="http://schemas.microsoft.com/office/drawing/2014/main" val="275343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364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33BB40-68BA-407F-B926-850204C4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zh-CN" altLang="en-US" dirty="0"/>
              <a:t>任务分工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9BD9ED-724C-4235-9BD0-3FE76E83F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381318"/>
              </p:ext>
            </p:extLst>
          </p:nvPr>
        </p:nvGraphicFramePr>
        <p:xfrm>
          <a:off x="221271" y="1382624"/>
          <a:ext cx="11746362" cy="5159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130">
                  <a:extLst>
                    <a:ext uri="{9D8B030D-6E8A-4147-A177-3AD203B41FA5}">
                      <a16:colId xmlns:a16="http://schemas.microsoft.com/office/drawing/2014/main" val="2385450416"/>
                    </a:ext>
                  </a:extLst>
                </a:gridCol>
                <a:gridCol w="1399047">
                  <a:extLst>
                    <a:ext uri="{9D8B030D-6E8A-4147-A177-3AD203B41FA5}">
                      <a16:colId xmlns:a16="http://schemas.microsoft.com/office/drawing/2014/main" val="972287322"/>
                    </a:ext>
                  </a:extLst>
                </a:gridCol>
                <a:gridCol w="1941953">
                  <a:extLst>
                    <a:ext uri="{9D8B030D-6E8A-4147-A177-3AD203B41FA5}">
                      <a16:colId xmlns:a16="http://schemas.microsoft.com/office/drawing/2014/main" val="974264355"/>
                    </a:ext>
                  </a:extLst>
                </a:gridCol>
                <a:gridCol w="1449313">
                  <a:extLst>
                    <a:ext uri="{9D8B030D-6E8A-4147-A177-3AD203B41FA5}">
                      <a16:colId xmlns:a16="http://schemas.microsoft.com/office/drawing/2014/main" val="3561713967"/>
                    </a:ext>
                  </a:extLst>
                </a:gridCol>
                <a:gridCol w="1449313">
                  <a:extLst>
                    <a:ext uri="{9D8B030D-6E8A-4147-A177-3AD203B41FA5}">
                      <a16:colId xmlns:a16="http://schemas.microsoft.com/office/drawing/2014/main" val="3648425984"/>
                    </a:ext>
                  </a:extLst>
                </a:gridCol>
                <a:gridCol w="1449313">
                  <a:extLst>
                    <a:ext uri="{9D8B030D-6E8A-4147-A177-3AD203B41FA5}">
                      <a16:colId xmlns:a16="http://schemas.microsoft.com/office/drawing/2014/main" val="3557352055"/>
                    </a:ext>
                  </a:extLst>
                </a:gridCol>
                <a:gridCol w="1369980">
                  <a:extLst>
                    <a:ext uri="{9D8B030D-6E8A-4147-A177-3AD203B41FA5}">
                      <a16:colId xmlns:a16="http://schemas.microsoft.com/office/drawing/2014/main" val="3072985434"/>
                    </a:ext>
                  </a:extLst>
                </a:gridCol>
                <a:gridCol w="1449313">
                  <a:extLst>
                    <a:ext uri="{9D8B030D-6E8A-4147-A177-3AD203B41FA5}">
                      <a16:colId xmlns:a16="http://schemas.microsoft.com/office/drawing/2014/main" val="1366761250"/>
                    </a:ext>
                  </a:extLst>
                </a:gridCol>
              </a:tblGrid>
              <a:tr h="687944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项目发起人：侯宏仑，杨枨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项目经理：童欣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配置管理组长：陈雅菁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配置人员： 童欣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配置人员： 吴自强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配置人员： 陈婧唯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配置人员：刘震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配置人员： 张天颖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extLst>
                  <a:ext uri="{0D108BD9-81ED-4DB2-BD59-A6C34878D82A}">
                    <a16:rowId xmlns:a16="http://schemas.microsoft.com/office/drawing/2014/main" val="2034521935"/>
                  </a:ext>
                </a:extLst>
              </a:tr>
              <a:tr h="687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开发组组长：童欣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开发人员： 吴自强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开发人员： 陈雅菁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开发人员 </a:t>
                      </a:r>
                      <a:r>
                        <a:rPr lang="en-US" sz="2000" kern="100">
                          <a:effectLst/>
                        </a:rPr>
                        <a:t>:</a:t>
                      </a:r>
                      <a:r>
                        <a:rPr lang="zh-CN" sz="2000" kern="100">
                          <a:effectLst/>
                        </a:rPr>
                        <a:t>陈婧唯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开发人员</a:t>
                      </a:r>
                      <a:r>
                        <a:rPr lang="en-US" sz="2000" kern="100">
                          <a:effectLst/>
                        </a:rPr>
                        <a:t> :</a:t>
                      </a:r>
                      <a:r>
                        <a:rPr lang="zh-CN" sz="2000" kern="100">
                          <a:effectLst/>
                        </a:rPr>
                        <a:t>刘震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开发人员 ：张天颖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extLst>
                  <a:ext uri="{0D108BD9-81ED-4DB2-BD59-A6C34878D82A}">
                    <a16:rowId xmlns:a16="http://schemas.microsoft.com/office/drawing/2014/main" val="2143029004"/>
                  </a:ext>
                </a:extLst>
              </a:tr>
              <a:tr h="687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文档编写组组长：陈婧唯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文档编写人员：童欣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文档编写人员：吴自强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文档编写人员：陈雅菁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文档编写人员：刘震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文档编写人员：张天颖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extLst>
                  <a:ext uri="{0D108BD9-81ED-4DB2-BD59-A6C34878D82A}">
                    <a16:rowId xmlns:a16="http://schemas.microsoft.com/office/drawing/2014/main" val="1489674830"/>
                  </a:ext>
                </a:extLst>
              </a:tr>
              <a:tr h="687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需求获取组组长：童欣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需求获取人员：吴自强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需求获取人员：陈雅菁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需求获取人员：陈婧唯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需求获取人员：刘震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需求获取人员：张天颖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extLst>
                  <a:ext uri="{0D108BD9-81ED-4DB2-BD59-A6C34878D82A}">
                    <a16:rowId xmlns:a16="http://schemas.microsoft.com/office/drawing/2014/main" val="724953221"/>
                  </a:ext>
                </a:extLst>
              </a:tr>
              <a:tr h="687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需求分析组组长：吴自强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需求分析人员：童欣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需求分析人员：陈雅菁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需求分析人员：陈婧唯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需求分析人员：刘震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需求分析人员：张天颖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extLst>
                  <a:ext uri="{0D108BD9-81ED-4DB2-BD59-A6C34878D82A}">
                    <a16:rowId xmlns:a16="http://schemas.microsoft.com/office/drawing/2014/main" val="3418838301"/>
                  </a:ext>
                </a:extLst>
              </a:tr>
              <a:tr h="1031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需求规范说明组组长：刘震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需求规范说明人员：童欣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需求规范说明人员：吴自强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需求规范说明人员：陈雅菁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需求规范说明人员：陈婧唯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需求规范说明人员：张天颖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extLst>
                  <a:ext uri="{0D108BD9-81ED-4DB2-BD59-A6C34878D82A}">
                    <a16:rowId xmlns:a16="http://schemas.microsoft.com/office/drawing/2014/main" val="2069751231"/>
                  </a:ext>
                </a:extLst>
              </a:tr>
              <a:tr h="687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需求验证组组长：张天颖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需求验证人员：童欣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需求验证人员：吴自强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需求验证人员：陈雅菁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需求验证人员：陈婧唯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需求验证人员：张天颖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842" marR="31842" marT="0" marB="0"/>
                </a:tc>
                <a:extLst>
                  <a:ext uri="{0D108BD9-81ED-4DB2-BD59-A6C34878D82A}">
                    <a16:rowId xmlns:a16="http://schemas.microsoft.com/office/drawing/2014/main" val="79914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602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C40C-ECA0-40E6-8F06-2A4679F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860"/>
          </a:xfrm>
        </p:spPr>
        <p:txBody>
          <a:bodyPr/>
          <a:lstStyle/>
          <a:p>
            <a:r>
              <a:rPr lang="zh-CN" altLang="en-US" dirty="0"/>
              <a:t>项目经理管理团队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5C37F-7E54-46D4-A620-978C7CF3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07" y="1594980"/>
            <a:ext cx="9550749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dirty="0"/>
              <a:t>1.</a:t>
            </a:r>
            <a:r>
              <a:rPr lang="zh-CN" altLang="zh-CN" sz="3500" dirty="0"/>
              <a:t>团队成员间的交流主要集中在每周</a:t>
            </a:r>
            <a:r>
              <a:rPr lang="zh-CN" altLang="en-US" sz="3500" dirty="0"/>
              <a:t>四</a:t>
            </a:r>
            <a:r>
              <a:rPr lang="zh-CN" altLang="zh-CN" sz="3500" dirty="0"/>
              <a:t>的小组会议，其他时间的交流由组员汇报或项目经理主动询问。</a:t>
            </a:r>
          </a:p>
          <a:p>
            <a:r>
              <a:rPr lang="en-US" altLang="zh-CN" sz="3500" dirty="0"/>
              <a:t>2.</a:t>
            </a:r>
            <a:r>
              <a:rPr lang="zh-CN" altLang="zh-CN" sz="3500" dirty="0"/>
              <a:t>每次由项目经理组织的小组会议过后，项目经理会列出项目团队任务分配表发于小组群里。</a:t>
            </a:r>
          </a:p>
          <a:p>
            <a:r>
              <a:rPr lang="en-US" altLang="zh-CN" sz="3500" dirty="0"/>
              <a:t>3.</a:t>
            </a:r>
            <a:r>
              <a:rPr lang="zh-CN" altLang="zh-CN" sz="3500" dirty="0"/>
              <a:t>在每个里程碑事件时都会对团队成员绩效进行评价，通过组长对各人完成任务的数量和质量</a:t>
            </a:r>
            <a:r>
              <a:rPr lang="zh-CN" altLang="en-US" sz="3500" dirty="0"/>
              <a:t>和时间</a:t>
            </a:r>
            <a:r>
              <a:rPr lang="zh-CN" altLang="zh-CN" sz="3500" dirty="0"/>
              <a:t>进行分析后打分。打分具体会体现在为每一个里程碑而准备的</a:t>
            </a:r>
            <a:r>
              <a:rPr lang="en-US" altLang="zh-CN" sz="3500" dirty="0"/>
              <a:t>ppt</a:t>
            </a:r>
            <a:r>
              <a:rPr lang="zh-CN" altLang="zh-CN" sz="3500" dirty="0"/>
              <a:t>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3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C510E-C55B-4A0F-9BE5-830F73E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128"/>
          </a:xfrm>
        </p:spPr>
        <p:txBody>
          <a:bodyPr/>
          <a:lstStyle/>
          <a:p>
            <a:r>
              <a:rPr lang="zh-CN" altLang="en-US" dirty="0"/>
              <a:t>开会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01486-A185-45BF-B020-29CE6FB7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805272" cy="388077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开会时间定于每周四晚六点半图书馆一楼</a:t>
            </a:r>
            <a:endParaRPr lang="en-US" altLang="zh-CN" sz="3200" dirty="0"/>
          </a:p>
          <a:p>
            <a:r>
              <a:rPr lang="zh-CN" altLang="en-US" sz="3200" dirty="0"/>
              <a:t>每次开会有会议记录员记录会议概要并上传</a:t>
            </a:r>
            <a:r>
              <a:rPr lang="en-US" altLang="zh-CN" sz="3200" dirty="0"/>
              <a:t>GitHub</a:t>
            </a:r>
          </a:p>
          <a:p>
            <a:r>
              <a:rPr lang="zh-CN" altLang="en-US" sz="3200" dirty="0"/>
              <a:t>组长分配任务</a:t>
            </a:r>
            <a:endParaRPr lang="en-US" altLang="zh-CN" sz="3200" dirty="0"/>
          </a:p>
          <a:p>
            <a:r>
              <a:rPr lang="zh-CN" altLang="en-US" sz="3200" dirty="0"/>
              <a:t>组内讨论问题</a:t>
            </a:r>
            <a:endParaRPr lang="en-US" altLang="zh-CN" sz="3200" dirty="0"/>
          </a:p>
          <a:p>
            <a:r>
              <a:rPr lang="zh-CN" altLang="en-US" sz="3200" dirty="0"/>
              <a:t>开会每次都会录音上传</a:t>
            </a:r>
            <a:r>
              <a:rPr lang="en-US" altLang="zh-CN" sz="3200" dirty="0"/>
              <a:t>GitHub</a:t>
            </a:r>
          </a:p>
          <a:p>
            <a:r>
              <a:rPr lang="zh-CN" altLang="en-US" sz="3200" dirty="0"/>
              <a:t>对于之前的任务进行改进</a:t>
            </a:r>
          </a:p>
        </p:txBody>
      </p:sp>
    </p:spTree>
    <p:extLst>
      <p:ext uri="{BB962C8B-B14F-4D97-AF65-F5344CB8AC3E}">
        <p14:creationId xmlns:p14="http://schemas.microsoft.com/office/powerpoint/2010/main" val="8654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098B-C4D5-4872-84C9-3427067C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7" y="553039"/>
            <a:ext cx="9729858" cy="1320800"/>
          </a:xfrm>
        </p:spPr>
        <p:txBody>
          <a:bodyPr>
            <a:noAutofit/>
          </a:bodyPr>
          <a:lstStyle/>
          <a:p>
            <a:r>
              <a:rPr lang="zh-CN" altLang="zh-CN" sz="2800" dirty="0"/>
              <a:t>项目名称：软件工程系列课程教学辅助网站</a:t>
            </a:r>
            <a:br>
              <a:rPr lang="zh-CN" altLang="zh-CN" sz="2800" dirty="0"/>
            </a:br>
            <a:r>
              <a:rPr lang="zh-CN" altLang="zh-CN" sz="2800" dirty="0"/>
              <a:t>项目代号：</a:t>
            </a:r>
            <a:r>
              <a:rPr lang="en-US" altLang="zh-CN" sz="2800" dirty="0"/>
              <a:t>Software Engineering Courses Teaching Assistant Website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A414D-C6C4-4BEB-A731-96F99473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88" y="2047467"/>
            <a:ext cx="9965527" cy="44947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228600" algn="l"/>
              </a:tabLst>
            </a:pPr>
            <a:r>
              <a:rPr lang="zh-CN" altLang="en-US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业务目标</a:t>
            </a:r>
            <a:endParaRPr lang="en-US" altLang="zh-CN" sz="2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tabLst>
                <a:tab pos="228600" algn="l"/>
              </a:tabLst>
            </a:pPr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这个网站的主要目的就是为教师和学生提供交流的平台，方便教师，方便学生。这个网站</a:t>
            </a:r>
          </a:p>
          <a:p>
            <a:pPr marL="0" indent="0" algn="just">
              <a:buNone/>
            </a:pPr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还为一些对这门课程感兴趣的人士提供一个了解的机会。 </a:t>
            </a:r>
            <a:endParaRPr lang="en-US" altLang="zh-CN" sz="2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教师能够更好，更容易地得到学生的反馈，调整自己的进度或方法 </a:t>
            </a:r>
          </a:p>
          <a:p>
            <a:pPr algn="just"/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教师可以方便地点评学生作业 </a:t>
            </a:r>
          </a:p>
          <a:p>
            <a:pPr algn="just"/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有助于提高教师知名度和影响力，方便同学了解教师 </a:t>
            </a:r>
          </a:p>
          <a:p>
            <a:pPr algn="just"/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学生的获得资料更加容易，更加丰富 </a:t>
            </a:r>
          </a:p>
          <a:p>
            <a:pPr algn="just"/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学生能够有针对性地进行补课，如果有缺课的话 </a:t>
            </a:r>
          </a:p>
          <a:p>
            <a:pPr algn="just"/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学生可以方便地向老师提出疑问 并且可以迅速的得到解答 </a:t>
            </a:r>
            <a:endParaRPr lang="en-US" altLang="zh-CN" sz="2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游客可以有机会了解这门课的情况，教师的情况</a:t>
            </a:r>
          </a:p>
          <a:p>
            <a:pPr algn="just"/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本网站要求提供对外服务的能力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保证至少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名同学上课辅助服务的要求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包括数据存储能力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网络服务吞吐能力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数据安全特性等。且</a:t>
            </a:r>
            <a:r>
              <a:rPr lang="zh-CN" altLang="zh-CN" sz="2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提供对外服务所要求的相应的安全保障</a:t>
            </a:r>
            <a:endParaRPr lang="zh-CN" altLang="zh-CN" sz="22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5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374EAE-5820-4490-A959-2B31F346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zh-CN" altLang="en-US" dirty="0"/>
              <a:t>项目阶段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DAC75D9-1329-48C3-96D0-B494C2E19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008639"/>
              </p:ext>
            </p:extLst>
          </p:nvPr>
        </p:nvGraphicFramePr>
        <p:xfrm>
          <a:off x="1162342" y="2021840"/>
          <a:ext cx="9725618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731">
                  <a:extLst>
                    <a:ext uri="{9D8B030D-6E8A-4147-A177-3AD203B41FA5}">
                      <a16:colId xmlns:a16="http://schemas.microsoft.com/office/drawing/2014/main" val="1419256976"/>
                    </a:ext>
                  </a:extLst>
                </a:gridCol>
                <a:gridCol w="7788887">
                  <a:extLst>
                    <a:ext uri="{9D8B030D-6E8A-4147-A177-3AD203B41FA5}">
                      <a16:colId xmlns:a16="http://schemas.microsoft.com/office/drawing/2014/main" val="570622301"/>
                    </a:ext>
                  </a:extLst>
                </a:gridCol>
              </a:tblGrid>
              <a:tr h="405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过程阶段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文档输出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extLst>
                  <a:ext uri="{0D108BD9-81ED-4DB2-BD59-A6C34878D82A}">
                    <a16:rowId xmlns:a16="http://schemas.microsoft.com/office/drawing/2014/main" val="204361482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项目启动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项目可行性报告、项目章程、总体项目计划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extLst>
                  <a:ext uri="{0D108BD9-81ED-4DB2-BD59-A6C34878D82A}">
                    <a16:rowId xmlns:a16="http://schemas.microsoft.com/office/drawing/2014/main" val="237942528"/>
                  </a:ext>
                </a:extLst>
              </a:tr>
              <a:tr h="10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项目计划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需求开发计划、系统设计计划、质量保证计划、编码与系统实现计划、测试计划、工程部署计划、培训计划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extLst>
                  <a:ext uri="{0D108BD9-81ED-4DB2-BD59-A6C34878D82A}">
                    <a16:rowId xmlns:a16="http://schemas.microsoft.com/office/drawing/2014/main" val="576276118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项目实现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需求规格说明书、概要设计说明、详细设计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extLst>
                  <a:ext uri="{0D108BD9-81ED-4DB2-BD59-A6C34878D82A}">
                    <a16:rowId xmlns:a16="http://schemas.microsoft.com/office/drawing/2014/main" val="3560603770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项目控制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软件需求变更文档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extLst>
                  <a:ext uri="{0D108BD9-81ED-4DB2-BD59-A6C34878D82A}">
                    <a16:rowId xmlns:a16="http://schemas.microsoft.com/office/drawing/2014/main" val="383856244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项目验收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系统维护计划、培训计划、项目总结报告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1324" marR="141324" marT="0" marB="0"/>
                </a:tc>
                <a:extLst>
                  <a:ext uri="{0D108BD9-81ED-4DB2-BD59-A6C34878D82A}">
                    <a16:rowId xmlns:a16="http://schemas.microsoft.com/office/drawing/2014/main" val="212828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3B526-E565-474A-88E7-45884DE4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/>
          <a:lstStyle/>
          <a:p>
            <a:r>
              <a:rPr lang="zh-CN" altLang="en-US" dirty="0"/>
              <a:t>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8472C-D641-470C-B6B1-79B01452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700"/>
            <a:ext cx="8596668" cy="3880773"/>
          </a:xfrm>
        </p:spPr>
        <p:txBody>
          <a:bodyPr/>
          <a:lstStyle/>
          <a:p>
            <a:pPr lvl="0"/>
            <a:r>
              <a:rPr lang="en-US" altLang="zh-CN" sz="2800" dirty="0"/>
              <a:t>Microsoft Project</a:t>
            </a:r>
            <a:r>
              <a:rPr lang="zh-CN" altLang="en-US" sz="2800" dirty="0"/>
              <a:t>（甘特图）</a:t>
            </a:r>
            <a:endParaRPr lang="zh-CN" altLang="zh-CN" sz="2800" dirty="0"/>
          </a:p>
          <a:p>
            <a:pPr lvl="0"/>
            <a:r>
              <a:rPr lang="en-US" altLang="zh-CN" sz="2800" dirty="0"/>
              <a:t>Axure RP</a:t>
            </a:r>
            <a:r>
              <a:rPr lang="zh-CN" altLang="en-US" sz="2800" dirty="0"/>
              <a:t>（</a:t>
            </a:r>
            <a:r>
              <a:rPr lang="en-US" altLang="zh-CN" sz="2800" dirty="0"/>
              <a:t>UI</a:t>
            </a:r>
            <a:r>
              <a:rPr lang="zh-CN" altLang="en-US" sz="2800" dirty="0"/>
              <a:t>设计）</a:t>
            </a:r>
            <a:endParaRPr lang="zh-CN" altLang="zh-CN" sz="2800" dirty="0"/>
          </a:p>
          <a:p>
            <a:pPr lvl="0"/>
            <a:r>
              <a:rPr lang="en-US" altLang="zh-CN" sz="2800" dirty="0"/>
              <a:t>WebStorm</a:t>
            </a:r>
            <a:r>
              <a:rPr lang="zh-CN" altLang="zh-CN" sz="2800" dirty="0"/>
              <a:t>前端开发工具</a:t>
            </a:r>
          </a:p>
          <a:p>
            <a:pPr lvl="0"/>
            <a:r>
              <a:rPr lang="en-US" altLang="zh-CN" sz="2800" dirty="0"/>
              <a:t>MYSQL</a:t>
            </a:r>
            <a:r>
              <a:rPr lang="zh-CN" altLang="zh-CN" sz="2800" dirty="0"/>
              <a:t>数据库软件</a:t>
            </a:r>
          </a:p>
          <a:p>
            <a:pPr lvl="0"/>
            <a:r>
              <a:rPr lang="en-US" altLang="zh-CN" sz="2800" dirty="0"/>
              <a:t>Office</a:t>
            </a:r>
            <a:r>
              <a:rPr lang="zh-CN" altLang="zh-CN" sz="2800" dirty="0"/>
              <a:t>系列（</a:t>
            </a:r>
            <a:r>
              <a:rPr lang="en-US" altLang="zh-CN" sz="2800" dirty="0"/>
              <a:t>Word</a:t>
            </a:r>
            <a:r>
              <a:rPr lang="zh-CN" altLang="zh-CN" sz="2800" dirty="0"/>
              <a:t>，</a:t>
            </a:r>
            <a:r>
              <a:rPr lang="en-US" altLang="zh-CN" sz="2800" dirty="0"/>
              <a:t>PPT</a:t>
            </a:r>
            <a:r>
              <a:rPr lang="zh-CN" altLang="zh-CN" sz="2800" dirty="0"/>
              <a:t>，</a:t>
            </a:r>
            <a:r>
              <a:rPr lang="en-US" altLang="zh-CN" sz="2800" dirty="0"/>
              <a:t>Visio</a:t>
            </a:r>
            <a:r>
              <a:rPr lang="zh-CN" altLang="zh-CN" sz="2800" dirty="0"/>
              <a:t>）</a:t>
            </a:r>
          </a:p>
          <a:p>
            <a:pPr lvl="0"/>
            <a:r>
              <a:rPr lang="en-US" altLang="zh-CN" sz="2800" dirty="0"/>
              <a:t>enterprise architect </a:t>
            </a:r>
            <a:r>
              <a:rPr lang="zh-CN" altLang="en-US" sz="2800" dirty="0"/>
              <a:t>（</a:t>
            </a:r>
            <a:r>
              <a:rPr lang="en-US" altLang="zh-CN" sz="2800" dirty="0"/>
              <a:t>UML</a:t>
            </a:r>
            <a:r>
              <a:rPr lang="zh-CN" altLang="en-US" sz="2800" dirty="0"/>
              <a:t>建模）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89533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869</Words>
  <Application>Microsoft Office PowerPoint</Application>
  <PresentationFormat>宽屏</PresentationFormat>
  <Paragraphs>186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Times New Roman</vt:lpstr>
      <vt:lpstr>Trebuchet MS</vt:lpstr>
      <vt:lpstr>Wingdings 3</vt:lpstr>
      <vt:lpstr>平面</vt:lpstr>
      <vt:lpstr>小组建设</vt:lpstr>
      <vt:lpstr>PRD2018-G17小组组员介绍</vt:lpstr>
      <vt:lpstr>小组分工</vt:lpstr>
      <vt:lpstr>任务分工</vt:lpstr>
      <vt:lpstr>项目经理管理团队</vt:lpstr>
      <vt:lpstr>开会</vt:lpstr>
      <vt:lpstr>项目名称：软件工程系列课程教学辅助网站 项目代号：Software Engineering Courses Teaching Assistant Website </vt:lpstr>
      <vt:lpstr>项目阶段</vt:lpstr>
      <vt:lpstr>软件</vt:lpstr>
      <vt:lpstr>课程相关书目</vt:lpstr>
      <vt:lpstr>奖惩制度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小组建设</dc:title>
  <dc:creator>hawk oliver</dc:creator>
  <cp:lastModifiedBy>hawk oliver</cp:lastModifiedBy>
  <cp:revision>21</cp:revision>
  <dcterms:created xsi:type="dcterms:W3CDTF">2018-10-08T12:53:45Z</dcterms:created>
  <dcterms:modified xsi:type="dcterms:W3CDTF">2018-10-11T10:34:38Z</dcterms:modified>
</cp:coreProperties>
</file>