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9" r:id="rId3"/>
    <p:sldId id="257" r:id="rId4"/>
    <p:sldId id="260" r:id="rId5"/>
    <p:sldId id="261" r:id="rId6"/>
    <p:sldId id="265" r:id="rId7"/>
    <p:sldId id="266" r:id="rId8"/>
    <p:sldId id="267" r:id="rId9"/>
    <p:sldId id="268" r:id="rId10"/>
    <p:sldId id="269" r:id="rId11"/>
    <p:sldId id="258" r:id="rId12"/>
    <p:sldId id="270" r:id="rId13"/>
    <p:sldId id="300" r:id="rId14"/>
    <p:sldId id="271" r:id="rId15"/>
    <p:sldId id="272" r:id="rId16"/>
    <p:sldId id="273" r:id="rId17"/>
    <p:sldId id="274" r:id="rId18"/>
    <p:sldId id="275" r:id="rId19"/>
    <p:sldId id="276" r:id="rId20"/>
    <p:sldId id="277" r:id="rId21"/>
    <p:sldId id="278" r:id="rId22"/>
    <p:sldId id="279" r:id="rId23"/>
    <p:sldId id="285" r:id="rId24"/>
    <p:sldId id="301" r:id="rId25"/>
    <p:sldId id="302" r:id="rId26"/>
    <p:sldId id="280" r:id="rId27"/>
    <p:sldId id="283" r:id="rId28"/>
    <p:sldId id="284" r:id="rId29"/>
    <p:sldId id="281" r:id="rId30"/>
    <p:sldId id="282" r:id="rId31"/>
    <p:sldId id="286" r:id="rId32"/>
    <p:sldId id="288" r:id="rId33"/>
    <p:sldId id="259" r:id="rId34"/>
    <p:sldId id="290" r:id="rId35"/>
    <p:sldId id="291" r:id="rId36"/>
    <p:sldId id="292" r:id="rId37"/>
    <p:sldId id="293" r:id="rId38"/>
    <p:sldId id="294" r:id="rId39"/>
    <p:sldId id="295" r:id="rId40"/>
    <p:sldId id="296" r:id="rId41"/>
    <p:sldId id="289" r:id="rId42"/>
    <p:sldId id="298" r:id="rId43"/>
    <p:sldId id="262" r:id="rId44"/>
    <p:sldId id="264" r:id="rId45"/>
    <p:sldId id="26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A43B9-B6A4-4A77-ACA1-87AA2A971D9E}" type="doc">
      <dgm:prSet loTypeId="urn:microsoft.com/office/officeart/2008/layout/AlternatingHexagons" loCatId="list" qsTypeId="urn:microsoft.com/office/officeart/2005/8/quickstyle/simple1" qsCatId="simple" csTypeId="urn:microsoft.com/office/officeart/2005/8/colors/accent0_2" csCatId="mainScheme" phldr="1"/>
      <dgm:spPr/>
      <dgm:t>
        <a:bodyPr/>
        <a:lstStyle/>
        <a:p>
          <a:endParaRPr lang="zh-CN" altLang="en-US"/>
        </a:p>
      </dgm:t>
    </dgm:pt>
    <dgm:pt modelId="{046E7D55-3BDC-4032-B16E-FE3D7D202F2F}">
      <dgm:prSet custT="1"/>
      <dgm:spPr/>
      <dgm:t>
        <a:bodyPr/>
        <a:lstStyle/>
        <a:p>
          <a:r>
            <a:rPr lang="zh-CN" altLang="en-US" sz="1800"/>
            <a:t>对象图</a:t>
          </a:r>
          <a:endParaRPr lang="zh-CN" altLang="en-US" sz="1800" dirty="0"/>
        </a:p>
      </dgm:t>
    </dgm:pt>
    <dgm:pt modelId="{E1E923C0-F1BE-405D-8EDD-3CA74A1C915F}" type="parTrans" cxnId="{ABCB22CF-3B51-40E8-BA28-57E6209987DB}">
      <dgm:prSet/>
      <dgm:spPr/>
      <dgm:t>
        <a:bodyPr/>
        <a:lstStyle/>
        <a:p>
          <a:endParaRPr lang="zh-CN" altLang="en-US" sz="1800"/>
        </a:p>
      </dgm:t>
    </dgm:pt>
    <dgm:pt modelId="{C6C841D5-3BF8-4BCE-BBA7-ECF786726F7B}" type="sibTrans" cxnId="{ABCB22CF-3B51-40E8-BA28-57E6209987DB}">
      <dgm:prSet custT="1"/>
      <dgm:spPr/>
      <dgm:t>
        <a:bodyPr/>
        <a:lstStyle/>
        <a:p>
          <a:endParaRPr lang="zh-CN" altLang="en-US" sz="3600"/>
        </a:p>
      </dgm:t>
    </dgm:pt>
    <dgm:pt modelId="{42A1DACD-D1FD-4F43-9D43-69FEF2875000}">
      <dgm:prSet custT="1"/>
      <dgm:spPr/>
      <dgm:t>
        <a:bodyPr/>
        <a:lstStyle/>
        <a:p>
          <a:r>
            <a:rPr lang="zh-CN" altLang="en-US" sz="1800"/>
            <a:t>构件图</a:t>
          </a:r>
        </a:p>
      </dgm:t>
    </dgm:pt>
    <dgm:pt modelId="{429F3439-5F09-41B7-9D53-08DA43AE18FA}" type="parTrans" cxnId="{885FA41D-E91C-4892-9AF4-51E335423076}">
      <dgm:prSet/>
      <dgm:spPr/>
      <dgm:t>
        <a:bodyPr/>
        <a:lstStyle/>
        <a:p>
          <a:endParaRPr lang="zh-CN" altLang="en-US" sz="1800"/>
        </a:p>
      </dgm:t>
    </dgm:pt>
    <dgm:pt modelId="{1041197F-6DD2-4C75-AA36-D4C042764FA3}" type="sibTrans" cxnId="{885FA41D-E91C-4892-9AF4-51E335423076}">
      <dgm:prSet custT="1"/>
      <dgm:spPr/>
      <dgm:t>
        <a:bodyPr/>
        <a:lstStyle/>
        <a:p>
          <a:endParaRPr lang="zh-CN" altLang="en-US" sz="3600"/>
        </a:p>
      </dgm:t>
    </dgm:pt>
    <dgm:pt modelId="{EB9E6900-F13F-4B4D-973F-5C9B5D147F29}">
      <dgm:prSet custT="1"/>
      <dgm:spPr/>
      <dgm:t>
        <a:bodyPr/>
        <a:lstStyle/>
        <a:p>
          <a:r>
            <a:rPr lang="zh-CN" altLang="en-US" sz="1800"/>
            <a:t>包图</a:t>
          </a:r>
        </a:p>
      </dgm:t>
    </dgm:pt>
    <dgm:pt modelId="{DD3BA287-2BAB-4E7A-B249-454D06628C30}" type="parTrans" cxnId="{93C44C93-CCE9-4259-BBDE-E0597831BC82}">
      <dgm:prSet/>
      <dgm:spPr/>
      <dgm:t>
        <a:bodyPr/>
        <a:lstStyle/>
        <a:p>
          <a:endParaRPr lang="zh-CN" altLang="en-US" sz="1800"/>
        </a:p>
      </dgm:t>
    </dgm:pt>
    <dgm:pt modelId="{E12BDD2C-ECAC-4058-8880-FF4BD7921530}" type="sibTrans" cxnId="{93C44C93-CCE9-4259-BBDE-E0597831BC82}">
      <dgm:prSet custT="1"/>
      <dgm:spPr/>
      <dgm:t>
        <a:bodyPr/>
        <a:lstStyle/>
        <a:p>
          <a:endParaRPr lang="zh-CN" altLang="en-US" sz="3600"/>
        </a:p>
      </dgm:t>
    </dgm:pt>
    <dgm:pt modelId="{FF5D911C-42AE-4578-BA36-F3CA6B76655D}">
      <dgm:prSet custT="1"/>
      <dgm:spPr/>
      <dgm:t>
        <a:bodyPr/>
        <a:lstStyle/>
        <a:p>
          <a:r>
            <a:rPr lang="zh-CN" altLang="en-US" sz="1800"/>
            <a:t>参考资料</a:t>
          </a:r>
        </a:p>
      </dgm:t>
    </dgm:pt>
    <dgm:pt modelId="{4370D163-C596-44F2-8A27-969A263DBD00}" type="parTrans" cxnId="{95857BB4-AEBA-4C79-A348-32D7F4B47800}">
      <dgm:prSet/>
      <dgm:spPr/>
      <dgm:t>
        <a:bodyPr/>
        <a:lstStyle/>
        <a:p>
          <a:endParaRPr lang="zh-CN" altLang="en-US" sz="1800"/>
        </a:p>
      </dgm:t>
    </dgm:pt>
    <dgm:pt modelId="{FC2DA9E7-B3E6-42E4-BC4B-4FF9290189CC}" type="sibTrans" cxnId="{95857BB4-AEBA-4C79-A348-32D7F4B47800}">
      <dgm:prSet custT="1"/>
      <dgm:spPr/>
      <dgm:t>
        <a:bodyPr/>
        <a:lstStyle/>
        <a:p>
          <a:endParaRPr lang="zh-CN" altLang="en-US" sz="3600"/>
        </a:p>
      </dgm:t>
    </dgm:pt>
    <dgm:pt modelId="{87DE712D-F8DC-4FEA-93B2-7C6C9C7D4BFE}">
      <dgm:prSet custT="1"/>
      <dgm:spPr/>
      <dgm:t>
        <a:bodyPr/>
        <a:lstStyle/>
        <a:p>
          <a:r>
            <a:rPr lang="zh-CN" altLang="en-US" sz="1800"/>
            <a:t>小组分工</a:t>
          </a:r>
        </a:p>
      </dgm:t>
    </dgm:pt>
    <dgm:pt modelId="{23F29369-F663-48A1-AAC4-F1DB5E4B4252}" type="parTrans" cxnId="{CB9828B1-006A-42A9-AC28-67D9776665BE}">
      <dgm:prSet/>
      <dgm:spPr/>
      <dgm:t>
        <a:bodyPr/>
        <a:lstStyle/>
        <a:p>
          <a:endParaRPr lang="zh-CN" altLang="en-US" sz="1800"/>
        </a:p>
      </dgm:t>
    </dgm:pt>
    <dgm:pt modelId="{425E9EF3-42C8-4928-B1D4-3566FE616A94}" type="sibTrans" cxnId="{CB9828B1-006A-42A9-AC28-67D9776665BE}">
      <dgm:prSet custT="1"/>
      <dgm:spPr/>
      <dgm:t>
        <a:bodyPr/>
        <a:lstStyle/>
        <a:p>
          <a:endParaRPr lang="zh-CN" altLang="en-US" sz="3600"/>
        </a:p>
      </dgm:t>
    </dgm:pt>
    <dgm:pt modelId="{DBFB3EF3-4227-4410-8BCC-8D740E128F7F}" type="pres">
      <dgm:prSet presAssocID="{48AA43B9-B6A4-4A77-ACA1-87AA2A971D9E}" presName="Name0" presStyleCnt="0">
        <dgm:presLayoutVars>
          <dgm:chMax/>
          <dgm:chPref/>
          <dgm:dir/>
          <dgm:animLvl val="lvl"/>
        </dgm:presLayoutVars>
      </dgm:prSet>
      <dgm:spPr/>
    </dgm:pt>
    <dgm:pt modelId="{F2C59F8A-F1E1-4FC3-8D4B-A18488678801}" type="pres">
      <dgm:prSet presAssocID="{046E7D55-3BDC-4032-B16E-FE3D7D202F2F}" presName="composite" presStyleCnt="0"/>
      <dgm:spPr/>
    </dgm:pt>
    <dgm:pt modelId="{68C63433-9604-4032-AC40-1984EE390CDC}" type="pres">
      <dgm:prSet presAssocID="{046E7D55-3BDC-4032-B16E-FE3D7D202F2F}" presName="Parent1" presStyleLbl="node1" presStyleIdx="0" presStyleCnt="10">
        <dgm:presLayoutVars>
          <dgm:chMax val="1"/>
          <dgm:chPref val="1"/>
          <dgm:bulletEnabled val="1"/>
        </dgm:presLayoutVars>
      </dgm:prSet>
      <dgm:spPr/>
    </dgm:pt>
    <dgm:pt modelId="{67207A11-36BF-4E0D-A0A3-F508C82B6EC6}" type="pres">
      <dgm:prSet presAssocID="{046E7D55-3BDC-4032-B16E-FE3D7D202F2F}" presName="Childtext1" presStyleLbl="revTx" presStyleIdx="0" presStyleCnt="5">
        <dgm:presLayoutVars>
          <dgm:chMax val="0"/>
          <dgm:chPref val="0"/>
          <dgm:bulletEnabled val="1"/>
        </dgm:presLayoutVars>
      </dgm:prSet>
      <dgm:spPr/>
    </dgm:pt>
    <dgm:pt modelId="{AFF6BC82-95AF-4F88-9F31-7EECAE4C5AEA}" type="pres">
      <dgm:prSet presAssocID="{046E7D55-3BDC-4032-B16E-FE3D7D202F2F}" presName="BalanceSpacing" presStyleCnt="0"/>
      <dgm:spPr/>
    </dgm:pt>
    <dgm:pt modelId="{931B8DB3-4E80-492E-9878-0C6C1C82D234}" type="pres">
      <dgm:prSet presAssocID="{046E7D55-3BDC-4032-B16E-FE3D7D202F2F}" presName="BalanceSpacing1" presStyleCnt="0"/>
      <dgm:spPr/>
    </dgm:pt>
    <dgm:pt modelId="{12B3C1B1-5B8C-4A93-B457-7BC2534E793C}" type="pres">
      <dgm:prSet presAssocID="{C6C841D5-3BF8-4BCE-BBA7-ECF786726F7B}" presName="Accent1Text" presStyleLbl="node1" presStyleIdx="1" presStyleCnt="10"/>
      <dgm:spPr/>
    </dgm:pt>
    <dgm:pt modelId="{ABD598B7-DD54-468B-B151-40C0F688DBCF}" type="pres">
      <dgm:prSet presAssocID="{C6C841D5-3BF8-4BCE-BBA7-ECF786726F7B}" presName="spaceBetweenRectangles" presStyleCnt="0"/>
      <dgm:spPr/>
    </dgm:pt>
    <dgm:pt modelId="{7E46ED4D-E6F7-4900-9CDB-BB17B28A371F}" type="pres">
      <dgm:prSet presAssocID="{42A1DACD-D1FD-4F43-9D43-69FEF2875000}" presName="composite" presStyleCnt="0"/>
      <dgm:spPr/>
    </dgm:pt>
    <dgm:pt modelId="{6AB3E347-3346-4662-A232-B62444F92F74}" type="pres">
      <dgm:prSet presAssocID="{42A1DACD-D1FD-4F43-9D43-69FEF2875000}" presName="Parent1" presStyleLbl="node1" presStyleIdx="2" presStyleCnt="10">
        <dgm:presLayoutVars>
          <dgm:chMax val="1"/>
          <dgm:chPref val="1"/>
          <dgm:bulletEnabled val="1"/>
        </dgm:presLayoutVars>
      </dgm:prSet>
      <dgm:spPr/>
    </dgm:pt>
    <dgm:pt modelId="{CE05CD7C-B570-4C85-95AD-904DF1231896}" type="pres">
      <dgm:prSet presAssocID="{42A1DACD-D1FD-4F43-9D43-69FEF2875000}" presName="Childtext1" presStyleLbl="revTx" presStyleIdx="1" presStyleCnt="5">
        <dgm:presLayoutVars>
          <dgm:chMax val="0"/>
          <dgm:chPref val="0"/>
          <dgm:bulletEnabled val="1"/>
        </dgm:presLayoutVars>
      </dgm:prSet>
      <dgm:spPr/>
    </dgm:pt>
    <dgm:pt modelId="{95946B6E-84B9-4BB3-80E7-9928C37EAC37}" type="pres">
      <dgm:prSet presAssocID="{42A1DACD-D1FD-4F43-9D43-69FEF2875000}" presName="BalanceSpacing" presStyleCnt="0"/>
      <dgm:spPr/>
    </dgm:pt>
    <dgm:pt modelId="{1930A027-0C26-422C-9E8E-C837440032A1}" type="pres">
      <dgm:prSet presAssocID="{42A1DACD-D1FD-4F43-9D43-69FEF2875000}" presName="BalanceSpacing1" presStyleCnt="0"/>
      <dgm:spPr/>
    </dgm:pt>
    <dgm:pt modelId="{788D500E-8E89-4A39-BBF0-19589F673FE0}" type="pres">
      <dgm:prSet presAssocID="{1041197F-6DD2-4C75-AA36-D4C042764FA3}" presName="Accent1Text" presStyleLbl="node1" presStyleIdx="3" presStyleCnt="10"/>
      <dgm:spPr/>
    </dgm:pt>
    <dgm:pt modelId="{67670DED-7575-4351-9B5A-291D913FC220}" type="pres">
      <dgm:prSet presAssocID="{1041197F-6DD2-4C75-AA36-D4C042764FA3}" presName="spaceBetweenRectangles" presStyleCnt="0"/>
      <dgm:spPr/>
    </dgm:pt>
    <dgm:pt modelId="{1ADAD43A-4D08-410B-8609-B80EBD986D4D}" type="pres">
      <dgm:prSet presAssocID="{EB9E6900-F13F-4B4D-973F-5C9B5D147F29}" presName="composite" presStyleCnt="0"/>
      <dgm:spPr/>
    </dgm:pt>
    <dgm:pt modelId="{8BB3DF83-4BE7-48D7-A89E-FF313DA99955}" type="pres">
      <dgm:prSet presAssocID="{EB9E6900-F13F-4B4D-973F-5C9B5D147F29}" presName="Parent1" presStyleLbl="node1" presStyleIdx="4" presStyleCnt="10">
        <dgm:presLayoutVars>
          <dgm:chMax val="1"/>
          <dgm:chPref val="1"/>
          <dgm:bulletEnabled val="1"/>
        </dgm:presLayoutVars>
      </dgm:prSet>
      <dgm:spPr/>
    </dgm:pt>
    <dgm:pt modelId="{E5B16BD9-5827-407F-8C3A-94D2C206BED5}" type="pres">
      <dgm:prSet presAssocID="{EB9E6900-F13F-4B4D-973F-5C9B5D147F29}" presName="Childtext1" presStyleLbl="revTx" presStyleIdx="2" presStyleCnt="5">
        <dgm:presLayoutVars>
          <dgm:chMax val="0"/>
          <dgm:chPref val="0"/>
          <dgm:bulletEnabled val="1"/>
        </dgm:presLayoutVars>
      </dgm:prSet>
      <dgm:spPr/>
    </dgm:pt>
    <dgm:pt modelId="{24D31DA0-DF4C-495F-81A2-C8BE51603F64}" type="pres">
      <dgm:prSet presAssocID="{EB9E6900-F13F-4B4D-973F-5C9B5D147F29}" presName="BalanceSpacing" presStyleCnt="0"/>
      <dgm:spPr/>
    </dgm:pt>
    <dgm:pt modelId="{A84A4BBF-57B3-4078-9B06-D516FFC8390A}" type="pres">
      <dgm:prSet presAssocID="{EB9E6900-F13F-4B4D-973F-5C9B5D147F29}" presName="BalanceSpacing1" presStyleCnt="0"/>
      <dgm:spPr/>
    </dgm:pt>
    <dgm:pt modelId="{F2B090EA-3AD5-4D7A-88EC-C08ADE4C2E31}" type="pres">
      <dgm:prSet presAssocID="{E12BDD2C-ECAC-4058-8880-FF4BD7921530}" presName="Accent1Text" presStyleLbl="node1" presStyleIdx="5" presStyleCnt="10"/>
      <dgm:spPr/>
    </dgm:pt>
    <dgm:pt modelId="{A059FD8D-73CE-4D5D-B395-40FD23DC6503}" type="pres">
      <dgm:prSet presAssocID="{E12BDD2C-ECAC-4058-8880-FF4BD7921530}" presName="spaceBetweenRectangles" presStyleCnt="0"/>
      <dgm:spPr/>
    </dgm:pt>
    <dgm:pt modelId="{955A8029-F9BD-4C99-8113-7A7112E646EB}" type="pres">
      <dgm:prSet presAssocID="{FF5D911C-42AE-4578-BA36-F3CA6B76655D}" presName="composite" presStyleCnt="0"/>
      <dgm:spPr/>
    </dgm:pt>
    <dgm:pt modelId="{035A517E-F147-4ED7-B42B-E242F1ED4CF0}" type="pres">
      <dgm:prSet presAssocID="{FF5D911C-42AE-4578-BA36-F3CA6B76655D}" presName="Parent1" presStyleLbl="node1" presStyleIdx="6" presStyleCnt="10">
        <dgm:presLayoutVars>
          <dgm:chMax val="1"/>
          <dgm:chPref val="1"/>
          <dgm:bulletEnabled val="1"/>
        </dgm:presLayoutVars>
      </dgm:prSet>
      <dgm:spPr/>
    </dgm:pt>
    <dgm:pt modelId="{ED6BC005-9351-48BE-BEAD-479A3385727C}" type="pres">
      <dgm:prSet presAssocID="{FF5D911C-42AE-4578-BA36-F3CA6B76655D}" presName="Childtext1" presStyleLbl="revTx" presStyleIdx="3" presStyleCnt="5">
        <dgm:presLayoutVars>
          <dgm:chMax val="0"/>
          <dgm:chPref val="0"/>
          <dgm:bulletEnabled val="1"/>
        </dgm:presLayoutVars>
      </dgm:prSet>
      <dgm:spPr/>
    </dgm:pt>
    <dgm:pt modelId="{F1E3B308-1AAB-4B0F-978D-E3EA38BEFBAD}" type="pres">
      <dgm:prSet presAssocID="{FF5D911C-42AE-4578-BA36-F3CA6B76655D}" presName="BalanceSpacing" presStyleCnt="0"/>
      <dgm:spPr/>
    </dgm:pt>
    <dgm:pt modelId="{6AC3D68D-C744-49B7-9763-6AFC31B287FA}" type="pres">
      <dgm:prSet presAssocID="{FF5D911C-42AE-4578-BA36-F3CA6B76655D}" presName="BalanceSpacing1" presStyleCnt="0"/>
      <dgm:spPr/>
    </dgm:pt>
    <dgm:pt modelId="{E8D3FB62-778A-4D89-8839-455E0C7DD35A}" type="pres">
      <dgm:prSet presAssocID="{FC2DA9E7-B3E6-42E4-BC4B-4FF9290189CC}" presName="Accent1Text" presStyleLbl="node1" presStyleIdx="7" presStyleCnt="10"/>
      <dgm:spPr/>
    </dgm:pt>
    <dgm:pt modelId="{861585DD-1D06-4CDE-AB4C-840AE51B415B}" type="pres">
      <dgm:prSet presAssocID="{FC2DA9E7-B3E6-42E4-BC4B-4FF9290189CC}" presName="spaceBetweenRectangles" presStyleCnt="0"/>
      <dgm:spPr/>
    </dgm:pt>
    <dgm:pt modelId="{60FCCF73-6E0D-44D6-8392-5095D5405502}" type="pres">
      <dgm:prSet presAssocID="{87DE712D-F8DC-4FEA-93B2-7C6C9C7D4BFE}" presName="composite" presStyleCnt="0"/>
      <dgm:spPr/>
    </dgm:pt>
    <dgm:pt modelId="{6BD8688F-5230-4849-A00C-777CB39911D4}" type="pres">
      <dgm:prSet presAssocID="{87DE712D-F8DC-4FEA-93B2-7C6C9C7D4BFE}" presName="Parent1" presStyleLbl="node1" presStyleIdx="8" presStyleCnt="10">
        <dgm:presLayoutVars>
          <dgm:chMax val="1"/>
          <dgm:chPref val="1"/>
          <dgm:bulletEnabled val="1"/>
        </dgm:presLayoutVars>
      </dgm:prSet>
      <dgm:spPr/>
    </dgm:pt>
    <dgm:pt modelId="{088BAF51-2B96-4F37-9AC1-4CD95B64263C}" type="pres">
      <dgm:prSet presAssocID="{87DE712D-F8DC-4FEA-93B2-7C6C9C7D4BFE}" presName="Childtext1" presStyleLbl="revTx" presStyleIdx="4" presStyleCnt="5">
        <dgm:presLayoutVars>
          <dgm:chMax val="0"/>
          <dgm:chPref val="0"/>
          <dgm:bulletEnabled val="1"/>
        </dgm:presLayoutVars>
      </dgm:prSet>
      <dgm:spPr/>
    </dgm:pt>
    <dgm:pt modelId="{36A75D0D-470E-4525-911D-22428D62D7F0}" type="pres">
      <dgm:prSet presAssocID="{87DE712D-F8DC-4FEA-93B2-7C6C9C7D4BFE}" presName="BalanceSpacing" presStyleCnt="0"/>
      <dgm:spPr/>
    </dgm:pt>
    <dgm:pt modelId="{741DE6C0-95D8-4992-9026-10DD81E834D1}" type="pres">
      <dgm:prSet presAssocID="{87DE712D-F8DC-4FEA-93B2-7C6C9C7D4BFE}" presName="BalanceSpacing1" presStyleCnt="0"/>
      <dgm:spPr/>
    </dgm:pt>
    <dgm:pt modelId="{1FB2FCC6-A9AD-4F4A-A877-3A09E64DAF61}" type="pres">
      <dgm:prSet presAssocID="{425E9EF3-42C8-4928-B1D4-3566FE616A94}" presName="Accent1Text" presStyleLbl="node1" presStyleIdx="9" presStyleCnt="10"/>
      <dgm:spPr/>
    </dgm:pt>
  </dgm:ptLst>
  <dgm:cxnLst>
    <dgm:cxn modelId="{885FA41D-E91C-4892-9AF4-51E335423076}" srcId="{48AA43B9-B6A4-4A77-ACA1-87AA2A971D9E}" destId="{42A1DACD-D1FD-4F43-9D43-69FEF2875000}" srcOrd="1" destOrd="0" parTransId="{429F3439-5F09-41B7-9D53-08DA43AE18FA}" sibTransId="{1041197F-6DD2-4C75-AA36-D4C042764FA3}"/>
    <dgm:cxn modelId="{86DAC22C-B4E3-400D-AD8D-DEE9C7BD9F9F}" type="presOf" srcId="{48AA43B9-B6A4-4A77-ACA1-87AA2A971D9E}" destId="{DBFB3EF3-4227-4410-8BCC-8D740E128F7F}" srcOrd="0" destOrd="0" presId="urn:microsoft.com/office/officeart/2008/layout/AlternatingHexagons"/>
    <dgm:cxn modelId="{0AB21459-F2B2-48DF-8BAF-ACA15AD8DA5E}" type="presOf" srcId="{425E9EF3-42C8-4928-B1D4-3566FE616A94}" destId="{1FB2FCC6-A9AD-4F4A-A877-3A09E64DAF61}" srcOrd="0" destOrd="0" presId="urn:microsoft.com/office/officeart/2008/layout/AlternatingHexagons"/>
    <dgm:cxn modelId="{37886480-CAF3-4012-BFC2-C3891AB79A55}" type="presOf" srcId="{E12BDD2C-ECAC-4058-8880-FF4BD7921530}" destId="{F2B090EA-3AD5-4D7A-88EC-C08ADE4C2E31}" srcOrd="0" destOrd="0" presId="urn:microsoft.com/office/officeart/2008/layout/AlternatingHexagons"/>
    <dgm:cxn modelId="{C992958D-0E2B-4364-8942-2EF9975B51CA}" type="presOf" srcId="{FF5D911C-42AE-4578-BA36-F3CA6B76655D}" destId="{035A517E-F147-4ED7-B42B-E242F1ED4CF0}" srcOrd="0" destOrd="0" presId="urn:microsoft.com/office/officeart/2008/layout/AlternatingHexagons"/>
    <dgm:cxn modelId="{3D8D0A93-E020-4C50-B498-C77F4EE390D8}" type="presOf" srcId="{C6C841D5-3BF8-4BCE-BBA7-ECF786726F7B}" destId="{12B3C1B1-5B8C-4A93-B457-7BC2534E793C}" srcOrd="0" destOrd="0" presId="urn:microsoft.com/office/officeart/2008/layout/AlternatingHexagons"/>
    <dgm:cxn modelId="{93C44C93-CCE9-4259-BBDE-E0597831BC82}" srcId="{48AA43B9-B6A4-4A77-ACA1-87AA2A971D9E}" destId="{EB9E6900-F13F-4B4D-973F-5C9B5D147F29}" srcOrd="2" destOrd="0" parTransId="{DD3BA287-2BAB-4E7A-B249-454D06628C30}" sibTransId="{E12BDD2C-ECAC-4058-8880-FF4BD7921530}"/>
    <dgm:cxn modelId="{4CF9F493-D323-4A8E-9094-5ABC6613EBFD}" type="presOf" srcId="{42A1DACD-D1FD-4F43-9D43-69FEF2875000}" destId="{6AB3E347-3346-4662-A232-B62444F92F74}" srcOrd="0" destOrd="0" presId="urn:microsoft.com/office/officeart/2008/layout/AlternatingHexagons"/>
    <dgm:cxn modelId="{BAFB199E-9261-45E8-8D4E-9A5B6F24FD57}" type="presOf" srcId="{87DE712D-F8DC-4FEA-93B2-7C6C9C7D4BFE}" destId="{6BD8688F-5230-4849-A00C-777CB39911D4}" srcOrd="0" destOrd="0" presId="urn:microsoft.com/office/officeart/2008/layout/AlternatingHexagons"/>
    <dgm:cxn modelId="{DAC38EAF-F56C-4EFE-BDF0-524BF2012B55}" type="presOf" srcId="{1041197F-6DD2-4C75-AA36-D4C042764FA3}" destId="{788D500E-8E89-4A39-BBF0-19589F673FE0}" srcOrd="0" destOrd="0" presId="urn:microsoft.com/office/officeart/2008/layout/AlternatingHexagons"/>
    <dgm:cxn modelId="{CB9828B1-006A-42A9-AC28-67D9776665BE}" srcId="{48AA43B9-B6A4-4A77-ACA1-87AA2A971D9E}" destId="{87DE712D-F8DC-4FEA-93B2-7C6C9C7D4BFE}" srcOrd="4" destOrd="0" parTransId="{23F29369-F663-48A1-AAC4-F1DB5E4B4252}" sibTransId="{425E9EF3-42C8-4928-B1D4-3566FE616A94}"/>
    <dgm:cxn modelId="{95857BB4-AEBA-4C79-A348-32D7F4B47800}" srcId="{48AA43B9-B6A4-4A77-ACA1-87AA2A971D9E}" destId="{FF5D911C-42AE-4578-BA36-F3CA6B76655D}" srcOrd="3" destOrd="0" parTransId="{4370D163-C596-44F2-8A27-969A263DBD00}" sibTransId="{FC2DA9E7-B3E6-42E4-BC4B-4FF9290189CC}"/>
    <dgm:cxn modelId="{D5BD29B5-A5FC-4E68-A60E-CFA8DE6609A6}" type="presOf" srcId="{FC2DA9E7-B3E6-42E4-BC4B-4FF9290189CC}" destId="{E8D3FB62-778A-4D89-8839-455E0C7DD35A}" srcOrd="0" destOrd="0" presId="urn:microsoft.com/office/officeart/2008/layout/AlternatingHexagons"/>
    <dgm:cxn modelId="{6F0FD8C7-1D17-4362-890C-7F7C56CB97F6}" type="presOf" srcId="{046E7D55-3BDC-4032-B16E-FE3D7D202F2F}" destId="{68C63433-9604-4032-AC40-1984EE390CDC}" srcOrd="0" destOrd="0" presId="urn:microsoft.com/office/officeart/2008/layout/AlternatingHexagons"/>
    <dgm:cxn modelId="{F1F310CD-6D5B-4F1E-AB52-3544E67BE918}" type="presOf" srcId="{EB9E6900-F13F-4B4D-973F-5C9B5D147F29}" destId="{8BB3DF83-4BE7-48D7-A89E-FF313DA99955}" srcOrd="0" destOrd="0" presId="urn:microsoft.com/office/officeart/2008/layout/AlternatingHexagons"/>
    <dgm:cxn modelId="{ABCB22CF-3B51-40E8-BA28-57E6209987DB}" srcId="{48AA43B9-B6A4-4A77-ACA1-87AA2A971D9E}" destId="{046E7D55-3BDC-4032-B16E-FE3D7D202F2F}" srcOrd="0" destOrd="0" parTransId="{E1E923C0-F1BE-405D-8EDD-3CA74A1C915F}" sibTransId="{C6C841D5-3BF8-4BCE-BBA7-ECF786726F7B}"/>
    <dgm:cxn modelId="{B1D13D2F-1553-4958-95D1-9586234B51C8}" type="presParOf" srcId="{DBFB3EF3-4227-4410-8BCC-8D740E128F7F}" destId="{F2C59F8A-F1E1-4FC3-8D4B-A18488678801}" srcOrd="0" destOrd="0" presId="urn:microsoft.com/office/officeart/2008/layout/AlternatingHexagons"/>
    <dgm:cxn modelId="{7F9B7933-F7BA-41B0-93EF-48A08080AEF9}" type="presParOf" srcId="{F2C59F8A-F1E1-4FC3-8D4B-A18488678801}" destId="{68C63433-9604-4032-AC40-1984EE390CDC}" srcOrd="0" destOrd="0" presId="urn:microsoft.com/office/officeart/2008/layout/AlternatingHexagons"/>
    <dgm:cxn modelId="{4D24EA5A-59A9-4A7D-AE4C-BDE2A2B41D27}" type="presParOf" srcId="{F2C59F8A-F1E1-4FC3-8D4B-A18488678801}" destId="{67207A11-36BF-4E0D-A0A3-F508C82B6EC6}" srcOrd="1" destOrd="0" presId="urn:microsoft.com/office/officeart/2008/layout/AlternatingHexagons"/>
    <dgm:cxn modelId="{8BABCE11-B486-43F4-A7AC-A591D6A3C938}" type="presParOf" srcId="{F2C59F8A-F1E1-4FC3-8D4B-A18488678801}" destId="{AFF6BC82-95AF-4F88-9F31-7EECAE4C5AEA}" srcOrd="2" destOrd="0" presId="urn:microsoft.com/office/officeart/2008/layout/AlternatingHexagons"/>
    <dgm:cxn modelId="{7D9C4197-2253-4523-8181-EC746A775514}" type="presParOf" srcId="{F2C59F8A-F1E1-4FC3-8D4B-A18488678801}" destId="{931B8DB3-4E80-492E-9878-0C6C1C82D234}" srcOrd="3" destOrd="0" presId="urn:microsoft.com/office/officeart/2008/layout/AlternatingHexagons"/>
    <dgm:cxn modelId="{5F4BBE2C-FADF-43AF-B89B-DE00A82E7ACF}" type="presParOf" srcId="{F2C59F8A-F1E1-4FC3-8D4B-A18488678801}" destId="{12B3C1B1-5B8C-4A93-B457-7BC2534E793C}" srcOrd="4" destOrd="0" presId="urn:microsoft.com/office/officeart/2008/layout/AlternatingHexagons"/>
    <dgm:cxn modelId="{78711A89-3F14-43F1-870A-04606CC0B629}" type="presParOf" srcId="{DBFB3EF3-4227-4410-8BCC-8D740E128F7F}" destId="{ABD598B7-DD54-468B-B151-40C0F688DBCF}" srcOrd="1" destOrd="0" presId="urn:microsoft.com/office/officeart/2008/layout/AlternatingHexagons"/>
    <dgm:cxn modelId="{0CDA790A-A321-4C6E-A03E-1999AF7717D0}" type="presParOf" srcId="{DBFB3EF3-4227-4410-8BCC-8D740E128F7F}" destId="{7E46ED4D-E6F7-4900-9CDB-BB17B28A371F}" srcOrd="2" destOrd="0" presId="urn:microsoft.com/office/officeart/2008/layout/AlternatingHexagons"/>
    <dgm:cxn modelId="{58551EFF-C2EA-43AE-AD1D-47EF92B2810E}" type="presParOf" srcId="{7E46ED4D-E6F7-4900-9CDB-BB17B28A371F}" destId="{6AB3E347-3346-4662-A232-B62444F92F74}" srcOrd="0" destOrd="0" presId="urn:microsoft.com/office/officeart/2008/layout/AlternatingHexagons"/>
    <dgm:cxn modelId="{6B255DDD-6230-4577-8F76-424F33C1CBE4}" type="presParOf" srcId="{7E46ED4D-E6F7-4900-9CDB-BB17B28A371F}" destId="{CE05CD7C-B570-4C85-95AD-904DF1231896}" srcOrd="1" destOrd="0" presId="urn:microsoft.com/office/officeart/2008/layout/AlternatingHexagons"/>
    <dgm:cxn modelId="{80ABC6A7-810F-4DBD-99FF-344C5EA33E57}" type="presParOf" srcId="{7E46ED4D-E6F7-4900-9CDB-BB17B28A371F}" destId="{95946B6E-84B9-4BB3-80E7-9928C37EAC37}" srcOrd="2" destOrd="0" presId="urn:microsoft.com/office/officeart/2008/layout/AlternatingHexagons"/>
    <dgm:cxn modelId="{D49D653A-C568-4B39-BFCD-A215192D7B52}" type="presParOf" srcId="{7E46ED4D-E6F7-4900-9CDB-BB17B28A371F}" destId="{1930A027-0C26-422C-9E8E-C837440032A1}" srcOrd="3" destOrd="0" presId="urn:microsoft.com/office/officeart/2008/layout/AlternatingHexagons"/>
    <dgm:cxn modelId="{7756FCAB-799D-433C-828E-A9A889C9DDD6}" type="presParOf" srcId="{7E46ED4D-E6F7-4900-9CDB-BB17B28A371F}" destId="{788D500E-8E89-4A39-BBF0-19589F673FE0}" srcOrd="4" destOrd="0" presId="urn:microsoft.com/office/officeart/2008/layout/AlternatingHexagons"/>
    <dgm:cxn modelId="{605AE38B-7808-4A7A-A770-E5D835DFABCD}" type="presParOf" srcId="{DBFB3EF3-4227-4410-8BCC-8D740E128F7F}" destId="{67670DED-7575-4351-9B5A-291D913FC220}" srcOrd="3" destOrd="0" presId="urn:microsoft.com/office/officeart/2008/layout/AlternatingHexagons"/>
    <dgm:cxn modelId="{530D65E2-DAC3-46A1-8846-4BE91D6265B9}" type="presParOf" srcId="{DBFB3EF3-4227-4410-8BCC-8D740E128F7F}" destId="{1ADAD43A-4D08-410B-8609-B80EBD986D4D}" srcOrd="4" destOrd="0" presId="urn:microsoft.com/office/officeart/2008/layout/AlternatingHexagons"/>
    <dgm:cxn modelId="{135A8D83-26F3-4EF8-A5C3-5FC7D9138D25}" type="presParOf" srcId="{1ADAD43A-4D08-410B-8609-B80EBD986D4D}" destId="{8BB3DF83-4BE7-48D7-A89E-FF313DA99955}" srcOrd="0" destOrd="0" presId="urn:microsoft.com/office/officeart/2008/layout/AlternatingHexagons"/>
    <dgm:cxn modelId="{C134CC56-27F3-4DB0-B1EF-F03347FF32B3}" type="presParOf" srcId="{1ADAD43A-4D08-410B-8609-B80EBD986D4D}" destId="{E5B16BD9-5827-407F-8C3A-94D2C206BED5}" srcOrd="1" destOrd="0" presId="urn:microsoft.com/office/officeart/2008/layout/AlternatingHexagons"/>
    <dgm:cxn modelId="{3C1578CC-F40F-45CA-8978-BCDD4AE93FDC}" type="presParOf" srcId="{1ADAD43A-4D08-410B-8609-B80EBD986D4D}" destId="{24D31DA0-DF4C-495F-81A2-C8BE51603F64}" srcOrd="2" destOrd="0" presId="urn:microsoft.com/office/officeart/2008/layout/AlternatingHexagons"/>
    <dgm:cxn modelId="{1F9988B2-3F91-4C2A-8529-A48644F87B01}" type="presParOf" srcId="{1ADAD43A-4D08-410B-8609-B80EBD986D4D}" destId="{A84A4BBF-57B3-4078-9B06-D516FFC8390A}" srcOrd="3" destOrd="0" presId="urn:microsoft.com/office/officeart/2008/layout/AlternatingHexagons"/>
    <dgm:cxn modelId="{CA4857FE-F93F-4A69-925D-7DF449D4E231}" type="presParOf" srcId="{1ADAD43A-4D08-410B-8609-B80EBD986D4D}" destId="{F2B090EA-3AD5-4D7A-88EC-C08ADE4C2E31}" srcOrd="4" destOrd="0" presId="urn:microsoft.com/office/officeart/2008/layout/AlternatingHexagons"/>
    <dgm:cxn modelId="{F194B9CF-DA09-43F6-B263-D6F0D98215E4}" type="presParOf" srcId="{DBFB3EF3-4227-4410-8BCC-8D740E128F7F}" destId="{A059FD8D-73CE-4D5D-B395-40FD23DC6503}" srcOrd="5" destOrd="0" presId="urn:microsoft.com/office/officeart/2008/layout/AlternatingHexagons"/>
    <dgm:cxn modelId="{4BCB349D-9732-4624-A413-AE94BBCA82B0}" type="presParOf" srcId="{DBFB3EF3-4227-4410-8BCC-8D740E128F7F}" destId="{955A8029-F9BD-4C99-8113-7A7112E646EB}" srcOrd="6" destOrd="0" presId="urn:microsoft.com/office/officeart/2008/layout/AlternatingHexagons"/>
    <dgm:cxn modelId="{0A5F06C6-12B9-4FD8-B956-E91454E8B0CC}" type="presParOf" srcId="{955A8029-F9BD-4C99-8113-7A7112E646EB}" destId="{035A517E-F147-4ED7-B42B-E242F1ED4CF0}" srcOrd="0" destOrd="0" presId="urn:microsoft.com/office/officeart/2008/layout/AlternatingHexagons"/>
    <dgm:cxn modelId="{3DB33E9B-7C4F-4F17-8AD2-A502B4998591}" type="presParOf" srcId="{955A8029-F9BD-4C99-8113-7A7112E646EB}" destId="{ED6BC005-9351-48BE-BEAD-479A3385727C}" srcOrd="1" destOrd="0" presId="urn:microsoft.com/office/officeart/2008/layout/AlternatingHexagons"/>
    <dgm:cxn modelId="{32365B45-12B9-42D1-8F77-924677CDD028}" type="presParOf" srcId="{955A8029-F9BD-4C99-8113-7A7112E646EB}" destId="{F1E3B308-1AAB-4B0F-978D-E3EA38BEFBAD}" srcOrd="2" destOrd="0" presId="urn:microsoft.com/office/officeart/2008/layout/AlternatingHexagons"/>
    <dgm:cxn modelId="{B510421F-F7CB-47CE-823E-B69E640B37F2}" type="presParOf" srcId="{955A8029-F9BD-4C99-8113-7A7112E646EB}" destId="{6AC3D68D-C744-49B7-9763-6AFC31B287FA}" srcOrd="3" destOrd="0" presId="urn:microsoft.com/office/officeart/2008/layout/AlternatingHexagons"/>
    <dgm:cxn modelId="{B172719A-072A-4CFB-8BEA-405628E2DAF9}" type="presParOf" srcId="{955A8029-F9BD-4C99-8113-7A7112E646EB}" destId="{E8D3FB62-778A-4D89-8839-455E0C7DD35A}" srcOrd="4" destOrd="0" presId="urn:microsoft.com/office/officeart/2008/layout/AlternatingHexagons"/>
    <dgm:cxn modelId="{FA37EFDF-07B8-46D7-B450-60085B127F2B}" type="presParOf" srcId="{DBFB3EF3-4227-4410-8BCC-8D740E128F7F}" destId="{861585DD-1D06-4CDE-AB4C-840AE51B415B}" srcOrd="7" destOrd="0" presId="urn:microsoft.com/office/officeart/2008/layout/AlternatingHexagons"/>
    <dgm:cxn modelId="{434EDB2F-B98C-45C5-BDA8-B2A919276CBC}" type="presParOf" srcId="{DBFB3EF3-4227-4410-8BCC-8D740E128F7F}" destId="{60FCCF73-6E0D-44D6-8392-5095D5405502}" srcOrd="8" destOrd="0" presId="urn:microsoft.com/office/officeart/2008/layout/AlternatingHexagons"/>
    <dgm:cxn modelId="{7570E618-0F3B-442A-AF43-DD8DBEE60A8E}" type="presParOf" srcId="{60FCCF73-6E0D-44D6-8392-5095D5405502}" destId="{6BD8688F-5230-4849-A00C-777CB39911D4}" srcOrd="0" destOrd="0" presId="urn:microsoft.com/office/officeart/2008/layout/AlternatingHexagons"/>
    <dgm:cxn modelId="{6C9C39F8-6236-4714-A521-A451B9E75C02}" type="presParOf" srcId="{60FCCF73-6E0D-44D6-8392-5095D5405502}" destId="{088BAF51-2B96-4F37-9AC1-4CD95B64263C}" srcOrd="1" destOrd="0" presId="urn:microsoft.com/office/officeart/2008/layout/AlternatingHexagons"/>
    <dgm:cxn modelId="{2101989D-4D5F-4B5A-925E-D68C189F59AB}" type="presParOf" srcId="{60FCCF73-6E0D-44D6-8392-5095D5405502}" destId="{36A75D0D-470E-4525-911D-22428D62D7F0}" srcOrd="2" destOrd="0" presId="urn:microsoft.com/office/officeart/2008/layout/AlternatingHexagons"/>
    <dgm:cxn modelId="{CD1262D0-48EB-46C9-970C-7423DCA9E3FE}" type="presParOf" srcId="{60FCCF73-6E0D-44D6-8392-5095D5405502}" destId="{741DE6C0-95D8-4992-9026-10DD81E834D1}" srcOrd="3" destOrd="0" presId="urn:microsoft.com/office/officeart/2008/layout/AlternatingHexagons"/>
    <dgm:cxn modelId="{F1D0A634-99C8-4D8E-AF12-E1B17748D2A4}" type="presParOf" srcId="{60FCCF73-6E0D-44D6-8392-5095D5405502}" destId="{1FB2FCC6-A9AD-4F4A-A877-3A09E64DAF6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63433-9604-4032-AC40-1984EE390CDC}">
      <dsp:nvSpPr>
        <dsp:cNvPr id="0" name=""/>
        <dsp:cNvSpPr/>
      </dsp:nvSpPr>
      <dsp:spPr>
        <a:xfrm rot="5400000">
          <a:off x="3656434" y="103049"/>
          <a:ext cx="1559575" cy="1356830"/>
        </a:xfrm>
        <a:prstGeom prst="hexagon">
          <a:avLst>
            <a:gd name="adj" fmla="val 25000"/>
            <a:gd name="vf" fmla="val 11547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t>对象图</a:t>
          </a:r>
          <a:endParaRPr lang="zh-CN" altLang="en-US" sz="1800" kern="1200" dirty="0"/>
        </a:p>
      </dsp:txBody>
      <dsp:txXfrm rot="-5400000">
        <a:off x="3969245" y="244711"/>
        <a:ext cx="933952" cy="1073507"/>
      </dsp:txXfrm>
    </dsp:sp>
    <dsp:sp modelId="{67207A11-36BF-4E0D-A0A3-F508C82B6EC6}">
      <dsp:nvSpPr>
        <dsp:cNvPr id="0" name=""/>
        <dsp:cNvSpPr/>
      </dsp:nvSpPr>
      <dsp:spPr>
        <a:xfrm>
          <a:off x="5155810" y="313592"/>
          <a:ext cx="1740486" cy="935745"/>
        </a:xfrm>
        <a:prstGeom prst="rect">
          <a:avLst/>
        </a:prstGeom>
        <a:noFill/>
        <a:ln>
          <a:noFill/>
        </a:ln>
        <a:effectLst/>
      </dsp:spPr>
      <dsp:style>
        <a:lnRef idx="0">
          <a:scrgbClr r="0" g="0" b="0"/>
        </a:lnRef>
        <a:fillRef idx="0">
          <a:scrgbClr r="0" g="0" b="0"/>
        </a:fillRef>
        <a:effectRef idx="0">
          <a:scrgbClr r="0" g="0" b="0"/>
        </a:effectRef>
        <a:fontRef idx="minor"/>
      </dsp:style>
    </dsp:sp>
    <dsp:sp modelId="{12B3C1B1-5B8C-4A93-B457-7BC2534E793C}">
      <dsp:nvSpPr>
        <dsp:cNvPr id="0" name=""/>
        <dsp:cNvSpPr/>
      </dsp:nvSpPr>
      <dsp:spPr>
        <a:xfrm rot="5400000">
          <a:off x="2191057" y="103049"/>
          <a:ext cx="1559575" cy="1356830"/>
        </a:xfrm>
        <a:prstGeom prst="hexagon">
          <a:avLst>
            <a:gd name="adj" fmla="val 25000"/>
            <a:gd name="vf" fmla="val 11547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2503868" y="244711"/>
        <a:ext cx="933952" cy="1073507"/>
      </dsp:txXfrm>
    </dsp:sp>
    <dsp:sp modelId="{6AB3E347-3346-4662-A232-B62444F92F74}">
      <dsp:nvSpPr>
        <dsp:cNvPr id="0" name=""/>
        <dsp:cNvSpPr/>
      </dsp:nvSpPr>
      <dsp:spPr>
        <a:xfrm rot="5400000">
          <a:off x="2920938" y="1426817"/>
          <a:ext cx="1559575" cy="1356830"/>
        </a:xfrm>
        <a:prstGeom prst="hexagon">
          <a:avLst>
            <a:gd name="adj" fmla="val 25000"/>
            <a:gd name="vf" fmla="val 11547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t>构件图</a:t>
          </a:r>
        </a:p>
      </dsp:txBody>
      <dsp:txXfrm rot="-5400000">
        <a:off x="3233749" y="1568479"/>
        <a:ext cx="933952" cy="1073507"/>
      </dsp:txXfrm>
    </dsp:sp>
    <dsp:sp modelId="{CE05CD7C-B570-4C85-95AD-904DF1231896}">
      <dsp:nvSpPr>
        <dsp:cNvPr id="0" name=""/>
        <dsp:cNvSpPr/>
      </dsp:nvSpPr>
      <dsp:spPr>
        <a:xfrm>
          <a:off x="1281824" y="1637360"/>
          <a:ext cx="1684341" cy="935745"/>
        </a:xfrm>
        <a:prstGeom prst="rect">
          <a:avLst/>
        </a:prstGeom>
        <a:noFill/>
        <a:ln>
          <a:noFill/>
        </a:ln>
        <a:effectLst/>
      </dsp:spPr>
      <dsp:style>
        <a:lnRef idx="0">
          <a:scrgbClr r="0" g="0" b="0"/>
        </a:lnRef>
        <a:fillRef idx="0">
          <a:scrgbClr r="0" g="0" b="0"/>
        </a:fillRef>
        <a:effectRef idx="0">
          <a:scrgbClr r="0" g="0" b="0"/>
        </a:effectRef>
        <a:fontRef idx="minor"/>
      </dsp:style>
    </dsp:sp>
    <dsp:sp modelId="{788D500E-8E89-4A39-BBF0-19589F673FE0}">
      <dsp:nvSpPr>
        <dsp:cNvPr id="0" name=""/>
        <dsp:cNvSpPr/>
      </dsp:nvSpPr>
      <dsp:spPr>
        <a:xfrm rot="5400000">
          <a:off x="4386316" y="1426817"/>
          <a:ext cx="1559575" cy="1356830"/>
        </a:xfrm>
        <a:prstGeom prst="hexagon">
          <a:avLst>
            <a:gd name="adj" fmla="val 25000"/>
            <a:gd name="vf" fmla="val 11547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4699127" y="1568479"/>
        <a:ext cx="933952" cy="1073507"/>
      </dsp:txXfrm>
    </dsp:sp>
    <dsp:sp modelId="{8BB3DF83-4BE7-48D7-A89E-FF313DA99955}">
      <dsp:nvSpPr>
        <dsp:cNvPr id="0" name=""/>
        <dsp:cNvSpPr/>
      </dsp:nvSpPr>
      <dsp:spPr>
        <a:xfrm rot="5400000">
          <a:off x="3656434" y="2750585"/>
          <a:ext cx="1559575" cy="1356830"/>
        </a:xfrm>
        <a:prstGeom prst="hexagon">
          <a:avLst>
            <a:gd name="adj" fmla="val 25000"/>
            <a:gd name="vf" fmla="val 11547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t>包图</a:t>
          </a:r>
        </a:p>
      </dsp:txBody>
      <dsp:txXfrm rot="-5400000">
        <a:off x="3969245" y="2892247"/>
        <a:ext cx="933952" cy="1073507"/>
      </dsp:txXfrm>
    </dsp:sp>
    <dsp:sp modelId="{E5B16BD9-5827-407F-8C3A-94D2C206BED5}">
      <dsp:nvSpPr>
        <dsp:cNvPr id="0" name=""/>
        <dsp:cNvSpPr/>
      </dsp:nvSpPr>
      <dsp:spPr>
        <a:xfrm>
          <a:off x="5155810" y="2961128"/>
          <a:ext cx="1740486" cy="935745"/>
        </a:xfrm>
        <a:prstGeom prst="rect">
          <a:avLst/>
        </a:prstGeom>
        <a:noFill/>
        <a:ln>
          <a:noFill/>
        </a:ln>
        <a:effectLst/>
      </dsp:spPr>
      <dsp:style>
        <a:lnRef idx="0">
          <a:scrgbClr r="0" g="0" b="0"/>
        </a:lnRef>
        <a:fillRef idx="0">
          <a:scrgbClr r="0" g="0" b="0"/>
        </a:fillRef>
        <a:effectRef idx="0">
          <a:scrgbClr r="0" g="0" b="0"/>
        </a:effectRef>
        <a:fontRef idx="minor"/>
      </dsp:style>
    </dsp:sp>
    <dsp:sp modelId="{F2B090EA-3AD5-4D7A-88EC-C08ADE4C2E31}">
      <dsp:nvSpPr>
        <dsp:cNvPr id="0" name=""/>
        <dsp:cNvSpPr/>
      </dsp:nvSpPr>
      <dsp:spPr>
        <a:xfrm rot="5400000">
          <a:off x="2191057" y="2750585"/>
          <a:ext cx="1559575" cy="1356830"/>
        </a:xfrm>
        <a:prstGeom prst="hexagon">
          <a:avLst>
            <a:gd name="adj" fmla="val 25000"/>
            <a:gd name="vf" fmla="val 11547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2503868" y="2892247"/>
        <a:ext cx="933952" cy="1073507"/>
      </dsp:txXfrm>
    </dsp:sp>
    <dsp:sp modelId="{035A517E-F147-4ED7-B42B-E242F1ED4CF0}">
      <dsp:nvSpPr>
        <dsp:cNvPr id="0" name=""/>
        <dsp:cNvSpPr/>
      </dsp:nvSpPr>
      <dsp:spPr>
        <a:xfrm rot="5400000">
          <a:off x="2920938" y="4074353"/>
          <a:ext cx="1559575" cy="1356830"/>
        </a:xfrm>
        <a:prstGeom prst="hexagon">
          <a:avLst>
            <a:gd name="adj" fmla="val 25000"/>
            <a:gd name="vf" fmla="val 11547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t>参考资料</a:t>
          </a:r>
        </a:p>
      </dsp:txBody>
      <dsp:txXfrm rot="-5400000">
        <a:off x="3233749" y="4216015"/>
        <a:ext cx="933952" cy="1073507"/>
      </dsp:txXfrm>
    </dsp:sp>
    <dsp:sp modelId="{ED6BC005-9351-48BE-BEAD-479A3385727C}">
      <dsp:nvSpPr>
        <dsp:cNvPr id="0" name=""/>
        <dsp:cNvSpPr/>
      </dsp:nvSpPr>
      <dsp:spPr>
        <a:xfrm>
          <a:off x="1281824" y="4284896"/>
          <a:ext cx="1684341" cy="935745"/>
        </a:xfrm>
        <a:prstGeom prst="rect">
          <a:avLst/>
        </a:prstGeom>
        <a:noFill/>
        <a:ln>
          <a:noFill/>
        </a:ln>
        <a:effectLst/>
      </dsp:spPr>
      <dsp:style>
        <a:lnRef idx="0">
          <a:scrgbClr r="0" g="0" b="0"/>
        </a:lnRef>
        <a:fillRef idx="0">
          <a:scrgbClr r="0" g="0" b="0"/>
        </a:fillRef>
        <a:effectRef idx="0">
          <a:scrgbClr r="0" g="0" b="0"/>
        </a:effectRef>
        <a:fontRef idx="minor"/>
      </dsp:style>
    </dsp:sp>
    <dsp:sp modelId="{E8D3FB62-778A-4D89-8839-455E0C7DD35A}">
      <dsp:nvSpPr>
        <dsp:cNvPr id="0" name=""/>
        <dsp:cNvSpPr/>
      </dsp:nvSpPr>
      <dsp:spPr>
        <a:xfrm rot="5400000">
          <a:off x="4386316" y="4074353"/>
          <a:ext cx="1559575" cy="1356830"/>
        </a:xfrm>
        <a:prstGeom prst="hexagon">
          <a:avLst>
            <a:gd name="adj" fmla="val 25000"/>
            <a:gd name="vf" fmla="val 11547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4699127" y="4216015"/>
        <a:ext cx="933952" cy="1073507"/>
      </dsp:txXfrm>
    </dsp:sp>
    <dsp:sp modelId="{6BD8688F-5230-4849-A00C-777CB39911D4}">
      <dsp:nvSpPr>
        <dsp:cNvPr id="0" name=""/>
        <dsp:cNvSpPr/>
      </dsp:nvSpPr>
      <dsp:spPr>
        <a:xfrm rot="5400000">
          <a:off x="3656434" y="5398121"/>
          <a:ext cx="1559575" cy="1356830"/>
        </a:xfrm>
        <a:prstGeom prst="hexagon">
          <a:avLst>
            <a:gd name="adj" fmla="val 25000"/>
            <a:gd name="vf" fmla="val 11547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t>小组分工</a:t>
          </a:r>
        </a:p>
      </dsp:txBody>
      <dsp:txXfrm rot="-5400000">
        <a:off x="3969245" y="5539783"/>
        <a:ext cx="933952" cy="1073507"/>
      </dsp:txXfrm>
    </dsp:sp>
    <dsp:sp modelId="{088BAF51-2B96-4F37-9AC1-4CD95B64263C}">
      <dsp:nvSpPr>
        <dsp:cNvPr id="0" name=""/>
        <dsp:cNvSpPr/>
      </dsp:nvSpPr>
      <dsp:spPr>
        <a:xfrm>
          <a:off x="5155810" y="5608663"/>
          <a:ext cx="1740486" cy="935745"/>
        </a:xfrm>
        <a:prstGeom prst="rect">
          <a:avLst/>
        </a:prstGeom>
        <a:noFill/>
        <a:ln>
          <a:noFill/>
        </a:ln>
        <a:effectLst/>
      </dsp:spPr>
      <dsp:style>
        <a:lnRef idx="0">
          <a:scrgbClr r="0" g="0" b="0"/>
        </a:lnRef>
        <a:fillRef idx="0">
          <a:scrgbClr r="0" g="0" b="0"/>
        </a:fillRef>
        <a:effectRef idx="0">
          <a:scrgbClr r="0" g="0" b="0"/>
        </a:effectRef>
        <a:fontRef idx="minor"/>
      </dsp:style>
    </dsp:sp>
    <dsp:sp modelId="{1FB2FCC6-A9AD-4F4A-A877-3A09E64DAF61}">
      <dsp:nvSpPr>
        <dsp:cNvPr id="0" name=""/>
        <dsp:cNvSpPr/>
      </dsp:nvSpPr>
      <dsp:spPr>
        <a:xfrm rot="5400000">
          <a:off x="2191057" y="5398121"/>
          <a:ext cx="1559575" cy="1356830"/>
        </a:xfrm>
        <a:prstGeom prst="hexagon">
          <a:avLst>
            <a:gd name="adj" fmla="val 25000"/>
            <a:gd name="vf" fmla="val 11547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2503868" y="5539783"/>
        <a:ext cx="933952" cy="107350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CECEC-7D1F-429C-B8C1-CB2DCBBF3AE7}"/>
              </a:ext>
            </a:extLst>
          </p:cNvPr>
          <p:cNvSpPr>
            <a:spLocks noGrp="1"/>
          </p:cNvSpPr>
          <p:nvPr>
            <p:ph type="ctrTitle"/>
          </p:nvPr>
        </p:nvSpPr>
        <p:spPr/>
        <p:txBody>
          <a:bodyPr>
            <a:normAutofit/>
          </a:bodyPr>
          <a:lstStyle/>
          <a:p>
            <a:pPr algn="l"/>
            <a:r>
              <a:rPr lang="en-US" altLang="zh-CN" sz="6000" dirty="0"/>
              <a:t>UML</a:t>
            </a:r>
            <a:r>
              <a:rPr lang="zh-CN" altLang="en-US" sz="6000" dirty="0"/>
              <a:t>基础</a:t>
            </a:r>
            <a:r>
              <a:rPr lang="en-US" altLang="zh-CN" sz="6000" dirty="0"/>
              <a:t>III</a:t>
            </a:r>
            <a:r>
              <a:rPr lang="zh-CN" altLang="en-US" sz="6000" dirty="0"/>
              <a:t>：对象图、</a:t>
            </a:r>
            <a:br>
              <a:rPr lang="en-US" altLang="zh-CN" sz="6000" dirty="0"/>
            </a:br>
            <a:r>
              <a:rPr lang="zh-CN" altLang="en-US" sz="6000" dirty="0"/>
              <a:t>构件图、包图</a:t>
            </a:r>
          </a:p>
        </p:txBody>
      </p:sp>
      <p:sp>
        <p:nvSpPr>
          <p:cNvPr id="3" name="副标题 2">
            <a:extLst>
              <a:ext uri="{FF2B5EF4-FFF2-40B4-BE49-F238E27FC236}">
                <a16:creationId xmlns:a16="http://schemas.microsoft.com/office/drawing/2014/main" id="{E3C25C53-C827-4AE1-97A4-C71F3BA58B39}"/>
              </a:ext>
            </a:extLst>
          </p:cNvPr>
          <p:cNvSpPr>
            <a:spLocks noGrp="1"/>
          </p:cNvSpPr>
          <p:nvPr>
            <p:ph type="subTitle" idx="1"/>
          </p:nvPr>
        </p:nvSpPr>
        <p:spPr/>
        <p:txBody>
          <a:bodyPr>
            <a:normAutofit/>
          </a:bodyPr>
          <a:lstStyle/>
          <a:p>
            <a:pPr algn="r"/>
            <a:endParaRPr lang="en-US" altLang="zh-CN" sz="2400" dirty="0">
              <a:solidFill>
                <a:schemeClr val="tx1"/>
              </a:solidFill>
            </a:endParaRPr>
          </a:p>
          <a:p>
            <a:pPr algn="r"/>
            <a:r>
              <a:rPr lang="en-US" altLang="zh-CN" sz="2400" dirty="0">
                <a:solidFill>
                  <a:schemeClr val="tx1"/>
                </a:solidFill>
              </a:rPr>
              <a:t>G17</a:t>
            </a:r>
            <a:r>
              <a:rPr lang="zh-CN" altLang="en-US" sz="2400" dirty="0">
                <a:solidFill>
                  <a:schemeClr val="tx1"/>
                </a:solidFill>
              </a:rPr>
              <a:t>小组：童欣 吴自强 陈婧唯 陈雅菁 刘震</a:t>
            </a:r>
          </a:p>
        </p:txBody>
      </p:sp>
      <p:pic>
        <p:nvPicPr>
          <p:cNvPr id="5" name="图片 4">
            <a:extLst>
              <a:ext uri="{FF2B5EF4-FFF2-40B4-BE49-F238E27FC236}">
                <a16:creationId xmlns:a16="http://schemas.microsoft.com/office/drawing/2014/main" id="{CEA49DE3-BA57-4495-97BB-1B8DB6BC84E4}"/>
              </a:ext>
            </a:extLst>
          </p:cNvPr>
          <p:cNvPicPr>
            <a:picLocks noChangeAspect="1"/>
          </p:cNvPicPr>
          <p:nvPr/>
        </p:nvPicPr>
        <p:blipFill>
          <a:blip r:embed="rId2"/>
          <a:stretch>
            <a:fillRect/>
          </a:stretch>
        </p:blipFill>
        <p:spPr>
          <a:xfrm>
            <a:off x="9705975" y="0"/>
            <a:ext cx="2486025" cy="2168797"/>
          </a:xfrm>
          <a:prstGeom prst="rect">
            <a:avLst/>
          </a:prstGeom>
        </p:spPr>
      </p:pic>
    </p:spTree>
    <p:extLst>
      <p:ext uri="{BB962C8B-B14F-4D97-AF65-F5344CB8AC3E}">
        <p14:creationId xmlns:p14="http://schemas.microsoft.com/office/powerpoint/2010/main" val="909255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AC50FD-D4BB-4938-A882-778CE7C383A3}"/>
              </a:ext>
            </a:extLst>
          </p:cNvPr>
          <p:cNvSpPr txBox="1"/>
          <p:nvPr/>
        </p:nvSpPr>
        <p:spPr>
          <a:xfrm>
            <a:off x="1684421" y="1042737"/>
            <a:ext cx="6352674" cy="1600438"/>
          </a:xfrm>
          <a:prstGeom prst="rect">
            <a:avLst/>
          </a:prstGeom>
          <a:noFill/>
        </p:spPr>
        <p:txBody>
          <a:bodyPr wrap="square" rtlCol="0">
            <a:spAutoFit/>
          </a:bodyPr>
          <a:lstStyle/>
          <a:p>
            <a:r>
              <a:rPr lang="zh-CN" altLang="en-US" sz="5400" dirty="0"/>
              <a:t>问题一：</a:t>
            </a:r>
            <a:endParaRPr lang="en-US" altLang="zh-CN" sz="5400" dirty="0"/>
          </a:p>
          <a:p>
            <a:r>
              <a:rPr lang="zh-CN" altLang="en-US" sz="4400" dirty="0"/>
              <a:t>对象所包含的内容是？</a:t>
            </a:r>
          </a:p>
        </p:txBody>
      </p:sp>
      <p:sp>
        <p:nvSpPr>
          <p:cNvPr id="4" name="文本框 3">
            <a:extLst>
              <a:ext uri="{FF2B5EF4-FFF2-40B4-BE49-F238E27FC236}">
                <a16:creationId xmlns:a16="http://schemas.microsoft.com/office/drawing/2014/main" id="{2F064B19-867C-4750-B4E0-1E7F39336E9C}"/>
              </a:ext>
            </a:extLst>
          </p:cNvPr>
          <p:cNvSpPr txBox="1"/>
          <p:nvPr/>
        </p:nvSpPr>
        <p:spPr>
          <a:xfrm>
            <a:off x="1828800" y="3256547"/>
            <a:ext cx="6352674" cy="1938992"/>
          </a:xfrm>
          <a:prstGeom prst="rect">
            <a:avLst/>
          </a:prstGeom>
          <a:noFill/>
        </p:spPr>
        <p:txBody>
          <a:bodyPr wrap="square" rtlCol="0">
            <a:spAutoFit/>
          </a:bodyPr>
          <a:lstStyle/>
          <a:p>
            <a:r>
              <a:rPr lang="zh-CN" altLang="en-US" sz="4000" dirty="0"/>
              <a:t>标识（名字）</a:t>
            </a:r>
            <a:endParaRPr lang="en-US" altLang="zh-CN" sz="4000" dirty="0"/>
          </a:p>
          <a:p>
            <a:r>
              <a:rPr lang="zh-CN" altLang="en-US" sz="4000" dirty="0"/>
              <a:t>状态（属性）</a:t>
            </a:r>
            <a:endParaRPr lang="en-US" altLang="zh-CN" sz="4000" dirty="0"/>
          </a:p>
          <a:p>
            <a:r>
              <a:rPr lang="zh-CN" altLang="en-US" sz="4000" dirty="0"/>
              <a:t>行为（方法，事件）</a:t>
            </a:r>
            <a:endParaRPr lang="en-US" altLang="zh-CN" sz="4000" dirty="0"/>
          </a:p>
        </p:txBody>
      </p:sp>
    </p:spTree>
    <p:extLst>
      <p:ext uri="{BB962C8B-B14F-4D97-AF65-F5344CB8AC3E}">
        <p14:creationId xmlns:p14="http://schemas.microsoft.com/office/powerpoint/2010/main" val="8213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193C720-BAE2-4A39-9751-F1518A8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F1B7961-B8F2-4DF3-8A5C-FECC83259E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25" name="Picture 24">
            <a:extLst>
              <a:ext uri="{FF2B5EF4-FFF2-40B4-BE49-F238E27FC236}">
                <a16:creationId xmlns:a16="http://schemas.microsoft.com/office/drawing/2014/main" id="{48200506-6F68-497A-8BF1-03E63E8C6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4" name="标题 3">
            <a:extLst>
              <a:ext uri="{FF2B5EF4-FFF2-40B4-BE49-F238E27FC236}">
                <a16:creationId xmlns:a16="http://schemas.microsoft.com/office/drawing/2014/main" id="{E4FE5143-F0B2-4510-86FD-EBD0DEA91489}"/>
              </a:ext>
            </a:extLst>
          </p:cNvPr>
          <p:cNvSpPr>
            <a:spLocks noGrp="1"/>
          </p:cNvSpPr>
          <p:nvPr>
            <p:ph type="ctrTitle"/>
          </p:nvPr>
        </p:nvSpPr>
        <p:spPr>
          <a:xfrm>
            <a:off x="1824035" y="1771825"/>
            <a:ext cx="8689976" cy="1844385"/>
          </a:xfrm>
        </p:spPr>
        <p:txBody>
          <a:bodyPr>
            <a:normAutofit/>
          </a:bodyPr>
          <a:lstStyle/>
          <a:p>
            <a:r>
              <a:rPr lang="zh-CN" altLang="en-US" sz="8000" dirty="0"/>
              <a:t>构件图</a:t>
            </a:r>
          </a:p>
        </p:txBody>
      </p:sp>
      <p:pic>
        <p:nvPicPr>
          <p:cNvPr id="27" name="Picture 26">
            <a:extLst>
              <a:ext uri="{FF2B5EF4-FFF2-40B4-BE49-F238E27FC236}">
                <a16:creationId xmlns:a16="http://schemas.microsoft.com/office/drawing/2014/main" id="{840C739E-344C-45ED-B321-957FFBB02F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9" name="Picture 28">
            <a:extLst>
              <a:ext uri="{FF2B5EF4-FFF2-40B4-BE49-F238E27FC236}">
                <a16:creationId xmlns:a16="http://schemas.microsoft.com/office/drawing/2014/main" id="{F099E10D-E5EA-4427-B5BF-FBCA386829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sp>
        <p:nvSpPr>
          <p:cNvPr id="31" name="Rectangle 30">
            <a:extLst>
              <a:ext uri="{FF2B5EF4-FFF2-40B4-BE49-F238E27FC236}">
                <a16:creationId xmlns:a16="http://schemas.microsoft.com/office/drawing/2014/main" id="{72935FD9-9DF6-4DCA-9E6A-82F00F5B2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60639"/>
            <a:ext cx="12188952" cy="1597361"/>
          </a:xfrm>
          <a:prstGeom prst="rect">
            <a:avLst/>
          </a:prstGeom>
          <a:solidFill>
            <a:srgbClr val="1C1C1C"/>
          </a:solidFill>
          <a:ln>
            <a:noFill/>
          </a:ln>
          <a:effectLst>
            <a:outerShdw blurRad="889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28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B314B41-3C77-4A52-952A-BE3EF4366AC8}"/>
              </a:ext>
            </a:extLst>
          </p:cNvPr>
          <p:cNvSpPr/>
          <p:nvPr/>
        </p:nvSpPr>
        <p:spPr>
          <a:xfrm>
            <a:off x="477105" y="1314463"/>
            <a:ext cx="11237787" cy="4288353"/>
          </a:xfrm>
          <a:prstGeom prst="rect">
            <a:avLst/>
          </a:prstGeom>
        </p:spPr>
        <p:txBody>
          <a:bodyPr wrap="square">
            <a:spAutoFit/>
          </a:bodyPr>
          <a:lstStyle/>
          <a:p>
            <a:pPr>
              <a:spcAft>
                <a:spcPts val="1260"/>
              </a:spcAft>
            </a:pPr>
            <a:r>
              <a:rPr lang="zh-CN" altLang="en-US" sz="3600" dirty="0">
                <a:solidFill>
                  <a:srgbClr val="4F4F4F"/>
                </a:solidFill>
                <a:latin typeface="+mj-ea"/>
                <a:ea typeface="+mj-ea"/>
                <a:cs typeface="Times New Roman" panose="02020603050405020304" pitchFamily="18" charset="0"/>
              </a:rPr>
              <a:t>构件</a:t>
            </a:r>
            <a:r>
              <a:rPr lang="zh-CN" altLang="zh-CN" sz="3600" dirty="0">
                <a:solidFill>
                  <a:srgbClr val="4F4F4F"/>
                </a:solidFill>
                <a:latin typeface="+mj-ea"/>
                <a:ea typeface="+mj-ea"/>
                <a:cs typeface="Times New Roman" panose="02020603050405020304" pitchFamily="18" charset="0"/>
              </a:rPr>
              <a:t>图</a:t>
            </a:r>
            <a:r>
              <a:rPr lang="en-US" altLang="zh-CN" sz="3600" dirty="0">
                <a:solidFill>
                  <a:srgbClr val="4F4F4F"/>
                </a:solidFill>
                <a:latin typeface="+mj-ea"/>
                <a:ea typeface="+mj-ea"/>
                <a:cs typeface="Times New Roman" panose="02020603050405020304" pitchFamily="18" charset="0"/>
              </a:rPr>
              <a:t>(Component Diagram)</a:t>
            </a:r>
            <a:r>
              <a:rPr lang="zh-CN" altLang="zh-CN" sz="3600" dirty="0">
                <a:solidFill>
                  <a:srgbClr val="4F4F4F"/>
                </a:solidFill>
                <a:latin typeface="+mj-ea"/>
                <a:ea typeface="+mj-ea"/>
                <a:cs typeface="Times New Roman" panose="02020603050405020304" pitchFamily="18" charset="0"/>
              </a:rPr>
              <a:t>又称为</a:t>
            </a:r>
            <a:r>
              <a:rPr lang="zh-CN" altLang="en-US" sz="3600" dirty="0">
                <a:solidFill>
                  <a:srgbClr val="4F4F4F"/>
                </a:solidFill>
                <a:latin typeface="+mj-ea"/>
                <a:ea typeface="+mj-ea"/>
                <a:cs typeface="Times New Roman" panose="02020603050405020304" pitchFamily="18" charset="0"/>
              </a:rPr>
              <a:t>组</a:t>
            </a:r>
            <a:r>
              <a:rPr lang="zh-CN" altLang="zh-CN" sz="3600" dirty="0">
                <a:solidFill>
                  <a:srgbClr val="4F4F4F"/>
                </a:solidFill>
                <a:latin typeface="+mj-ea"/>
                <a:ea typeface="+mj-ea"/>
                <a:cs typeface="Times New Roman" panose="02020603050405020304" pitchFamily="18" charset="0"/>
              </a:rPr>
              <a:t>件图，他描述的是</a:t>
            </a:r>
            <a:r>
              <a:rPr lang="zh-CN" altLang="en-US" sz="3600" dirty="0">
                <a:solidFill>
                  <a:srgbClr val="FF0000"/>
                </a:solidFill>
              </a:rPr>
              <a:t>软件组件和组件之间的组织和依赖关系</a:t>
            </a:r>
            <a:r>
              <a:rPr lang="zh-CN" altLang="zh-CN" sz="3600" dirty="0">
                <a:solidFill>
                  <a:srgbClr val="4F4F4F"/>
                </a:solidFill>
                <a:latin typeface="+mj-ea"/>
                <a:ea typeface="+mj-ea"/>
                <a:cs typeface="Times New Roman" panose="02020603050405020304" pitchFamily="18" charset="0"/>
              </a:rPr>
              <a:t>。</a:t>
            </a:r>
            <a:endParaRPr lang="en-US" altLang="zh-CN" sz="3600" dirty="0">
              <a:solidFill>
                <a:srgbClr val="4F4F4F"/>
              </a:solidFill>
              <a:latin typeface="+mj-ea"/>
              <a:ea typeface="+mj-ea"/>
              <a:cs typeface="Times New Roman" panose="02020603050405020304" pitchFamily="18" charset="0"/>
            </a:endParaRPr>
          </a:p>
          <a:p>
            <a:pPr>
              <a:spcAft>
                <a:spcPts val="1260"/>
              </a:spcAft>
            </a:pPr>
            <a:r>
              <a:rPr lang="zh-CN" altLang="en-US" sz="3600" dirty="0">
                <a:latin typeface="+mj-ea"/>
                <a:ea typeface="+mj-ea"/>
                <a:cs typeface="Times New Roman" panose="02020603050405020304" pitchFamily="18" charset="0"/>
              </a:rPr>
              <a:t>构件图的组成元素包括组件（</a:t>
            </a:r>
            <a:r>
              <a:rPr lang="en-GB" altLang="zh-CN" sz="3600" dirty="0">
                <a:latin typeface="+mj-ea"/>
                <a:ea typeface="+mj-ea"/>
                <a:cs typeface="Times New Roman" panose="02020603050405020304" pitchFamily="18" charset="0"/>
              </a:rPr>
              <a:t>Component</a:t>
            </a:r>
            <a:r>
              <a:rPr lang="zh-CN" altLang="en-GB" sz="3600" dirty="0">
                <a:latin typeface="+mj-ea"/>
                <a:ea typeface="+mj-ea"/>
                <a:cs typeface="Times New Roman" panose="02020603050405020304" pitchFamily="18" charset="0"/>
              </a:rPr>
              <a:t>）、</a:t>
            </a:r>
            <a:r>
              <a:rPr lang="zh-CN" altLang="en-US" sz="3600" dirty="0">
                <a:latin typeface="+mj-ea"/>
                <a:ea typeface="+mj-ea"/>
                <a:cs typeface="Times New Roman" panose="02020603050405020304" pitchFamily="18" charset="0"/>
              </a:rPr>
              <a:t>接口（</a:t>
            </a:r>
            <a:r>
              <a:rPr lang="en-GB" altLang="zh-CN" sz="3600" dirty="0">
                <a:latin typeface="+mj-ea"/>
                <a:ea typeface="+mj-ea"/>
                <a:cs typeface="Times New Roman" panose="02020603050405020304" pitchFamily="18" charset="0"/>
              </a:rPr>
              <a:t>Interface</a:t>
            </a:r>
            <a:r>
              <a:rPr lang="zh-CN" altLang="en-GB" sz="3600" dirty="0">
                <a:latin typeface="+mj-ea"/>
                <a:ea typeface="+mj-ea"/>
                <a:cs typeface="Times New Roman" panose="02020603050405020304" pitchFamily="18" charset="0"/>
              </a:rPr>
              <a:t>）</a:t>
            </a:r>
            <a:r>
              <a:rPr lang="zh-CN" altLang="en-US" sz="3600" dirty="0">
                <a:latin typeface="+mj-ea"/>
                <a:ea typeface="+mj-ea"/>
                <a:cs typeface="Times New Roman" panose="02020603050405020304" pitchFamily="18" charset="0"/>
              </a:rPr>
              <a:t>和关系（</a:t>
            </a:r>
            <a:r>
              <a:rPr lang="en-GB" altLang="zh-CN" sz="3600" dirty="0">
                <a:latin typeface="+mj-ea"/>
                <a:ea typeface="+mj-ea"/>
                <a:cs typeface="Times New Roman" panose="02020603050405020304" pitchFamily="18" charset="0"/>
              </a:rPr>
              <a:t>Relationship</a:t>
            </a:r>
            <a:r>
              <a:rPr lang="zh-CN" altLang="en-GB" sz="3600" dirty="0">
                <a:latin typeface="+mj-ea"/>
                <a:ea typeface="+mj-ea"/>
                <a:cs typeface="Times New Roman" panose="02020603050405020304" pitchFamily="18" charset="0"/>
              </a:rPr>
              <a:t>），</a:t>
            </a:r>
            <a:r>
              <a:rPr lang="zh-CN" altLang="en-US" sz="3600" dirty="0">
                <a:latin typeface="+mj-ea"/>
                <a:ea typeface="+mj-ea"/>
                <a:cs typeface="Times New Roman" panose="02020603050405020304" pitchFamily="18" charset="0"/>
              </a:rPr>
              <a:t>还可以包括包（</a:t>
            </a:r>
            <a:r>
              <a:rPr lang="en-GB" altLang="zh-CN" sz="3600" dirty="0">
                <a:latin typeface="+mj-ea"/>
                <a:ea typeface="+mj-ea"/>
                <a:cs typeface="Times New Roman" panose="02020603050405020304" pitchFamily="18" charset="0"/>
              </a:rPr>
              <a:t>Package</a:t>
            </a:r>
            <a:r>
              <a:rPr lang="zh-CN" altLang="en-GB" sz="3600" dirty="0">
                <a:latin typeface="+mj-ea"/>
                <a:ea typeface="+mj-ea"/>
                <a:cs typeface="Times New Roman" panose="02020603050405020304" pitchFamily="18" charset="0"/>
              </a:rPr>
              <a:t>）</a:t>
            </a:r>
            <a:r>
              <a:rPr lang="zh-CN" altLang="en-US" sz="3600" dirty="0">
                <a:latin typeface="+mj-ea"/>
                <a:ea typeface="+mj-ea"/>
                <a:cs typeface="Times New Roman" panose="02020603050405020304" pitchFamily="18" charset="0"/>
              </a:rPr>
              <a:t>和子系统（</a:t>
            </a:r>
            <a:r>
              <a:rPr lang="en-GB" altLang="zh-CN" sz="3600" dirty="0">
                <a:latin typeface="+mj-ea"/>
                <a:ea typeface="+mj-ea"/>
                <a:cs typeface="Times New Roman" panose="02020603050405020304" pitchFamily="18" charset="0"/>
              </a:rPr>
              <a:t>Subsystem</a:t>
            </a:r>
            <a:r>
              <a:rPr lang="zh-CN" altLang="en-GB" sz="3600" dirty="0">
                <a:latin typeface="+mj-ea"/>
                <a:ea typeface="+mj-ea"/>
                <a:cs typeface="Times New Roman" panose="02020603050405020304" pitchFamily="18" charset="0"/>
              </a:rPr>
              <a:t>）</a:t>
            </a:r>
            <a:r>
              <a:rPr lang="zh-CN" altLang="en-US" sz="3600" dirty="0">
                <a:latin typeface="+mj-ea"/>
                <a:ea typeface="+mj-ea"/>
                <a:cs typeface="Times New Roman" panose="02020603050405020304" pitchFamily="18" charset="0"/>
              </a:rPr>
              <a:t>。</a:t>
            </a:r>
            <a:endParaRPr lang="en-US" altLang="zh-CN" sz="3600" dirty="0">
              <a:latin typeface="+mj-ea"/>
              <a:ea typeface="+mj-ea"/>
              <a:cs typeface="Times New Roman" panose="02020603050405020304" pitchFamily="18" charset="0"/>
            </a:endParaRPr>
          </a:p>
          <a:p>
            <a:pPr>
              <a:spcAft>
                <a:spcPts val="1260"/>
              </a:spcAft>
            </a:pPr>
            <a:endParaRPr lang="en-US" altLang="zh-CN" sz="2800" kern="100" dirty="0">
              <a:solidFill>
                <a:srgbClr val="333333"/>
              </a:solidFill>
              <a:latin typeface="+mj-ea"/>
              <a:ea typeface="+mj-ea"/>
              <a:cs typeface="Symbol" panose="05050102010706020507" pitchFamily="18" charset="2"/>
            </a:endParaRPr>
          </a:p>
          <a:p>
            <a:pPr lvl="0" algn="just">
              <a:spcBef>
                <a:spcPts val="525"/>
              </a:spcBef>
              <a:spcAft>
                <a:spcPts val="525"/>
              </a:spcAft>
              <a:buSzPts val="1000"/>
              <a:tabLst>
                <a:tab pos="457200" algn="l"/>
              </a:tabLst>
            </a:pPr>
            <a:r>
              <a:rPr lang="zh-CN" altLang="zh-CN" sz="2800" kern="100" dirty="0">
                <a:solidFill>
                  <a:srgbClr val="333333"/>
                </a:solidFill>
                <a:latin typeface="+mj-ea"/>
                <a:ea typeface="+mj-ea"/>
                <a:cs typeface="Symbol" panose="05050102010706020507" pitchFamily="18" charset="2"/>
              </a:rPr>
              <a:t>在面向对象系统的物理方面进行建模要用到两种图：</a:t>
            </a:r>
            <a:r>
              <a:rPr lang="zh-CN" altLang="en-US" sz="2800" kern="100" dirty="0">
                <a:solidFill>
                  <a:srgbClr val="333333"/>
                </a:solidFill>
                <a:latin typeface="+mj-ea"/>
                <a:ea typeface="+mj-ea"/>
                <a:cs typeface="Symbol" panose="05050102010706020507" pitchFamily="18" charset="2"/>
              </a:rPr>
              <a:t>构</a:t>
            </a:r>
            <a:r>
              <a:rPr lang="zh-CN" altLang="zh-CN" sz="2800" kern="100" dirty="0">
                <a:solidFill>
                  <a:srgbClr val="333333"/>
                </a:solidFill>
                <a:latin typeface="+mj-ea"/>
                <a:ea typeface="+mj-ea"/>
                <a:cs typeface="Symbol" panose="05050102010706020507" pitchFamily="18" charset="2"/>
              </a:rPr>
              <a:t>件图和配置图。</a:t>
            </a:r>
            <a:endParaRPr lang="zh-CN" altLang="zh-CN" sz="4000" kern="100" dirty="0">
              <a:latin typeface="+mj-ea"/>
              <a:ea typeface="+mj-ea"/>
              <a:cs typeface="Symbol" panose="05050102010706020507" pitchFamily="18" charset="2"/>
            </a:endParaRPr>
          </a:p>
        </p:txBody>
      </p:sp>
      <p:sp>
        <p:nvSpPr>
          <p:cNvPr id="5" name="文本框 4">
            <a:extLst>
              <a:ext uri="{FF2B5EF4-FFF2-40B4-BE49-F238E27FC236}">
                <a16:creationId xmlns:a16="http://schemas.microsoft.com/office/drawing/2014/main" id="{B873DE0D-8093-45B2-816A-1D2F67EE3C15}"/>
              </a:ext>
            </a:extLst>
          </p:cNvPr>
          <p:cNvSpPr txBox="1"/>
          <p:nvPr/>
        </p:nvSpPr>
        <p:spPr>
          <a:xfrm>
            <a:off x="2534650" y="477139"/>
            <a:ext cx="3561348" cy="646331"/>
          </a:xfrm>
          <a:prstGeom prst="rect">
            <a:avLst/>
          </a:prstGeom>
          <a:noFill/>
        </p:spPr>
        <p:txBody>
          <a:bodyPr wrap="square" rtlCol="0">
            <a:spAutoFit/>
          </a:bodyPr>
          <a:lstStyle/>
          <a:p>
            <a:r>
              <a:rPr lang="zh-CN" altLang="en-US" sz="3600" dirty="0"/>
              <a:t>一、构件图简介：</a:t>
            </a:r>
          </a:p>
        </p:txBody>
      </p:sp>
    </p:spTree>
    <p:extLst>
      <p:ext uri="{BB962C8B-B14F-4D97-AF65-F5344CB8AC3E}">
        <p14:creationId xmlns:p14="http://schemas.microsoft.com/office/powerpoint/2010/main" val="152392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E87C4DE-632C-45CA-8E59-BAF8C0F73EC6}"/>
              </a:ext>
            </a:extLst>
          </p:cNvPr>
          <p:cNvSpPr/>
          <p:nvPr/>
        </p:nvSpPr>
        <p:spPr>
          <a:xfrm>
            <a:off x="1411705" y="306158"/>
            <a:ext cx="8839200" cy="2862322"/>
          </a:xfrm>
          <a:prstGeom prst="rect">
            <a:avLst/>
          </a:prstGeom>
        </p:spPr>
        <p:txBody>
          <a:bodyPr wrap="square">
            <a:spAutoFit/>
          </a:bodyPr>
          <a:lstStyle/>
          <a:p>
            <a:r>
              <a:rPr lang="zh-CN" altLang="en-US" sz="3600" dirty="0"/>
              <a:t>构件图有利于：</a:t>
            </a:r>
          </a:p>
          <a:p>
            <a:r>
              <a:rPr lang="en-US" altLang="zh-CN" sz="3600" dirty="0"/>
              <a:t>1</a:t>
            </a:r>
            <a:r>
              <a:rPr lang="zh-CN" altLang="en-US" sz="3600" dirty="0"/>
              <a:t>、帮助客户理解最终的系统结构。</a:t>
            </a:r>
          </a:p>
          <a:p>
            <a:r>
              <a:rPr lang="en-US" altLang="zh-CN" sz="3600" dirty="0"/>
              <a:t>2</a:t>
            </a:r>
            <a:r>
              <a:rPr lang="zh-CN" altLang="en-US" sz="3600" dirty="0"/>
              <a:t>、使开发工作有一个明确的目标。</a:t>
            </a:r>
          </a:p>
          <a:p>
            <a:r>
              <a:rPr lang="en-US" altLang="zh-CN" sz="3600" dirty="0"/>
              <a:t>3</a:t>
            </a:r>
            <a:r>
              <a:rPr lang="zh-CN" altLang="en-US" sz="3600" dirty="0"/>
              <a:t>、帮助开发组的其他人员理解系统。</a:t>
            </a:r>
          </a:p>
          <a:p>
            <a:r>
              <a:rPr lang="en-US" altLang="zh-CN" sz="3600" dirty="0"/>
              <a:t>4</a:t>
            </a:r>
            <a:r>
              <a:rPr lang="zh-CN" altLang="en-US" sz="3600" dirty="0"/>
              <a:t>、复用软件组件。</a:t>
            </a:r>
          </a:p>
        </p:txBody>
      </p:sp>
      <p:pic>
        <p:nvPicPr>
          <p:cNvPr id="4" name="图片 3">
            <a:extLst>
              <a:ext uri="{FF2B5EF4-FFF2-40B4-BE49-F238E27FC236}">
                <a16:creationId xmlns:a16="http://schemas.microsoft.com/office/drawing/2014/main" id="{14648231-F0F8-43AF-BC78-97E7D5F702A9}"/>
              </a:ext>
            </a:extLst>
          </p:cNvPr>
          <p:cNvPicPr>
            <a:picLocks noChangeAspect="1"/>
          </p:cNvPicPr>
          <p:nvPr/>
        </p:nvPicPr>
        <p:blipFill>
          <a:blip r:embed="rId2"/>
          <a:stretch>
            <a:fillRect/>
          </a:stretch>
        </p:blipFill>
        <p:spPr>
          <a:xfrm>
            <a:off x="4176729" y="3689521"/>
            <a:ext cx="6218555" cy="2286000"/>
          </a:xfrm>
          <a:prstGeom prst="rect">
            <a:avLst/>
          </a:prstGeom>
        </p:spPr>
      </p:pic>
    </p:spTree>
    <p:extLst>
      <p:ext uri="{BB962C8B-B14F-4D97-AF65-F5344CB8AC3E}">
        <p14:creationId xmlns:p14="http://schemas.microsoft.com/office/powerpoint/2010/main" val="3363402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04E366-6412-4922-B47A-845B9CDF35BB}"/>
              </a:ext>
            </a:extLst>
          </p:cNvPr>
          <p:cNvSpPr txBox="1"/>
          <p:nvPr/>
        </p:nvSpPr>
        <p:spPr>
          <a:xfrm>
            <a:off x="1925052" y="818147"/>
            <a:ext cx="4812631" cy="646331"/>
          </a:xfrm>
          <a:prstGeom prst="rect">
            <a:avLst/>
          </a:prstGeom>
          <a:noFill/>
        </p:spPr>
        <p:txBody>
          <a:bodyPr wrap="square" rtlCol="0">
            <a:spAutoFit/>
          </a:bodyPr>
          <a:lstStyle/>
          <a:p>
            <a:r>
              <a:rPr lang="zh-CN" altLang="en-US" sz="3600" dirty="0"/>
              <a:t>二、包含的元素</a:t>
            </a:r>
          </a:p>
        </p:txBody>
      </p:sp>
      <p:sp>
        <p:nvSpPr>
          <p:cNvPr id="3" name="文本框 2">
            <a:extLst>
              <a:ext uri="{FF2B5EF4-FFF2-40B4-BE49-F238E27FC236}">
                <a16:creationId xmlns:a16="http://schemas.microsoft.com/office/drawing/2014/main" id="{99990B58-A384-48A4-8C59-7839E74017E0}"/>
              </a:ext>
            </a:extLst>
          </p:cNvPr>
          <p:cNvSpPr txBox="1"/>
          <p:nvPr/>
        </p:nvSpPr>
        <p:spPr>
          <a:xfrm>
            <a:off x="866274" y="1684421"/>
            <a:ext cx="10299031" cy="4801314"/>
          </a:xfrm>
          <a:prstGeom prst="rect">
            <a:avLst/>
          </a:prstGeom>
          <a:noFill/>
        </p:spPr>
        <p:txBody>
          <a:bodyPr wrap="square" rtlCol="0">
            <a:spAutoFit/>
          </a:bodyPr>
          <a:lstStyle/>
          <a:p>
            <a:r>
              <a:rPr lang="en-US" altLang="zh-CN" sz="3200" dirty="0"/>
              <a:t>1</a:t>
            </a:r>
            <a:r>
              <a:rPr lang="zh-CN" altLang="en-US" sz="3200" dirty="0"/>
              <a:t>、构件</a:t>
            </a:r>
            <a:endParaRPr lang="en-US" altLang="zh-CN" sz="3200" dirty="0"/>
          </a:p>
          <a:p>
            <a:r>
              <a:rPr lang="en-US" altLang="zh-CN" sz="3200" dirty="0"/>
              <a:t>•	</a:t>
            </a:r>
            <a:r>
              <a:rPr lang="zh-CN" altLang="en-US" sz="3200" dirty="0"/>
              <a:t>构件是定义了</a:t>
            </a:r>
            <a:r>
              <a:rPr lang="zh-CN" altLang="en-US" sz="3200" dirty="0">
                <a:solidFill>
                  <a:srgbClr val="FF0000"/>
                </a:solidFill>
              </a:rPr>
              <a:t>良好接口的物理实现单元</a:t>
            </a:r>
            <a:r>
              <a:rPr lang="zh-CN" altLang="en-US" sz="3200" dirty="0"/>
              <a:t>，是系统中</a:t>
            </a:r>
            <a:r>
              <a:rPr lang="zh-CN" altLang="en-US" sz="3200" dirty="0">
                <a:solidFill>
                  <a:srgbClr val="FF0000"/>
                </a:solidFill>
              </a:rPr>
              <a:t>可替换的物理部件</a:t>
            </a:r>
            <a:r>
              <a:rPr lang="zh-CN" altLang="en-US" sz="3200" dirty="0"/>
              <a:t>。</a:t>
            </a:r>
          </a:p>
          <a:p>
            <a:r>
              <a:rPr lang="en-US" altLang="zh-CN" sz="3200" dirty="0"/>
              <a:t>•	</a:t>
            </a:r>
            <a:r>
              <a:rPr lang="zh-CN" altLang="en-US" sz="3200" dirty="0"/>
              <a:t>构件代表系统的</a:t>
            </a:r>
            <a:r>
              <a:rPr lang="zh-CN" altLang="en-US" sz="3200" dirty="0">
                <a:solidFill>
                  <a:srgbClr val="FF0000"/>
                </a:solidFill>
              </a:rPr>
              <a:t>一个物理实现块</a:t>
            </a:r>
            <a:r>
              <a:rPr lang="zh-CN" altLang="en-US" sz="3200" dirty="0"/>
              <a:t>，代表逻辑模型元素如类、接口、协同等的物理打包。</a:t>
            </a:r>
          </a:p>
          <a:p>
            <a:r>
              <a:rPr lang="en-US" altLang="zh-CN" sz="3200" dirty="0"/>
              <a:t>•	</a:t>
            </a:r>
            <a:r>
              <a:rPr lang="zh-CN" altLang="en-US" sz="3200" dirty="0"/>
              <a:t>构件通过它的</a:t>
            </a:r>
            <a:r>
              <a:rPr lang="zh-CN" altLang="en-US" sz="3200" dirty="0">
                <a:solidFill>
                  <a:srgbClr val="FF0000"/>
                </a:solidFill>
              </a:rPr>
              <a:t>提供接口和请求接口</a:t>
            </a:r>
            <a:r>
              <a:rPr lang="zh-CN" altLang="en-US" sz="3200" dirty="0"/>
              <a:t>展现行为。</a:t>
            </a:r>
          </a:p>
          <a:p>
            <a:r>
              <a:rPr lang="en-US" altLang="zh-CN" sz="3200" dirty="0"/>
              <a:t>•	</a:t>
            </a:r>
            <a:r>
              <a:rPr lang="zh-CN" altLang="en-US" sz="3200" dirty="0"/>
              <a:t>在</a:t>
            </a:r>
            <a:r>
              <a:rPr lang="en-US" altLang="zh-CN" sz="3200" dirty="0"/>
              <a:t>UML2.0</a:t>
            </a:r>
            <a:r>
              <a:rPr lang="zh-CN" altLang="en-US" sz="3200" dirty="0"/>
              <a:t>中，构件是一种类，因此构件具有</a:t>
            </a:r>
            <a:r>
              <a:rPr lang="zh-CN" altLang="en-US" sz="3200" dirty="0">
                <a:solidFill>
                  <a:srgbClr val="FF0000"/>
                </a:solidFill>
              </a:rPr>
              <a:t>属性、操作和可见性</a:t>
            </a:r>
            <a:r>
              <a:rPr lang="zh-CN" altLang="en-US" sz="3200" dirty="0"/>
              <a:t>。这些概念的含义与在类图中定义的是一样的，只是在这里把这些概念应用在构件上。</a:t>
            </a:r>
          </a:p>
          <a:p>
            <a:endParaRPr lang="zh-CN" altLang="en-US" dirty="0"/>
          </a:p>
        </p:txBody>
      </p:sp>
    </p:spTree>
    <p:extLst>
      <p:ext uri="{BB962C8B-B14F-4D97-AF65-F5344CB8AC3E}">
        <p14:creationId xmlns:p14="http://schemas.microsoft.com/office/powerpoint/2010/main" val="161068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148113D-04F9-49E7-B783-3CD0D0D1C1B3}"/>
              </a:ext>
            </a:extLst>
          </p:cNvPr>
          <p:cNvSpPr/>
          <p:nvPr/>
        </p:nvSpPr>
        <p:spPr>
          <a:xfrm>
            <a:off x="1058779" y="824368"/>
            <a:ext cx="10074442" cy="3108543"/>
          </a:xfrm>
          <a:prstGeom prst="rect">
            <a:avLst/>
          </a:prstGeom>
        </p:spPr>
        <p:txBody>
          <a:bodyPr wrap="square">
            <a:spAutoFit/>
          </a:bodyPr>
          <a:lstStyle/>
          <a:p>
            <a:r>
              <a:rPr lang="zh-CN" altLang="en-US" sz="3200" dirty="0"/>
              <a:t>组件的命名：</a:t>
            </a:r>
          </a:p>
          <a:p>
            <a:r>
              <a:rPr lang="zh-CN" altLang="en-US" sz="3200" dirty="0"/>
              <a:t>  组件的名称有两种：</a:t>
            </a:r>
            <a:r>
              <a:rPr lang="zh-CN" altLang="en-US" sz="3200" dirty="0">
                <a:solidFill>
                  <a:srgbClr val="FF0000"/>
                </a:solidFill>
              </a:rPr>
              <a:t>简单名和路径名</a:t>
            </a:r>
            <a:r>
              <a:rPr lang="zh-CN" altLang="en-US" sz="3200" dirty="0"/>
              <a:t>。并依据目标操作系统可以添加相应的扩展名，例如</a:t>
            </a:r>
            <a:r>
              <a:rPr lang="en-US" altLang="zh-CN" sz="3200" dirty="0"/>
              <a:t>java</a:t>
            </a:r>
            <a:r>
              <a:rPr lang="zh-CN" altLang="en-US" sz="3200" dirty="0"/>
              <a:t>和</a:t>
            </a:r>
            <a:r>
              <a:rPr lang="en-US" altLang="zh-CN" sz="3200" dirty="0" err="1"/>
              <a:t>dll</a:t>
            </a:r>
            <a:r>
              <a:rPr lang="zh-CN" altLang="en-US" sz="3200" dirty="0"/>
              <a:t>。</a:t>
            </a:r>
          </a:p>
          <a:p>
            <a:endParaRPr lang="en-US" altLang="zh-CN" sz="3200" dirty="0"/>
          </a:p>
          <a:p>
            <a:r>
              <a:rPr lang="zh-CN" altLang="en-US" sz="3200" dirty="0"/>
              <a:t>表示方式：组件用</a:t>
            </a:r>
            <a:r>
              <a:rPr lang="zh-CN" altLang="en-US" sz="3200" dirty="0">
                <a:solidFill>
                  <a:srgbClr val="FF0000"/>
                </a:solidFill>
              </a:rPr>
              <a:t>一个左侧带有突出两个小矩形</a:t>
            </a:r>
            <a:r>
              <a:rPr lang="zh-CN" altLang="en-US" sz="3200" dirty="0"/>
              <a:t>的矩形来表示。</a:t>
            </a:r>
          </a:p>
        </p:txBody>
      </p:sp>
      <p:pic>
        <p:nvPicPr>
          <p:cNvPr id="9" name="图片 8" descr="IMG_256">
            <a:extLst>
              <a:ext uri="{FF2B5EF4-FFF2-40B4-BE49-F238E27FC236}">
                <a16:creationId xmlns:a16="http://schemas.microsoft.com/office/drawing/2014/main" id="{8C7F8B8F-0DBF-431F-9274-085665409488}"/>
              </a:ext>
            </a:extLst>
          </p:cNvPr>
          <p:cNvPicPr/>
          <p:nvPr/>
        </p:nvPicPr>
        <p:blipFill>
          <a:blip r:embed="rId2"/>
          <a:stretch>
            <a:fillRect/>
          </a:stretch>
        </p:blipFill>
        <p:spPr>
          <a:xfrm>
            <a:off x="1190875" y="4398590"/>
            <a:ext cx="3910515" cy="1635042"/>
          </a:xfrm>
          <a:prstGeom prst="rect">
            <a:avLst/>
          </a:prstGeom>
          <a:noFill/>
          <a:ln w="9525">
            <a:noFill/>
          </a:ln>
        </p:spPr>
      </p:pic>
    </p:spTree>
    <p:extLst>
      <p:ext uri="{BB962C8B-B14F-4D97-AF65-F5344CB8AC3E}">
        <p14:creationId xmlns:p14="http://schemas.microsoft.com/office/powerpoint/2010/main" val="2341612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A2DE2C-F4CA-45B8-ACDD-4AF521EA1507}"/>
              </a:ext>
            </a:extLst>
          </p:cNvPr>
          <p:cNvSpPr/>
          <p:nvPr/>
        </p:nvSpPr>
        <p:spPr>
          <a:xfrm>
            <a:off x="1074821" y="1753435"/>
            <a:ext cx="6096000" cy="3539430"/>
          </a:xfrm>
          <a:prstGeom prst="rect">
            <a:avLst/>
          </a:prstGeom>
        </p:spPr>
        <p:txBody>
          <a:bodyPr>
            <a:spAutoFit/>
          </a:bodyPr>
          <a:lstStyle/>
          <a:p>
            <a:r>
              <a:rPr lang="en-US" altLang="zh-CN" sz="3200" dirty="0"/>
              <a:t>UML2.0</a:t>
            </a:r>
            <a:r>
              <a:rPr lang="zh-CN" altLang="en-US" sz="3200" dirty="0"/>
              <a:t>中表示方式：构件用</a:t>
            </a:r>
            <a:r>
              <a:rPr lang="zh-CN" altLang="en-US" sz="3200" dirty="0">
                <a:solidFill>
                  <a:srgbClr val="FF0000"/>
                </a:solidFill>
              </a:rPr>
              <a:t>加构造型</a:t>
            </a:r>
            <a:r>
              <a:rPr lang="en-US" altLang="zh-CN" sz="3200" dirty="0">
                <a:solidFill>
                  <a:srgbClr val="FF0000"/>
                </a:solidFill>
              </a:rPr>
              <a:t>《component》</a:t>
            </a:r>
            <a:r>
              <a:rPr lang="zh-CN" altLang="en-US" sz="3200" dirty="0">
                <a:solidFill>
                  <a:srgbClr val="FF0000"/>
                </a:solidFill>
              </a:rPr>
              <a:t>的矩形框来表示</a:t>
            </a:r>
            <a:r>
              <a:rPr lang="zh-CN" altLang="en-US" sz="3200" dirty="0"/>
              <a:t>，左上角添加以前的构件符号，如果没有构件细节可在中央直接写上名字。</a:t>
            </a:r>
          </a:p>
          <a:p>
            <a:r>
              <a:rPr lang="zh-CN" altLang="en-US" sz="3200" dirty="0"/>
              <a:t>（构造型和左上角的图标可以二选一）</a:t>
            </a:r>
          </a:p>
        </p:txBody>
      </p:sp>
      <p:pic>
        <p:nvPicPr>
          <p:cNvPr id="3" name="图片 2" descr="IMG_257">
            <a:extLst>
              <a:ext uri="{FF2B5EF4-FFF2-40B4-BE49-F238E27FC236}">
                <a16:creationId xmlns:a16="http://schemas.microsoft.com/office/drawing/2014/main" id="{429797FD-3DC9-4283-9465-B76205944BD4}"/>
              </a:ext>
            </a:extLst>
          </p:cNvPr>
          <p:cNvPicPr/>
          <p:nvPr/>
        </p:nvPicPr>
        <p:blipFill>
          <a:blip r:embed="rId2"/>
          <a:stretch>
            <a:fillRect/>
          </a:stretch>
        </p:blipFill>
        <p:spPr>
          <a:xfrm>
            <a:off x="7372098" y="1351804"/>
            <a:ext cx="3745081" cy="4342693"/>
          </a:xfrm>
          <a:prstGeom prst="rect">
            <a:avLst/>
          </a:prstGeom>
          <a:noFill/>
          <a:ln w="9525">
            <a:noFill/>
          </a:ln>
        </p:spPr>
      </p:pic>
    </p:spTree>
    <p:extLst>
      <p:ext uri="{BB962C8B-B14F-4D97-AF65-F5344CB8AC3E}">
        <p14:creationId xmlns:p14="http://schemas.microsoft.com/office/powerpoint/2010/main" val="3765773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5694B4-9A51-4583-85D9-B94ED12D71E0}"/>
              </a:ext>
            </a:extLst>
          </p:cNvPr>
          <p:cNvSpPr/>
          <p:nvPr/>
        </p:nvSpPr>
        <p:spPr>
          <a:xfrm>
            <a:off x="641686" y="1012954"/>
            <a:ext cx="10748210" cy="4401205"/>
          </a:xfrm>
          <a:prstGeom prst="rect">
            <a:avLst/>
          </a:prstGeom>
        </p:spPr>
        <p:txBody>
          <a:bodyPr wrap="square">
            <a:spAutoFit/>
          </a:bodyPr>
          <a:lstStyle/>
          <a:p>
            <a:r>
              <a:rPr lang="en-US" altLang="zh-CN" sz="2800" dirty="0"/>
              <a:t>UML2.0</a:t>
            </a:r>
            <a:r>
              <a:rPr lang="zh-CN" altLang="en-US" sz="2800" dirty="0"/>
              <a:t>把构件分为基本构件和包装构件</a:t>
            </a:r>
          </a:p>
          <a:p>
            <a:r>
              <a:rPr lang="en-US" altLang="zh-CN" sz="2800" dirty="0"/>
              <a:t>•	</a:t>
            </a:r>
            <a:r>
              <a:rPr lang="zh-CN" altLang="en-US" sz="2800" dirty="0"/>
              <a:t>基本构件</a:t>
            </a:r>
          </a:p>
          <a:p>
            <a:r>
              <a:rPr lang="zh-CN" altLang="en-US" sz="2800" dirty="0"/>
              <a:t>注重于把构件定义为在</a:t>
            </a:r>
            <a:r>
              <a:rPr lang="zh-CN" altLang="en-US" sz="2800" dirty="0">
                <a:solidFill>
                  <a:srgbClr val="FF0000"/>
                </a:solidFill>
              </a:rPr>
              <a:t>系统中可执行的元素</a:t>
            </a:r>
            <a:r>
              <a:rPr lang="zh-CN" altLang="en-US" sz="2800" dirty="0"/>
              <a:t>。</a:t>
            </a:r>
          </a:p>
          <a:p>
            <a:r>
              <a:rPr lang="en-US" altLang="zh-CN" sz="2800" dirty="0"/>
              <a:t>•	</a:t>
            </a:r>
            <a:r>
              <a:rPr lang="zh-CN" altLang="en-US" sz="2800" dirty="0"/>
              <a:t>包装构件</a:t>
            </a:r>
          </a:p>
          <a:p>
            <a:r>
              <a:rPr lang="zh-CN" altLang="en-US" sz="2800" dirty="0"/>
              <a:t>扩展了基本构件的概念，它注重于把构件定义为</a:t>
            </a:r>
            <a:r>
              <a:rPr lang="zh-CN" altLang="en-US" sz="2800" dirty="0">
                <a:solidFill>
                  <a:srgbClr val="FF0000"/>
                </a:solidFill>
              </a:rPr>
              <a:t>一组相关的元素</a:t>
            </a:r>
            <a:r>
              <a:rPr lang="zh-CN" altLang="en-US" sz="2800" dirty="0"/>
              <a:t>，这组元素为开发过程的一部分。也即</a:t>
            </a:r>
            <a:r>
              <a:rPr lang="en-US" altLang="zh-CN" sz="2800" dirty="0"/>
              <a:t>, </a:t>
            </a:r>
            <a:r>
              <a:rPr lang="zh-CN" altLang="en-US" sz="2800" dirty="0"/>
              <a:t>包装构件定义了构件的</a:t>
            </a:r>
            <a:r>
              <a:rPr lang="zh-CN" altLang="en-US" sz="2800" dirty="0">
                <a:solidFill>
                  <a:srgbClr val="FF0000"/>
                </a:solidFill>
              </a:rPr>
              <a:t>命名空间</a:t>
            </a:r>
            <a:r>
              <a:rPr lang="zh-CN" altLang="en-US" sz="2800" dirty="0"/>
              <a:t>方面。在构件的命名空间中，可以包括类、接口、构件、包、用例、依赖（如映射）和制品。按照这种扩展，构件也具有如下的含义：可以用构件来装配大粒度的构件，方法为把所复用的构件作为大粒度构件的成分，并把它们的请求和提供接口连接在一起。</a:t>
            </a:r>
          </a:p>
        </p:txBody>
      </p:sp>
    </p:spTree>
    <p:extLst>
      <p:ext uri="{BB962C8B-B14F-4D97-AF65-F5344CB8AC3E}">
        <p14:creationId xmlns:p14="http://schemas.microsoft.com/office/powerpoint/2010/main" val="1594319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A58ADAC-BEFB-4DB0-938C-DF4386181613}"/>
              </a:ext>
            </a:extLst>
          </p:cNvPr>
          <p:cNvSpPr/>
          <p:nvPr/>
        </p:nvSpPr>
        <p:spPr>
          <a:xfrm>
            <a:off x="577515" y="1205729"/>
            <a:ext cx="10603832" cy="4149854"/>
          </a:xfrm>
          <a:prstGeom prst="rect">
            <a:avLst/>
          </a:prstGeom>
        </p:spPr>
        <p:txBody>
          <a:bodyPr wrap="square">
            <a:spAutoFit/>
          </a:bodyPr>
          <a:lstStyle/>
          <a:p>
            <a:pPr>
              <a:spcAft>
                <a:spcPts val="1260"/>
              </a:spcAft>
            </a:pPr>
            <a:r>
              <a:rPr lang="zh-CN" altLang="en-US" sz="3600" b="1" dirty="0">
                <a:solidFill>
                  <a:srgbClr val="4F4F4F"/>
                </a:solidFill>
                <a:latin typeface="+mj-ea"/>
                <a:ea typeface="+mj-ea"/>
                <a:cs typeface="Times New Roman" panose="02020603050405020304" pitchFamily="18" charset="0"/>
              </a:rPr>
              <a:t>构</a:t>
            </a:r>
            <a:r>
              <a:rPr lang="zh-CN" altLang="zh-CN" sz="3600" b="1" dirty="0">
                <a:solidFill>
                  <a:srgbClr val="4F4F4F"/>
                </a:solidFill>
                <a:latin typeface="+mj-ea"/>
                <a:ea typeface="+mj-ea"/>
                <a:cs typeface="Times New Roman" panose="02020603050405020304" pitchFamily="18" charset="0"/>
              </a:rPr>
              <a:t>件的种类</a:t>
            </a:r>
            <a:endParaRPr lang="zh-CN" altLang="zh-CN" sz="4800" dirty="0">
              <a:latin typeface="+mj-ea"/>
              <a:ea typeface="+mj-ea"/>
              <a:cs typeface="Times New Roman" panose="02020603050405020304" pitchFamily="18" charset="0"/>
            </a:endParaRPr>
          </a:p>
          <a:p>
            <a:pPr lvl="0" algn="just">
              <a:spcBef>
                <a:spcPts val="525"/>
              </a:spcBef>
              <a:spcAft>
                <a:spcPts val="525"/>
              </a:spcAft>
              <a:buSzPts val="1200"/>
              <a:tabLst>
                <a:tab pos="457200" algn="l"/>
              </a:tabLst>
            </a:pPr>
            <a:r>
              <a:rPr lang="zh-CN" altLang="zh-CN" sz="2800" kern="100" dirty="0">
                <a:solidFill>
                  <a:srgbClr val="333333"/>
                </a:solidFill>
                <a:latin typeface="+mj-ea"/>
                <a:ea typeface="+mj-ea"/>
                <a:cs typeface="Times New Roman" panose="02020603050405020304" pitchFamily="18" charset="0"/>
              </a:rPr>
              <a:t>配置</a:t>
            </a:r>
            <a:r>
              <a:rPr lang="zh-CN" altLang="en-US" sz="2800" kern="100" dirty="0">
                <a:solidFill>
                  <a:srgbClr val="333333"/>
                </a:solidFill>
                <a:latin typeface="+mj-ea"/>
                <a:ea typeface="+mj-ea"/>
                <a:cs typeface="Times New Roman" panose="02020603050405020304" pitchFamily="18" charset="0"/>
              </a:rPr>
              <a:t>构</a:t>
            </a:r>
            <a:r>
              <a:rPr lang="zh-CN" altLang="zh-CN" sz="2800" kern="100" dirty="0">
                <a:solidFill>
                  <a:srgbClr val="333333"/>
                </a:solidFill>
                <a:latin typeface="+mj-ea"/>
                <a:ea typeface="+mj-ea"/>
                <a:cs typeface="Times New Roman" panose="02020603050405020304" pitchFamily="18" charset="0"/>
              </a:rPr>
              <a:t>件（</a:t>
            </a:r>
            <a:r>
              <a:rPr lang="en-US" altLang="zh-CN" sz="2800" kern="100" dirty="0">
                <a:solidFill>
                  <a:srgbClr val="333333"/>
                </a:solidFill>
                <a:latin typeface="+mj-ea"/>
                <a:ea typeface="+mj-ea"/>
                <a:cs typeface="Times New Roman" panose="02020603050405020304" pitchFamily="18" charset="0"/>
              </a:rPr>
              <a:t>Deployment Component</a:t>
            </a:r>
            <a:r>
              <a:rPr lang="zh-CN" altLang="zh-CN" sz="2800" kern="100" dirty="0">
                <a:solidFill>
                  <a:srgbClr val="333333"/>
                </a:solidFill>
                <a:latin typeface="+mj-ea"/>
                <a:ea typeface="+mj-ea"/>
                <a:cs typeface="Times New Roman" panose="02020603050405020304" pitchFamily="18" charset="0"/>
              </a:rPr>
              <a:t>）：</a:t>
            </a:r>
            <a:r>
              <a:rPr lang="zh-CN" altLang="zh-CN" sz="2800" kern="100" dirty="0">
                <a:solidFill>
                  <a:srgbClr val="FF0000"/>
                </a:solidFill>
                <a:latin typeface="+mj-ea"/>
                <a:ea typeface="+mj-ea"/>
                <a:cs typeface="Times New Roman" panose="02020603050405020304" pitchFamily="18" charset="0"/>
              </a:rPr>
              <a:t>运行系统需要配置的</a:t>
            </a:r>
            <a:r>
              <a:rPr lang="zh-CN" altLang="en-US" sz="2800" kern="100" dirty="0">
                <a:solidFill>
                  <a:srgbClr val="FF0000"/>
                </a:solidFill>
                <a:latin typeface="+mj-ea"/>
                <a:ea typeface="+mj-ea"/>
                <a:cs typeface="Times New Roman" panose="02020603050405020304" pitchFamily="18" charset="0"/>
              </a:rPr>
              <a:t>构件</a:t>
            </a:r>
            <a:r>
              <a:rPr lang="zh-CN" altLang="zh-CN" sz="2800" kern="100" dirty="0">
                <a:solidFill>
                  <a:srgbClr val="333333"/>
                </a:solidFill>
                <a:latin typeface="+mj-ea"/>
                <a:ea typeface="+mj-ea"/>
                <a:cs typeface="Times New Roman" panose="02020603050405020304" pitchFamily="18" charset="0"/>
              </a:rPr>
              <a:t>，是</a:t>
            </a:r>
            <a:r>
              <a:rPr lang="zh-CN" altLang="zh-CN" sz="2800" kern="100" dirty="0">
                <a:solidFill>
                  <a:srgbClr val="FF0000"/>
                </a:solidFill>
                <a:latin typeface="+mj-ea"/>
                <a:ea typeface="+mj-ea"/>
                <a:cs typeface="Times New Roman" panose="02020603050405020304" pitchFamily="18" charset="0"/>
              </a:rPr>
              <a:t>形成可执行文件的基础</a:t>
            </a:r>
            <a:r>
              <a:rPr lang="en-US" altLang="zh-CN" sz="2800" kern="100" dirty="0">
                <a:solidFill>
                  <a:srgbClr val="333333"/>
                </a:solidFill>
                <a:latin typeface="+mj-ea"/>
                <a:ea typeface="+mj-ea"/>
                <a:cs typeface="Times New Roman" panose="02020603050405020304" pitchFamily="18" charset="0"/>
              </a:rPr>
              <a:t>—</a:t>
            </a:r>
            <a:r>
              <a:rPr lang="zh-CN" altLang="zh-CN" sz="2800" kern="100" dirty="0">
                <a:solidFill>
                  <a:srgbClr val="333333"/>
                </a:solidFill>
                <a:latin typeface="+mj-ea"/>
                <a:ea typeface="+mj-ea"/>
                <a:cs typeface="Times New Roman" panose="02020603050405020304" pitchFamily="18" charset="0"/>
              </a:rPr>
              <a:t>操作系统、</a:t>
            </a:r>
            <a:r>
              <a:rPr lang="en-US" altLang="zh-CN" sz="2800" kern="100" dirty="0">
                <a:solidFill>
                  <a:srgbClr val="333333"/>
                </a:solidFill>
                <a:latin typeface="+mj-ea"/>
                <a:ea typeface="+mj-ea"/>
                <a:cs typeface="Times New Roman" panose="02020603050405020304" pitchFamily="18" charset="0"/>
              </a:rPr>
              <a:t>JAVA</a:t>
            </a:r>
            <a:r>
              <a:rPr lang="zh-CN" altLang="zh-CN" sz="2800" kern="100" dirty="0">
                <a:solidFill>
                  <a:srgbClr val="333333"/>
                </a:solidFill>
                <a:latin typeface="+mj-ea"/>
                <a:ea typeface="+mj-ea"/>
                <a:cs typeface="Times New Roman" panose="02020603050405020304" pitchFamily="18" charset="0"/>
              </a:rPr>
              <a:t>虚拟机、</a:t>
            </a:r>
            <a:r>
              <a:rPr lang="en-US" altLang="zh-CN" sz="2800" kern="100" dirty="0">
                <a:solidFill>
                  <a:srgbClr val="333333"/>
                </a:solidFill>
                <a:latin typeface="+mj-ea"/>
                <a:ea typeface="+mj-ea"/>
                <a:cs typeface="Times New Roman" panose="02020603050405020304" pitchFamily="18" charset="0"/>
              </a:rPr>
              <a:t>DBMS</a:t>
            </a:r>
            <a:r>
              <a:rPr lang="zh-CN" altLang="zh-CN" sz="2800" kern="100" dirty="0">
                <a:solidFill>
                  <a:srgbClr val="333333"/>
                </a:solidFill>
                <a:latin typeface="+mj-ea"/>
                <a:ea typeface="+mj-ea"/>
                <a:cs typeface="Times New Roman" panose="02020603050405020304" pitchFamily="18" charset="0"/>
              </a:rPr>
              <a:t>；</a:t>
            </a:r>
            <a:endParaRPr lang="zh-CN" altLang="zh-CN" sz="4000" kern="100" dirty="0">
              <a:latin typeface="+mj-ea"/>
              <a:ea typeface="+mj-ea"/>
              <a:cs typeface="Times New Roman" panose="02020603050405020304" pitchFamily="18" charset="0"/>
            </a:endParaRPr>
          </a:p>
          <a:p>
            <a:pPr lvl="0" algn="just">
              <a:spcBef>
                <a:spcPts val="525"/>
              </a:spcBef>
              <a:spcAft>
                <a:spcPts val="525"/>
              </a:spcAft>
              <a:buSzPts val="1200"/>
              <a:tabLst>
                <a:tab pos="457200" algn="l"/>
              </a:tabLst>
            </a:pPr>
            <a:r>
              <a:rPr lang="zh-CN" altLang="zh-CN" sz="2800" kern="100" dirty="0">
                <a:solidFill>
                  <a:srgbClr val="333333"/>
                </a:solidFill>
                <a:latin typeface="+mj-ea"/>
                <a:ea typeface="+mj-ea"/>
                <a:cs typeface="Times New Roman" panose="02020603050405020304" pitchFamily="18" charset="0"/>
              </a:rPr>
              <a:t>工作产品</a:t>
            </a:r>
            <a:r>
              <a:rPr lang="zh-CN" altLang="en-US" sz="2800" kern="100" dirty="0">
                <a:solidFill>
                  <a:srgbClr val="333333"/>
                </a:solidFill>
                <a:latin typeface="+mj-ea"/>
                <a:ea typeface="+mj-ea"/>
                <a:cs typeface="Times New Roman" panose="02020603050405020304" pitchFamily="18" charset="0"/>
              </a:rPr>
              <a:t>构</a:t>
            </a:r>
            <a:r>
              <a:rPr lang="zh-CN" altLang="zh-CN" sz="2800" kern="100" dirty="0">
                <a:solidFill>
                  <a:srgbClr val="333333"/>
                </a:solidFill>
                <a:latin typeface="+mj-ea"/>
                <a:ea typeface="+mj-ea"/>
                <a:cs typeface="Times New Roman" panose="02020603050405020304" pitchFamily="18" charset="0"/>
              </a:rPr>
              <a:t>件（</a:t>
            </a:r>
            <a:r>
              <a:rPr lang="en-US" altLang="zh-CN" sz="2800" kern="100" dirty="0">
                <a:solidFill>
                  <a:srgbClr val="333333"/>
                </a:solidFill>
                <a:latin typeface="+mj-ea"/>
                <a:ea typeface="+mj-ea"/>
                <a:cs typeface="Times New Roman" panose="02020603050405020304" pitchFamily="18" charset="0"/>
              </a:rPr>
              <a:t>Work Product Component</a:t>
            </a:r>
            <a:r>
              <a:rPr lang="zh-CN" altLang="zh-CN" sz="2800" kern="100" dirty="0">
                <a:solidFill>
                  <a:srgbClr val="333333"/>
                </a:solidFill>
                <a:latin typeface="+mj-ea"/>
                <a:ea typeface="+mj-ea"/>
                <a:cs typeface="Times New Roman" panose="02020603050405020304" pitchFamily="18" charset="0"/>
              </a:rPr>
              <a:t>）：包括</a:t>
            </a:r>
            <a:r>
              <a:rPr lang="zh-CN" altLang="zh-CN" sz="2800" kern="100" dirty="0">
                <a:solidFill>
                  <a:srgbClr val="FF0000"/>
                </a:solidFill>
                <a:latin typeface="+mj-ea"/>
                <a:ea typeface="+mj-ea"/>
                <a:cs typeface="Times New Roman" panose="02020603050405020304" pitchFamily="18" charset="0"/>
              </a:rPr>
              <a:t>模型、源代码和用于创建配置</a:t>
            </a:r>
            <a:r>
              <a:rPr lang="zh-CN" altLang="en-US" sz="2800" kern="100" dirty="0">
                <a:solidFill>
                  <a:srgbClr val="FF0000"/>
                </a:solidFill>
                <a:latin typeface="+mj-ea"/>
                <a:ea typeface="+mj-ea"/>
                <a:cs typeface="Times New Roman" panose="02020603050405020304" pitchFamily="18" charset="0"/>
              </a:rPr>
              <a:t>构</a:t>
            </a:r>
            <a:r>
              <a:rPr lang="zh-CN" altLang="zh-CN" sz="2800" kern="100" dirty="0">
                <a:solidFill>
                  <a:srgbClr val="FF0000"/>
                </a:solidFill>
                <a:latin typeface="+mj-ea"/>
                <a:ea typeface="+mj-ea"/>
                <a:cs typeface="Times New Roman" panose="02020603050405020304" pitchFamily="18" charset="0"/>
              </a:rPr>
              <a:t>件的数据文件</a:t>
            </a:r>
            <a:r>
              <a:rPr lang="zh-CN" altLang="zh-CN" sz="2800" kern="100" dirty="0">
                <a:solidFill>
                  <a:srgbClr val="333333"/>
                </a:solidFill>
                <a:latin typeface="+mj-ea"/>
                <a:ea typeface="+mj-ea"/>
                <a:cs typeface="Times New Roman" panose="02020603050405020304" pitchFamily="18" charset="0"/>
              </a:rPr>
              <a:t>，它们是配置</a:t>
            </a:r>
            <a:r>
              <a:rPr lang="zh-CN" altLang="en-US" sz="2800" kern="100" dirty="0">
                <a:solidFill>
                  <a:srgbClr val="333333"/>
                </a:solidFill>
                <a:latin typeface="+mj-ea"/>
                <a:ea typeface="+mj-ea"/>
                <a:cs typeface="Times New Roman" panose="02020603050405020304" pitchFamily="18" charset="0"/>
              </a:rPr>
              <a:t>构</a:t>
            </a:r>
            <a:r>
              <a:rPr lang="zh-CN" altLang="zh-CN" sz="2800" kern="100" dirty="0">
                <a:solidFill>
                  <a:srgbClr val="333333"/>
                </a:solidFill>
                <a:latin typeface="+mj-ea"/>
                <a:ea typeface="+mj-ea"/>
                <a:cs typeface="Times New Roman" panose="02020603050405020304" pitchFamily="18" charset="0"/>
              </a:rPr>
              <a:t>件的来源</a:t>
            </a:r>
            <a:r>
              <a:rPr lang="en-US" altLang="zh-CN" sz="2800" kern="100" dirty="0">
                <a:solidFill>
                  <a:srgbClr val="333333"/>
                </a:solidFill>
                <a:latin typeface="+mj-ea"/>
                <a:ea typeface="+mj-ea"/>
                <a:cs typeface="Times New Roman" panose="02020603050405020304" pitchFamily="18" charset="0"/>
              </a:rPr>
              <a:t>—UML</a:t>
            </a:r>
            <a:r>
              <a:rPr lang="zh-CN" altLang="zh-CN" sz="2800" kern="100" dirty="0">
                <a:solidFill>
                  <a:srgbClr val="333333"/>
                </a:solidFill>
                <a:latin typeface="+mj-ea"/>
                <a:ea typeface="+mj-ea"/>
                <a:cs typeface="Times New Roman" panose="02020603050405020304" pitchFamily="18" charset="0"/>
              </a:rPr>
              <a:t>图、</a:t>
            </a:r>
            <a:r>
              <a:rPr lang="en-US" altLang="zh-CN" sz="2800" kern="100" dirty="0">
                <a:solidFill>
                  <a:srgbClr val="333333"/>
                </a:solidFill>
                <a:latin typeface="+mj-ea"/>
                <a:ea typeface="+mj-ea"/>
                <a:cs typeface="Times New Roman" panose="02020603050405020304" pitchFamily="18" charset="0"/>
              </a:rPr>
              <a:t>java</a:t>
            </a:r>
            <a:r>
              <a:rPr lang="zh-CN" altLang="zh-CN" sz="2800" kern="100" dirty="0">
                <a:solidFill>
                  <a:srgbClr val="333333"/>
                </a:solidFill>
                <a:latin typeface="+mj-ea"/>
                <a:ea typeface="+mj-ea"/>
                <a:cs typeface="Times New Roman" panose="02020603050405020304" pitchFamily="18" charset="0"/>
              </a:rPr>
              <a:t>类和数据库表；</a:t>
            </a:r>
            <a:endParaRPr lang="zh-CN" altLang="zh-CN" sz="4000" kern="100" dirty="0">
              <a:latin typeface="+mj-ea"/>
              <a:ea typeface="+mj-ea"/>
              <a:cs typeface="Times New Roman" panose="02020603050405020304" pitchFamily="18" charset="0"/>
            </a:endParaRPr>
          </a:p>
          <a:p>
            <a:pPr lvl="0" algn="just">
              <a:spcBef>
                <a:spcPts val="525"/>
              </a:spcBef>
              <a:spcAft>
                <a:spcPts val="525"/>
              </a:spcAft>
              <a:buSzPts val="1200"/>
              <a:tabLst>
                <a:tab pos="457200" algn="l"/>
              </a:tabLst>
            </a:pPr>
            <a:r>
              <a:rPr lang="zh-CN" altLang="zh-CN" sz="2800" kern="100" dirty="0">
                <a:solidFill>
                  <a:srgbClr val="333333"/>
                </a:solidFill>
                <a:latin typeface="+mj-ea"/>
                <a:ea typeface="+mj-ea"/>
                <a:cs typeface="Times New Roman" panose="02020603050405020304" pitchFamily="18" charset="0"/>
              </a:rPr>
              <a:t>执行</a:t>
            </a:r>
            <a:r>
              <a:rPr lang="zh-CN" altLang="en-US" sz="2800" kern="100" dirty="0">
                <a:solidFill>
                  <a:srgbClr val="333333"/>
                </a:solidFill>
                <a:latin typeface="+mj-ea"/>
                <a:ea typeface="+mj-ea"/>
                <a:cs typeface="Times New Roman" panose="02020603050405020304" pitchFamily="18" charset="0"/>
              </a:rPr>
              <a:t>构</a:t>
            </a:r>
            <a:r>
              <a:rPr lang="zh-CN" altLang="zh-CN" sz="2800" kern="100" dirty="0">
                <a:solidFill>
                  <a:srgbClr val="333333"/>
                </a:solidFill>
                <a:latin typeface="+mj-ea"/>
                <a:ea typeface="+mj-ea"/>
                <a:cs typeface="Times New Roman" panose="02020603050405020304" pitchFamily="18" charset="0"/>
              </a:rPr>
              <a:t>件（</a:t>
            </a:r>
            <a:r>
              <a:rPr lang="en-US" altLang="zh-CN" sz="2800" kern="100" dirty="0">
                <a:solidFill>
                  <a:srgbClr val="333333"/>
                </a:solidFill>
                <a:latin typeface="+mj-ea"/>
                <a:ea typeface="+mj-ea"/>
                <a:cs typeface="Times New Roman" panose="02020603050405020304" pitchFamily="18" charset="0"/>
              </a:rPr>
              <a:t>Execution Component</a:t>
            </a:r>
            <a:r>
              <a:rPr lang="zh-CN" altLang="zh-CN" sz="2800" kern="100" dirty="0">
                <a:solidFill>
                  <a:srgbClr val="333333"/>
                </a:solidFill>
                <a:latin typeface="+mj-ea"/>
                <a:ea typeface="+mj-ea"/>
                <a:cs typeface="Times New Roman" panose="02020603050405020304" pitchFamily="18" charset="0"/>
              </a:rPr>
              <a:t>）：在</a:t>
            </a:r>
            <a:r>
              <a:rPr lang="zh-CN" altLang="zh-CN" sz="2800" kern="100" dirty="0">
                <a:solidFill>
                  <a:srgbClr val="FF0000"/>
                </a:solidFill>
                <a:latin typeface="+mj-ea"/>
                <a:ea typeface="+mj-ea"/>
                <a:cs typeface="Times New Roman" panose="02020603050405020304" pitchFamily="18" charset="0"/>
              </a:rPr>
              <a:t>运行时创建的</a:t>
            </a:r>
            <a:r>
              <a:rPr lang="zh-CN" altLang="en-US" sz="2800" kern="100" dirty="0">
                <a:solidFill>
                  <a:srgbClr val="FF0000"/>
                </a:solidFill>
                <a:latin typeface="+mj-ea"/>
                <a:ea typeface="+mj-ea"/>
                <a:cs typeface="Times New Roman" panose="02020603050405020304" pitchFamily="18" charset="0"/>
              </a:rPr>
              <a:t>构</a:t>
            </a:r>
            <a:r>
              <a:rPr lang="zh-CN" altLang="zh-CN" sz="2800" kern="100" dirty="0">
                <a:solidFill>
                  <a:srgbClr val="FF0000"/>
                </a:solidFill>
                <a:latin typeface="+mj-ea"/>
                <a:ea typeface="+mj-ea"/>
                <a:cs typeface="Times New Roman" panose="02020603050405020304" pitchFamily="18" charset="0"/>
              </a:rPr>
              <a:t>件</a:t>
            </a:r>
            <a:r>
              <a:rPr lang="zh-CN" altLang="zh-CN" sz="2800" kern="100" dirty="0">
                <a:solidFill>
                  <a:srgbClr val="333333"/>
                </a:solidFill>
                <a:latin typeface="+mj-ea"/>
                <a:ea typeface="+mj-ea"/>
                <a:cs typeface="Times New Roman" panose="02020603050405020304" pitchFamily="18" charset="0"/>
              </a:rPr>
              <a:t>，是</a:t>
            </a:r>
            <a:r>
              <a:rPr lang="zh-CN" altLang="zh-CN" sz="2800" kern="100" dirty="0">
                <a:solidFill>
                  <a:srgbClr val="FF0000"/>
                </a:solidFill>
                <a:latin typeface="+mj-ea"/>
                <a:ea typeface="+mj-ea"/>
                <a:cs typeface="Times New Roman" panose="02020603050405020304" pitchFamily="18" charset="0"/>
              </a:rPr>
              <a:t>最终可运行的系统产生的允许结果</a:t>
            </a:r>
            <a:r>
              <a:rPr lang="en-US" altLang="zh-CN" sz="2800" kern="100" dirty="0">
                <a:solidFill>
                  <a:srgbClr val="333333"/>
                </a:solidFill>
                <a:latin typeface="+mj-ea"/>
                <a:ea typeface="+mj-ea"/>
                <a:cs typeface="Times New Roman" panose="02020603050405020304" pitchFamily="18" charset="0"/>
              </a:rPr>
              <a:t>—</a:t>
            </a:r>
            <a:r>
              <a:rPr lang="en-US" altLang="zh-CN" sz="2800" kern="100" dirty="0" err="1">
                <a:solidFill>
                  <a:srgbClr val="333333"/>
                </a:solidFill>
                <a:latin typeface="+mj-ea"/>
                <a:ea typeface="+mj-ea"/>
                <a:cs typeface="Times New Roman" panose="02020603050405020304" pitchFamily="18" charset="0"/>
              </a:rPr>
              <a:t>.net</a:t>
            </a:r>
            <a:r>
              <a:rPr lang="zh-CN" altLang="en-US" sz="2800" kern="100" dirty="0">
                <a:solidFill>
                  <a:srgbClr val="333333"/>
                </a:solidFill>
                <a:latin typeface="+mj-ea"/>
                <a:ea typeface="+mj-ea"/>
                <a:cs typeface="Times New Roman" panose="02020603050405020304" pitchFamily="18" charset="0"/>
              </a:rPr>
              <a:t>构</a:t>
            </a:r>
            <a:r>
              <a:rPr lang="zh-CN" altLang="zh-CN" sz="2800" kern="100" dirty="0">
                <a:solidFill>
                  <a:srgbClr val="333333"/>
                </a:solidFill>
                <a:latin typeface="+mj-ea"/>
                <a:ea typeface="+mj-ea"/>
                <a:cs typeface="Times New Roman" panose="02020603050405020304" pitchFamily="18" charset="0"/>
              </a:rPr>
              <a:t>件</a:t>
            </a:r>
            <a:endParaRPr lang="zh-CN" altLang="zh-CN" sz="4000" kern="100" dirty="0">
              <a:latin typeface="+mj-ea"/>
              <a:ea typeface="+mj-ea"/>
              <a:cs typeface="Times New Roman" panose="02020603050405020304" pitchFamily="18" charset="0"/>
            </a:endParaRPr>
          </a:p>
        </p:txBody>
      </p:sp>
    </p:spTree>
    <p:extLst>
      <p:ext uri="{BB962C8B-B14F-4D97-AF65-F5344CB8AC3E}">
        <p14:creationId xmlns:p14="http://schemas.microsoft.com/office/powerpoint/2010/main" val="97862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32EC07-0A53-4599-BDD0-51473DBED822}"/>
              </a:ext>
            </a:extLst>
          </p:cNvPr>
          <p:cNvSpPr/>
          <p:nvPr/>
        </p:nvSpPr>
        <p:spPr>
          <a:xfrm>
            <a:off x="577516" y="1166842"/>
            <a:ext cx="11309684" cy="4647426"/>
          </a:xfrm>
          <a:prstGeom prst="rect">
            <a:avLst/>
          </a:prstGeom>
        </p:spPr>
        <p:txBody>
          <a:bodyPr wrap="square">
            <a:spAutoFit/>
          </a:bodyPr>
          <a:lstStyle/>
          <a:p>
            <a:r>
              <a:rPr lang="en-US" altLang="zh-CN" sz="4000" b="1" dirty="0">
                <a:latin typeface="+mj-ea"/>
                <a:ea typeface="+mj-ea"/>
              </a:rPr>
              <a:t>2.</a:t>
            </a:r>
            <a:r>
              <a:rPr lang="zh-CN" altLang="en-US" sz="4000" b="1" dirty="0">
                <a:latin typeface="+mj-ea"/>
                <a:ea typeface="+mj-ea"/>
              </a:rPr>
              <a:t>接口（</a:t>
            </a:r>
            <a:r>
              <a:rPr lang="en-US" altLang="zh-CN" sz="4000" b="1" dirty="0">
                <a:latin typeface="+mj-ea"/>
                <a:ea typeface="+mj-ea"/>
              </a:rPr>
              <a:t>Interface</a:t>
            </a:r>
            <a:r>
              <a:rPr lang="zh-CN" altLang="en-US" sz="4000" b="1" dirty="0">
                <a:latin typeface="+mj-ea"/>
                <a:ea typeface="+mj-ea"/>
              </a:rPr>
              <a:t>）</a:t>
            </a:r>
          </a:p>
          <a:p>
            <a:r>
              <a:rPr lang="en-US" altLang="zh-CN" sz="3200" dirty="0">
                <a:latin typeface="+mj-ea"/>
                <a:ea typeface="+mj-ea"/>
              </a:rPr>
              <a:t>•	</a:t>
            </a:r>
            <a:r>
              <a:rPr lang="zh-CN" altLang="en-US" sz="3200" dirty="0">
                <a:latin typeface="+mj-ea"/>
                <a:ea typeface="+mj-ea"/>
              </a:rPr>
              <a:t>接口（</a:t>
            </a:r>
            <a:r>
              <a:rPr lang="en-US" altLang="zh-CN" sz="3200" dirty="0">
                <a:latin typeface="+mj-ea"/>
                <a:ea typeface="+mj-ea"/>
              </a:rPr>
              <a:t>interface</a:t>
            </a:r>
            <a:r>
              <a:rPr lang="zh-CN" altLang="en-US" sz="3200" dirty="0">
                <a:latin typeface="+mj-ea"/>
                <a:ea typeface="+mj-ea"/>
              </a:rPr>
              <a:t>）接口由</a:t>
            </a:r>
            <a:r>
              <a:rPr lang="zh-CN" altLang="en-US" sz="3200" dirty="0">
                <a:solidFill>
                  <a:srgbClr val="FF0000"/>
                </a:solidFill>
                <a:latin typeface="+mj-ea"/>
                <a:ea typeface="+mj-ea"/>
              </a:rPr>
              <a:t>一组操作组成</a:t>
            </a:r>
            <a:r>
              <a:rPr lang="zh-CN" altLang="en-US" sz="3200" dirty="0">
                <a:latin typeface="+mj-ea"/>
                <a:ea typeface="+mj-ea"/>
              </a:rPr>
              <a:t>，它指定了一个契约，这个契约必须</a:t>
            </a:r>
            <a:r>
              <a:rPr lang="zh-CN" altLang="en-US" sz="3200" dirty="0">
                <a:solidFill>
                  <a:srgbClr val="FF0000"/>
                </a:solidFill>
                <a:latin typeface="+mj-ea"/>
                <a:ea typeface="+mj-ea"/>
              </a:rPr>
              <a:t>由实现和使用这个接口的构件</a:t>
            </a:r>
            <a:r>
              <a:rPr lang="zh-CN" altLang="en-US" sz="3200" dirty="0">
                <a:latin typeface="+mj-ea"/>
                <a:ea typeface="+mj-ea"/>
              </a:rPr>
              <a:t>的所遵循。</a:t>
            </a:r>
          </a:p>
          <a:p>
            <a:r>
              <a:rPr lang="zh-CN" altLang="en-US" sz="3200" dirty="0">
                <a:latin typeface="+mj-ea"/>
                <a:ea typeface="+mj-ea"/>
              </a:rPr>
              <a:t>接口分提供接口和请求接口</a:t>
            </a:r>
          </a:p>
          <a:p>
            <a:r>
              <a:rPr lang="en-US" altLang="zh-CN" sz="3200" dirty="0">
                <a:latin typeface="+mj-ea"/>
                <a:ea typeface="+mj-ea"/>
              </a:rPr>
              <a:t>•	</a:t>
            </a:r>
            <a:r>
              <a:rPr lang="zh-CN" altLang="en-US" sz="3200" dirty="0">
                <a:latin typeface="+mj-ea"/>
                <a:ea typeface="+mj-ea"/>
              </a:rPr>
              <a:t>把</a:t>
            </a:r>
            <a:r>
              <a:rPr lang="zh-CN" altLang="en-US" sz="3200" dirty="0">
                <a:solidFill>
                  <a:srgbClr val="FF0000"/>
                </a:solidFill>
                <a:latin typeface="+mj-ea"/>
                <a:ea typeface="+mj-ea"/>
              </a:rPr>
              <a:t>构件实现的接口</a:t>
            </a:r>
            <a:r>
              <a:rPr lang="zh-CN" altLang="en-US" sz="3200" dirty="0">
                <a:latin typeface="+mj-ea"/>
                <a:ea typeface="+mj-ea"/>
              </a:rPr>
              <a:t>称为提供接口（供接口），这意味着构件的提供接口是</a:t>
            </a:r>
            <a:r>
              <a:rPr lang="zh-CN" altLang="en-US" sz="3200" dirty="0">
                <a:solidFill>
                  <a:srgbClr val="FF0000"/>
                </a:solidFill>
                <a:latin typeface="+mj-ea"/>
                <a:ea typeface="+mj-ea"/>
              </a:rPr>
              <a:t>给其它构件提供服务</a:t>
            </a:r>
            <a:r>
              <a:rPr lang="zh-CN" altLang="en-US" sz="3200" dirty="0">
                <a:latin typeface="+mj-ea"/>
                <a:ea typeface="+mj-ea"/>
              </a:rPr>
              <a:t>的。实现接口的构件支持由该接口所拥有的特征，包括接口拥有的约束。</a:t>
            </a:r>
          </a:p>
          <a:p>
            <a:r>
              <a:rPr lang="en-US" altLang="zh-CN" sz="3200" dirty="0">
                <a:latin typeface="+mj-ea"/>
                <a:ea typeface="+mj-ea"/>
              </a:rPr>
              <a:t>•	</a:t>
            </a:r>
            <a:r>
              <a:rPr lang="zh-CN" altLang="en-US" sz="3200" dirty="0">
                <a:solidFill>
                  <a:srgbClr val="FF0000"/>
                </a:solidFill>
                <a:latin typeface="+mj-ea"/>
                <a:ea typeface="+mj-ea"/>
              </a:rPr>
              <a:t>构件使用的接口</a:t>
            </a:r>
            <a:r>
              <a:rPr lang="zh-CN" altLang="en-US" sz="3200" dirty="0">
                <a:latin typeface="+mj-ea"/>
                <a:ea typeface="+mj-ea"/>
              </a:rPr>
              <a:t>被称为请求接口（需接口），即构件</a:t>
            </a:r>
            <a:r>
              <a:rPr lang="zh-CN" altLang="en-US" sz="3200" dirty="0">
                <a:solidFill>
                  <a:srgbClr val="FF0000"/>
                </a:solidFill>
                <a:latin typeface="+mj-ea"/>
                <a:ea typeface="+mj-ea"/>
              </a:rPr>
              <a:t>向其它构件请求服务</a:t>
            </a:r>
            <a:r>
              <a:rPr lang="zh-CN" altLang="en-US" sz="3200" dirty="0">
                <a:latin typeface="+mj-ea"/>
                <a:ea typeface="+mj-ea"/>
              </a:rPr>
              <a:t>时要遵循的接口</a:t>
            </a:r>
          </a:p>
        </p:txBody>
      </p:sp>
    </p:spTree>
    <p:extLst>
      <p:ext uri="{BB962C8B-B14F-4D97-AF65-F5344CB8AC3E}">
        <p14:creationId xmlns:p14="http://schemas.microsoft.com/office/powerpoint/2010/main" val="389198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solidFill>
            <a:schemeClr val="tx1">
              <a:lumMod val="95000"/>
              <a:lumOff val="5000"/>
            </a:schemeClr>
          </a:solidFill>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B4CA776A-3EF0-4C17-9C94-1653A7297CBC}"/>
              </a:ext>
            </a:extLst>
          </p:cNvPr>
          <p:cNvSpPr>
            <a:spLocks noGrp="1"/>
          </p:cNvSpPr>
          <p:nvPr>
            <p:ph type="title"/>
          </p:nvPr>
        </p:nvSpPr>
        <p:spPr>
          <a:xfrm>
            <a:off x="959896" y="960814"/>
            <a:ext cx="2732249" cy="4912936"/>
          </a:xfrm>
        </p:spPr>
        <p:txBody>
          <a:bodyPr vert="eaVert" anchor="ctr">
            <a:normAutofit/>
          </a:bodyPr>
          <a:lstStyle/>
          <a:p>
            <a:r>
              <a:rPr lang="zh-CN" altLang="en-US" sz="6000" dirty="0">
                <a:solidFill>
                  <a:schemeClr val="bg1"/>
                </a:solidFill>
              </a:rPr>
              <a:t>目录</a:t>
            </a:r>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graphicFrame>
        <p:nvGraphicFramePr>
          <p:cNvPr id="4" name="内容占位符 3">
            <a:extLst>
              <a:ext uri="{FF2B5EF4-FFF2-40B4-BE49-F238E27FC236}">
                <a16:creationId xmlns:a16="http://schemas.microsoft.com/office/drawing/2014/main" id="{4AB7FD58-2258-4091-A6A0-3D5600A30582}"/>
              </a:ext>
            </a:extLst>
          </p:cNvPr>
          <p:cNvGraphicFramePr>
            <a:graphicFrameLocks noGrp="1"/>
          </p:cNvGraphicFramePr>
          <p:nvPr>
            <p:ph sz="quarter" idx="13"/>
            <p:extLst>
              <p:ext uri="{D42A27DB-BD31-4B8C-83A1-F6EECF244321}">
                <p14:modId xmlns:p14="http://schemas.microsoft.com/office/powerpoint/2010/main" val="4118478913"/>
              </p:ext>
            </p:extLst>
          </p:nvPr>
        </p:nvGraphicFramePr>
        <p:xfrm>
          <a:off x="4013877" y="-2"/>
          <a:ext cx="8178122" cy="6858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 name="图片 23">
            <a:extLst>
              <a:ext uri="{FF2B5EF4-FFF2-40B4-BE49-F238E27FC236}">
                <a16:creationId xmlns:a16="http://schemas.microsoft.com/office/drawing/2014/main" id="{11C3A3A7-ACF2-4ED1-81E7-FB91289F21BE}"/>
              </a:ext>
            </a:extLst>
          </p:cNvPr>
          <p:cNvPicPr>
            <a:picLocks noChangeAspect="1"/>
          </p:cNvPicPr>
          <p:nvPr/>
        </p:nvPicPr>
        <p:blipFill>
          <a:blip r:embed="rId8"/>
          <a:stretch>
            <a:fillRect/>
          </a:stretch>
        </p:blipFill>
        <p:spPr>
          <a:xfrm>
            <a:off x="10221481" y="1"/>
            <a:ext cx="1970519" cy="1719072"/>
          </a:xfrm>
          <a:prstGeom prst="rect">
            <a:avLst/>
          </a:prstGeom>
        </p:spPr>
      </p:pic>
    </p:spTree>
    <p:extLst>
      <p:ext uri="{BB962C8B-B14F-4D97-AF65-F5344CB8AC3E}">
        <p14:creationId xmlns:p14="http://schemas.microsoft.com/office/powerpoint/2010/main" val="3297086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DE261A8-6E34-4DEC-AB42-AB5DE082DBF1}"/>
              </a:ext>
            </a:extLst>
          </p:cNvPr>
          <p:cNvSpPr/>
          <p:nvPr/>
        </p:nvSpPr>
        <p:spPr>
          <a:xfrm>
            <a:off x="737937" y="1659285"/>
            <a:ext cx="4844715" cy="3539430"/>
          </a:xfrm>
          <a:prstGeom prst="rect">
            <a:avLst/>
          </a:prstGeom>
        </p:spPr>
        <p:txBody>
          <a:bodyPr wrap="square">
            <a:spAutoFit/>
          </a:bodyPr>
          <a:lstStyle/>
          <a:p>
            <a:r>
              <a:rPr lang="zh-CN" altLang="en-US" sz="3200" dirty="0"/>
              <a:t>表示方式：</a:t>
            </a:r>
          </a:p>
          <a:p>
            <a:r>
              <a:rPr lang="en-US" altLang="zh-CN" sz="3200" dirty="0"/>
              <a:t>•	</a:t>
            </a:r>
            <a:r>
              <a:rPr lang="zh-CN" altLang="en-US" sz="3200" dirty="0">
                <a:solidFill>
                  <a:srgbClr val="FF0000"/>
                </a:solidFill>
              </a:rPr>
              <a:t>供接口</a:t>
            </a:r>
            <a:r>
              <a:rPr lang="zh-CN" altLang="en-US" sz="3200" dirty="0"/>
              <a:t>用“棒棒糖”式的图形表示，即</a:t>
            </a:r>
            <a:r>
              <a:rPr lang="zh-CN" altLang="en-US" sz="3200" dirty="0">
                <a:solidFill>
                  <a:srgbClr val="FF0000"/>
                </a:solidFill>
              </a:rPr>
              <a:t>由一个封闭的圆形与一条直线组成</a:t>
            </a:r>
            <a:r>
              <a:rPr lang="zh-CN" altLang="en-US" sz="3200" dirty="0"/>
              <a:t>。</a:t>
            </a:r>
          </a:p>
          <a:p>
            <a:r>
              <a:rPr lang="en-US" altLang="zh-CN" sz="3200" dirty="0"/>
              <a:t>•	</a:t>
            </a:r>
            <a:r>
              <a:rPr lang="zh-CN" altLang="en-US" sz="3200" dirty="0">
                <a:solidFill>
                  <a:srgbClr val="FF0000"/>
                </a:solidFill>
              </a:rPr>
              <a:t>需接口</a:t>
            </a:r>
            <a:r>
              <a:rPr lang="zh-CN" altLang="en-US" sz="3200" dirty="0"/>
              <a:t>用“插座”式的图形表示，即</a:t>
            </a:r>
            <a:r>
              <a:rPr lang="zh-CN" altLang="en-US" sz="3200" dirty="0">
                <a:solidFill>
                  <a:srgbClr val="FF0000"/>
                </a:solidFill>
              </a:rPr>
              <a:t>由一个半圆与一条直线组成</a:t>
            </a:r>
            <a:r>
              <a:rPr lang="zh-CN" altLang="en-US" sz="3200" dirty="0"/>
              <a:t>。</a:t>
            </a:r>
          </a:p>
        </p:txBody>
      </p:sp>
      <p:pic>
        <p:nvPicPr>
          <p:cNvPr id="3" name="图片 2" descr="IMG_258">
            <a:extLst>
              <a:ext uri="{FF2B5EF4-FFF2-40B4-BE49-F238E27FC236}">
                <a16:creationId xmlns:a16="http://schemas.microsoft.com/office/drawing/2014/main" id="{9F3BEFE7-DBE5-41EC-8120-48D1A54EC7F7}"/>
              </a:ext>
            </a:extLst>
          </p:cNvPr>
          <p:cNvPicPr/>
          <p:nvPr/>
        </p:nvPicPr>
        <p:blipFill>
          <a:blip r:embed="rId2"/>
          <a:stretch>
            <a:fillRect/>
          </a:stretch>
        </p:blipFill>
        <p:spPr>
          <a:xfrm>
            <a:off x="5582652" y="1162151"/>
            <a:ext cx="6352674" cy="4468628"/>
          </a:xfrm>
          <a:prstGeom prst="rect">
            <a:avLst/>
          </a:prstGeom>
          <a:noFill/>
          <a:ln w="9525">
            <a:noFill/>
          </a:ln>
        </p:spPr>
      </p:pic>
    </p:spTree>
    <p:extLst>
      <p:ext uri="{BB962C8B-B14F-4D97-AF65-F5344CB8AC3E}">
        <p14:creationId xmlns:p14="http://schemas.microsoft.com/office/powerpoint/2010/main" val="1939779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E23C32-486A-43A4-AAD6-285FAAA9C144}"/>
              </a:ext>
            </a:extLst>
          </p:cNvPr>
          <p:cNvSpPr/>
          <p:nvPr/>
        </p:nvSpPr>
        <p:spPr>
          <a:xfrm>
            <a:off x="729915" y="1281023"/>
            <a:ext cx="11205411" cy="4524315"/>
          </a:xfrm>
          <a:prstGeom prst="rect">
            <a:avLst/>
          </a:prstGeom>
        </p:spPr>
        <p:txBody>
          <a:bodyPr wrap="square">
            <a:spAutoFit/>
          </a:bodyPr>
          <a:lstStyle/>
          <a:p>
            <a:r>
              <a:rPr lang="en-US" altLang="zh-CN" sz="3200" dirty="0"/>
              <a:t>3.</a:t>
            </a:r>
            <a:r>
              <a:rPr lang="zh-CN" altLang="en-US" sz="3200" dirty="0"/>
              <a:t>外部接口</a:t>
            </a:r>
            <a:r>
              <a:rPr lang="en-US" altLang="zh-CN" sz="3200" dirty="0"/>
              <a:t>——</a:t>
            </a:r>
            <a:r>
              <a:rPr lang="zh-CN" altLang="en-US" sz="3200" dirty="0"/>
              <a:t>端口</a:t>
            </a:r>
          </a:p>
          <a:p>
            <a:r>
              <a:rPr lang="en-US" altLang="zh-CN" sz="3200" dirty="0"/>
              <a:t>•	</a:t>
            </a:r>
            <a:r>
              <a:rPr lang="zh-CN" altLang="en-US" sz="3200" dirty="0"/>
              <a:t>端口是</a:t>
            </a:r>
            <a:r>
              <a:rPr lang="en-US" altLang="zh-CN" sz="3200" dirty="0"/>
              <a:t>UML2.0</a:t>
            </a:r>
            <a:r>
              <a:rPr lang="zh-CN" altLang="en-US" sz="3200" dirty="0"/>
              <a:t>引入的概念</a:t>
            </a:r>
          </a:p>
          <a:p>
            <a:r>
              <a:rPr lang="en-US" altLang="zh-CN" sz="3200" dirty="0"/>
              <a:t>•	</a:t>
            </a:r>
            <a:r>
              <a:rPr lang="zh-CN" altLang="en-US" sz="3200" dirty="0"/>
              <a:t>端口描述了</a:t>
            </a:r>
            <a:r>
              <a:rPr lang="zh-CN" altLang="en-US" sz="3200" dirty="0">
                <a:solidFill>
                  <a:srgbClr val="FF0000"/>
                </a:solidFill>
              </a:rPr>
              <a:t>在构件与它的环境之间</a:t>
            </a:r>
            <a:r>
              <a:rPr lang="zh-CN" altLang="en-US" sz="3200" dirty="0"/>
              <a:t>以及在</a:t>
            </a:r>
            <a:r>
              <a:rPr lang="zh-CN" altLang="en-US" sz="3200" dirty="0">
                <a:solidFill>
                  <a:srgbClr val="FF0000"/>
                </a:solidFill>
              </a:rPr>
              <a:t>构件与它的内部构件之间</a:t>
            </a:r>
            <a:r>
              <a:rPr lang="zh-CN" altLang="en-US" sz="3200" dirty="0"/>
              <a:t>的一个显示的交互点</a:t>
            </a:r>
          </a:p>
          <a:p>
            <a:r>
              <a:rPr lang="en-US" altLang="zh-CN" sz="3200" dirty="0"/>
              <a:t>•	</a:t>
            </a:r>
            <a:r>
              <a:rPr lang="zh-CN" altLang="en-US" sz="3200" dirty="0"/>
              <a:t>端口是</a:t>
            </a:r>
            <a:r>
              <a:rPr lang="zh-CN" altLang="en-US" sz="3200" dirty="0">
                <a:solidFill>
                  <a:srgbClr val="FF0000"/>
                </a:solidFill>
              </a:rPr>
              <a:t>一个封装构件的显示的对外窗口</a:t>
            </a:r>
            <a:r>
              <a:rPr lang="zh-CN" altLang="en-US" sz="3200" dirty="0"/>
              <a:t>，所有进出构件的交互都要通过端口。</a:t>
            </a:r>
          </a:p>
          <a:p>
            <a:r>
              <a:rPr lang="en-US" altLang="zh-CN" sz="3200" dirty="0"/>
              <a:t>•	</a:t>
            </a:r>
            <a:r>
              <a:rPr lang="zh-CN" altLang="en-US" sz="3200" dirty="0"/>
              <a:t>使用端口能在更大的程度上增加构件的封装性和可替代性。</a:t>
            </a:r>
          </a:p>
          <a:p>
            <a:r>
              <a:rPr lang="en-US" altLang="zh-CN" sz="3200" dirty="0"/>
              <a:t>•	</a:t>
            </a:r>
            <a:r>
              <a:rPr lang="zh-CN" altLang="en-US" sz="3200" dirty="0"/>
              <a:t>端口是</a:t>
            </a:r>
            <a:r>
              <a:rPr lang="zh-CN" altLang="en-US" sz="3200" dirty="0">
                <a:solidFill>
                  <a:srgbClr val="FF0000"/>
                </a:solidFill>
              </a:rPr>
              <a:t>构件的一部分</a:t>
            </a:r>
            <a:r>
              <a:rPr lang="zh-CN" altLang="en-US" sz="3200" dirty="0"/>
              <a:t>，端口的实例随着它们所属的构件的实例一起被创建和撤消。</a:t>
            </a:r>
          </a:p>
        </p:txBody>
      </p:sp>
    </p:spTree>
    <p:extLst>
      <p:ext uri="{BB962C8B-B14F-4D97-AF65-F5344CB8AC3E}">
        <p14:creationId xmlns:p14="http://schemas.microsoft.com/office/powerpoint/2010/main" val="2805178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9ECC4D-8827-4CC9-AAF1-EA80C2BC09F9}"/>
              </a:ext>
            </a:extLst>
          </p:cNvPr>
          <p:cNvSpPr/>
          <p:nvPr/>
        </p:nvSpPr>
        <p:spPr>
          <a:xfrm>
            <a:off x="1282031" y="600321"/>
            <a:ext cx="10427369" cy="2523768"/>
          </a:xfrm>
          <a:prstGeom prst="rect">
            <a:avLst/>
          </a:prstGeom>
        </p:spPr>
        <p:txBody>
          <a:bodyPr wrap="square">
            <a:spAutoFit/>
          </a:bodyPr>
          <a:lstStyle/>
          <a:p>
            <a:r>
              <a:rPr lang="en-US" altLang="zh-CN" sz="2800" dirty="0"/>
              <a:t>&lt;1&gt;</a:t>
            </a:r>
            <a:r>
              <a:rPr lang="zh-CN" altLang="en-US" sz="2800" dirty="0"/>
              <a:t>接口与端口的关系</a:t>
            </a:r>
          </a:p>
          <a:p>
            <a:r>
              <a:rPr lang="zh-CN" altLang="en-US" sz="2800" dirty="0"/>
              <a:t>  </a:t>
            </a:r>
            <a:r>
              <a:rPr lang="zh-CN" altLang="en-US" sz="2800" dirty="0">
                <a:solidFill>
                  <a:srgbClr val="FF0000"/>
                </a:solidFill>
              </a:rPr>
              <a:t>提供接口</a:t>
            </a:r>
            <a:r>
              <a:rPr lang="zh-CN" altLang="en-US" sz="2800" dirty="0"/>
              <a:t>说明了通过端口来提供服务，</a:t>
            </a:r>
            <a:r>
              <a:rPr lang="zh-CN" altLang="en-US" sz="2800" dirty="0">
                <a:solidFill>
                  <a:srgbClr val="FF0000"/>
                </a:solidFill>
              </a:rPr>
              <a:t>请求接口</a:t>
            </a:r>
            <a:r>
              <a:rPr lang="zh-CN" altLang="en-US" sz="2800" dirty="0"/>
              <a:t>说明了通过端口需要从其它构件获得服务。</a:t>
            </a:r>
          </a:p>
          <a:p>
            <a:r>
              <a:rPr lang="zh-CN" altLang="en-US" sz="2800" dirty="0"/>
              <a:t>  一个构件可以通过一个特定端口同另一个构件通讯，而且通讯完全是通过由端口支持的接口来描述的。</a:t>
            </a:r>
            <a:endParaRPr lang="en-US" altLang="zh-CN" sz="2800" dirty="0"/>
          </a:p>
          <a:p>
            <a:r>
              <a:rPr lang="zh-CN" altLang="en-US" dirty="0"/>
              <a:t> </a:t>
            </a:r>
          </a:p>
        </p:txBody>
      </p:sp>
      <p:pic>
        <p:nvPicPr>
          <p:cNvPr id="6" name="图片 5" descr="IMG_260">
            <a:extLst>
              <a:ext uri="{FF2B5EF4-FFF2-40B4-BE49-F238E27FC236}">
                <a16:creationId xmlns:a16="http://schemas.microsoft.com/office/drawing/2014/main" id="{1E96652C-0FF3-4BA3-B585-676875C455E2}"/>
              </a:ext>
            </a:extLst>
          </p:cNvPr>
          <p:cNvPicPr/>
          <p:nvPr/>
        </p:nvPicPr>
        <p:blipFill>
          <a:blip r:embed="rId2"/>
          <a:stretch>
            <a:fillRect/>
          </a:stretch>
        </p:blipFill>
        <p:spPr>
          <a:xfrm>
            <a:off x="529388" y="3429000"/>
            <a:ext cx="6545179" cy="3128211"/>
          </a:xfrm>
          <a:prstGeom prst="rect">
            <a:avLst/>
          </a:prstGeom>
          <a:noFill/>
          <a:ln w="9525">
            <a:noFill/>
          </a:ln>
        </p:spPr>
      </p:pic>
      <p:sp>
        <p:nvSpPr>
          <p:cNvPr id="5" name="矩形 4">
            <a:extLst>
              <a:ext uri="{FF2B5EF4-FFF2-40B4-BE49-F238E27FC236}">
                <a16:creationId xmlns:a16="http://schemas.microsoft.com/office/drawing/2014/main" id="{7D37889B-0836-4728-BE3B-3EA590D40317}"/>
              </a:ext>
            </a:extLst>
          </p:cNvPr>
          <p:cNvSpPr/>
          <p:nvPr/>
        </p:nvSpPr>
        <p:spPr>
          <a:xfrm>
            <a:off x="7491664" y="3272247"/>
            <a:ext cx="3914273" cy="1815882"/>
          </a:xfrm>
          <a:prstGeom prst="rect">
            <a:avLst/>
          </a:prstGeom>
        </p:spPr>
        <p:txBody>
          <a:bodyPr wrap="square">
            <a:spAutoFit/>
          </a:bodyPr>
          <a:lstStyle/>
          <a:p>
            <a:r>
              <a:rPr lang="en-US" altLang="zh-CN" sz="2800" dirty="0"/>
              <a:t>&lt;2&gt;</a:t>
            </a:r>
            <a:r>
              <a:rPr lang="zh-CN" altLang="en-US" sz="2800" dirty="0"/>
              <a:t>表示方式</a:t>
            </a:r>
          </a:p>
          <a:p>
            <a:r>
              <a:rPr lang="zh-CN" altLang="en-US" sz="2800" dirty="0"/>
              <a:t>  通过尾部加小方框的正常接口表示，</a:t>
            </a:r>
            <a:r>
              <a:rPr lang="zh-CN" altLang="en-US" sz="2800" dirty="0">
                <a:solidFill>
                  <a:srgbClr val="FF0000"/>
                </a:solidFill>
              </a:rPr>
              <a:t>小方框就被称为端口</a:t>
            </a:r>
            <a:r>
              <a:rPr lang="zh-CN" altLang="en-US" sz="2800" dirty="0"/>
              <a:t>。</a:t>
            </a:r>
          </a:p>
        </p:txBody>
      </p:sp>
    </p:spTree>
    <p:extLst>
      <p:ext uri="{BB962C8B-B14F-4D97-AF65-F5344CB8AC3E}">
        <p14:creationId xmlns:p14="http://schemas.microsoft.com/office/powerpoint/2010/main" val="3333469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246EA05-D930-42F2-B257-CF0C86167465}"/>
              </a:ext>
            </a:extLst>
          </p:cNvPr>
          <p:cNvSpPr/>
          <p:nvPr/>
        </p:nvSpPr>
        <p:spPr>
          <a:xfrm>
            <a:off x="2109536" y="1905506"/>
            <a:ext cx="7972928" cy="3477875"/>
          </a:xfrm>
          <a:prstGeom prst="rect">
            <a:avLst/>
          </a:prstGeom>
        </p:spPr>
        <p:txBody>
          <a:bodyPr wrap="square">
            <a:spAutoFit/>
          </a:bodyPr>
          <a:lstStyle/>
          <a:p>
            <a:r>
              <a:rPr lang="en-US" altLang="zh-CN" sz="4000" dirty="0"/>
              <a:t>3.</a:t>
            </a:r>
            <a:r>
              <a:rPr lang="zh-CN" altLang="en-US" sz="4000" dirty="0"/>
              <a:t>关系</a:t>
            </a:r>
            <a:endParaRPr lang="en-US" altLang="zh-CN" sz="4000" dirty="0"/>
          </a:p>
          <a:p>
            <a:r>
              <a:rPr lang="zh-CN" altLang="en-US" sz="3600" dirty="0"/>
              <a:t>关系是事物之间的联系，在面向对象的建模中，最重要的关系是依赖、泛化、关联和实现，但构件图中使用最多的是</a:t>
            </a:r>
            <a:r>
              <a:rPr lang="zh-CN" altLang="en-US" sz="3600" dirty="0">
                <a:solidFill>
                  <a:srgbClr val="FF0000"/>
                </a:solidFill>
              </a:rPr>
              <a:t>依赖和实现</a:t>
            </a:r>
            <a:r>
              <a:rPr lang="zh-CN" altLang="en-US" sz="3600" dirty="0"/>
              <a:t>关系。</a:t>
            </a:r>
          </a:p>
          <a:p>
            <a:endParaRPr lang="en-US" altLang="zh-CN" sz="3600" dirty="0"/>
          </a:p>
        </p:txBody>
      </p:sp>
    </p:spTree>
    <p:extLst>
      <p:ext uri="{BB962C8B-B14F-4D97-AF65-F5344CB8AC3E}">
        <p14:creationId xmlns:p14="http://schemas.microsoft.com/office/powerpoint/2010/main" val="912744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64DDB11-3920-450F-9165-CC02029C2104}"/>
              </a:ext>
            </a:extLst>
          </p:cNvPr>
          <p:cNvSpPr/>
          <p:nvPr/>
        </p:nvSpPr>
        <p:spPr>
          <a:xfrm>
            <a:off x="1556084" y="1441592"/>
            <a:ext cx="9416716" cy="1569660"/>
          </a:xfrm>
          <a:prstGeom prst="rect">
            <a:avLst/>
          </a:prstGeom>
        </p:spPr>
        <p:txBody>
          <a:bodyPr wrap="square">
            <a:spAutoFit/>
          </a:bodyPr>
          <a:lstStyle/>
          <a:p>
            <a:r>
              <a:rPr lang="zh-CN" altLang="en-US" sz="3200" dirty="0"/>
              <a:t>       在</a:t>
            </a:r>
            <a:r>
              <a:rPr lang="en-US" altLang="zh-CN" sz="3200" dirty="0"/>
              <a:t>UML</a:t>
            </a:r>
            <a:r>
              <a:rPr lang="zh-CN" altLang="en-US" sz="3200" dirty="0"/>
              <a:t>中，组件图中依赖关系的表示方法与类图中依赖关系相同，都是一个由客户指向提供者的虚线箭头</a:t>
            </a:r>
          </a:p>
        </p:txBody>
      </p:sp>
      <p:pic>
        <p:nvPicPr>
          <p:cNvPr id="4" name="图片 3">
            <a:extLst>
              <a:ext uri="{FF2B5EF4-FFF2-40B4-BE49-F238E27FC236}">
                <a16:creationId xmlns:a16="http://schemas.microsoft.com/office/drawing/2014/main" id="{6DDF7DA1-F69F-4CF5-8A92-B85B6DB52350}"/>
              </a:ext>
            </a:extLst>
          </p:cNvPr>
          <p:cNvPicPr>
            <a:picLocks noChangeAspect="1"/>
          </p:cNvPicPr>
          <p:nvPr/>
        </p:nvPicPr>
        <p:blipFill>
          <a:blip r:embed="rId2"/>
          <a:stretch>
            <a:fillRect/>
          </a:stretch>
        </p:blipFill>
        <p:spPr>
          <a:xfrm>
            <a:off x="2094360" y="3678393"/>
            <a:ext cx="8003279" cy="1738015"/>
          </a:xfrm>
          <a:prstGeom prst="rect">
            <a:avLst/>
          </a:prstGeom>
        </p:spPr>
      </p:pic>
    </p:spTree>
    <p:extLst>
      <p:ext uri="{BB962C8B-B14F-4D97-AF65-F5344CB8AC3E}">
        <p14:creationId xmlns:p14="http://schemas.microsoft.com/office/powerpoint/2010/main" val="4052008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9750DA9-579C-46C9-92FD-D23646CC1DBB}"/>
              </a:ext>
            </a:extLst>
          </p:cNvPr>
          <p:cNvSpPr/>
          <p:nvPr/>
        </p:nvSpPr>
        <p:spPr>
          <a:xfrm>
            <a:off x="2181725" y="1366897"/>
            <a:ext cx="8582527" cy="1569660"/>
          </a:xfrm>
          <a:prstGeom prst="rect">
            <a:avLst/>
          </a:prstGeom>
        </p:spPr>
        <p:txBody>
          <a:bodyPr wrap="square">
            <a:spAutoFit/>
          </a:bodyPr>
          <a:lstStyle/>
          <a:p>
            <a:r>
              <a:rPr lang="zh-CN" altLang="en-US" sz="3200" dirty="0"/>
              <a:t>实现关系是指组件向外提供的服务。实现关系使用实现表示。实现关系多用了组件和接口之间。组件可以实现接口。</a:t>
            </a:r>
          </a:p>
        </p:txBody>
      </p:sp>
      <p:pic>
        <p:nvPicPr>
          <p:cNvPr id="3" name="图片 2">
            <a:extLst>
              <a:ext uri="{FF2B5EF4-FFF2-40B4-BE49-F238E27FC236}">
                <a16:creationId xmlns:a16="http://schemas.microsoft.com/office/drawing/2014/main" id="{F0FF5044-1C91-4393-B6FD-8E0A71C67E26}"/>
              </a:ext>
            </a:extLst>
          </p:cNvPr>
          <p:cNvPicPr>
            <a:picLocks noChangeAspect="1"/>
          </p:cNvPicPr>
          <p:nvPr/>
        </p:nvPicPr>
        <p:blipFill>
          <a:blip r:embed="rId2"/>
          <a:stretch>
            <a:fillRect/>
          </a:stretch>
        </p:blipFill>
        <p:spPr>
          <a:xfrm>
            <a:off x="3935412" y="3679056"/>
            <a:ext cx="4321175" cy="1524000"/>
          </a:xfrm>
          <a:prstGeom prst="rect">
            <a:avLst/>
          </a:prstGeom>
        </p:spPr>
      </p:pic>
    </p:spTree>
    <p:extLst>
      <p:ext uri="{BB962C8B-B14F-4D97-AF65-F5344CB8AC3E}">
        <p14:creationId xmlns:p14="http://schemas.microsoft.com/office/powerpoint/2010/main" val="3035270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62B779-3743-4919-944C-82E4757C46BE}"/>
              </a:ext>
            </a:extLst>
          </p:cNvPr>
          <p:cNvSpPr/>
          <p:nvPr/>
        </p:nvSpPr>
        <p:spPr>
          <a:xfrm>
            <a:off x="1042736" y="1611159"/>
            <a:ext cx="9529011" cy="3539430"/>
          </a:xfrm>
          <a:prstGeom prst="rect">
            <a:avLst/>
          </a:prstGeom>
        </p:spPr>
        <p:txBody>
          <a:bodyPr wrap="square">
            <a:spAutoFit/>
          </a:bodyPr>
          <a:lstStyle/>
          <a:p>
            <a:r>
              <a:rPr lang="en-US" altLang="zh-CN" sz="3200" dirty="0"/>
              <a:t>4.</a:t>
            </a:r>
            <a:r>
              <a:rPr lang="zh-CN" altLang="en-US" sz="3200" dirty="0"/>
              <a:t>连接器（</a:t>
            </a:r>
            <a:r>
              <a:rPr lang="en-US" altLang="zh-CN" sz="3200" dirty="0"/>
              <a:t>Connector</a:t>
            </a:r>
            <a:r>
              <a:rPr lang="zh-CN" altLang="en-US" sz="3200" dirty="0"/>
              <a:t>）</a:t>
            </a:r>
            <a:r>
              <a:rPr lang="en-US" altLang="zh-CN" sz="3200" dirty="0"/>
              <a:t>——</a:t>
            </a:r>
            <a:r>
              <a:rPr lang="zh-CN" altLang="en-US" sz="3200" dirty="0"/>
              <a:t>连接件</a:t>
            </a:r>
          </a:p>
          <a:p>
            <a:r>
              <a:rPr lang="en-US" altLang="zh-CN" sz="3200" dirty="0"/>
              <a:t>UML2.0</a:t>
            </a:r>
            <a:r>
              <a:rPr lang="zh-CN" altLang="en-US" sz="3200" dirty="0"/>
              <a:t>提供两种类型的连接器：</a:t>
            </a:r>
          </a:p>
          <a:p>
            <a:r>
              <a:rPr lang="en-US" altLang="zh-CN" sz="3200" dirty="0"/>
              <a:t>1.	</a:t>
            </a:r>
            <a:r>
              <a:rPr lang="zh-CN" altLang="en-US" sz="3200" dirty="0"/>
              <a:t>代理连接器（</a:t>
            </a:r>
            <a:r>
              <a:rPr lang="en-US" altLang="zh-CN" sz="3200" dirty="0"/>
              <a:t>Delegation Connector</a:t>
            </a:r>
            <a:r>
              <a:rPr lang="zh-CN" altLang="en-US" sz="3200" dirty="0"/>
              <a:t>）</a:t>
            </a:r>
            <a:r>
              <a:rPr lang="en-US" altLang="zh-CN" sz="3200" dirty="0"/>
              <a:t>——</a:t>
            </a:r>
            <a:r>
              <a:rPr lang="zh-CN" altLang="en-US" sz="3200" dirty="0">
                <a:solidFill>
                  <a:srgbClr val="FF0000"/>
                </a:solidFill>
              </a:rPr>
              <a:t>连接外部接口的端口和内部接口</a:t>
            </a:r>
            <a:r>
              <a:rPr lang="zh-CN" altLang="en-US" sz="3200" dirty="0"/>
              <a:t>。</a:t>
            </a:r>
          </a:p>
          <a:p>
            <a:r>
              <a:rPr lang="en-US" altLang="zh-CN" sz="3200" dirty="0"/>
              <a:t>2.	</a:t>
            </a:r>
            <a:r>
              <a:rPr lang="zh-CN" altLang="en-US" sz="3200" dirty="0"/>
              <a:t>装配连接器（</a:t>
            </a:r>
            <a:r>
              <a:rPr lang="en-US" altLang="zh-CN" sz="3200" dirty="0"/>
              <a:t>Assembly Connector</a:t>
            </a:r>
            <a:r>
              <a:rPr lang="zh-CN" altLang="en-US" sz="3200" dirty="0"/>
              <a:t>）</a:t>
            </a:r>
            <a:r>
              <a:rPr lang="en-US" altLang="zh-CN" sz="3200" dirty="0"/>
              <a:t>——</a:t>
            </a:r>
            <a:r>
              <a:rPr lang="zh-CN" altLang="en-US" sz="3200" dirty="0"/>
              <a:t>表示构件之间的关系，它</a:t>
            </a:r>
            <a:r>
              <a:rPr lang="zh-CN" altLang="en-US" sz="3200" dirty="0">
                <a:solidFill>
                  <a:srgbClr val="FF0000"/>
                </a:solidFill>
              </a:rPr>
              <a:t>连接构件内部的类</a:t>
            </a:r>
            <a:r>
              <a:rPr lang="zh-CN" altLang="en-US" sz="3200" dirty="0"/>
              <a:t>，将</a:t>
            </a:r>
            <a:r>
              <a:rPr lang="zh-CN" altLang="en-US" sz="3200" dirty="0">
                <a:solidFill>
                  <a:srgbClr val="FF0000"/>
                </a:solidFill>
              </a:rPr>
              <a:t>一个构件的供接口和一个构件的需接口</a:t>
            </a:r>
            <a:r>
              <a:rPr lang="zh-CN" altLang="en-US" sz="3200" dirty="0"/>
              <a:t>捆绑在一起</a:t>
            </a:r>
          </a:p>
        </p:txBody>
      </p:sp>
    </p:spTree>
    <p:extLst>
      <p:ext uri="{BB962C8B-B14F-4D97-AF65-F5344CB8AC3E}">
        <p14:creationId xmlns:p14="http://schemas.microsoft.com/office/powerpoint/2010/main" val="647731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C5A0BC3-3BCD-45E8-B0EA-D5B7D12EEFCD}"/>
              </a:ext>
            </a:extLst>
          </p:cNvPr>
          <p:cNvSpPr/>
          <p:nvPr/>
        </p:nvSpPr>
        <p:spPr>
          <a:xfrm>
            <a:off x="914400" y="1331547"/>
            <a:ext cx="9721515" cy="4524315"/>
          </a:xfrm>
          <a:prstGeom prst="rect">
            <a:avLst/>
          </a:prstGeom>
        </p:spPr>
        <p:txBody>
          <a:bodyPr wrap="square">
            <a:spAutoFit/>
          </a:bodyPr>
          <a:lstStyle/>
          <a:p>
            <a:r>
              <a:rPr lang="en-US" altLang="zh-CN" sz="3600" dirty="0"/>
              <a:t>&lt;1&gt;</a:t>
            </a:r>
            <a:r>
              <a:rPr lang="zh-CN" altLang="en-US" sz="3600" dirty="0"/>
              <a:t>代理连接器</a:t>
            </a:r>
          </a:p>
          <a:p>
            <a:r>
              <a:rPr lang="zh-CN" altLang="en-US" sz="3200" dirty="0"/>
              <a:t>  代理有这样的含义：具体的消息流将发生在所连接的端口之间，可能要跨越多个层次，最终到达要对消息进行处理的最终部件实例。这样，</a:t>
            </a:r>
            <a:r>
              <a:rPr lang="zh-CN" altLang="en-US" sz="3200" dirty="0">
                <a:solidFill>
                  <a:srgbClr val="FF0000"/>
                </a:solidFill>
              </a:rPr>
              <a:t>使用代理连接件可对构件行为的层次分解建模</a:t>
            </a:r>
            <a:r>
              <a:rPr lang="zh-CN" altLang="en-US" sz="3200" dirty="0"/>
              <a:t>。</a:t>
            </a:r>
          </a:p>
          <a:p>
            <a:r>
              <a:rPr lang="zh-CN" altLang="en-US" sz="3200" dirty="0"/>
              <a:t>  代理连接件把外部对构件端口的请求分发到构件内部的部件实例进行处理，或者通过构件端口把构件内部部件实例向构件外部的请求分发出去。</a:t>
            </a:r>
          </a:p>
          <a:p>
            <a:r>
              <a:rPr lang="zh-CN" altLang="en-US" sz="2800" dirty="0"/>
              <a:t> </a:t>
            </a:r>
          </a:p>
        </p:txBody>
      </p:sp>
    </p:spTree>
    <p:extLst>
      <p:ext uri="{BB962C8B-B14F-4D97-AF65-F5344CB8AC3E}">
        <p14:creationId xmlns:p14="http://schemas.microsoft.com/office/powerpoint/2010/main" val="903622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D40FA02-50CA-4069-8519-C6C1DF80030B}"/>
              </a:ext>
            </a:extLst>
          </p:cNvPr>
          <p:cNvSpPr/>
          <p:nvPr/>
        </p:nvSpPr>
        <p:spPr>
          <a:xfrm>
            <a:off x="1026693" y="1775937"/>
            <a:ext cx="9561095" cy="3046988"/>
          </a:xfrm>
          <a:prstGeom prst="rect">
            <a:avLst/>
          </a:prstGeom>
        </p:spPr>
        <p:txBody>
          <a:bodyPr wrap="square">
            <a:spAutoFit/>
          </a:bodyPr>
          <a:lstStyle/>
          <a:p>
            <a:r>
              <a:rPr lang="zh-CN" altLang="en-US" sz="3200" dirty="0"/>
              <a:t>构件内部的一个部件可以是</a:t>
            </a:r>
            <a:r>
              <a:rPr lang="zh-CN" altLang="en-US" sz="3200" dirty="0">
                <a:solidFill>
                  <a:srgbClr val="FF0000"/>
                </a:solidFill>
              </a:rPr>
              <a:t>另一个构件或是一个类</a:t>
            </a:r>
            <a:r>
              <a:rPr lang="zh-CN" altLang="en-US" sz="3200" dirty="0"/>
              <a:t>。注意，必须在</a:t>
            </a:r>
            <a:r>
              <a:rPr lang="zh-CN" altLang="en-US" sz="3200" dirty="0">
                <a:solidFill>
                  <a:srgbClr val="FF0000"/>
                </a:solidFill>
              </a:rPr>
              <a:t>两个提供端口间或两个请求端口间</a:t>
            </a:r>
            <a:r>
              <a:rPr lang="zh-CN" altLang="en-US" sz="3200" dirty="0"/>
              <a:t>定义代理连接器。</a:t>
            </a:r>
          </a:p>
          <a:p>
            <a:r>
              <a:rPr lang="zh-CN" altLang="en-US" sz="3200" dirty="0"/>
              <a:t>注意事项：因为构件是可以嵌套的，所以</a:t>
            </a:r>
            <a:r>
              <a:rPr lang="zh-CN" altLang="en-US" sz="3200" dirty="0">
                <a:solidFill>
                  <a:srgbClr val="FF0000"/>
                </a:solidFill>
              </a:rPr>
              <a:t>内部构件之间的连接（球</a:t>
            </a:r>
            <a:r>
              <a:rPr lang="en-US" altLang="zh-CN" sz="3200" dirty="0">
                <a:solidFill>
                  <a:srgbClr val="FF0000"/>
                </a:solidFill>
              </a:rPr>
              <a:t>-</a:t>
            </a:r>
            <a:r>
              <a:rPr lang="zh-CN" altLang="en-US" sz="3200" dirty="0">
                <a:solidFill>
                  <a:srgbClr val="FF0000"/>
                </a:solidFill>
              </a:rPr>
              <a:t>穴）是装配连接器</a:t>
            </a:r>
            <a:r>
              <a:rPr lang="zh-CN" altLang="en-US" sz="3200" dirty="0"/>
              <a:t>，</a:t>
            </a:r>
            <a:r>
              <a:rPr lang="zh-CN" altLang="en-US" sz="3200" dirty="0">
                <a:solidFill>
                  <a:srgbClr val="FF0000"/>
                </a:solidFill>
              </a:rPr>
              <a:t>内部构件与端口之间的连接（实线箭头）是代理连接器</a:t>
            </a:r>
            <a:r>
              <a:rPr lang="zh-CN" altLang="en-US" sz="3200" dirty="0"/>
              <a:t>。</a:t>
            </a:r>
          </a:p>
        </p:txBody>
      </p:sp>
    </p:spTree>
    <p:extLst>
      <p:ext uri="{BB962C8B-B14F-4D97-AF65-F5344CB8AC3E}">
        <p14:creationId xmlns:p14="http://schemas.microsoft.com/office/powerpoint/2010/main" val="478869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F7179A-B9B8-4EF6-AF19-B66C120FF203}"/>
              </a:ext>
            </a:extLst>
          </p:cNvPr>
          <p:cNvSpPr/>
          <p:nvPr/>
        </p:nvSpPr>
        <p:spPr>
          <a:xfrm>
            <a:off x="1227220" y="1425887"/>
            <a:ext cx="9737559" cy="4006225"/>
          </a:xfrm>
          <a:prstGeom prst="rect">
            <a:avLst/>
          </a:prstGeom>
        </p:spPr>
        <p:txBody>
          <a:bodyPr wrap="square">
            <a:spAutoFit/>
          </a:bodyPr>
          <a:lstStyle/>
          <a:p>
            <a:pPr>
              <a:spcAft>
                <a:spcPts val="1260"/>
              </a:spcAft>
            </a:pPr>
            <a:r>
              <a:rPr lang="en-US" altLang="zh-CN" sz="3600" b="1" dirty="0">
                <a:solidFill>
                  <a:srgbClr val="4F4F4F"/>
                </a:solidFill>
                <a:latin typeface="+mj-ea"/>
                <a:ea typeface="+mj-ea"/>
                <a:cs typeface="Times New Roman" panose="02020603050405020304" pitchFamily="18" charset="0"/>
              </a:rPr>
              <a:t>&lt;2&gt;</a:t>
            </a:r>
            <a:r>
              <a:rPr lang="zh-CN" altLang="zh-CN" sz="3600" b="1" dirty="0">
                <a:solidFill>
                  <a:srgbClr val="4F4F4F"/>
                </a:solidFill>
                <a:latin typeface="+mj-ea"/>
                <a:ea typeface="+mj-ea"/>
                <a:cs typeface="Times New Roman" panose="02020603050405020304" pitchFamily="18" charset="0"/>
              </a:rPr>
              <a:t>装</a:t>
            </a:r>
            <a:r>
              <a:rPr lang="zh-CN" altLang="en-US" sz="3600" b="1" dirty="0">
                <a:solidFill>
                  <a:srgbClr val="4F4F4F"/>
                </a:solidFill>
                <a:latin typeface="+mj-ea"/>
                <a:ea typeface="+mj-ea"/>
                <a:cs typeface="Times New Roman" panose="02020603050405020304" pitchFamily="18" charset="0"/>
              </a:rPr>
              <a:t>配</a:t>
            </a:r>
            <a:r>
              <a:rPr lang="zh-CN" altLang="zh-CN" sz="3600" b="1" dirty="0">
                <a:solidFill>
                  <a:srgbClr val="4F4F4F"/>
                </a:solidFill>
                <a:latin typeface="+mj-ea"/>
                <a:ea typeface="+mj-ea"/>
                <a:cs typeface="Times New Roman" panose="02020603050405020304" pitchFamily="18" charset="0"/>
              </a:rPr>
              <a:t>连接</a:t>
            </a:r>
            <a:r>
              <a:rPr lang="zh-CN" altLang="en-US" sz="3600" b="1" dirty="0">
                <a:solidFill>
                  <a:srgbClr val="4F4F4F"/>
                </a:solidFill>
                <a:latin typeface="+mj-ea"/>
                <a:ea typeface="+mj-ea"/>
                <a:cs typeface="Times New Roman" panose="02020603050405020304" pitchFamily="18" charset="0"/>
              </a:rPr>
              <a:t>器</a:t>
            </a:r>
            <a:endParaRPr lang="zh-CN" altLang="zh-CN" sz="4800" dirty="0">
              <a:latin typeface="+mj-ea"/>
              <a:ea typeface="+mj-ea"/>
              <a:cs typeface="Times New Roman" panose="02020603050405020304" pitchFamily="18" charset="0"/>
            </a:endParaRPr>
          </a:p>
          <a:p>
            <a:pPr>
              <a:spcAft>
                <a:spcPts val="1260"/>
              </a:spcAft>
            </a:pPr>
            <a:r>
              <a:rPr lang="zh-CN" altLang="zh-CN" sz="3200" dirty="0">
                <a:solidFill>
                  <a:srgbClr val="4F4F4F"/>
                </a:solidFill>
                <a:latin typeface="+mj-ea"/>
                <a:ea typeface="+mj-ea"/>
                <a:cs typeface="Times New Roman" panose="02020603050405020304" pitchFamily="18" charset="0"/>
              </a:rPr>
              <a:t>有两种表示装配连接</a:t>
            </a:r>
            <a:r>
              <a:rPr lang="zh-CN" altLang="en-US" sz="3200" dirty="0">
                <a:solidFill>
                  <a:srgbClr val="4F4F4F"/>
                </a:solidFill>
                <a:latin typeface="+mj-ea"/>
                <a:ea typeface="+mj-ea"/>
                <a:cs typeface="Times New Roman" panose="02020603050405020304" pitchFamily="18" charset="0"/>
              </a:rPr>
              <a:t>器</a:t>
            </a:r>
            <a:r>
              <a:rPr lang="zh-CN" altLang="zh-CN" sz="3200" dirty="0">
                <a:solidFill>
                  <a:srgbClr val="4F4F4F"/>
                </a:solidFill>
                <a:latin typeface="+mj-ea"/>
                <a:ea typeface="+mj-ea"/>
                <a:cs typeface="Times New Roman" panose="02020603050405020304" pitchFamily="18" charset="0"/>
              </a:rPr>
              <a:t>的方法：</a:t>
            </a:r>
            <a:endParaRPr lang="zh-CN" altLang="zh-CN" sz="4400" dirty="0">
              <a:latin typeface="+mj-ea"/>
              <a:ea typeface="+mj-ea"/>
              <a:cs typeface="Times New Roman" panose="02020603050405020304" pitchFamily="18" charset="0"/>
            </a:endParaRPr>
          </a:p>
          <a:p>
            <a:pPr lvl="0" algn="just">
              <a:spcBef>
                <a:spcPts val="525"/>
              </a:spcBef>
              <a:spcAft>
                <a:spcPts val="525"/>
              </a:spcAft>
              <a:buSzPts val="1200"/>
              <a:tabLst>
                <a:tab pos="457200" algn="l"/>
              </a:tabLst>
            </a:pPr>
            <a:r>
              <a:rPr lang="zh-CN" altLang="zh-CN" sz="2800" kern="100" dirty="0">
                <a:solidFill>
                  <a:srgbClr val="333333"/>
                </a:solidFill>
                <a:latin typeface="+mj-ea"/>
                <a:ea typeface="+mj-ea"/>
                <a:cs typeface="Times New Roman" panose="02020603050405020304" pitchFamily="18" charset="0"/>
              </a:rPr>
              <a:t>如果要显式地把两个构件实例衔接在一起，在</a:t>
            </a:r>
            <a:r>
              <a:rPr lang="zh-CN" altLang="zh-CN" sz="2800" kern="100" dirty="0">
                <a:solidFill>
                  <a:srgbClr val="FF0000"/>
                </a:solidFill>
                <a:latin typeface="+mj-ea"/>
                <a:ea typeface="+mj-ea"/>
                <a:cs typeface="Times New Roman" panose="02020603050405020304" pitchFamily="18" charset="0"/>
              </a:rPr>
              <a:t>它们的端口之间画一条线</a:t>
            </a:r>
            <a:r>
              <a:rPr lang="zh-CN" altLang="zh-CN" sz="2800" kern="100" dirty="0">
                <a:solidFill>
                  <a:srgbClr val="333333"/>
                </a:solidFill>
                <a:latin typeface="+mj-ea"/>
                <a:ea typeface="+mj-ea"/>
                <a:cs typeface="Times New Roman" panose="02020603050405020304" pitchFamily="18" charset="0"/>
              </a:rPr>
              <a:t>即可。</a:t>
            </a:r>
            <a:endParaRPr lang="zh-CN" altLang="zh-CN" sz="4000" kern="100" dirty="0">
              <a:latin typeface="+mj-ea"/>
              <a:ea typeface="+mj-ea"/>
              <a:cs typeface="Times New Roman" panose="02020603050405020304" pitchFamily="18" charset="0"/>
            </a:endParaRPr>
          </a:p>
          <a:p>
            <a:pPr lvl="0" algn="just">
              <a:spcBef>
                <a:spcPts val="525"/>
              </a:spcBef>
              <a:spcAft>
                <a:spcPts val="525"/>
              </a:spcAft>
              <a:buSzPts val="1200"/>
              <a:tabLst>
                <a:tab pos="457200" algn="l"/>
              </a:tabLst>
            </a:pPr>
            <a:r>
              <a:rPr lang="zh-CN" altLang="zh-CN" sz="2800" kern="100" dirty="0">
                <a:solidFill>
                  <a:srgbClr val="333333"/>
                </a:solidFill>
                <a:latin typeface="+mj-ea"/>
                <a:ea typeface="+mj-ea"/>
                <a:cs typeface="Times New Roman" panose="02020603050405020304" pitchFamily="18" charset="0"/>
              </a:rPr>
              <a:t>如果</a:t>
            </a:r>
            <a:r>
              <a:rPr lang="zh-CN" altLang="zh-CN" sz="2800" kern="100" dirty="0">
                <a:solidFill>
                  <a:srgbClr val="FF0000"/>
                </a:solidFill>
                <a:latin typeface="+mj-ea"/>
                <a:ea typeface="+mj-ea"/>
                <a:cs typeface="Times New Roman" panose="02020603050405020304" pitchFamily="18" charset="0"/>
              </a:rPr>
              <a:t>两个构件实例相连</a:t>
            </a:r>
            <a:r>
              <a:rPr lang="zh-CN" altLang="zh-CN" sz="2800" kern="100" dirty="0">
                <a:solidFill>
                  <a:srgbClr val="333333"/>
                </a:solidFill>
                <a:latin typeface="+mj-ea"/>
                <a:ea typeface="+mj-ea"/>
                <a:cs typeface="Times New Roman" panose="02020603050405020304" pitchFamily="18" charset="0"/>
              </a:rPr>
              <a:t>是由于它们有兼容的接口，则可以使用一个</a:t>
            </a:r>
            <a:r>
              <a:rPr lang="en-US" altLang="zh-CN" sz="2800" kern="100" dirty="0">
                <a:solidFill>
                  <a:srgbClr val="FF0000"/>
                </a:solidFill>
                <a:latin typeface="+mj-ea"/>
                <a:ea typeface="+mj-ea"/>
                <a:cs typeface="Times New Roman" panose="02020603050405020304" pitchFamily="18" charset="0"/>
              </a:rPr>
              <a:t>“</a:t>
            </a:r>
            <a:r>
              <a:rPr lang="zh-CN" altLang="zh-CN" sz="2800" kern="100" dirty="0">
                <a:solidFill>
                  <a:srgbClr val="FF0000"/>
                </a:solidFill>
                <a:latin typeface="+mj-ea"/>
                <a:ea typeface="+mj-ea"/>
                <a:cs typeface="Times New Roman" panose="02020603050405020304" pitchFamily="18" charset="0"/>
              </a:rPr>
              <a:t>球－穴</a:t>
            </a:r>
            <a:r>
              <a:rPr lang="en-US" altLang="zh-CN" sz="2800" kern="100" dirty="0">
                <a:solidFill>
                  <a:srgbClr val="FF0000"/>
                </a:solidFill>
                <a:latin typeface="+mj-ea"/>
                <a:ea typeface="+mj-ea"/>
                <a:cs typeface="Times New Roman" panose="02020603050405020304" pitchFamily="18" charset="0"/>
              </a:rPr>
              <a:t>”</a:t>
            </a:r>
            <a:r>
              <a:rPr lang="zh-CN" altLang="zh-CN" sz="2800" kern="100" dirty="0">
                <a:solidFill>
                  <a:srgbClr val="FF0000"/>
                </a:solidFill>
                <a:latin typeface="+mj-ea"/>
                <a:ea typeface="+mj-ea"/>
                <a:cs typeface="Times New Roman" panose="02020603050405020304" pitchFamily="18" charset="0"/>
              </a:rPr>
              <a:t>标记</a:t>
            </a:r>
            <a:r>
              <a:rPr lang="zh-CN" altLang="zh-CN" sz="2800" kern="100" dirty="0">
                <a:solidFill>
                  <a:srgbClr val="333333"/>
                </a:solidFill>
                <a:latin typeface="+mj-ea"/>
                <a:ea typeface="+mj-ea"/>
                <a:cs typeface="Times New Roman" panose="02020603050405020304" pitchFamily="18" charset="0"/>
              </a:rPr>
              <a:t>来表示构件实例之间的连接关系。</a:t>
            </a:r>
            <a:endParaRPr lang="zh-CN" altLang="zh-CN" sz="4000" kern="100" dirty="0">
              <a:latin typeface="+mj-ea"/>
              <a:ea typeface="+mj-ea"/>
              <a:cs typeface="Times New Roman" panose="02020603050405020304" pitchFamily="18" charset="0"/>
            </a:endParaRPr>
          </a:p>
          <a:p>
            <a:pPr>
              <a:spcAft>
                <a:spcPts val="1260"/>
              </a:spcAft>
            </a:pPr>
            <a:r>
              <a:rPr lang="en-US" altLang="zh-CN" sz="3600" dirty="0">
                <a:solidFill>
                  <a:srgbClr val="4F4F4F"/>
                </a:solidFill>
                <a:latin typeface="Arial" panose="020B0604020202020204" pitchFamily="34" charset="0"/>
                <a:ea typeface="Arial" panose="020B0604020202020204" pitchFamily="34" charset="0"/>
                <a:cs typeface="Times New Roman" panose="02020603050405020304" pitchFamily="18" charset="0"/>
              </a:rPr>
              <a:t>  </a:t>
            </a:r>
            <a:endParaRPr lang="zh-CN" altLang="zh-CN" sz="4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71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193C720-BAE2-4A39-9751-F1518A8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F1B7961-B8F2-4DF3-8A5C-FECC83259E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25" name="Picture 24">
            <a:extLst>
              <a:ext uri="{FF2B5EF4-FFF2-40B4-BE49-F238E27FC236}">
                <a16:creationId xmlns:a16="http://schemas.microsoft.com/office/drawing/2014/main" id="{48200506-6F68-497A-8BF1-03E63E8C6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4" name="标题 3">
            <a:extLst>
              <a:ext uri="{FF2B5EF4-FFF2-40B4-BE49-F238E27FC236}">
                <a16:creationId xmlns:a16="http://schemas.microsoft.com/office/drawing/2014/main" id="{E4FE5143-F0B2-4510-86FD-EBD0DEA91489}"/>
              </a:ext>
            </a:extLst>
          </p:cNvPr>
          <p:cNvSpPr>
            <a:spLocks noGrp="1"/>
          </p:cNvSpPr>
          <p:nvPr>
            <p:ph type="ctrTitle"/>
          </p:nvPr>
        </p:nvSpPr>
        <p:spPr>
          <a:xfrm>
            <a:off x="1824035" y="1771825"/>
            <a:ext cx="8689976" cy="1844385"/>
          </a:xfrm>
        </p:spPr>
        <p:txBody>
          <a:bodyPr>
            <a:normAutofit/>
          </a:bodyPr>
          <a:lstStyle/>
          <a:p>
            <a:r>
              <a:rPr lang="zh-CN" altLang="en-US" sz="8000" dirty="0"/>
              <a:t>对象图</a:t>
            </a:r>
          </a:p>
        </p:txBody>
      </p:sp>
      <p:pic>
        <p:nvPicPr>
          <p:cNvPr id="27" name="Picture 26">
            <a:extLst>
              <a:ext uri="{FF2B5EF4-FFF2-40B4-BE49-F238E27FC236}">
                <a16:creationId xmlns:a16="http://schemas.microsoft.com/office/drawing/2014/main" id="{840C739E-344C-45ED-B321-957FFBB02F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9" name="Picture 28">
            <a:extLst>
              <a:ext uri="{FF2B5EF4-FFF2-40B4-BE49-F238E27FC236}">
                <a16:creationId xmlns:a16="http://schemas.microsoft.com/office/drawing/2014/main" id="{F099E10D-E5EA-4427-B5BF-FBCA386829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sp>
        <p:nvSpPr>
          <p:cNvPr id="31" name="Rectangle 30">
            <a:extLst>
              <a:ext uri="{FF2B5EF4-FFF2-40B4-BE49-F238E27FC236}">
                <a16:creationId xmlns:a16="http://schemas.microsoft.com/office/drawing/2014/main" id="{72935FD9-9DF6-4DCA-9E6A-82F00F5B2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60639"/>
            <a:ext cx="12188952" cy="1597361"/>
          </a:xfrm>
          <a:prstGeom prst="rect">
            <a:avLst/>
          </a:prstGeom>
          <a:solidFill>
            <a:srgbClr val="1C1C1C"/>
          </a:solidFill>
          <a:ln>
            <a:noFill/>
          </a:ln>
          <a:effectLst>
            <a:outerShdw blurRad="889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805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EAE893-163F-48B1-A28D-2EF55D456D5C}"/>
              </a:ext>
            </a:extLst>
          </p:cNvPr>
          <p:cNvSpPr/>
          <p:nvPr/>
        </p:nvSpPr>
        <p:spPr>
          <a:xfrm>
            <a:off x="834190" y="1540042"/>
            <a:ext cx="4940968" cy="4031873"/>
          </a:xfrm>
          <a:prstGeom prst="rect">
            <a:avLst/>
          </a:prstGeom>
        </p:spPr>
        <p:txBody>
          <a:bodyPr wrap="square">
            <a:spAutoFit/>
          </a:bodyPr>
          <a:lstStyle/>
          <a:p>
            <a:r>
              <a:rPr lang="en-US" altLang="zh-CN" sz="3200" dirty="0">
                <a:solidFill>
                  <a:srgbClr val="4F4F4F"/>
                </a:solidFill>
                <a:latin typeface="+mj-ea"/>
                <a:ea typeface="+mj-ea"/>
                <a:cs typeface="Times New Roman" panose="02020603050405020304" pitchFamily="18" charset="0"/>
              </a:rPr>
              <a:t> </a:t>
            </a:r>
            <a:r>
              <a:rPr lang="zh-CN" altLang="zh-CN" sz="2800" dirty="0">
                <a:solidFill>
                  <a:srgbClr val="4F4F4F"/>
                </a:solidFill>
                <a:latin typeface="+mj-ea"/>
                <a:ea typeface="+mj-ea"/>
                <a:cs typeface="Times New Roman" panose="02020603050405020304" pitchFamily="18" charset="0"/>
              </a:rPr>
              <a:t>装配连接</a:t>
            </a:r>
            <a:r>
              <a:rPr lang="zh-CN" altLang="en-US" sz="2800" dirty="0">
                <a:solidFill>
                  <a:srgbClr val="4F4F4F"/>
                </a:solidFill>
                <a:latin typeface="+mj-ea"/>
                <a:ea typeface="+mj-ea"/>
                <a:cs typeface="Times New Roman" panose="02020603050405020304" pitchFamily="18" charset="0"/>
              </a:rPr>
              <a:t>器</a:t>
            </a:r>
            <a:r>
              <a:rPr lang="zh-CN" altLang="zh-CN" sz="2800" dirty="0">
                <a:solidFill>
                  <a:srgbClr val="4F4F4F"/>
                </a:solidFill>
                <a:latin typeface="+mj-ea"/>
                <a:ea typeface="+mj-ea"/>
                <a:cs typeface="Times New Roman" panose="02020603050405020304" pitchFamily="18" charset="0"/>
              </a:rPr>
              <a:t>是</a:t>
            </a:r>
            <a:r>
              <a:rPr lang="zh-CN" altLang="zh-CN" sz="2800" dirty="0">
                <a:solidFill>
                  <a:srgbClr val="FF0000"/>
                </a:solidFill>
                <a:latin typeface="+mj-ea"/>
                <a:ea typeface="+mj-ea"/>
                <a:cs typeface="Times New Roman" panose="02020603050405020304" pitchFamily="18" charset="0"/>
              </a:rPr>
              <a:t>两个构件实例间的连接</a:t>
            </a:r>
            <a:r>
              <a:rPr lang="zh-CN" altLang="en-US" sz="2800" dirty="0">
                <a:solidFill>
                  <a:srgbClr val="FF0000"/>
                </a:solidFill>
                <a:latin typeface="+mj-ea"/>
                <a:ea typeface="+mj-ea"/>
                <a:cs typeface="Times New Roman" panose="02020603050405020304" pitchFamily="18" charset="0"/>
              </a:rPr>
              <a:t>器</a:t>
            </a:r>
            <a:r>
              <a:rPr lang="zh-CN" altLang="zh-CN" sz="2800" dirty="0">
                <a:solidFill>
                  <a:srgbClr val="4F4F4F"/>
                </a:solidFill>
                <a:latin typeface="+mj-ea"/>
                <a:ea typeface="+mj-ea"/>
                <a:cs typeface="Times New Roman" panose="02020603050405020304" pitchFamily="18" charset="0"/>
              </a:rPr>
              <a:t>，它定义</a:t>
            </a:r>
            <a:r>
              <a:rPr lang="zh-CN" altLang="zh-CN" sz="2800" dirty="0">
                <a:solidFill>
                  <a:srgbClr val="FF0000"/>
                </a:solidFill>
                <a:latin typeface="+mj-ea"/>
                <a:ea typeface="+mj-ea"/>
                <a:cs typeface="Times New Roman" panose="02020603050405020304" pitchFamily="18" charset="0"/>
              </a:rPr>
              <a:t>一个构件实例提供服务</a:t>
            </a:r>
            <a:r>
              <a:rPr lang="zh-CN" altLang="zh-CN" sz="2800" dirty="0">
                <a:solidFill>
                  <a:srgbClr val="4F4F4F"/>
                </a:solidFill>
                <a:latin typeface="+mj-ea"/>
                <a:ea typeface="+mj-ea"/>
                <a:cs typeface="Times New Roman" panose="02020603050405020304" pitchFamily="18" charset="0"/>
              </a:rPr>
              <a:t>，另</a:t>
            </a:r>
            <a:r>
              <a:rPr lang="zh-CN" altLang="zh-CN" sz="2800" dirty="0">
                <a:solidFill>
                  <a:srgbClr val="FF0000"/>
                </a:solidFill>
                <a:latin typeface="+mj-ea"/>
                <a:ea typeface="+mj-ea"/>
                <a:cs typeface="Times New Roman" panose="02020603050405020304" pitchFamily="18" charset="0"/>
              </a:rPr>
              <a:t>一个构件实例使用这些服务</a:t>
            </a:r>
            <a:r>
              <a:rPr lang="zh-CN" altLang="zh-CN" sz="2800" dirty="0">
                <a:solidFill>
                  <a:srgbClr val="4F4F4F"/>
                </a:solidFill>
                <a:latin typeface="+mj-ea"/>
                <a:ea typeface="+mj-ea"/>
                <a:cs typeface="Times New Roman" panose="02020603050405020304" pitchFamily="18" charset="0"/>
              </a:rPr>
              <a:t>。装配连接件用于把一个请求接口或端口与一个提供接口或端口的连接起来。在执行时，消息起源于一个请求端口，沿着连接件传递，被交付到一个提供端口</a:t>
            </a:r>
            <a:endParaRPr lang="zh-CN" altLang="en-US" sz="2800" dirty="0">
              <a:latin typeface="+mj-ea"/>
              <a:ea typeface="+mj-ea"/>
            </a:endParaRPr>
          </a:p>
        </p:txBody>
      </p:sp>
      <p:pic>
        <p:nvPicPr>
          <p:cNvPr id="3" name="图片 2" descr="IMG_261">
            <a:extLst>
              <a:ext uri="{FF2B5EF4-FFF2-40B4-BE49-F238E27FC236}">
                <a16:creationId xmlns:a16="http://schemas.microsoft.com/office/drawing/2014/main" id="{ECD82FA0-7E01-49AF-8541-E0912687455F}"/>
              </a:ext>
            </a:extLst>
          </p:cNvPr>
          <p:cNvPicPr/>
          <p:nvPr/>
        </p:nvPicPr>
        <p:blipFill>
          <a:blip r:embed="rId2"/>
          <a:stretch>
            <a:fillRect/>
          </a:stretch>
        </p:blipFill>
        <p:spPr>
          <a:xfrm>
            <a:off x="6072565" y="1540042"/>
            <a:ext cx="5824537" cy="4057399"/>
          </a:xfrm>
          <a:prstGeom prst="rect">
            <a:avLst/>
          </a:prstGeom>
          <a:noFill/>
          <a:ln w="9525">
            <a:noFill/>
          </a:ln>
        </p:spPr>
      </p:pic>
    </p:spTree>
    <p:extLst>
      <p:ext uri="{BB962C8B-B14F-4D97-AF65-F5344CB8AC3E}">
        <p14:creationId xmlns:p14="http://schemas.microsoft.com/office/powerpoint/2010/main" val="2161727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6784E7D-A0A3-49E1-BABA-F627AE09077C}"/>
              </a:ext>
            </a:extLst>
          </p:cNvPr>
          <p:cNvSpPr/>
          <p:nvPr/>
        </p:nvSpPr>
        <p:spPr>
          <a:xfrm>
            <a:off x="1259306" y="1166842"/>
            <a:ext cx="9673388" cy="4524315"/>
          </a:xfrm>
          <a:prstGeom prst="rect">
            <a:avLst/>
          </a:prstGeom>
        </p:spPr>
        <p:txBody>
          <a:bodyPr wrap="square">
            <a:spAutoFit/>
          </a:bodyPr>
          <a:lstStyle/>
          <a:p>
            <a:r>
              <a:rPr lang="zh-CN" altLang="en-US" sz="3200" dirty="0"/>
              <a:t>组件图建模技术</a:t>
            </a:r>
          </a:p>
          <a:p>
            <a:r>
              <a:rPr lang="en-US" altLang="zh-CN" sz="3200" dirty="0"/>
              <a:t>1.	</a:t>
            </a:r>
            <a:r>
              <a:rPr lang="zh-CN" altLang="en-US" sz="3200" dirty="0">
                <a:solidFill>
                  <a:srgbClr val="FF0000"/>
                </a:solidFill>
              </a:rPr>
              <a:t>对系统中的组件建模</a:t>
            </a:r>
            <a:r>
              <a:rPr lang="en-US" altLang="zh-CN" sz="3200" dirty="0"/>
              <a:t>—</a:t>
            </a:r>
            <a:r>
              <a:rPr lang="zh-CN" altLang="en-US" sz="3200" dirty="0"/>
              <a:t>分解系统，考虑有关系统的组成管理、软件的重用和物理节点的配置等因素，把关系密切的可执行程序和对象分别归入组件，找出相应的类、接口等模型元素。</a:t>
            </a:r>
          </a:p>
          <a:p>
            <a:r>
              <a:rPr lang="en-US" altLang="zh-CN" sz="3200" dirty="0"/>
              <a:t>2.	</a:t>
            </a:r>
            <a:r>
              <a:rPr lang="zh-CN" altLang="en-US" sz="3200" dirty="0">
                <a:solidFill>
                  <a:srgbClr val="FF0000"/>
                </a:solidFill>
              </a:rPr>
              <a:t>对相应组件提供的接口建模。</a:t>
            </a:r>
          </a:p>
          <a:p>
            <a:r>
              <a:rPr lang="en-US" altLang="zh-CN" sz="3200" dirty="0"/>
              <a:t>3.	</a:t>
            </a:r>
            <a:r>
              <a:rPr lang="zh-CN" altLang="en-US" sz="3200" dirty="0">
                <a:solidFill>
                  <a:srgbClr val="FF0000"/>
                </a:solidFill>
              </a:rPr>
              <a:t>对组件之间的依赖关系建模。</a:t>
            </a:r>
          </a:p>
          <a:p>
            <a:r>
              <a:rPr lang="en-US" altLang="zh-CN" sz="3200" dirty="0"/>
              <a:t>4.	</a:t>
            </a:r>
            <a:r>
              <a:rPr lang="zh-CN" altLang="en-US" sz="3200" dirty="0">
                <a:solidFill>
                  <a:srgbClr val="FF0000"/>
                </a:solidFill>
              </a:rPr>
              <a:t>将逻辑设计映射成物理实现。</a:t>
            </a:r>
          </a:p>
          <a:p>
            <a:r>
              <a:rPr lang="en-US" altLang="zh-CN" sz="3200" dirty="0"/>
              <a:t>5.	</a:t>
            </a:r>
            <a:r>
              <a:rPr lang="zh-CN" altLang="en-US" sz="3200" dirty="0">
                <a:solidFill>
                  <a:srgbClr val="FF0000"/>
                </a:solidFill>
              </a:rPr>
              <a:t>对建模的结果进行精化和细化。</a:t>
            </a:r>
          </a:p>
        </p:txBody>
      </p:sp>
    </p:spTree>
    <p:extLst>
      <p:ext uri="{BB962C8B-B14F-4D97-AF65-F5344CB8AC3E}">
        <p14:creationId xmlns:p14="http://schemas.microsoft.com/office/powerpoint/2010/main" val="1629104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AC50FD-D4BB-4938-A882-778CE7C383A3}"/>
              </a:ext>
            </a:extLst>
          </p:cNvPr>
          <p:cNvSpPr txBox="1"/>
          <p:nvPr/>
        </p:nvSpPr>
        <p:spPr>
          <a:xfrm>
            <a:off x="1684421" y="1042737"/>
            <a:ext cx="6352674" cy="1600438"/>
          </a:xfrm>
          <a:prstGeom prst="rect">
            <a:avLst/>
          </a:prstGeom>
          <a:noFill/>
        </p:spPr>
        <p:txBody>
          <a:bodyPr wrap="square" rtlCol="0">
            <a:spAutoFit/>
          </a:bodyPr>
          <a:lstStyle/>
          <a:p>
            <a:r>
              <a:rPr lang="zh-CN" altLang="en-US" sz="5400" dirty="0"/>
              <a:t>问题二：</a:t>
            </a:r>
            <a:endParaRPr lang="en-US" altLang="zh-CN" sz="5400" dirty="0"/>
          </a:p>
          <a:p>
            <a:r>
              <a:rPr lang="zh-CN" altLang="en-US" sz="4400" dirty="0"/>
              <a:t>构件图的组成元素是？</a:t>
            </a:r>
          </a:p>
        </p:txBody>
      </p:sp>
      <p:sp>
        <p:nvSpPr>
          <p:cNvPr id="4" name="文本框 3">
            <a:extLst>
              <a:ext uri="{FF2B5EF4-FFF2-40B4-BE49-F238E27FC236}">
                <a16:creationId xmlns:a16="http://schemas.microsoft.com/office/drawing/2014/main" id="{2F064B19-867C-4750-B4E0-1E7F39336E9C}"/>
              </a:ext>
            </a:extLst>
          </p:cNvPr>
          <p:cNvSpPr txBox="1"/>
          <p:nvPr/>
        </p:nvSpPr>
        <p:spPr>
          <a:xfrm>
            <a:off x="1684421" y="3429000"/>
            <a:ext cx="6352674" cy="2554545"/>
          </a:xfrm>
          <a:prstGeom prst="rect">
            <a:avLst/>
          </a:prstGeom>
          <a:noFill/>
        </p:spPr>
        <p:txBody>
          <a:bodyPr wrap="square" rtlCol="0">
            <a:spAutoFit/>
          </a:bodyPr>
          <a:lstStyle/>
          <a:p>
            <a:r>
              <a:rPr lang="zh-CN" altLang="en-US" sz="4000" dirty="0"/>
              <a:t>组件</a:t>
            </a:r>
            <a:endParaRPr lang="en-US" altLang="zh-CN" sz="4000" dirty="0"/>
          </a:p>
          <a:p>
            <a:r>
              <a:rPr lang="zh-CN" altLang="en-US" sz="4000" dirty="0"/>
              <a:t>接口</a:t>
            </a:r>
            <a:endParaRPr lang="en-US" altLang="zh-CN" sz="4000" dirty="0"/>
          </a:p>
          <a:p>
            <a:r>
              <a:rPr lang="zh-CN" altLang="en-US" sz="4000" dirty="0"/>
              <a:t>关系</a:t>
            </a:r>
            <a:endParaRPr lang="en-US" altLang="zh-CN" sz="4000" dirty="0"/>
          </a:p>
          <a:p>
            <a:r>
              <a:rPr lang="zh-CN" altLang="en-US" sz="4000" dirty="0"/>
              <a:t>（包、子系统）</a:t>
            </a:r>
            <a:endParaRPr lang="en-US" altLang="zh-CN" sz="4000" dirty="0"/>
          </a:p>
        </p:txBody>
      </p:sp>
    </p:spTree>
    <p:extLst>
      <p:ext uri="{BB962C8B-B14F-4D97-AF65-F5344CB8AC3E}">
        <p14:creationId xmlns:p14="http://schemas.microsoft.com/office/powerpoint/2010/main" val="397272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193C720-BAE2-4A39-9751-F1518A8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F1B7961-B8F2-4DF3-8A5C-FECC83259E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25" name="Picture 24">
            <a:extLst>
              <a:ext uri="{FF2B5EF4-FFF2-40B4-BE49-F238E27FC236}">
                <a16:creationId xmlns:a16="http://schemas.microsoft.com/office/drawing/2014/main" id="{48200506-6F68-497A-8BF1-03E63E8C6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4" name="标题 3">
            <a:extLst>
              <a:ext uri="{FF2B5EF4-FFF2-40B4-BE49-F238E27FC236}">
                <a16:creationId xmlns:a16="http://schemas.microsoft.com/office/drawing/2014/main" id="{E4FE5143-F0B2-4510-86FD-EBD0DEA91489}"/>
              </a:ext>
            </a:extLst>
          </p:cNvPr>
          <p:cNvSpPr>
            <a:spLocks noGrp="1"/>
          </p:cNvSpPr>
          <p:nvPr>
            <p:ph type="ctrTitle"/>
          </p:nvPr>
        </p:nvSpPr>
        <p:spPr>
          <a:xfrm>
            <a:off x="1824035" y="1771825"/>
            <a:ext cx="8689976" cy="1844385"/>
          </a:xfrm>
        </p:spPr>
        <p:txBody>
          <a:bodyPr>
            <a:normAutofit/>
          </a:bodyPr>
          <a:lstStyle/>
          <a:p>
            <a:r>
              <a:rPr lang="zh-CN" altLang="en-US" sz="8000" dirty="0"/>
              <a:t>包图</a:t>
            </a:r>
          </a:p>
        </p:txBody>
      </p:sp>
      <p:pic>
        <p:nvPicPr>
          <p:cNvPr id="27" name="Picture 26">
            <a:extLst>
              <a:ext uri="{FF2B5EF4-FFF2-40B4-BE49-F238E27FC236}">
                <a16:creationId xmlns:a16="http://schemas.microsoft.com/office/drawing/2014/main" id="{840C739E-344C-45ED-B321-957FFBB02F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9" name="Picture 28">
            <a:extLst>
              <a:ext uri="{FF2B5EF4-FFF2-40B4-BE49-F238E27FC236}">
                <a16:creationId xmlns:a16="http://schemas.microsoft.com/office/drawing/2014/main" id="{F099E10D-E5EA-4427-B5BF-FBCA386829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sp>
        <p:nvSpPr>
          <p:cNvPr id="31" name="Rectangle 30">
            <a:extLst>
              <a:ext uri="{FF2B5EF4-FFF2-40B4-BE49-F238E27FC236}">
                <a16:creationId xmlns:a16="http://schemas.microsoft.com/office/drawing/2014/main" id="{72935FD9-9DF6-4DCA-9E6A-82F00F5B2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60639"/>
            <a:ext cx="12188952" cy="1597361"/>
          </a:xfrm>
          <a:prstGeom prst="rect">
            <a:avLst/>
          </a:prstGeom>
          <a:solidFill>
            <a:srgbClr val="1C1C1C"/>
          </a:solidFill>
          <a:ln>
            <a:noFill/>
          </a:ln>
          <a:effectLst>
            <a:outerShdw blurRad="889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6641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574FAF2-D0D0-4D53-A5C5-DCC9E6886917}"/>
              </a:ext>
            </a:extLst>
          </p:cNvPr>
          <p:cNvSpPr/>
          <p:nvPr/>
        </p:nvSpPr>
        <p:spPr>
          <a:xfrm>
            <a:off x="561474" y="1582341"/>
            <a:ext cx="11357810" cy="4247317"/>
          </a:xfrm>
          <a:prstGeom prst="rect">
            <a:avLst/>
          </a:prstGeom>
        </p:spPr>
        <p:txBody>
          <a:bodyPr wrap="square">
            <a:spAutoFit/>
          </a:bodyPr>
          <a:lstStyle/>
          <a:p>
            <a:r>
              <a:rPr lang="zh-CN" altLang="en-US" sz="2800" dirty="0"/>
              <a:t>一、包图概述</a:t>
            </a:r>
          </a:p>
          <a:p>
            <a:r>
              <a:rPr lang="zh-CN" altLang="en-US" sz="2800" dirty="0"/>
              <a:t>	包是</a:t>
            </a:r>
            <a:r>
              <a:rPr lang="zh-CN" altLang="en-US" sz="2800" dirty="0">
                <a:solidFill>
                  <a:srgbClr val="FF0000"/>
                </a:solidFill>
              </a:rPr>
              <a:t>一种把元素组织到一起的通用机制</a:t>
            </a:r>
            <a:r>
              <a:rPr lang="zh-CN" altLang="en-US" sz="2800" dirty="0"/>
              <a:t>，包可以嵌套与其他包中。包图用于描述包与包之间的关系，包的图表是</a:t>
            </a:r>
            <a:r>
              <a:rPr lang="zh-CN" altLang="en-US" sz="2800" dirty="0">
                <a:solidFill>
                  <a:srgbClr val="FF0000"/>
                </a:solidFill>
              </a:rPr>
              <a:t>一个带标签的文件夹</a:t>
            </a:r>
            <a:r>
              <a:rPr lang="zh-CN" altLang="en-US" sz="2800" dirty="0"/>
              <a:t>。包图描绘模型元素在</a:t>
            </a:r>
            <a:r>
              <a:rPr lang="zh-CN" altLang="en-US" sz="2800" dirty="0">
                <a:solidFill>
                  <a:srgbClr val="FF0000"/>
                </a:solidFill>
              </a:rPr>
              <a:t>包内的组织和依赖关系</a:t>
            </a:r>
            <a:r>
              <a:rPr lang="zh-CN" altLang="en-US" sz="2800" dirty="0"/>
              <a:t>，包括包的导入和包扩展。它们还提供相应的命名空间的可视化。</a:t>
            </a:r>
          </a:p>
          <a:p>
            <a:r>
              <a:rPr lang="zh-CN" altLang="en-US" sz="2800" dirty="0"/>
              <a:t>	</a:t>
            </a:r>
            <a:r>
              <a:rPr lang="zh-CN" altLang="en-US" sz="2800" dirty="0">
                <a:solidFill>
                  <a:srgbClr val="FF0000"/>
                </a:solidFill>
              </a:rPr>
              <a:t>包是一个命名空间，也是一个元素</a:t>
            </a:r>
            <a:r>
              <a:rPr lang="zh-CN" altLang="en-US" sz="2800" dirty="0"/>
              <a:t>。可以包含在其他命名空间中。包可以拥有其他包或与其他包合并，它的元素可以导入包命名空间。除了要在项目浏览器中使用包来组织项目的内容外，还可以拖动包到图中以描述结构或关系，包括包的导入或合并。</a:t>
            </a:r>
          </a:p>
          <a:p>
            <a:endParaRPr lang="zh-CN" altLang="en-US" dirty="0"/>
          </a:p>
        </p:txBody>
      </p:sp>
    </p:spTree>
    <p:extLst>
      <p:ext uri="{BB962C8B-B14F-4D97-AF65-F5344CB8AC3E}">
        <p14:creationId xmlns:p14="http://schemas.microsoft.com/office/powerpoint/2010/main" val="2417157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31CE867-382E-46D3-9223-89AD325140C8}"/>
              </a:ext>
            </a:extLst>
          </p:cNvPr>
          <p:cNvSpPr/>
          <p:nvPr/>
        </p:nvSpPr>
        <p:spPr>
          <a:xfrm>
            <a:off x="786064" y="1631557"/>
            <a:ext cx="6096000" cy="4031873"/>
          </a:xfrm>
          <a:prstGeom prst="rect">
            <a:avLst/>
          </a:prstGeom>
        </p:spPr>
        <p:txBody>
          <a:bodyPr>
            <a:spAutoFit/>
          </a:bodyPr>
          <a:lstStyle/>
          <a:p>
            <a:r>
              <a:rPr lang="zh-CN" altLang="en-US" sz="3200" dirty="0">
                <a:solidFill>
                  <a:srgbClr val="FF0000"/>
                </a:solidFill>
              </a:rPr>
              <a:t>包是一个命名空间，也是一个元素</a:t>
            </a:r>
            <a:r>
              <a:rPr lang="zh-CN" altLang="en-US" sz="3200" dirty="0"/>
              <a:t>。可以包含在其他命名空间中。包可以拥有其他包或与其他包合并，它的元素可以导入包命名空间。除了要在项目浏览器中使用包来组织项目的内容外，还可以拖动包到图中以描述结构或关系，包括包的导入或合并。</a:t>
            </a:r>
          </a:p>
        </p:txBody>
      </p:sp>
      <p:pic>
        <p:nvPicPr>
          <p:cNvPr id="6" name="图片 5">
            <a:extLst>
              <a:ext uri="{FF2B5EF4-FFF2-40B4-BE49-F238E27FC236}">
                <a16:creationId xmlns:a16="http://schemas.microsoft.com/office/drawing/2014/main" id="{3BF2C273-8F3B-46F9-AF86-7F9A4F0203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23633" y="2064694"/>
            <a:ext cx="2140619" cy="2158390"/>
          </a:xfrm>
          <a:prstGeom prst="rect">
            <a:avLst/>
          </a:prstGeom>
          <a:noFill/>
          <a:ln>
            <a:noFill/>
          </a:ln>
        </p:spPr>
      </p:pic>
      <p:sp>
        <p:nvSpPr>
          <p:cNvPr id="5" name="矩形 4">
            <a:extLst>
              <a:ext uri="{FF2B5EF4-FFF2-40B4-BE49-F238E27FC236}">
                <a16:creationId xmlns:a16="http://schemas.microsoft.com/office/drawing/2014/main" id="{4C4B6FA9-858D-4CBA-A85F-4D671955AD42}"/>
              </a:ext>
            </a:extLst>
          </p:cNvPr>
          <p:cNvSpPr/>
          <p:nvPr/>
        </p:nvSpPr>
        <p:spPr>
          <a:xfrm>
            <a:off x="8623633" y="4495618"/>
            <a:ext cx="1826141" cy="584775"/>
          </a:xfrm>
          <a:prstGeom prst="rect">
            <a:avLst/>
          </a:prstGeom>
        </p:spPr>
        <p:txBody>
          <a:bodyPr wrap="none">
            <a:spAutoFit/>
          </a:bodyPr>
          <a:lstStyle/>
          <a:p>
            <a:r>
              <a:rPr lang="zh-CN" altLang="zh-CN" sz="3200" dirty="0">
                <a:ea typeface="等线" panose="02010600030101010101" pitchFamily="2" charset="-122"/>
                <a:cs typeface="Times New Roman" panose="02020603050405020304" pitchFamily="18" charset="0"/>
              </a:rPr>
              <a:t>包的图标</a:t>
            </a:r>
            <a:endParaRPr lang="zh-CN" altLang="en-US" sz="3200" dirty="0"/>
          </a:p>
        </p:txBody>
      </p:sp>
    </p:spTree>
    <p:extLst>
      <p:ext uri="{BB962C8B-B14F-4D97-AF65-F5344CB8AC3E}">
        <p14:creationId xmlns:p14="http://schemas.microsoft.com/office/powerpoint/2010/main" val="1968057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F3057EC-6C72-4A8C-A69B-691820910110}"/>
              </a:ext>
            </a:extLst>
          </p:cNvPr>
          <p:cNvSpPr/>
          <p:nvPr/>
        </p:nvSpPr>
        <p:spPr>
          <a:xfrm>
            <a:off x="1315453" y="1583431"/>
            <a:ext cx="9224210" cy="3046988"/>
          </a:xfrm>
          <a:prstGeom prst="rect">
            <a:avLst/>
          </a:prstGeom>
        </p:spPr>
        <p:txBody>
          <a:bodyPr wrap="square">
            <a:spAutoFit/>
          </a:bodyPr>
          <a:lstStyle/>
          <a:p>
            <a:r>
              <a:rPr lang="zh-CN" altLang="en-US" sz="3200" dirty="0"/>
              <a:t>二、包之间的关系</a:t>
            </a:r>
          </a:p>
          <a:p>
            <a:r>
              <a:rPr lang="en-US" altLang="zh-CN" sz="3200" dirty="0"/>
              <a:t>1</a:t>
            </a:r>
            <a:r>
              <a:rPr lang="zh-CN" altLang="en-US" sz="3200" dirty="0"/>
              <a:t>、引入关系：一个包中的类可以被另一个指定包（以及嵌套于其中的那些包）中的类引用。</a:t>
            </a:r>
          </a:p>
          <a:p>
            <a:r>
              <a:rPr lang="zh-CN" altLang="en-US" sz="3200" dirty="0"/>
              <a:t>引入关系是依赖关系的一种，需要在依赖线上增加一个</a:t>
            </a:r>
            <a:r>
              <a:rPr lang="en-US" altLang="zh-CN" sz="3200" dirty="0"/>
              <a:t>&lt;&lt;import&gt;&gt;</a:t>
            </a:r>
            <a:r>
              <a:rPr lang="zh-CN" altLang="en-US" sz="3200" dirty="0"/>
              <a:t>衍型，包之间一般依赖关系都属于引用关系</a:t>
            </a:r>
          </a:p>
        </p:txBody>
      </p:sp>
    </p:spTree>
    <p:extLst>
      <p:ext uri="{BB962C8B-B14F-4D97-AF65-F5344CB8AC3E}">
        <p14:creationId xmlns:p14="http://schemas.microsoft.com/office/powerpoint/2010/main" val="1897632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1" name="Freeform: Shape 6">
            <a:extLst>
              <a:ext uri="{FF2B5EF4-FFF2-40B4-BE49-F238E27FC236}">
                <a16:creationId xmlns:a16="http://schemas.microsoft.com/office/drawing/2014/main" id="{DDDE267B-E820-4910-868D-BA40CFB93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9523"/>
            <a:ext cx="10058400" cy="6867522"/>
          </a:xfrm>
          <a:custGeom>
            <a:avLst/>
            <a:gdLst>
              <a:gd name="connsiteX0" fmla="*/ 1263465 w 10058400"/>
              <a:gd name="connsiteY0" fmla="*/ 0 h 6867522"/>
              <a:gd name="connsiteX1" fmla="*/ 8794935 w 10058400"/>
              <a:gd name="connsiteY1" fmla="*/ 0 h 6867522"/>
              <a:gd name="connsiteX2" fmla="*/ 8909975 w 10058400"/>
              <a:gd name="connsiteY2" fmla="*/ 132807 h 6867522"/>
              <a:gd name="connsiteX3" fmla="*/ 10058400 w 10058400"/>
              <a:gd name="connsiteY3" fmla="*/ 3331845 h 6867522"/>
              <a:gd name="connsiteX4" fmla="*/ 8751905 w 10058400"/>
              <a:gd name="connsiteY4" fmla="*/ 6713366 h 6867522"/>
              <a:gd name="connsiteX5" fmla="*/ 8604930 w 10058400"/>
              <a:gd name="connsiteY5" fmla="*/ 6867522 h 6867522"/>
              <a:gd name="connsiteX6" fmla="*/ 1453470 w 10058400"/>
              <a:gd name="connsiteY6" fmla="*/ 6867522 h 6867522"/>
              <a:gd name="connsiteX7" fmla="*/ 1306495 w 10058400"/>
              <a:gd name="connsiteY7" fmla="*/ 6713366 h 6867522"/>
              <a:gd name="connsiteX8" fmla="*/ 0 w 10058400"/>
              <a:gd name="connsiteY8" fmla="*/ 3331845 h 6867522"/>
              <a:gd name="connsiteX9" fmla="*/ 1148425 w 10058400"/>
              <a:gd name="connsiteY9" fmla="*/ 132807 h 686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67522">
                <a:moveTo>
                  <a:pt x="1263465" y="0"/>
                </a:moveTo>
                <a:lnTo>
                  <a:pt x="8794935" y="0"/>
                </a:lnTo>
                <a:lnTo>
                  <a:pt x="8909975" y="132807"/>
                </a:lnTo>
                <a:cubicBezTo>
                  <a:pt x="9627420" y="1002149"/>
                  <a:pt x="10058400" y="2116667"/>
                  <a:pt x="10058400" y="3331845"/>
                </a:cubicBezTo>
                <a:cubicBezTo>
                  <a:pt x="10058400" y="4633822"/>
                  <a:pt x="9563653" y="5820244"/>
                  <a:pt x="8751905" y="6713366"/>
                </a:cubicBezTo>
                <a:lnTo>
                  <a:pt x="8604930" y="6867522"/>
                </a:lnTo>
                <a:lnTo>
                  <a:pt x="1453470" y="6867522"/>
                </a:lnTo>
                <a:lnTo>
                  <a:pt x="1306495" y="6713366"/>
                </a:lnTo>
                <a:cubicBezTo>
                  <a:pt x="494747" y="5820244"/>
                  <a:pt x="0" y="4633822"/>
                  <a:pt x="0" y="3331845"/>
                </a:cubicBezTo>
                <a:cubicBezTo>
                  <a:pt x="0" y="2116667"/>
                  <a:pt x="430980" y="1002149"/>
                  <a:pt x="1148425" y="132807"/>
                </a:cubicBezTo>
                <a:close/>
              </a:path>
            </a:pathLst>
          </a:cu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Picture 8">
            <a:extLst>
              <a:ext uri="{FF2B5EF4-FFF2-40B4-BE49-F238E27FC236}">
                <a16:creationId xmlns:a16="http://schemas.microsoft.com/office/drawing/2014/main" id="{FF3E25D7-C2F8-445D-AA42-C1163028DA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descr="图片包含 屏幕截图&#10;&#10;自动生成的说明">
            <a:extLst>
              <a:ext uri="{FF2B5EF4-FFF2-40B4-BE49-F238E27FC236}">
                <a16:creationId xmlns:a16="http://schemas.microsoft.com/office/drawing/2014/main" id="{DC3D93CB-B535-40FB-BB30-5FADF54118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93015" y="965201"/>
            <a:ext cx="7205969" cy="4918074"/>
          </a:xfrm>
          <a:prstGeom prst="rect">
            <a:avLst/>
          </a:prstGeom>
          <a:noFill/>
        </p:spPr>
      </p:pic>
      <p:sp>
        <p:nvSpPr>
          <p:cNvPr id="3" name="矩形 2">
            <a:extLst>
              <a:ext uri="{FF2B5EF4-FFF2-40B4-BE49-F238E27FC236}">
                <a16:creationId xmlns:a16="http://schemas.microsoft.com/office/drawing/2014/main" id="{B2E412C8-3B33-4FD0-BE2C-758BD8ECC3D8}"/>
              </a:ext>
            </a:extLst>
          </p:cNvPr>
          <p:cNvSpPr/>
          <p:nvPr/>
        </p:nvSpPr>
        <p:spPr>
          <a:xfrm>
            <a:off x="4141619" y="5892798"/>
            <a:ext cx="2339102" cy="523220"/>
          </a:xfrm>
          <a:prstGeom prst="rect">
            <a:avLst/>
          </a:prstGeom>
        </p:spPr>
        <p:txBody>
          <a:bodyPr wrap="none">
            <a:spAutoFit/>
          </a:bodyPr>
          <a:lstStyle/>
          <a:p>
            <a:pPr algn="just">
              <a:spcAft>
                <a:spcPts val="0"/>
              </a:spcAft>
            </a:pPr>
            <a:r>
              <a:rPr lang="zh-CN" altLang="zh-CN" sz="2800" kern="100" dirty="0">
                <a:latin typeface="等线" panose="02010600030101010101" pitchFamily="2" charset="-122"/>
                <a:ea typeface="等线" panose="02010600030101010101" pitchFamily="2" charset="-122"/>
                <a:cs typeface="Times New Roman" panose="02020603050405020304" pitchFamily="18" charset="0"/>
              </a:rPr>
              <a:t>包的引入关系</a:t>
            </a:r>
          </a:p>
        </p:txBody>
      </p:sp>
    </p:spTree>
    <p:extLst>
      <p:ext uri="{BB962C8B-B14F-4D97-AF65-F5344CB8AC3E}">
        <p14:creationId xmlns:p14="http://schemas.microsoft.com/office/powerpoint/2010/main" val="2540197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60041F8-DAFE-4C53-BA99-0091F6BB01BB}"/>
              </a:ext>
            </a:extLst>
          </p:cNvPr>
          <p:cNvSpPr/>
          <p:nvPr/>
        </p:nvSpPr>
        <p:spPr>
          <a:xfrm>
            <a:off x="1267326" y="2143310"/>
            <a:ext cx="4828673" cy="2308324"/>
          </a:xfrm>
          <a:prstGeom prst="rect">
            <a:avLst/>
          </a:prstGeom>
        </p:spPr>
        <p:txBody>
          <a:bodyPr wrap="square">
            <a:spAutoFit/>
          </a:bodyPr>
          <a:lstStyle/>
          <a:p>
            <a:r>
              <a:rPr lang="en-US" altLang="zh-CN" sz="3600" dirty="0"/>
              <a:t>2.</a:t>
            </a:r>
            <a:r>
              <a:rPr lang="zh-CN" altLang="en-US" sz="3600" dirty="0"/>
              <a:t>泛化关系：表示一个包继承了另一个包的全部内容，同时又补充自己增加的内容</a:t>
            </a:r>
          </a:p>
        </p:txBody>
      </p:sp>
      <p:pic>
        <p:nvPicPr>
          <p:cNvPr id="4" name="图片 3">
            <a:extLst>
              <a:ext uri="{FF2B5EF4-FFF2-40B4-BE49-F238E27FC236}">
                <a16:creationId xmlns:a16="http://schemas.microsoft.com/office/drawing/2014/main" id="{A347B5FF-E495-4745-A2D8-EA0B4570134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7799" y="385320"/>
            <a:ext cx="2783106" cy="5967354"/>
          </a:xfrm>
          <a:prstGeom prst="rect">
            <a:avLst/>
          </a:prstGeom>
          <a:noFill/>
          <a:ln>
            <a:noFill/>
          </a:ln>
        </p:spPr>
      </p:pic>
    </p:spTree>
    <p:extLst>
      <p:ext uri="{BB962C8B-B14F-4D97-AF65-F5344CB8AC3E}">
        <p14:creationId xmlns:p14="http://schemas.microsoft.com/office/powerpoint/2010/main" val="611447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24962C5-3857-49D6-9FB9-4F5B00453FC0}"/>
              </a:ext>
            </a:extLst>
          </p:cNvPr>
          <p:cNvSpPr/>
          <p:nvPr/>
        </p:nvSpPr>
        <p:spPr>
          <a:xfrm>
            <a:off x="1507958" y="747646"/>
            <a:ext cx="9224210" cy="1077218"/>
          </a:xfrm>
          <a:prstGeom prst="rect">
            <a:avLst/>
          </a:prstGeom>
        </p:spPr>
        <p:txBody>
          <a:bodyPr wrap="square">
            <a:spAutoFit/>
          </a:bodyPr>
          <a:lstStyle/>
          <a:p>
            <a:r>
              <a:rPr lang="en-US" altLang="zh-CN" sz="3200" dirty="0"/>
              <a:t>3.</a:t>
            </a:r>
            <a:r>
              <a:rPr lang="zh-CN" altLang="en-US" sz="3200" dirty="0"/>
              <a:t>嵌套关系：一个包中可以包含若干个包，构成包的嵌套层次结构</a:t>
            </a:r>
          </a:p>
        </p:txBody>
      </p:sp>
      <p:pic>
        <p:nvPicPr>
          <p:cNvPr id="4" name="图片 3">
            <a:extLst>
              <a:ext uri="{FF2B5EF4-FFF2-40B4-BE49-F238E27FC236}">
                <a16:creationId xmlns:a16="http://schemas.microsoft.com/office/drawing/2014/main" id="{5F48624A-F613-48C1-89DF-1AF734DE6B3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7957" y="1975684"/>
            <a:ext cx="7924801" cy="4761999"/>
          </a:xfrm>
          <a:prstGeom prst="rect">
            <a:avLst/>
          </a:prstGeom>
          <a:noFill/>
          <a:ln>
            <a:noFill/>
          </a:ln>
        </p:spPr>
      </p:pic>
    </p:spTree>
    <p:extLst>
      <p:ext uri="{BB962C8B-B14F-4D97-AF65-F5344CB8AC3E}">
        <p14:creationId xmlns:p14="http://schemas.microsoft.com/office/powerpoint/2010/main" val="392692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CEA551F-676F-49ED-94EA-3E3011CF1D6C}"/>
              </a:ext>
            </a:extLst>
          </p:cNvPr>
          <p:cNvSpPr/>
          <p:nvPr/>
        </p:nvSpPr>
        <p:spPr>
          <a:xfrm>
            <a:off x="781050" y="1235065"/>
            <a:ext cx="9915525" cy="5262979"/>
          </a:xfrm>
          <a:prstGeom prst="rect">
            <a:avLst/>
          </a:prstGeom>
        </p:spPr>
        <p:txBody>
          <a:bodyPr wrap="square">
            <a:spAutoFit/>
          </a:bodyPr>
          <a:lstStyle/>
          <a:p>
            <a:pPr>
              <a:spcAft>
                <a:spcPts val="0"/>
              </a:spcAft>
            </a:pPr>
            <a:r>
              <a:rPr lang="zh-CN" altLang="zh-CN" sz="2800" kern="100" dirty="0">
                <a:solidFill>
                  <a:srgbClr val="FF0000"/>
                </a:solidFill>
                <a:latin typeface="Calibri" panose="020F0502020204030204" pitchFamily="34" charset="0"/>
                <a:cs typeface="Times New Roman" panose="02020603050405020304" pitchFamily="18" charset="0"/>
              </a:rPr>
              <a:t>什么是对象？</a:t>
            </a:r>
          </a:p>
          <a:p>
            <a:pPr>
              <a:spcAft>
                <a:spcPts val="0"/>
              </a:spcAft>
            </a:pPr>
            <a:r>
              <a:rPr lang="en-US" altLang="zh-CN" sz="2800" kern="100" dirty="0">
                <a:latin typeface="Calibri" panose="020F0502020204030204" pitchFamily="34" charset="0"/>
                <a:cs typeface="Times New Roman" panose="02020603050405020304" pitchFamily="18" charset="0"/>
              </a:rPr>
              <a:t>	</a:t>
            </a:r>
            <a:r>
              <a:rPr lang="zh-CN" altLang="zh-CN" sz="2800" kern="100" dirty="0">
                <a:latin typeface="Calibri" panose="020F0502020204030204" pitchFamily="34" charset="0"/>
                <a:cs typeface="Times New Roman" panose="02020603050405020304" pitchFamily="18" charset="0"/>
              </a:rPr>
              <a:t>对象指的是一个</a:t>
            </a:r>
            <a:r>
              <a:rPr lang="zh-CN" altLang="zh-CN" sz="2800" kern="100" dirty="0">
                <a:solidFill>
                  <a:srgbClr val="FF0000"/>
                </a:solidFill>
                <a:latin typeface="Calibri" panose="020F0502020204030204" pitchFamily="34" charset="0"/>
                <a:cs typeface="Times New Roman" panose="02020603050405020304" pitchFamily="18" charset="0"/>
              </a:rPr>
              <a:t>单独的、可确认的物体、单元或实体</a:t>
            </a:r>
            <a:r>
              <a:rPr lang="zh-CN" altLang="zh-CN" sz="2800" kern="100" dirty="0">
                <a:latin typeface="Calibri" panose="020F0502020204030204" pitchFamily="34" charset="0"/>
                <a:cs typeface="Times New Roman" panose="02020603050405020304" pitchFamily="18" charset="0"/>
              </a:rPr>
              <a:t>，它可以是具体的也可以是抽象的，在问题领域里有确切定义的角色。换句话说，对象是边界非常清楚的任何事物。</a:t>
            </a:r>
          </a:p>
          <a:p>
            <a:pPr>
              <a:spcAft>
                <a:spcPts val="0"/>
              </a:spcAft>
            </a:pPr>
            <a:r>
              <a:rPr lang="zh-CN" altLang="zh-CN" sz="2800" kern="100" dirty="0">
                <a:solidFill>
                  <a:srgbClr val="FF0000"/>
                </a:solidFill>
                <a:latin typeface="Calibri" panose="020F0502020204030204" pitchFamily="34" charset="0"/>
                <a:cs typeface="Times New Roman" panose="02020603050405020304" pitchFamily="18" charset="0"/>
              </a:rPr>
              <a:t>什么是对象图？</a:t>
            </a:r>
          </a:p>
          <a:p>
            <a:pPr>
              <a:spcAft>
                <a:spcPts val="0"/>
              </a:spcAft>
            </a:pPr>
            <a:r>
              <a:rPr lang="zh-CN" altLang="zh-CN" sz="2800" kern="100" dirty="0">
                <a:latin typeface="Calibri" panose="020F0502020204030204" pitchFamily="34" charset="0"/>
                <a:cs typeface="Times New Roman" panose="02020603050405020304" pitchFamily="18" charset="0"/>
              </a:rPr>
              <a:t>对象图</a:t>
            </a:r>
            <a:r>
              <a:rPr lang="en-US" altLang="zh-CN" sz="2800" kern="100" dirty="0">
                <a:latin typeface="Calibri" panose="020F0502020204030204" pitchFamily="34" charset="0"/>
                <a:cs typeface="Times New Roman" panose="02020603050405020304" pitchFamily="18" charset="0"/>
              </a:rPr>
              <a:t>(Object Diagram)</a:t>
            </a:r>
            <a:r>
              <a:rPr lang="zh-CN" altLang="zh-CN" sz="2800" kern="100" dirty="0">
                <a:latin typeface="Calibri" panose="020F0502020204030204" pitchFamily="34" charset="0"/>
                <a:cs typeface="Times New Roman" panose="02020603050405020304" pitchFamily="18" charset="0"/>
              </a:rPr>
              <a:t>描述的是参与交互的各个对象在交互过程中某一时刻的状态。对象图可以被看作是类图在某一时刻的实例。</a:t>
            </a:r>
          </a:p>
          <a:p>
            <a:pPr>
              <a:spcAft>
                <a:spcPts val="0"/>
              </a:spcAft>
            </a:pPr>
            <a:r>
              <a:rPr lang="zh-CN" altLang="zh-CN" sz="2800" kern="100" dirty="0">
                <a:solidFill>
                  <a:srgbClr val="FF0000"/>
                </a:solidFill>
                <a:latin typeface="Calibri" panose="020F0502020204030204" pitchFamily="34" charset="0"/>
                <a:cs typeface="Times New Roman" panose="02020603050405020304" pitchFamily="18" charset="0"/>
              </a:rPr>
              <a:t>对象图的组成</a:t>
            </a:r>
            <a:r>
              <a:rPr lang="en-US" altLang="zh-CN" sz="2800" kern="100" dirty="0">
                <a:solidFill>
                  <a:srgbClr val="FF0000"/>
                </a:solidFill>
                <a:latin typeface="Calibri" panose="020F0502020204030204" pitchFamily="34" charset="0"/>
                <a:cs typeface="Times New Roman" panose="02020603050405020304" pitchFamily="18" charset="0"/>
              </a:rPr>
              <a:t> </a:t>
            </a:r>
            <a:br>
              <a:rPr lang="en-US" altLang="zh-CN" sz="2800" kern="100" dirty="0">
                <a:latin typeface="Calibri" panose="020F0502020204030204" pitchFamily="34" charset="0"/>
                <a:cs typeface="Times New Roman" panose="02020603050405020304" pitchFamily="18" charset="0"/>
              </a:rPr>
            </a:br>
            <a:r>
              <a:rPr lang="zh-CN" altLang="zh-CN" sz="2800" kern="100" dirty="0">
                <a:latin typeface="Calibri" panose="020F0502020204030204" pitchFamily="34" charset="0"/>
                <a:cs typeface="Times New Roman" panose="02020603050405020304" pitchFamily="18" charset="0"/>
              </a:rPr>
              <a:t>　　对象图（</a:t>
            </a:r>
            <a:r>
              <a:rPr lang="en-US" altLang="zh-CN" sz="2800" kern="100" dirty="0">
                <a:latin typeface="Calibri" panose="020F0502020204030204" pitchFamily="34" charset="0"/>
                <a:cs typeface="Times New Roman" panose="02020603050405020304" pitchFamily="18" charset="0"/>
              </a:rPr>
              <a:t>Object Diagram</a:t>
            </a:r>
            <a:r>
              <a:rPr lang="zh-CN" altLang="zh-CN" sz="2800" kern="100" dirty="0">
                <a:latin typeface="Calibri" panose="020F0502020204030204" pitchFamily="34" charset="0"/>
                <a:cs typeface="Times New Roman" panose="02020603050405020304" pitchFamily="18" charset="0"/>
              </a:rPr>
              <a:t>）是由</a:t>
            </a:r>
            <a:r>
              <a:rPr lang="zh-CN" altLang="zh-CN" sz="2800" kern="100" dirty="0">
                <a:solidFill>
                  <a:srgbClr val="FF0000"/>
                </a:solidFill>
                <a:latin typeface="Calibri" panose="020F0502020204030204" pitchFamily="34" charset="0"/>
                <a:cs typeface="Times New Roman" panose="02020603050405020304" pitchFamily="18" charset="0"/>
              </a:rPr>
              <a:t>对象（</a:t>
            </a:r>
            <a:r>
              <a:rPr lang="en-US" altLang="zh-CN" sz="2800" kern="100" dirty="0">
                <a:solidFill>
                  <a:srgbClr val="FF0000"/>
                </a:solidFill>
                <a:latin typeface="Calibri" panose="020F0502020204030204" pitchFamily="34" charset="0"/>
                <a:cs typeface="Times New Roman" panose="02020603050405020304" pitchFamily="18" charset="0"/>
              </a:rPr>
              <a:t>Object</a:t>
            </a:r>
            <a:r>
              <a:rPr lang="zh-CN" altLang="zh-CN" sz="2800" kern="100" dirty="0">
                <a:solidFill>
                  <a:srgbClr val="FF0000"/>
                </a:solidFill>
                <a:latin typeface="Calibri" panose="020F0502020204030204" pitchFamily="34" charset="0"/>
                <a:cs typeface="Times New Roman" panose="02020603050405020304" pitchFamily="18" charset="0"/>
              </a:rPr>
              <a:t>）和链（</a:t>
            </a:r>
            <a:r>
              <a:rPr lang="en-US" altLang="zh-CN" sz="2800" kern="100" dirty="0">
                <a:solidFill>
                  <a:srgbClr val="FF0000"/>
                </a:solidFill>
                <a:latin typeface="Calibri" panose="020F0502020204030204" pitchFamily="34" charset="0"/>
                <a:cs typeface="Times New Roman" panose="02020603050405020304" pitchFamily="18" charset="0"/>
              </a:rPr>
              <a:t>Link</a:t>
            </a:r>
            <a:r>
              <a:rPr lang="zh-CN" altLang="zh-CN" sz="2800" kern="100" dirty="0">
                <a:solidFill>
                  <a:srgbClr val="FF0000"/>
                </a:solidFill>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组成的。对象图的目的在于描述系统中参与交互的各个对象</a:t>
            </a:r>
            <a:r>
              <a:rPr lang="zh-CN" altLang="zh-CN" sz="2800" kern="100" dirty="0">
                <a:solidFill>
                  <a:srgbClr val="FF0000"/>
                </a:solidFill>
                <a:latin typeface="Calibri" panose="020F0502020204030204" pitchFamily="34" charset="0"/>
                <a:cs typeface="Times New Roman" panose="02020603050405020304" pitchFamily="18" charset="0"/>
              </a:rPr>
              <a:t>在某一时刻</a:t>
            </a:r>
            <a:r>
              <a:rPr lang="zh-CN" altLang="zh-CN" sz="2800" kern="100" dirty="0">
                <a:latin typeface="Calibri" panose="020F0502020204030204" pitchFamily="34" charset="0"/>
                <a:cs typeface="Times New Roman" panose="02020603050405020304" pitchFamily="18" charset="0"/>
              </a:rPr>
              <a:t>是如何运行的。</a:t>
            </a:r>
          </a:p>
        </p:txBody>
      </p:sp>
    </p:spTree>
    <p:extLst>
      <p:ext uri="{BB962C8B-B14F-4D97-AF65-F5344CB8AC3E}">
        <p14:creationId xmlns:p14="http://schemas.microsoft.com/office/powerpoint/2010/main" val="2685032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BACD189-54CB-4FAF-B51D-0A79C3D2594E}"/>
              </a:ext>
            </a:extLst>
          </p:cNvPr>
          <p:cNvSpPr/>
          <p:nvPr/>
        </p:nvSpPr>
        <p:spPr>
          <a:xfrm>
            <a:off x="1347537" y="463677"/>
            <a:ext cx="9047747" cy="5509200"/>
          </a:xfrm>
          <a:prstGeom prst="rect">
            <a:avLst/>
          </a:prstGeom>
        </p:spPr>
        <p:txBody>
          <a:bodyPr wrap="square">
            <a:spAutoFit/>
          </a:bodyPr>
          <a:lstStyle/>
          <a:p>
            <a:pPr algn="just">
              <a:spcAft>
                <a:spcPts val="0"/>
              </a:spcAft>
            </a:pP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三、包图的建模技术</a:t>
            </a:r>
          </a:p>
          <a:p>
            <a:pPr algn="just">
              <a:spcAft>
                <a:spcPts val="0"/>
              </a:spcAft>
            </a:pP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包图的建模技巧</a:t>
            </a:r>
          </a:p>
          <a:p>
            <a:pPr algn="just">
              <a:spcAft>
                <a:spcPts val="0"/>
              </a:spcAft>
            </a:pP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）两种组包方式</a:t>
            </a:r>
          </a:p>
          <a:p>
            <a:pPr algn="just">
              <a:spcAft>
                <a:spcPts val="0"/>
              </a:spcAft>
            </a:pP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①根据系统分层架构组包（推荐）</a:t>
            </a:r>
          </a:p>
          <a:p>
            <a:pPr algn="just">
              <a:spcAft>
                <a:spcPts val="0"/>
              </a:spcAft>
            </a:pP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②根据系统业务功能模块组包</a:t>
            </a:r>
          </a:p>
          <a:p>
            <a:pPr algn="just">
              <a:spcAft>
                <a:spcPts val="0"/>
              </a:spcAft>
            </a:pP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）参照类之间的关系确定包之间的关系</a:t>
            </a:r>
          </a:p>
          <a:p>
            <a:pPr algn="just">
              <a:spcAft>
                <a:spcPts val="0"/>
              </a:spcAft>
            </a:pP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3</a:t>
            </a: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）减少包的嵌套层次，一般不超过三层</a:t>
            </a:r>
          </a:p>
          <a:p>
            <a:pPr algn="just">
              <a:spcAft>
                <a:spcPts val="0"/>
              </a:spcAft>
            </a:pP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4</a:t>
            </a: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）每个包的子包控制在</a:t>
            </a: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7</a:t>
            </a: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个</a:t>
            </a:r>
          </a:p>
          <a:p>
            <a:pPr algn="just">
              <a:spcAft>
                <a:spcPts val="0"/>
              </a:spcAft>
            </a:pP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）如果几个包有若干相同组成部分，可优先考虑将他们合并</a:t>
            </a:r>
          </a:p>
          <a:p>
            <a:pPr algn="just">
              <a:spcAft>
                <a:spcPts val="0"/>
              </a:spcAft>
            </a:pP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6</a:t>
            </a:r>
            <a:r>
              <a:rPr lang="zh-CN" altLang="zh-CN" sz="3200" kern="100" dirty="0">
                <a:latin typeface="等线" panose="02010600030101010101" pitchFamily="2" charset="-122"/>
                <a:ea typeface="等线" panose="02010600030101010101" pitchFamily="2" charset="-122"/>
                <a:cs typeface="Times New Roman" panose="02020603050405020304" pitchFamily="18" charset="0"/>
              </a:rPr>
              <a:t>）可通过包图来体现系统的分层架构。</a:t>
            </a:r>
          </a:p>
        </p:txBody>
      </p:sp>
    </p:spTree>
    <p:extLst>
      <p:ext uri="{BB962C8B-B14F-4D97-AF65-F5344CB8AC3E}">
        <p14:creationId xmlns:p14="http://schemas.microsoft.com/office/powerpoint/2010/main" val="2366985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09549D9-FE3B-42A9-8FA6-2BBCBC72E46F}"/>
              </a:ext>
            </a:extLst>
          </p:cNvPr>
          <p:cNvSpPr/>
          <p:nvPr/>
        </p:nvSpPr>
        <p:spPr>
          <a:xfrm>
            <a:off x="737938" y="1239577"/>
            <a:ext cx="10042357" cy="4031873"/>
          </a:xfrm>
          <a:prstGeom prst="rect">
            <a:avLst/>
          </a:prstGeom>
        </p:spPr>
        <p:txBody>
          <a:bodyPr wrap="square">
            <a:spAutoFit/>
          </a:bodyPr>
          <a:lstStyle/>
          <a:p>
            <a:r>
              <a:rPr lang="zh-CN" altLang="en-US" sz="3200" dirty="0"/>
              <a:t>构件与包的区别</a:t>
            </a:r>
          </a:p>
          <a:p>
            <a:r>
              <a:rPr lang="zh-CN" altLang="en-US" sz="2800" dirty="0"/>
              <a:t>二者均为分组组织机制，但也有许多不同之处：</a:t>
            </a:r>
          </a:p>
          <a:p>
            <a:r>
              <a:rPr lang="en-US" altLang="zh-CN" sz="2800" dirty="0"/>
              <a:t>•	</a:t>
            </a:r>
            <a:r>
              <a:rPr lang="zh-CN" altLang="en-US" sz="2800" dirty="0"/>
              <a:t>一个构件代表一个物理的代码模块，而包可以包含成组的逻辑模型元素，也可以包含物理的构件；可以用包来组织用例</a:t>
            </a:r>
            <a:r>
              <a:rPr lang="en-US" altLang="zh-CN" sz="2800" dirty="0"/>
              <a:t>(use case)</a:t>
            </a:r>
            <a:r>
              <a:rPr lang="zh-CN" altLang="en-US" sz="2800" dirty="0"/>
              <a:t>，不可以用构件来组织用例。</a:t>
            </a:r>
          </a:p>
          <a:p>
            <a:r>
              <a:rPr lang="en-US" altLang="zh-CN" sz="2800" dirty="0"/>
              <a:t>•	</a:t>
            </a:r>
            <a:r>
              <a:rPr lang="zh-CN" altLang="en-US" sz="2800" dirty="0"/>
              <a:t>一个类可以出现在多个构件中，却只能在一个包中定义。</a:t>
            </a:r>
          </a:p>
          <a:p>
            <a:r>
              <a:rPr lang="en-US" altLang="zh-CN" sz="2800" dirty="0"/>
              <a:t>•	</a:t>
            </a:r>
            <a:r>
              <a:rPr lang="zh-CN" altLang="en-US" sz="2800" dirty="0"/>
              <a:t>包只是类型，构件可以是实例也可以是类型。</a:t>
            </a:r>
          </a:p>
          <a:p>
            <a:r>
              <a:rPr lang="en-US" altLang="zh-CN" sz="2800" dirty="0"/>
              <a:t>•	</a:t>
            </a:r>
            <a:r>
              <a:rPr lang="zh-CN" altLang="en-US" sz="2800" dirty="0"/>
              <a:t>包可以作为开发视图</a:t>
            </a:r>
            <a:r>
              <a:rPr lang="en-US" altLang="zh-CN" sz="2800" dirty="0"/>
              <a:t>(development view)</a:t>
            </a:r>
            <a:r>
              <a:rPr lang="zh-CN" altLang="en-US" sz="2800" dirty="0"/>
              <a:t>，用于管理。构件可作为物理视图</a:t>
            </a:r>
            <a:r>
              <a:rPr lang="en-US" altLang="zh-CN" sz="2800" dirty="0"/>
              <a:t>(physical view)</a:t>
            </a:r>
            <a:r>
              <a:rPr lang="zh-CN" altLang="en-US" sz="2800" dirty="0"/>
              <a:t>，用于部署。但反之不然。</a:t>
            </a:r>
          </a:p>
        </p:txBody>
      </p:sp>
    </p:spTree>
    <p:extLst>
      <p:ext uri="{BB962C8B-B14F-4D97-AF65-F5344CB8AC3E}">
        <p14:creationId xmlns:p14="http://schemas.microsoft.com/office/powerpoint/2010/main" val="2004996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AC50FD-D4BB-4938-A882-778CE7C383A3}"/>
              </a:ext>
            </a:extLst>
          </p:cNvPr>
          <p:cNvSpPr txBox="1"/>
          <p:nvPr/>
        </p:nvSpPr>
        <p:spPr>
          <a:xfrm>
            <a:off x="1684421" y="1042737"/>
            <a:ext cx="8277726" cy="1661993"/>
          </a:xfrm>
          <a:prstGeom prst="rect">
            <a:avLst/>
          </a:prstGeom>
          <a:noFill/>
        </p:spPr>
        <p:txBody>
          <a:bodyPr wrap="square" rtlCol="0">
            <a:spAutoFit/>
          </a:bodyPr>
          <a:lstStyle/>
          <a:p>
            <a:r>
              <a:rPr lang="zh-CN" altLang="en-US" sz="5400" dirty="0"/>
              <a:t>问题三：</a:t>
            </a:r>
            <a:endParaRPr lang="en-US" altLang="zh-CN" sz="5400" dirty="0"/>
          </a:p>
          <a:p>
            <a:r>
              <a:rPr lang="zh-CN" altLang="en-US" sz="4800" dirty="0"/>
              <a:t>包</a:t>
            </a:r>
            <a:r>
              <a:rPr lang="zh-CN" altLang="en-US" sz="4400" dirty="0"/>
              <a:t>图</a:t>
            </a:r>
            <a:r>
              <a:rPr lang="zh-CN" altLang="en-US" sz="4800" dirty="0"/>
              <a:t>之间有几种关系，请列举。</a:t>
            </a:r>
          </a:p>
        </p:txBody>
      </p:sp>
      <p:sp>
        <p:nvSpPr>
          <p:cNvPr id="4" name="文本框 3">
            <a:extLst>
              <a:ext uri="{FF2B5EF4-FFF2-40B4-BE49-F238E27FC236}">
                <a16:creationId xmlns:a16="http://schemas.microsoft.com/office/drawing/2014/main" id="{2F064B19-867C-4750-B4E0-1E7F39336E9C}"/>
              </a:ext>
            </a:extLst>
          </p:cNvPr>
          <p:cNvSpPr txBox="1"/>
          <p:nvPr/>
        </p:nvSpPr>
        <p:spPr>
          <a:xfrm>
            <a:off x="1684421" y="3183775"/>
            <a:ext cx="6352674" cy="1938992"/>
          </a:xfrm>
          <a:prstGeom prst="rect">
            <a:avLst/>
          </a:prstGeom>
          <a:noFill/>
        </p:spPr>
        <p:txBody>
          <a:bodyPr wrap="square" rtlCol="0">
            <a:spAutoFit/>
          </a:bodyPr>
          <a:lstStyle/>
          <a:p>
            <a:r>
              <a:rPr lang="zh-CN" altLang="en-US" sz="4000" dirty="0"/>
              <a:t>引入关系</a:t>
            </a:r>
            <a:endParaRPr lang="en-US" altLang="zh-CN" sz="4000" dirty="0"/>
          </a:p>
          <a:p>
            <a:r>
              <a:rPr lang="zh-CN" altLang="en-US" sz="4000" dirty="0"/>
              <a:t>泛化关系</a:t>
            </a:r>
            <a:endParaRPr lang="en-US" altLang="zh-CN" sz="4000" dirty="0"/>
          </a:p>
          <a:p>
            <a:r>
              <a:rPr lang="zh-CN" altLang="en-US" sz="4000" dirty="0"/>
              <a:t>嵌套关系</a:t>
            </a:r>
            <a:endParaRPr lang="en-US" altLang="zh-CN" sz="4000" dirty="0"/>
          </a:p>
        </p:txBody>
      </p:sp>
    </p:spTree>
    <p:extLst>
      <p:ext uri="{BB962C8B-B14F-4D97-AF65-F5344CB8AC3E}">
        <p14:creationId xmlns:p14="http://schemas.microsoft.com/office/powerpoint/2010/main" val="399128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74112-2D5B-49CB-A057-910C5EC1BA8E}"/>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04CCAC66-1CB3-4A46-9D28-454D54B91767}"/>
              </a:ext>
            </a:extLst>
          </p:cNvPr>
          <p:cNvSpPr>
            <a:spLocks noGrp="1"/>
          </p:cNvSpPr>
          <p:nvPr>
            <p:ph sz="quarter" idx="13"/>
          </p:nvPr>
        </p:nvSpPr>
        <p:spPr/>
        <p:txBody>
          <a:bodyPr>
            <a:normAutofit/>
          </a:bodyPr>
          <a:lstStyle/>
          <a:p>
            <a:r>
              <a:rPr lang="en-US" altLang="zh-CN" dirty="0"/>
              <a:t>http://www.cnblogs.com/hedongnan/p/3308311.html 2018/12/8 18:40</a:t>
            </a:r>
            <a:endParaRPr lang="zh-CN" altLang="zh-CN" dirty="0"/>
          </a:p>
          <a:p>
            <a:r>
              <a:rPr lang="en-US" altLang="zh-CN" dirty="0"/>
              <a:t>https://blog.csdn.net/whc888666/article/details/82924872 2018/12/8 17:30</a:t>
            </a:r>
          </a:p>
          <a:p>
            <a:r>
              <a:rPr lang="en-GB" altLang="zh-CN" dirty="0"/>
              <a:t>https://blog.csdn.net/soft_zzti/article/details/80331932 2018</a:t>
            </a:r>
            <a:r>
              <a:rPr lang="en-US" altLang="zh-CN" dirty="0"/>
              <a:t>/</a:t>
            </a:r>
            <a:r>
              <a:rPr lang="en-GB" altLang="zh-CN" dirty="0"/>
              <a:t>12/8  22</a:t>
            </a:r>
            <a:r>
              <a:rPr lang="zh-CN" altLang="en-GB" dirty="0"/>
              <a:t>：</a:t>
            </a:r>
            <a:r>
              <a:rPr lang="en-GB" altLang="zh-CN" dirty="0"/>
              <a:t>14</a:t>
            </a:r>
          </a:p>
          <a:p>
            <a:r>
              <a:rPr lang="en-US" altLang="zh-CN" dirty="0"/>
              <a:t>UML2 </a:t>
            </a:r>
            <a:r>
              <a:rPr lang="zh-CN" altLang="en-US" dirty="0"/>
              <a:t>基础、建模与设计教程 </a:t>
            </a:r>
          </a:p>
          <a:p>
            <a:r>
              <a:rPr lang="en-US" altLang="zh-CN" dirty="0"/>
              <a:t>UML</a:t>
            </a:r>
            <a:r>
              <a:rPr lang="zh-CN" altLang="en-US" dirty="0"/>
              <a:t>用户手册</a:t>
            </a:r>
          </a:p>
          <a:p>
            <a:endParaRPr lang="en-GB" altLang="zh-CN" dirty="0"/>
          </a:p>
          <a:p>
            <a:endParaRPr lang="en-GB" altLang="zh-CN" dirty="0"/>
          </a:p>
          <a:p>
            <a:endParaRPr lang="zh-CN" altLang="zh-CN" dirty="0"/>
          </a:p>
          <a:p>
            <a:endParaRPr lang="zh-CN" altLang="en-US" dirty="0"/>
          </a:p>
        </p:txBody>
      </p:sp>
    </p:spTree>
    <p:extLst>
      <p:ext uri="{BB962C8B-B14F-4D97-AF65-F5344CB8AC3E}">
        <p14:creationId xmlns:p14="http://schemas.microsoft.com/office/powerpoint/2010/main" val="3996409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4D2F6-ED92-4B5E-8C43-B8028DB4D61D}"/>
              </a:ext>
            </a:extLst>
          </p:cNvPr>
          <p:cNvSpPr>
            <a:spLocks noGrp="1"/>
          </p:cNvSpPr>
          <p:nvPr>
            <p:ph type="title"/>
          </p:nvPr>
        </p:nvSpPr>
        <p:spPr/>
        <p:txBody>
          <a:bodyPr>
            <a:normAutofit/>
          </a:bodyPr>
          <a:lstStyle/>
          <a:p>
            <a:r>
              <a:rPr lang="zh-CN" altLang="en-US" sz="4400" dirty="0"/>
              <a:t>小组成员评分</a:t>
            </a:r>
          </a:p>
        </p:txBody>
      </p:sp>
      <p:sp>
        <p:nvSpPr>
          <p:cNvPr id="3" name="内容占位符 2">
            <a:extLst>
              <a:ext uri="{FF2B5EF4-FFF2-40B4-BE49-F238E27FC236}">
                <a16:creationId xmlns:a16="http://schemas.microsoft.com/office/drawing/2014/main" id="{C91AB9AC-00C1-4480-A626-916FB90063AD}"/>
              </a:ext>
            </a:extLst>
          </p:cNvPr>
          <p:cNvSpPr>
            <a:spLocks noGrp="1"/>
          </p:cNvSpPr>
          <p:nvPr>
            <p:ph sz="quarter" idx="13"/>
          </p:nvPr>
        </p:nvSpPr>
        <p:spPr>
          <a:xfrm>
            <a:off x="913774" y="2138492"/>
            <a:ext cx="10363826" cy="3424107"/>
          </a:xfrm>
        </p:spPr>
        <p:txBody>
          <a:bodyPr>
            <a:normAutofit/>
          </a:bodyPr>
          <a:lstStyle/>
          <a:p>
            <a:r>
              <a:rPr lang="zh-CN" altLang="en-US" sz="2800" dirty="0"/>
              <a:t>童欣 </a:t>
            </a:r>
            <a:r>
              <a:rPr lang="en-US" altLang="zh-CN" sz="2800" dirty="0"/>
              <a:t>88 PPT</a:t>
            </a:r>
            <a:r>
              <a:rPr lang="zh-CN" altLang="en-US" sz="2800" dirty="0"/>
              <a:t>的制作，资料收集</a:t>
            </a:r>
            <a:endParaRPr lang="en-US" altLang="zh-CN" sz="2800" dirty="0"/>
          </a:p>
          <a:p>
            <a:r>
              <a:rPr lang="zh-CN" altLang="en-US" sz="2800" dirty="0"/>
              <a:t>吴自强 </a:t>
            </a:r>
            <a:r>
              <a:rPr lang="en-US" altLang="zh-CN" sz="2800" dirty="0"/>
              <a:t>87</a:t>
            </a:r>
            <a:r>
              <a:rPr lang="zh-CN" altLang="en-US" sz="2800" dirty="0"/>
              <a:t>资料收集，图的绘制</a:t>
            </a:r>
            <a:endParaRPr lang="en-US" altLang="zh-CN" sz="2800" dirty="0"/>
          </a:p>
          <a:p>
            <a:r>
              <a:rPr lang="zh-CN" altLang="en-US" sz="2800" dirty="0"/>
              <a:t>陈婧唯 </a:t>
            </a:r>
            <a:r>
              <a:rPr lang="en-US" altLang="zh-CN" sz="2800" dirty="0"/>
              <a:t>86</a:t>
            </a:r>
            <a:r>
              <a:rPr lang="zh-CN" altLang="en-US" sz="2800" dirty="0"/>
              <a:t>资料收集</a:t>
            </a:r>
            <a:endParaRPr lang="en-US" altLang="zh-CN" sz="2800" dirty="0"/>
          </a:p>
          <a:p>
            <a:r>
              <a:rPr lang="zh-CN" altLang="en-US" sz="2800" dirty="0"/>
              <a:t>陈雅菁 </a:t>
            </a:r>
            <a:r>
              <a:rPr lang="en-US" altLang="zh-CN" sz="2800" dirty="0"/>
              <a:t>84</a:t>
            </a:r>
            <a:r>
              <a:rPr lang="zh-CN" altLang="en-US" sz="2800" dirty="0"/>
              <a:t>图的绘制</a:t>
            </a:r>
            <a:endParaRPr lang="en-US" altLang="zh-CN" sz="2800" dirty="0"/>
          </a:p>
          <a:p>
            <a:r>
              <a:rPr lang="zh-CN" altLang="en-US" sz="2800" dirty="0"/>
              <a:t>刘震 </a:t>
            </a:r>
            <a:r>
              <a:rPr lang="en-US" altLang="zh-CN" sz="2800" dirty="0"/>
              <a:t>85</a:t>
            </a:r>
            <a:r>
              <a:rPr lang="zh-CN" altLang="en-US" sz="2800" dirty="0"/>
              <a:t>资料收集，图的绘制 </a:t>
            </a:r>
          </a:p>
        </p:txBody>
      </p:sp>
    </p:spTree>
    <p:extLst>
      <p:ext uri="{BB962C8B-B14F-4D97-AF65-F5344CB8AC3E}">
        <p14:creationId xmlns:p14="http://schemas.microsoft.com/office/powerpoint/2010/main" val="383326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31F89FFA-886B-427E-AC11-3F77B50FF957}"/>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altLang="zh-CN" sz="8000"/>
              <a:t>THANK YOU</a:t>
            </a:r>
          </a:p>
        </p:txBody>
      </p:sp>
    </p:spTree>
    <p:extLst>
      <p:ext uri="{BB962C8B-B14F-4D97-AF65-F5344CB8AC3E}">
        <p14:creationId xmlns:p14="http://schemas.microsoft.com/office/powerpoint/2010/main" val="198353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D63881-2849-4EEA-86BE-7F5D552E8DF1}"/>
              </a:ext>
            </a:extLst>
          </p:cNvPr>
          <p:cNvSpPr/>
          <p:nvPr/>
        </p:nvSpPr>
        <p:spPr>
          <a:xfrm>
            <a:off x="652462" y="1679139"/>
            <a:ext cx="10658475" cy="4524315"/>
          </a:xfrm>
          <a:prstGeom prst="rect">
            <a:avLst/>
          </a:prstGeom>
        </p:spPr>
        <p:txBody>
          <a:bodyPr wrap="square">
            <a:spAutoFit/>
          </a:bodyPr>
          <a:lstStyle/>
          <a:p>
            <a:pPr algn="just">
              <a:spcAft>
                <a:spcPts val="0"/>
              </a:spcAft>
            </a:pPr>
            <a:r>
              <a:rPr lang="zh-CN" altLang="zh-CN" sz="3200" kern="100" dirty="0">
                <a:solidFill>
                  <a:srgbClr val="FF0000"/>
                </a:solidFill>
                <a:latin typeface="Calibri" panose="020F0502020204030204" pitchFamily="34" charset="0"/>
                <a:cs typeface="Times New Roman" panose="02020603050405020304" pitchFamily="18" charset="0"/>
              </a:rPr>
              <a:t>对象所包含的内容：</a:t>
            </a:r>
          </a:p>
          <a:p>
            <a:pPr algn="just">
              <a:spcAft>
                <a:spcPts val="0"/>
              </a:spcAft>
            </a:pPr>
            <a:r>
              <a:rPr lang="en-US" altLang="zh-CN" sz="3200" kern="100" dirty="0">
                <a:latin typeface="Calibri" panose="020F0502020204030204" pitchFamily="34" charset="0"/>
                <a:cs typeface="Times New Roman" panose="02020603050405020304" pitchFamily="18" charset="0"/>
              </a:rPr>
              <a:t>1</a:t>
            </a:r>
            <a:r>
              <a:rPr lang="zh-CN" altLang="zh-CN" sz="3200" kern="100" dirty="0">
                <a:latin typeface="Calibri" panose="020F0502020204030204" pitchFamily="34" charset="0"/>
                <a:cs typeface="Times New Roman" panose="02020603050405020304" pitchFamily="18" charset="0"/>
              </a:rPr>
              <a:t>、</a:t>
            </a:r>
            <a:r>
              <a:rPr lang="zh-CN" altLang="zh-CN" sz="3200" kern="100" dirty="0">
                <a:solidFill>
                  <a:srgbClr val="FF0000"/>
                </a:solidFill>
                <a:latin typeface="Calibri" panose="020F0502020204030204" pitchFamily="34" charset="0"/>
                <a:cs typeface="Times New Roman" panose="02020603050405020304" pitchFamily="18" charset="0"/>
              </a:rPr>
              <a:t>标识</a:t>
            </a:r>
            <a:r>
              <a:rPr lang="zh-CN" altLang="zh-CN" sz="3200" kern="100" dirty="0">
                <a:latin typeface="Calibri" panose="020F0502020204030204" pitchFamily="34" charset="0"/>
                <a:cs typeface="Times New Roman" panose="02020603050405020304" pitchFamily="18" charset="0"/>
              </a:rPr>
              <a:t>（名字）：为了将一个对象与其他的对象</a:t>
            </a:r>
            <a:r>
              <a:rPr lang="zh-CN" altLang="zh-CN" sz="3200" kern="100" dirty="0">
                <a:solidFill>
                  <a:srgbClr val="FF0000"/>
                </a:solidFill>
                <a:latin typeface="Calibri" panose="020F0502020204030204" pitchFamily="34" charset="0"/>
                <a:cs typeface="Times New Roman" panose="02020603050405020304" pitchFamily="18" charset="0"/>
              </a:rPr>
              <a:t>区分</a:t>
            </a:r>
            <a:r>
              <a:rPr lang="zh-CN" altLang="zh-CN" sz="3200" kern="100" dirty="0">
                <a:latin typeface="Calibri" panose="020F0502020204030204" pitchFamily="34" charset="0"/>
                <a:cs typeface="Times New Roman" panose="02020603050405020304" pitchFamily="18" charset="0"/>
              </a:rPr>
              <a:t>开，通常会给对象起一个“标识”，也就是“对象名”。</a:t>
            </a:r>
          </a:p>
          <a:p>
            <a:pPr algn="just">
              <a:spcAft>
                <a:spcPts val="0"/>
              </a:spcAft>
            </a:pPr>
            <a:r>
              <a:rPr lang="en-US" altLang="zh-CN" sz="3200" kern="100" dirty="0">
                <a:latin typeface="Calibri" panose="020F0502020204030204" pitchFamily="34" charset="0"/>
                <a:cs typeface="Times New Roman" panose="02020603050405020304" pitchFamily="18" charset="0"/>
              </a:rPr>
              <a:t>2</a:t>
            </a:r>
            <a:r>
              <a:rPr lang="zh-CN" altLang="zh-CN" sz="3200" kern="100" dirty="0">
                <a:latin typeface="Calibri" panose="020F0502020204030204" pitchFamily="34" charset="0"/>
                <a:cs typeface="Times New Roman" panose="02020603050405020304" pitchFamily="18" charset="0"/>
              </a:rPr>
              <a:t>、</a:t>
            </a:r>
            <a:r>
              <a:rPr lang="zh-CN" altLang="zh-CN" sz="3200" kern="100" dirty="0">
                <a:solidFill>
                  <a:srgbClr val="FF0000"/>
                </a:solidFill>
                <a:latin typeface="Calibri" panose="020F0502020204030204" pitchFamily="34" charset="0"/>
                <a:cs typeface="Times New Roman" panose="02020603050405020304" pitchFamily="18" charset="0"/>
              </a:rPr>
              <a:t>状态</a:t>
            </a:r>
            <a:r>
              <a:rPr lang="zh-CN" altLang="zh-CN" sz="3200" kern="100" dirty="0">
                <a:latin typeface="Calibri" panose="020F0502020204030204" pitchFamily="34" charset="0"/>
                <a:cs typeface="Times New Roman" panose="02020603050405020304" pitchFamily="18" charset="0"/>
              </a:rPr>
              <a:t>（属性）：对象的状态包括</a:t>
            </a:r>
            <a:r>
              <a:rPr lang="zh-CN" altLang="zh-CN" sz="3200" kern="100" dirty="0">
                <a:solidFill>
                  <a:srgbClr val="FF0000"/>
                </a:solidFill>
                <a:latin typeface="Calibri" panose="020F0502020204030204" pitchFamily="34" charset="0"/>
                <a:cs typeface="Times New Roman" panose="02020603050405020304" pitchFamily="18" charset="0"/>
              </a:rPr>
              <a:t>对象的所有属性</a:t>
            </a:r>
            <a:r>
              <a:rPr lang="zh-CN" altLang="zh-CN" sz="3200" kern="100" dirty="0">
                <a:latin typeface="Calibri" panose="020F0502020204030204" pitchFamily="34" charset="0"/>
                <a:cs typeface="Times New Roman" panose="02020603050405020304" pitchFamily="18" charset="0"/>
              </a:rPr>
              <a:t>（通常是静态）和</a:t>
            </a:r>
            <a:r>
              <a:rPr lang="zh-CN" altLang="zh-CN" sz="3200" kern="100" dirty="0">
                <a:solidFill>
                  <a:srgbClr val="FF0000"/>
                </a:solidFill>
                <a:latin typeface="Calibri" panose="020F0502020204030204" pitchFamily="34" charset="0"/>
                <a:cs typeface="Times New Roman" panose="02020603050405020304" pitchFamily="18" charset="0"/>
              </a:rPr>
              <a:t>这些属性的当前值</a:t>
            </a:r>
            <a:r>
              <a:rPr lang="zh-CN" altLang="zh-CN" sz="3200" kern="100" dirty="0">
                <a:latin typeface="Calibri" panose="020F0502020204030204" pitchFamily="34" charset="0"/>
                <a:cs typeface="Times New Roman" panose="02020603050405020304" pitchFamily="18" charset="0"/>
              </a:rPr>
              <a:t>（通常是动态的）。</a:t>
            </a:r>
          </a:p>
          <a:p>
            <a:pPr algn="just">
              <a:spcAft>
                <a:spcPts val="0"/>
              </a:spcAft>
            </a:pPr>
            <a:r>
              <a:rPr lang="en-US" altLang="zh-CN" sz="3200" kern="100" dirty="0">
                <a:latin typeface="Calibri" panose="020F0502020204030204" pitchFamily="34" charset="0"/>
                <a:cs typeface="Times New Roman" panose="02020603050405020304" pitchFamily="18" charset="0"/>
              </a:rPr>
              <a:t>3</a:t>
            </a:r>
            <a:r>
              <a:rPr lang="zh-CN" altLang="zh-CN" sz="3200" kern="100" dirty="0">
                <a:latin typeface="Calibri" panose="020F0502020204030204" pitchFamily="34" charset="0"/>
                <a:cs typeface="Times New Roman" panose="02020603050405020304" pitchFamily="18" charset="0"/>
              </a:rPr>
              <a:t>、</a:t>
            </a:r>
            <a:r>
              <a:rPr lang="zh-CN" altLang="zh-CN" sz="3200" kern="100" dirty="0">
                <a:solidFill>
                  <a:srgbClr val="FF0000"/>
                </a:solidFill>
                <a:latin typeface="Calibri" panose="020F0502020204030204" pitchFamily="34" charset="0"/>
                <a:cs typeface="Times New Roman" panose="02020603050405020304" pitchFamily="18" charset="0"/>
              </a:rPr>
              <a:t>行为</a:t>
            </a:r>
            <a:r>
              <a:rPr lang="zh-CN" altLang="zh-CN" sz="3200" kern="100" dirty="0">
                <a:latin typeface="Calibri" panose="020F0502020204030204" pitchFamily="34" charset="0"/>
                <a:cs typeface="Times New Roman" panose="02020603050405020304" pitchFamily="18" charset="0"/>
              </a:rPr>
              <a:t>（方法，事件）：没有一个对象是孤立存在的，对象可以被操作，也可以操作别的对象。而行为就是一个对象根据</a:t>
            </a:r>
            <a:r>
              <a:rPr lang="zh-CN" altLang="zh-CN" sz="3200" kern="100" dirty="0">
                <a:solidFill>
                  <a:srgbClr val="FF0000"/>
                </a:solidFill>
                <a:latin typeface="Calibri" panose="020F0502020204030204" pitchFamily="34" charset="0"/>
                <a:cs typeface="Times New Roman" panose="02020603050405020304" pitchFamily="18" charset="0"/>
              </a:rPr>
              <a:t>它的状态改变和消息传送</a:t>
            </a:r>
            <a:r>
              <a:rPr lang="zh-CN" altLang="zh-CN" sz="3200" kern="100" dirty="0">
                <a:latin typeface="Calibri" panose="020F0502020204030204" pitchFamily="34" charset="0"/>
                <a:cs typeface="Times New Roman" panose="02020603050405020304" pitchFamily="18" charset="0"/>
              </a:rPr>
              <a:t>所采取的行动和所做出的反应。</a:t>
            </a:r>
          </a:p>
        </p:txBody>
      </p:sp>
    </p:spTree>
    <p:extLst>
      <p:ext uri="{BB962C8B-B14F-4D97-AF65-F5344CB8AC3E}">
        <p14:creationId xmlns:p14="http://schemas.microsoft.com/office/powerpoint/2010/main" val="253054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A019297-8C09-4170-9632-5E9D732CD12D}"/>
              </a:ext>
            </a:extLst>
          </p:cNvPr>
          <p:cNvSpPr/>
          <p:nvPr/>
        </p:nvSpPr>
        <p:spPr>
          <a:xfrm>
            <a:off x="476639" y="2550694"/>
            <a:ext cx="2058014" cy="1077218"/>
          </a:xfrm>
          <a:prstGeom prst="rect">
            <a:avLst/>
          </a:prstGeom>
        </p:spPr>
        <p:txBody>
          <a:bodyPr wrap="square">
            <a:spAutoFit/>
          </a:bodyPr>
          <a:lstStyle/>
          <a:p>
            <a:pPr algn="just">
              <a:spcAft>
                <a:spcPts val="0"/>
              </a:spcAft>
            </a:pPr>
            <a:r>
              <a:rPr lang="zh-CN" altLang="zh-CN" sz="3200" kern="100" dirty="0">
                <a:latin typeface="Calibri" panose="020F0502020204030204" pitchFamily="34" charset="0"/>
                <a:cs typeface="Times New Roman" panose="02020603050405020304" pitchFamily="18" charset="0"/>
              </a:rPr>
              <a:t>对象和类的区别</a:t>
            </a:r>
          </a:p>
        </p:txBody>
      </p:sp>
      <p:pic>
        <p:nvPicPr>
          <p:cNvPr id="3" name="图片 2" descr="36D2UQIT~UNAE1}D@XA83WB">
            <a:extLst>
              <a:ext uri="{FF2B5EF4-FFF2-40B4-BE49-F238E27FC236}">
                <a16:creationId xmlns:a16="http://schemas.microsoft.com/office/drawing/2014/main" id="{590B8F5B-B247-487D-A26F-4FBFB2489FB3}"/>
              </a:ext>
            </a:extLst>
          </p:cNvPr>
          <p:cNvPicPr/>
          <p:nvPr/>
        </p:nvPicPr>
        <p:blipFill>
          <a:blip r:embed="rId2"/>
          <a:stretch>
            <a:fillRect/>
          </a:stretch>
        </p:blipFill>
        <p:spPr>
          <a:xfrm>
            <a:off x="3042358" y="1025628"/>
            <a:ext cx="7385010" cy="4851952"/>
          </a:xfrm>
          <a:prstGeom prst="rect">
            <a:avLst/>
          </a:prstGeom>
        </p:spPr>
      </p:pic>
    </p:spTree>
    <p:extLst>
      <p:ext uri="{BB962C8B-B14F-4D97-AF65-F5344CB8AC3E}">
        <p14:creationId xmlns:p14="http://schemas.microsoft.com/office/powerpoint/2010/main" val="40829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AD6BD5-911B-4829-A78C-2AB94E07CE81}"/>
              </a:ext>
            </a:extLst>
          </p:cNvPr>
          <p:cNvSpPr>
            <a:spLocks noChangeArrowheads="1"/>
          </p:cNvSpPr>
          <p:nvPr/>
        </p:nvSpPr>
        <p:spPr bwMode="auto">
          <a:xfrm>
            <a:off x="1079660" y="915336"/>
            <a:ext cx="10566908"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chemeClr val="tx1"/>
                </a:solidFill>
                <a:effectLst/>
                <a:latin typeface="+mj-ea"/>
                <a:ea typeface="+mj-ea"/>
                <a:cs typeface="Times New Roman" panose="02020603050405020304" pitchFamily="18" charset="0"/>
              </a:rPr>
              <a:t>对象图包括：</a:t>
            </a:r>
            <a:endParaRPr kumimoji="0" lang="en-US" altLang="zh-CN" sz="3200" b="0" i="0" u="none" strike="noStrike" cap="none" normalizeH="0" baseline="0" dirty="0">
              <a:ln>
                <a:noFill/>
              </a:ln>
              <a:solidFill>
                <a:schemeClr val="tx1"/>
              </a:solidFill>
              <a:effectLst/>
              <a:latin typeface="+mj-ea"/>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mj-ea"/>
                <a:ea typeface="+mj-ea"/>
                <a:cs typeface="Times New Roman" panose="02020603050405020304" pitchFamily="18" charset="0"/>
              </a:rPr>
              <a:t>1</a:t>
            </a:r>
            <a:r>
              <a:rPr kumimoji="0" lang="zh-CN" altLang="en-US" sz="3200" b="0" i="0" u="none" strike="noStrike" cap="none" normalizeH="0" baseline="0" dirty="0">
                <a:ln>
                  <a:noFill/>
                </a:ln>
                <a:solidFill>
                  <a:schemeClr val="tx1"/>
                </a:solidFill>
                <a:effectLst/>
                <a:latin typeface="+mj-ea"/>
                <a:ea typeface="+mj-ea"/>
                <a:cs typeface="Times New Roman" panose="02020603050405020304" pitchFamily="18" charset="0"/>
              </a:rPr>
              <a:t>、</a:t>
            </a:r>
            <a:r>
              <a:rPr kumimoji="0" lang="zh-CN" altLang="en-US" sz="3200" b="0" i="0" u="none" strike="noStrike" cap="none" normalizeH="0" baseline="0" dirty="0">
                <a:ln>
                  <a:noFill/>
                </a:ln>
                <a:solidFill>
                  <a:srgbClr val="FF0000"/>
                </a:solidFill>
                <a:effectLst/>
                <a:latin typeface="+mj-ea"/>
                <a:ea typeface="+mj-ea"/>
                <a:cs typeface="Times New Roman" panose="02020603050405020304" pitchFamily="18" charset="0"/>
              </a:rPr>
              <a:t>对象名</a:t>
            </a:r>
            <a:r>
              <a:rPr kumimoji="0" lang="zh-CN" altLang="en-US" sz="3200" b="0" i="0" u="none" strike="noStrike" cap="none" normalizeH="0" baseline="0" dirty="0">
                <a:ln>
                  <a:noFill/>
                </a:ln>
                <a:solidFill>
                  <a:schemeClr val="tx1"/>
                </a:solidFill>
                <a:effectLst/>
                <a:latin typeface="+mj-ea"/>
                <a:ea typeface="+mj-ea"/>
                <a:cs typeface="Times New Roman" panose="02020603050405020304" pitchFamily="18" charset="0"/>
              </a:rPr>
              <a:t>：由于对象是一个类的实例，因此其名称的格式是“</a:t>
            </a:r>
            <a:r>
              <a:rPr kumimoji="0" lang="zh-CN" altLang="en-US" sz="3200" b="0" i="0" u="none" strike="noStrike" cap="none" normalizeH="0" baseline="0" dirty="0">
                <a:ln>
                  <a:noFill/>
                </a:ln>
                <a:solidFill>
                  <a:srgbClr val="FF0000"/>
                </a:solidFill>
                <a:effectLst/>
                <a:latin typeface="+mj-ea"/>
                <a:ea typeface="+mj-ea"/>
                <a:cs typeface="Times New Roman" panose="02020603050405020304" pitchFamily="18" charset="0"/>
              </a:rPr>
              <a:t>对象名：类名</a:t>
            </a:r>
            <a:r>
              <a:rPr kumimoji="0" lang="zh-CN" altLang="en-US" sz="3200" b="0" i="0" u="none" strike="noStrike" cap="none" normalizeH="0" baseline="0" dirty="0">
                <a:ln>
                  <a:noFill/>
                </a:ln>
                <a:solidFill>
                  <a:schemeClr val="tx1"/>
                </a:solidFill>
                <a:effectLst/>
                <a:latin typeface="+mj-ea"/>
                <a:ea typeface="+mj-ea"/>
                <a:cs typeface="Times New Roman" panose="02020603050405020304" pitchFamily="18" charset="0"/>
              </a:rPr>
              <a:t>”，这两个部分是可选的，但如果是包含类名，则必须加上“：”，另外为了和类名区分，还必须加上下划线。</a:t>
            </a:r>
            <a:endParaRPr kumimoji="0" lang="zh-CN"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a:ln>
                  <a:noFill/>
                </a:ln>
                <a:solidFill>
                  <a:schemeClr val="tx1"/>
                </a:solidFill>
                <a:effectLst/>
                <a:latin typeface="+mj-ea"/>
                <a:ea typeface="+mj-ea"/>
                <a:cs typeface="Times New Roman" panose="02020603050405020304" pitchFamily="18" charset="0"/>
              </a:rPr>
              <a:t>2</a:t>
            </a:r>
            <a:r>
              <a:rPr kumimoji="0" lang="zh-CN" altLang="en-US" sz="3200" b="0" i="0" u="none" strike="noStrike" cap="none" normalizeH="0" baseline="0" dirty="0">
                <a:ln>
                  <a:noFill/>
                </a:ln>
                <a:solidFill>
                  <a:schemeClr val="tx1"/>
                </a:solidFill>
                <a:effectLst/>
                <a:latin typeface="+mj-ea"/>
                <a:ea typeface="+mj-ea"/>
                <a:cs typeface="Times New Roman" panose="02020603050405020304" pitchFamily="18" charset="0"/>
              </a:rPr>
              <a:t>、</a:t>
            </a:r>
            <a:r>
              <a:rPr kumimoji="0" lang="zh-CN" altLang="en-US" sz="3200" b="0" i="0" u="none" strike="noStrike" cap="none" normalizeH="0" baseline="0" dirty="0">
                <a:ln>
                  <a:noFill/>
                </a:ln>
                <a:solidFill>
                  <a:srgbClr val="FF0000"/>
                </a:solidFill>
                <a:effectLst/>
                <a:latin typeface="+mj-ea"/>
                <a:ea typeface="+mj-ea"/>
                <a:cs typeface="Times New Roman" panose="02020603050405020304" pitchFamily="18" charset="0"/>
              </a:rPr>
              <a:t>属性</a:t>
            </a:r>
            <a:r>
              <a:rPr kumimoji="0" lang="zh-CN" altLang="en-US" sz="3200" b="0" i="0" u="none" strike="noStrike" cap="none" normalizeH="0" baseline="0" dirty="0">
                <a:ln>
                  <a:noFill/>
                </a:ln>
                <a:solidFill>
                  <a:schemeClr val="tx1"/>
                </a:solidFill>
                <a:effectLst/>
                <a:latin typeface="+mj-ea"/>
                <a:ea typeface="+mj-ea"/>
                <a:cs typeface="Times New Roman" panose="02020603050405020304" pitchFamily="18" charset="0"/>
              </a:rPr>
              <a:t>：由于对象是一个具体的事物，因此</a:t>
            </a:r>
            <a:r>
              <a:rPr kumimoji="0" lang="zh-CN" altLang="en-US" sz="3200" b="0" i="0" u="none" strike="noStrike" cap="none" normalizeH="0" baseline="0" dirty="0">
                <a:ln>
                  <a:noFill/>
                </a:ln>
                <a:solidFill>
                  <a:srgbClr val="FF0000"/>
                </a:solidFill>
                <a:effectLst/>
                <a:latin typeface="+mj-ea"/>
                <a:ea typeface="+mj-ea"/>
                <a:cs typeface="Times New Roman" panose="02020603050405020304" pitchFamily="18" charset="0"/>
              </a:rPr>
              <a:t>所有的属性值都已经确定</a:t>
            </a:r>
            <a:r>
              <a:rPr kumimoji="0" lang="zh-CN" altLang="en-US" sz="3200" b="0" i="0" u="none" strike="noStrike" cap="none" normalizeH="0" baseline="0" dirty="0">
                <a:ln>
                  <a:noFill/>
                </a:ln>
                <a:solidFill>
                  <a:schemeClr val="tx1"/>
                </a:solidFill>
                <a:effectLst/>
                <a:latin typeface="+mj-ea"/>
                <a:ea typeface="+mj-ea"/>
                <a:cs typeface="Times New Roman" panose="02020603050405020304" pitchFamily="18" charset="0"/>
              </a:rPr>
              <a:t>，因此通常会</a:t>
            </a:r>
            <a:r>
              <a:rPr kumimoji="0" lang="zh-CN" altLang="en-US" sz="3200" b="0" i="0" u="none" strike="noStrike" cap="none" normalizeH="0" baseline="0" dirty="0">
                <a:ln>
                  <a:noFill/>
                </a:ln>
                <a:solidFill>
                  <a:srgbClr val="FF0000"/>
                </a:solidFill>
                <a:effectLst/>
                <a:latin typeface="+mj-ea"/>
                <a:ea typeface="+mj-ea"/>
                <a:cs typeface="Times New Roman" panose="02020603050405020304" pitchFamily="18" charset="0"/>
              </a:rPr>
              <a:t>在属性的后面列出其值</a:t>
            </a:r>
            <a:r>
              <a:rPr kumimoji="0" lang="zh-CN" altLang="en-US" sz="3200" b="0" i="0" u="none" strike="noStrike" cap="none" normalizeH="0" baseline="0" dirty="0">
                <a:ln>
                  <a:noFill/>
                </a:ln>
                <a:solidFill>
                  <a:schemeClr val="tx1"/>
                </a:solidFill>
                <a:effectLst/>
                <a:latin typeface="+mj-ea"/>
                <a:ea typeface="+mj-ea"/>
                <a:cs typeface="Times New Roman" panose="02020603050405020304" pitchFamily="18" charset="0"/>
              </a:rPr>
              <a:t>。</a:t>
            </a:r>
            <a:endParaRPr kumimoji="0" lang="zh-CN" altLang="en-US" sz="2400" b="0" i="0" u="none" strike="noStrike" cap="none" normalizeH="0" baseline="0" dirty="0">
              <a:ln>
                <a:noFill/>
              </a:ln>
              <a:solidFill>
                <a:schemeClr val="tx1"/>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图片 2" descr="{_2}Q%HSLZ0AK4(~I6S3JW4">
            <a:extLst>
              <a:ext uri="{FF2B5EF4-FFF2-40B4-BE49-F238E27FC236}">
                <a16:creationId xmlns:a16="http://schemas.microsoft.com/office/drawing/2014/main" id="{FF28BDDA-DEF2-46C8-B989-F610EE10D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284" y="4917440"/>
            <a:ext cx="4562850" cy="14833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CB34DF0-39B7-4B62-A765-8133188FA0A7}"/>
              </a:ext>
            </a:extLst>
          </p:cNvPr>
          <p:cNvSpPr>
            <a:spLocks noChangeArrowheads="1"/>
          </p:cNvSpPr>
          <p:nvPr/>
        </p:nvSpPr>
        <p:spPr bwMode="auto">
          <a:xfrm>
            <a:off x="0" y="1543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3626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924963-4EEA-44A0-8383-4F696BBA905D}"/>
              </a:ext>
            </a:extLst>
          </p:cNvPr>
          <p:cNvSpPr/>
          <p:nvPr/>
        </p:nvSpPr>
        <p:spPr>
          <a:xfrm>
            <a:off x="1827928" y="656433"/>
            <a:ext cx="4493538" cy="523220"/>
          </a:xfrm>
          <a:prstGeom prst="rect">
            <a:avLst/>
          </a:prstGeom>
        </p:spPr>
        <p:txBody>
          <a:bodyPr wrap="none">
            <a:spAutoFit/>
          </a:bodyPr>
          <a:lstStyle/>
          <a:p>
            <a:pPr algn="just">
              <a:spcAft>
                <a:spcPts val="0"/>
              </a:spcAft>
            </a:pPr>
            <a:r>
              <a:rPr lang="zh-CN" altLang="zh-CN" sz="2800" kern="100" dirty="0">
                <a:latin typeface="Calibri" panose="020F0502020204030204" pitchFamily="34" charset="0"/>
                <a:cs typeface="Times New Roman" panose="02020603050405020304" pitchFamily="18" charset="0"/>
              </a:rPr>
              <a:t>对象图和类图的</a:t>
            </a:r>
            <a:r>
              <a:rPr lang="zh-CN" altLang="en-US" sz="2800" kern="100" dirty="0">
                <a:latin typeface="Calibri" panose="020F0502020204030204" pitchFamily="34" charset="0"/>
                <a:cs typeface="Times New Roman" panose="02020603050405020304" pitchFamily="18" charset="0"/>
              </a:rPr>
              <a:t>具体</a:t>
            </a:r>
            <a:r>
              <a:rPr lang="zh-CN" altLang="zh-CN" sz="2800" kern="100" dirty="0">
                <a:latin typeface="Calibri" panose="020F0502020204030204" pitchFamily="34" charset="0"/>
                <a:cs typeface="Times New Roman" panose="02020603050405020304" pitchFamily="18" charset="0"/>
              </a:rPr>
              <a:t>区别：</a:t>
            </a:r>
          </a:p>
        </p:txBody>
      </p:sp>
      <p:graphicFrame>
        <p:nvGraphicFramePr>
          <p:cNvPr id="3" name="表格 2">
            <a:extLst>
              <a:ext uri="{FF2B5EF4-FFF2-40B4-BE49-F238E27FC236}">
                <a16:creationId xmlns:a16="http://schemas.microsoft.com/office/drawing/2014/main" id="{08859121-BA73-448D-95F1-E1788B7F117C}"/>
              </a:ext>
            </a:extLst>
          </p:cNvPr>
          <p:cNvGraphicFramePr>
            <a:graphicFrameLocks noGrp="1"/>
          </p:cNvGraphicFramePr>
          <p:nvPr>
            <p:extLst>
              <p:ext uri="{D42A27DB-BD31-4B8C-83A1-F6EECF244321}">
                <p14:modId xmlns:p14="http://schemas.microsoft.com/office/powerpoint/2010/main" val="2519029568"/>
              </p:ext>
            </p:extLst>
          </p:nvPr>
        </p:nvGraphicFramePr>
        <p:xfrm>
          <a:off x="850231" y="1557688"/>
          <a:ext cx="10491538" cy="4478521"/>
        </p:xfrm>
        <a:graphic>
          <a:graphicData uri="http://schemas.openxmlformats.org/drawingml/2006/table">
            <a:tbl>
              <a:tblPr firstRow="1" firstCol="1" bandRow="1">
                <a:tableStyleId>{5C22544A-7EE6-4342-B048-85BDC9FD1C3A}</a:tableStyleId>
              </a:tblPr>
              <a:tblGrid>
                <a:gridCol w="5245769">
                  <a:extLst>
                    <a:ext uri="{9D8B030D-6E8A-4147-A177-3AD203B41FA5}">
                      <a16:colId xmlns:a16="http://schemas.microsoft.com/office/drawing/2014/main" val="3453671620"/>
                    </a:ext>
                  </a:extLst>
                </a:gridCol>
                <a:gridCol w="5245769">
                  <a:extLst>
                    <a:ext uri="{9D8B030D-6E8A-4147-A177-3AD203B41FA5}">
                      <a16:colId xmlns:a16="http://schemas.microsoft.com/office/drawing/2014/main" val="862486177"/>
                    </a:ext>
                  </a:extLst>
                </a:gridCol>
              </a:tblGrid>
              <a:tr h="177525">
                <a:tc>
                  <a:txBody>
                    <a:bodyPr/>
                    <a:lstStyle/>
                    <a:p>
                      <a:pPr algn="l"/>
                      <a:r>
                        <a:rPr lang="zh-CN" sz="2400">
                          <a:effectLst/>
                        </a:rPr>
                        <a:t>类图</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solidFill>
                      <a:schemeClr val="tx1">
                        <a:lumMod val="50000"/>
                        <a:lumOff val="50000"/>
                      </a:schemeClr>
                    </a:solidFill>
                  </a:tcPr>
                </a:tc>
                <a:tc>
                  <a:txBody>
                    <a:bodyPr/>
                    <a:lstStyle/>
                    <a:p>
                      <a:pPr algn="l"/>
                      <a:r>
                        <a:rPr lang="zh-CN" sz="2400" dirty="0">
                          <a:effectLst/>
                        </a:rPr>
                        <a:t>对象图</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1230644034"/>
                  </a:ext>
                </a:extLst>
              </a:tr>
              <a:tr h="328369">
                <a:tc>
                  <a:txBody>
                    <a:bodyPr/>
                    <a:lstStyle/>
                    <a:p>
                      <a:pPr algn="l"/>
                      <a:r>
                        <a:rPr lang="zh-CN" sz="2400">
                          <a:effectLst/>
                        </a:rPr>
                        <a:t>类具有三个分栏：名称、属性和操作</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solidFill>
                      <a:schemeClr val="tx1">
                        <a:lumMod val="50000"/>
                        <a:lumOff val="50000"/>
                      </a:schemeClr>
                    </a:solidFill>
                  </a:tcPr>
                </a:tc>
                <a:tc>
                  <a:txBody>
                    <a:bodyPr/>
                    <a:lstStyle/>
                    <a:p>
                      <a:pPr algn="l"/>
                      <a:r>
                        <a:rPr lang="zh-CN" sz="2400" dirty="0">
                          <a:effectLst/>
                        </a:rPr>
                        <a:t>对象只有两个分栏：名称和属性</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2081128769"/>
                  </a:ext>
                </a:extLst>
              </a:tr>
              <a:tr h="656737">
                <a:tc>
                  <a:txBody>
                    <a:bodyPr/>
                    <a:lstStyle/>
                    <a:p>
                      <a:pPr algn="l"/>
                      <a:r>
                        <a:rPr lang="zh-CN" sz="2400">
                          <a:effectLst/>
                        </a:rPr>
                        <a:t>在类的名称分栏中只有类名</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solidFill>
                      <a:schemeClr val="tx1">
                        <a:lumMod val="50000"/>
                        <a:lumOff val="50000"/>
                      </a:schemeClr>
                    </a:solidFill>
                  </a:tcPr>
                </a:tc>
                <a:tc>
                  <a:txBody>
                    <a:bodyPr/>
                    <a:lstStyle/>
                    <a:p>
                      <a:pPr algn="l"/>
                      <a:r>
                        <a:rPr lang="zh-CN" sz="2400" dirty="0">
                          <a:effectLst/>
                        </a:rPr>
                        <a:t>对象的名称形式为“对象名：类名”，匿名对象的名称为“：类名”</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3871476643"/>
                  </a:ext>
                </a:extLst>
              </a:tr>
              <a:tr h="492552">
                <a:tc>
                  <a:txBody>
                    <a:bodyPr/>
                    <a:lstStyle/>
                    <a:p>
                      <a:pPr algn="l"/>
                      <a:r>
                        <a:rPr lang="zh-CN" sz="2400">
                          <a:effectLst/>
                        </a:rPr>
                        <a:t>类的属性分栏定义了所有属性的特征</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solidFill>
                      <a:schemeClr val="tx1">
                        <a:lumMod val="50000"/>
                        <a:lumOff val="50000"/>
                      </a:schemeClr>
                    </a:solidFill>
                  </a:tcPr>
                </a:tc>
                <a:tc>
                  <a:txBody>
                    <a:bodyPr/>
                    <a:lstStyle/>
                    <a:p>
                      <a:pPr algn="l"/>
                      <a:r>
                        <a:rPr lang="zh-CN" sz="2400" dirty="0">
                          <a:effectLst/>
                        </a:rPr>
                        <a:t>对象则只定义了属性的当前值，以便于测试用例</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711149526"/>
                  </a:ext>
                </a:extLst>
              </a:tr>
              <a:tr h="820921">
                <a:tc>
                  <a:txBody>
                    <a:bodyPr/>
                    <a:lstStyle/>
                    <a:p>
                      <a:pPr algn="l"/>
                      <a:r>
                        <a:rPr lang="zh-CN" sz="2400">
                          <a:effectLst/>
                        </a:rPr>
                        <a:t>类中列出了操作</a:t>
                      </a:r>
                      <a:endParaRPr lang="zh-CN" sz="12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solidFill>
                      <a:schemeClr val="tx1">
                        <a:lumMod val="50000"/>
                        <a:lumOff val="50000"/>
                      </a:schemeClr>
                    </a:solidFill>
                  </a:tcPr>
                </a:tc>
                <a:tc>
                  <a:txBody>
                    <a:bodyPr/>
                    <a:lstStyle/>
                    <a:p>
                      <a:pPr algn="l"/>
                      <a:r>
                        <a:rPr lang="zh-CN" sz="2400" dirty="0">
                          <a:effectLst/>
                        </a:rPr>
                        <a:t>对象图中不包括操作，因为对于属于同一个类的对象而言，其操作是相同的</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1616606969"/>
                  </a:ext>
                </a:extLst>
              </a:tr>
              <a:tr h="1313473">
                <a:tc>
                  <a:txBody>
                    <a:bodyPr/>
                    <a:lstStyle/>
                    <a:p>
                      <a:pPr algn="l"/>
                      <a:r>
                        <a:rPr lang="zh-CN" sz="2400" dirty="0">
                          <a:effectLst/>
                        </a:rPr>
                        <a:t>类使用关联连接、关联使用名称、角色、多重性及约束等特征定义。类代表的是对对象的分类所以必须说明可以参与关联的对象的数目</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solidFill>
                      <a:schemeClr val="tx1">
                        <a:lumMod val="50000"/>
                        <a:lumOff val="50000"/>
                      </a:schemeClr>
                    </a:solidFill>
                  </a:tcPr>
                </a:tc>
                <a:tc>
                  <a:txBody>
                    <a:bodyPr/>
                    <a:lstStyle/>
                    <a:p>
                      <a:pPr algn="l"/>
                      <a:r>
                        <a:rPr lang="zh-CN" sz="2400" dirty="0">
                          <a:effectLst/>
                        </a:rPr>
                        <a:t>对象使用链连接，链拥有名称、角色，但是没有多重性。对象代表的是单独的实体，所有的链都是一对一的，因此不涉及多重性</a:t>
                      </a:r>
                      <a:endParaRPr lang="zh-CN" sz="12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798780870"/>
                  </a:ext>
                </a:extLst>
              </a:tr>
            </a:tbl>
          </a:graphicData>
        </a:graphic>
      </p:graphicFrame>
    </p:spTree>
    <p:extLst>
      <p:ext uri="{BB962C8B-B14F-4D97-AF65-F5344CB8AC3E}">
        <p14:creationId xmlns:p14="http://schemas.microsoft.com/office/powerpoint/2010/main" val="2925091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0C5363-7DD6-468D-A332-CD36A2CC921D}"/>
              </a:ext>
            </a:extLst>
          </p:cNvPr>
          <p:cNvSpPr/>
          <p:nvPr/>
        </p:nvSpPr>
        <p:spPr>
          <a:xfrm>
            <a:off x="1490463" y="1030523"/>
            <a:ext cx="2954655" cy="646331"/>
          </a:xfrm>
          <a:prstGeom prst="rect">
            <a:avLst/>
          </a:prstGeom>
        </p:spPr>
        <p:txBody>
          <a:bodyPr wrap="none">
            <a:spAutoFit/>
          </a:bodyPr>
          <a:lstStyle/>
          <a:p>
            <a:pPr algn="just">
              <a:spcAft>
                <a:spcPts val="0"/>
              </a:spcAft>
            </a:pPr>
            <a:r>
              <a:rPr lang="zh-CN" altLang="zh-CN" sz="3600" kern="100" dirty="0">
                <a:latin typeface="Calibri" panose="020F0502020204030204" pitchFamily="34" charset="0"/>
                <a:cs typeface="Times New Roman" panose="02020603050405020304" pitchFamily="18" charset="0"/>
              </a:rPr>
              <a:t>对象图实例：</a:t>
            </a:r>
          </a:p>
        </p:txBody>
      </p:sp>
      <p:pic>
        <p:nvPicPr>
          <p:cNvPr id="3" name="图片 2" descr="OZ}LD)XPRJCZ)29GZ{J_[OF">
            <a:extLst>
              <a:ext uri="{FF2B5EF4-FFF2-40B4-BE49-F238E27FC236}">
                <a16:creationId xmlns:a16="http://schemas.microsoft.com/office/drawing/2014/main" id="{2EE107AE-A813-448F-B9C9-A39C0AF903E8}"/>
              </a:ext>
            </a:extLst>
          </p:cNvPr>
          <p:cNvPicPr/>
          <p:nvPr/>
        </p:nvPicPr>
        <p:blipFill>
          <a:blip r:embed="rId2"/>
          <a:stretch>
            <a:fillRect/>
          </a:stretch>
        </p:blipFill>
        <p:spPr>
          <a:xfrm>
            <a:off x="1490463" y="1760937"/>
            <a:ext cx="8423558" cy="4238810"/>
          </a:xfrm>
          <a:prstGeom prst="rect">
            <a:avLst/>
          </a:prstGeom>
        </p:spPr>
      </p:pic>
    </p:spTree>
    <p:extLst>
      <p:ext uri="{BB962C8B-B14F-4D97-AF65-F5344CB8AC3E}">
        <p14:creationId xmlns:p14="http://schemas.microsoft.com/office/powerpoint/2010/main" val="3418534390"/>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22</TotalTime>
  <Words>1566</Words>
  <Application>Microsoft Office PowerPoint</Application>
  <PresentationFormat>宽屏</PresentationFormat>
  <Paragraphs>174</Paragraphs>
  <Slides>45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等线</vt:lpstr>
      <vt:lpstr>宋体</vt:lpstr>
      <vt:lpstr>Arial</vt:lpstr>
      <vt:lpstr>Calibri</vt:lpstr>
      <vt:lpstr>Times New Roman</vt:lpstr>
      <vt:lpstr>Tw Cen MT</vt:lpstr>
      <vt:lpstr>水滴</vt:lpstr>
      <vt:lpstr>UML基础III：对象图、 构件图、包图</vt:lpstr>
      <vt:lpstr>目录</vt:lpstr>
      <vt:lpstr>对象图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构件图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包图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参考资料</vt:lpstr>
      <vt:lpstr>小组成员评分</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UML基础III：对象图、 构件图、包图</dc:title>
  <dc:creator>oliver hawk</dc:creator>
  <cp:lastModifiedBy>oliver hawk</cp:lastModifiedBy>
  <cp:revision>7</cp:revision>
  <dcterms:created xsi:type="dcterms:W3CDTF">2018-12-09T07:25:37Z</dcterms:created>
  <dcterms:modified xsi:type="dcterms:W3CDTF">2018-12-09T08:01:00Z</dcterms:modified>
</cp:coreProperties>
</file>