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7">
  <p:sldMasterIdLst>
    <p:sldMasterId id="2147483648" r:id="rId1"/>
  </p:sldMasterIdLst>
  <p:sldIdLst>
    <p:sldId id="256" r:id="rId2"/>
    <p:sldId id="259" r:id="rId3"/>
    <p:sldId id="257" r:id="rId4"/>
    <p:sldId id="258" r:id="rId5"/>
    <p:sldId id="260" r:id="rId6"/>
    <p:sldId id="261" r:id="rId7"/>
    <p:sldId id="262" r:id="rId8"/>
    <p:sldId id="263" r:id="rId9"/>
    <p:sldId id="264" r:id="rId10"/>
    <p:sldId id="315" r:id="rId11"/>
    <p:sldId id="266" r:id="rId12"/>
    <p:sldId id="265" r:id="rId13"/>
    <p:sldId id="267" r:id="rId14"/>
    <p:sldId id="268" r:id="rId15"/>
    <p:sldId id="269" r:id="rId16"/>
    <p:sldId id="270" r:id="rId17"/>
    <p:sldId id="271" r:id="rId18"/>
    <p:sldId id="272" r:id="rId19"/>
    <p:sldId id="273" r:id="rId20"/>
    <p:sldId id="275" r:id="rId21"/>
    <p:sldId id="274" r:id="rId22"/>
    <p:sldId id="276" r:id="rId23"/>
    <p:sldId id="279" r:id="rId24"/>
    <p:sldId id="277" r:id="rId25"/>
    <p:sldId id="278" r:id="rId26"/>
    <p:sldId id="281" r:id="rId27"/>
    <p:sldId id="280" r:id="rId28"/>
    <p:sldId id="283" r:id="rId29"/>
    <p:sldId id="282" r:id="rId30"/>
    <p:sldId id="285" r:id="rId31"/>
    <p:sldId id="284" r:id="rId32"/>
    <p:sldId id="295" r:id="rId33"/>
    <p:sldId id="286" r:id="rId34"/>
    <p:sldId id="296" r:id="rId35"/>
    <p:sldId id="287" r:id="rId36"/>
    <p:sldId id="297" r:id="rId37"/>
    <p:sldId id="288" r:id="rId38"/>
    <p:sldId id="300" r:id="rId39"/>
    <p:sldId id="301" r:id="rId40"/>
    <p:sldId id="289" r:id="rId41"/>
    <p:sldId id="302" r:id="rId42"/>
    <p:sldId id="303" r:id="rId43"/>
    <p:sldId id="304" r:id="rId44"/>
    <p:sldId id="305" r:id="rId45"/>
    <p:sldId id="290" r:id="rId46"/>
    <p:sldId id="298" r:id="rId47"/>
    <p:sldId id="299" r:id="rId48"/>
    <p:sldId id="291" r:id="rId49"/>
    <p:sldId id="306" r:id="rId50"/>
    <p:sldId id="310" r:id="rId51"/>
    <p:sldId id="311" r:id="rId52"/>
    <p:sldId id="292" r:id="rId53"/>
    <p:sldId id="312" r:id="rId54"/>
    <p:sldId id="313" r:id="rId55"/>
    <p:sldId id="314" r:id="rId56"/>
    <p:sldId id="294" r:id="rId57"/>
    <p:sldId id="307" r:id="rId58"/>
    <p:sldId id="308" r:id="rId59"/>
    <p:sldId id="316" r:id="rId60"/>
    <p:sldId id="30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C3A30-FC32-43CC-877D-DFFDDA29CDB4}"/>
              </a:ext>
            </a:extLst>
          </p:cNvPr>
          <p:cNvSpPr>
            <a:spLocks noGrp="1"/>
          </p:cNvSpPr>
          <p:nvPr>
            <p:ph type="ctrTitle"/>
          </p:nvPr>
        </p:nvSpPr>
        <p:spPr>
          <a:xfrm>
            <a:off x="1507067" y="1571625"/>
            <a:ext cx="7766936" cy="2479211"/>
          </a:xfrm>
        </p:spPr>
        <p:txBody>
          <a:bodyPr/>
          <a:lstStyle/>
          <a:p>
            <a:pPr algn="l"/>
            <a:r>
              <a:rPr lang="en-US" altLang="zh-CN" dirty="0"/>
              <a:t>G17</a:t>
            </a:r>
            <a:r>
              <a:rPr lang="zh-CN" altLang="en-US" dirty="0"/>
              <a:t>小组软件工程系列课程教学辅助网站</a:t>
            </a:r>
            <a:br>
              <a:rPr lang="en-US" altLang="zh-CN" dirty="0"/>
            </a:br>
            <a:r>
              <a:rPr lang="zh-CN" altLang="en-US" dirty="0"/>
              <a:t>需求工程计划</a:t>
            </a:r>
          </a:p>
        </p:txBody>
      </p:sp>
      <p:sp>
        <p:nvSpPr>
          <p:cNvPr id="3" name="副标题 2">
            <a:extLst>
              <a:ext uri="{FF2B5EF4-FFF2-40B4-BE49-F238E27FC236}">
                <a16:creationId xmlns:a16="http://schemas.microsoft.com/office/drawing/2014/main" id="{6AD36B54-5F00-4950-98AF-9E70FE75B593}"/>
              </a:ext>
            </a:extLst>
          </p:cNvPr>
          <p:cNvSpPr>
            <a:spLocks noGrp="1"/>
          </p:cNvSpPr>
          <p:nvPr>
            <p:ph type="subTitle" idx="1"/>
          </p:nvPr>
        </p:nvSpPr>
        <p:spPr>
          <a:xfrm>
            <a:off x="1952624" y="4082122"/>
            <a:ext cx="7458075" cy="1654642"/>
          </a:xfrm>
        </p:spPr>
        <p:txBody>
          <a:bodyPr>
            <a:normAutofit/>
          </a:bodyPr>
          <a:lstStyle/>
          <a:p>
            <a:r>
              <a:rPr lang="en-US" altLang="zh-CN" sz="2000" dirty="0">
                <a:solidFill>
                  <a:schemeClr val="tx1"/>
                </a:solidFill>
              </a:rPr>
              <a:t>PRD-G17</a:t>
            </a:r>
          </a:p>
          <a:p>
            <a:r>
              <a:rPr lang="zh-CN" altLang="en-US" sz="2000" dirty="0">
                <a:solidFill>
                  <a:schemeClr val="tx1"/>
                </a:solidFill>
              </a:rPr>
              <a:t>组长：童欣</a:t>
            </a:r>
            <a:endParaRPr lang="en-US" altLang="zh-CN" sz="2000" dirty="0">
              <a:solidFill>
                <a:schemeClr val="tx1"/>
              </a:solidFill>
            </a:endParaRPr>
          </a:p>
          <a:p>
            <a:r>
              <a:rPr lang="zh-CN" altLang="en-US" sz="2000" dirty="0">
                <a:solidFill>
                  <a:schemeClr val="tx1"/>
                </a:solidFill>
              </a:rPr>
              <a:t>组员：吴自强 陈雅菁 陈婧唯 刘震</a:t>
            </a:r>
          </a:p>
          <a:p>
            <a:endParaRPr lang="zh-CN" altLang="en-US" dirty="0"/>
          </a:p>
        </p:txBody>
      </p:sp>
      <p:pic>
        <p:nvPicPr>
          <p:cNvPr id="4" name="图片 7">
            <a:extLst>
              <a:ext uri="{FF2B5EF4-FFF2-40B4-BE49-F238E27FC236}">
                <a16:creationId xmlns:a16="http://schemas.microsoft.com/office/drawing/2014/main" id="{61A59D8F-B5A9-4C72-A0DC-4DE59A910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4" y="5286375"/>
            <a:ext cx="177165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588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F7D54A-CCE6-4285-BEE9-43E68C3AED48}"/>
              </a:ext>
            </a:extLst>
          </p:cNvPr>
          <p:cNvSpPr/>
          <p:nvPr/>
        </p:nvSpPr>
        <p:spPr>
          <a:xfrm>
            <a:off x="4023062" y="291584"/>
            <a:ext cx="3057247" cy="523220"/>
          </a:xfrm>
          <a:prstGeom prst="rect">
            <a:avLst/>
          </a:prstGeom>
        </p:spPr>
        <p:txBody>
          <a:bodyPr wrap="none">
            <a:spAutoFit/>
          </a:bodyPr>
          <a:lstStyle/>
          <a:p>
            <a:r>
              <a:rPr lang="zh-CN" altLang="en-US" sz="2800" dirty="0"/>
              <a:t>方法、工具和技术</a:t>
            </a:r>
          </a:p>
        </p:txBody>
      </p:sp>
      <p:graphicFrame>
        <p:nvGraphicFramePr>
          <p:cNvPr id="3" name="表格 2">
            <a:extLst>
              <a:ext uri="{FF2B5EF4-FFF2-40B4-BE49-F238E27FC236}">
                <a16:creationId xmlns:a16="http://schemas.microsoft.com/office/drawing/2014/main" id="{49FC71A1-9452-4C76-850A-7E733408EEA3}"/>
              </a:ext>
            </a:extLst>
          </p:cNvPr>
          <p:cNvGraphicFramePr>
            <a:graphicFrameLocks noGrp="1"/>
          </p:cNvGraphicFramePr>
          <p:nvPr>
            <p:extLst>
              <p:ext uri="{D42A27DB-BD31-4B8C-83A1-F6EECF244321}">
                <p14:modId xmlns:p14="http://schemas.microsoft.com/office/powerpoint/2010/main" val="3248171760"/>
              </p:ext>
            </p:extLst>
          </p:nvPr>
        </p:nvGraphicFramePr>
        <p:xfrm>
          <a:off x="1909763" y="1100138"/>
          <a:ext cx="7948612" cy="5394512"/>
        </p:xfrm>
        <a:graphic>
          <a:graphicData uri="http://schemas.openxmlformats.org/drawingml/2006/table">
            <a:tbl>
              <a:tblPr firstRow="1" firstCol="1" bandRow="1">
                <a:tableStyleId>{5C22544A-7EE6-4342-B048-85BDC9FD1C3A}</a:tableStyleId>
              </a:tblPr>
              <a:tblGrid>
                <a:gridCol w="2824095">
                  <a:extLst>
                    <a:ext uri="{9D8B030D-6E8A-4147-A177-3AD203B41FA5}">
                      <a16:colId xmlns:a16="http://schemas.microsoft.com/office/drawing/2014/main" val="20000"/>
                    </a:ext>
                  </a:extLst>
                </a:gridCol>
                <a:gridCol w="5124517">
                  <a:extLst>
                    <a:ext uri="{9D8B030D-6E8A-4147-A177-3AD203B41FA5}">
                      <a16:colId xmlns:a16="http://schemas.microsoft.com/office/drawing/2014/main" val="20001"/>
                    </a:ext>
                  </a:extLst>
                </a:gridCol>
              </a:tblGrid>
              <a:tr h="311467">
                <a:tc>
                  <a:txBody>
                    <a:bodyPr/>
                    <a:lstStyle/>
                    <a:p>
                      <a:pPr algn="ctr">
                        <a:spcAft>
                          <a:spcPts val="0"/>
                        </a:spcAft>
                      </a:pPr>
                      <a:r>
                        <a:rPr lang="zh-CN" sz="2000" kern="100">
                          <a:effectLst/>
                        </a:rPr>
                        <a:t>内容</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ctr">
                        <a:spcAft>
                          <a:spcPts val="0"/>
                        </a:spcAft>
                      </a:pPr>
                      <a:r>
                        <a:rPr lang="zh-CN" sz="2000" kern="100">
                          <a:effectLst/>
                        </a:rPr>
                        <a:t>方法、工具和技术</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0"/>
                  </a:ext>
                </a:extLst>
              </a:tr>
              <a:tr h="351606">
                <a:tc>
                  <a:txBody>
                    <a:bodyPr/>
                    <a:lstStyle/>
                    <a:p>
                      <a:pPr algn="ctr">
                        <a:spcAft>
                          <a:spcPts val="0"/>
                        </a:spcAft>
                      </a:pPr>
                      <a:r>
                        <a:rPr lang="en-US" sz="2000" kern="100">
                          <a:effectLst/>
                        </a:rPr>
                        <a:t>WBS</a:t>
                      </a:r>
                      <a:r>
                        <a:rPr lang="zh-CN" sz="2000" kern="100">
                          <a:effectLst/>
                        </a:rPr>
                        <a:t>及进度规划</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Microsoft Project 2016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1"/>
                  </a:ext>
                </a:extLst>
              </a:tr>
              <a:tr h="506677">
                <a:tc>
                  <a:txBody>
                    <a:bodyPr/>
                    <a:lstStyle/>
                    <a:p>
                      <a:pPr algn="ctr">
                        <a:spcAft>
                          <a:spcPts val="0"/>
                        </a:spcAft>
                      </a:pPr>
                      <a:r>
                        <a:rPr lang="zh-CN" sz="2000" kern="100">
                          <a:effectLst/>
                        </a:rPr>
                        <a:t>需求开发</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100" dirty="0">
                          <a:effectLst/>
                        </a:rPr>
                        <a:t>面向对象分析方法</a:t>
                      </a:r>
                    </a:p>
                    <a:p>
                      <a:pPr algn="l">
                        <a:spcAft>
                          <a:spcPts val="0"/>
                        </a:spcAft>
                      </a:pPr>
                      <a:r>
                        <a:rPr lang="en-US" sz="2000" kern="100" dirty="0">
                          <a:effectLst/>
                        </a:rPr>
                        <a:t>VISIO 2016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2"/>
                  </a:ext>
                </a:extLst>
              </a:tr>
              <a:tr h="506677">
                <a:tc>
                  <a:txBody>
                    <a:bodyPr/>
                    <a:lstStyle/>
                    <a:p>
                      <a:pPr algn="ctr">
                        <a:spcAft>
                          <a:spcPts val="0"/>
                        </a:spcAft>
                      </a:pPr>
                      <a:r>
                        <a:rPr lang="zh-CN" sz="2000" kern="100">
                          <a:effectLst/>
                        </a:rPr>
                        <a:t>界面设计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Photoshop CS6</a:t>
                      </a:r>
                      <a:endParaRPr lang="zh-CN" sz="2000" kern="100" dirty="0">
                        <a:effectLst/>
                      </a:endParaRPr>
                    </a:p>
                    <a:p>
                      <a:pPr algn="l">
                        <a:spcAft>
                          <a:spcPts val="0"/>
                        </a:spcAft>
                      </a:pPr>
                      <a:r>
                        <a:rPr lang="en-US" sz="2000" kern="100" dirty="0">
                          <a:effectLst/>
                        </a:rPr>
                        <a:t>Dreamweaver CS6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3"/>
                  </a:ext>
                </a:extLst>
              </a:tr>
              <a:tr h="402765">
                <a:tc>
                  <a:txBody>
                    <a:bodyPr/>
                    <a:lstStyle/>
                    <a:p>
                      <a:pPr algn="ctr">
                        <a:spcAft>
                          <a:spcPts val="0"/>
                        </a:spcAft>
                      </a:pPr>
                      <a:r>
                        <a:rPr lang="zh-CN" sz="2000" kern="100">
                          <a:effectLst/>
                        </a:rPr>
                        <a:t>原型设计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Axure </a:t>
                      </a:r>
                      <a:r>
                        <a:rPr lang="en-US" altLang="zh-CN" sz="2000" kern="100" dirty="0" err="1">
                          <a:effectLst/>
                        </a:rPr>
                        <a:t>rp</a:t>
                      </a:r>
                      <a:r>
                        <a:rPr lang="en-US" altLang="zh-CN" sz="2000" kern="100" dirty="0">
                          <a:effectLst/>
                        </a:rPr>
                        <a:t> </a:t>
                      </a:r>
                      <a:r>
                        <a:rPr lang="en-US" sz="2000" kern="100" dirty="0">
                          <a:effectLst/>
                        </a:rPr>
                        <a:t>7.5</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4"/>
                  </a:ext>
                </a:extLst>
              </a:tr>
              <a:tr h="351606">
                <a:tc>
                  <a:txBody>
                    <a:bodyPr/>
                    <a:lstStyle/>
                    <a:p>
                      <a:pPr algn="ctr">
                        <a:spcAft>
                          <a:spcPts val="0"/>
                        </a:spcAft>
                      </a:pPr>
                      <a:r>
                        <a:rPr lang="zh-CN" sz="2000" kern="100">
                          <a:effectLst/>
                        </a:rPr>
                        <a:t>设计方法</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100" dirty="0">
                          <a:effectLst/>
                        </a:rPr>
                        <a:t>采用面向对象设计方法</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5"/>
                  </a:ext>
                </a:extLst>
              </a:tr>
              <a:tr h="390238">
                <a:tc>
                  <a:txBody>
                    <a:bodyPr/>
                    <a:lstStyle/>
                    <a:p>
                      <a:pPr algn="ctr">
                        <a:spcAft>
                          <a:spcPts val="0"/>
                        </a:spcAft>
                      </a:pPr>
                      <a:r>
                        <a:rPr lang="zh-CN" sz="2000" kern="100">
                          <a:effectLst/>
                        </a:rPr>
                        <a:t>数据库设计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err="1">
                          <a:effectLst/>
                        </a:rPr>
                        <a:t>PowerDesigner</a:t>
                      </a:r>
                      <a:r>
                        <a:rPr lang="en-US" sz="2000" kern="100" dirty="0">
                          <a:effectLst/>
                        </a:rPr>
                        <a:t> 15.1</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6"/>
                  </a:ext>
                </a:extLst>
              </a:tr>
              <a:tr h="351606">
                <a:tc>
                  <a:txBody>
                    <a:bodyPr/>
                    <a:lstStyle/>
                    <a:p>
                      <a:pPr algn="ctr">
                        <a:spcAft>
                          <a:spcPts val="0"/>
                        </a:spcAft>
                      </a:pPr>
                      <a:r>
                        <a:rPr lang="zh-CN" sz="2000" kern="100">
                          <a:effectLst/>
                        </a:rPr>
                        <a:t>编程语言</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Java</a:t>
                      </a:r>
                      <a:r>
                        <a:rPr lang="zh-CN" sz="2000" kern="100" dirty="0">
                          <a:effectLst/>
                        </a:rPr>
                        <a:t>，</a:t>
                      </a:r>
                      <a:r>
                        <a:rPr lang="en-US" sz="2000" kern="100" dirty="0">
                          <a:effectLst/>
                        </a:rPr>
                        <a:t>HTML/DHTML/JavaScript/CSS</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7"/>
                  </a:ext>
                </a:extLst>
              </a:tr>
              <a:tr h="351606">
                <a:tc>
                  <a:txBody>
                    <a:bodyPr/>
                    <a:lstStyle/>
                    <a:p>
                      <a:pPr algn="ctr">
                        <a:spcAft>
                          <a:spcPts val="0"/>
                        </a:spcAft>
                      </a:pPr>
                      <a:r>
                        <a:rPr lang="zh-CN" sz="2000" kern="100">
                          <a:effectLst/>
                        </a:rPr>
                        <a:t>开发环境</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0" dirty="0">
                          <a:effectLst/>
                        </a:rPr>
                        <a:t>Eclipse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8"/>
                  </a:ext>
                </a:extLst>
              </a:tr>
              <a:tr h="351606">
                <a:tc>
                  <a:txBody>
                    <a:bodyPr/>
                    <a:lstStyle/>
                    <a:p>
                      <a:pPr algn="ctr">
                        <a:spcAft>
                          <a:spcPts val="0"/>
                        </a:spcAft>
                      </a:pPr>
                      <a:r>
                        <a:rPr lang="zh-CN" sz="2000" kern="100">
                          <a:effectLst/>
                        </a:rPr>
                        <a:t>编码标准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0" dirty="0">
                          <a:effectLst/>
                        </a:rPr>
                        <a:t>JAVA</a:t>
                      </a:r>
                      <a:r>
                        <a:rPr lang="zh-CN" sz="2000" kern="0" dirty="0">
                          <a:effectLst/>
                        </a:rPr>
                        <a:t>编码规范</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9"/>
                  </a:ext>
                </a:extLst>
              </a:tr>
              <a:tr h="351606">
                <a:tc>
                  <a:txBody>
                    <a:bodyPr/>
                    <a:lstStyle/>
                    <a:p>
                      <a:pPr algn="ctr">
                        <a:spcAft>
                          <a:spcPts val="0"/>
                        </a:spcAft>
                      </a:pPr>
                      <a:r>
                        <a:rPr lang="zh-CN" sz="2000" kern="100">
                          <a:effectLst/>
                        </a:rPr>
                        <a:t>文档标准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0">
                          <a:effectLst/>
                        </a:rPr>
                        <a:t>公司规定的文档模版</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10"/>
                  </a:ext>
                </a:extLst>
              </a:tr>
              <a:tr h="351606">
                <a:tc>
                  <a:txBody>
                    <a:bodyPr/>
                    <a:lstStyle/>
                    <a:p>
                      <a:pPr algn="ctr">
                        <a:spcAft>
                          <a:spcPts val="0"/>
                        </a:spcAft>
                      </a:pPr>
                      <a:r>
                        <a:rPr lang="zh-CN" sz="2000" kern="100">
                          <a:effectLst/>
                        </a:rPr>
                        <a:t>性能测试</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LoadRunner</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12"/>
                  </a:ext>
                </a:extLst>
              </a:tr>
              <a:tr h="506677">
                <a:tc>
                  <a:txBody>
                    <a:bodyPr/>
                    <a:lstStyle/>
                    <a:p>
                      <a:pPr algn="ctr">
                        <a:spcAft>
                          <a:spcPts val="0"/>
                        </a:spcAft>
                      </a:pPr>
                      <a:r>
                        <a:rPr lang="zh-CN" sz="2000" kern="100">
                          <a:effectLst/>
                        </a:rPr>
                        <a:t>配置管理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100" dirty="0">
                          <a:effectLst/>
                        </a:rPr>
                        <a:t>源代码采用</a:t>
                      </a:r>
                      <a:r>
                        <a:rPr lang="en-US" sz="2000" kern="100" dirty="0" err="1">
                          <a:effectLst/>
                        </a:rPr>
                        <a:t>github</a:t>
                      </a:r>
                      <a:endParaRPr lang="zh-CN" sz="2000" kern="100" dirty="0">
                        <a:effectLst/>
                      </a:endParaRPr>
                    </a:p>
                    <a:p>
                      <a:pPr algn="l">
                        <a:spcAft>
                          <a:spcPts val="0"/>
                        </a:spcAft>
                      </a:pPr>
                      <a:r>
                        <a:rPr lang="zh-CN" sz="2000" kern="100" dirty="0">
                          <a:effectLst/>
                        </a:rPr>
                        <a:t>文档采用</a:t>
                      </a:r>
                      <a:r>
                        <a:rPr lang="en-US" sz="2000" kern="100" dirty="0" err="1">
                          <a:effectLst/>
                        </a:rPr>
                        <a:t>github</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848236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a:extLst>
              <a:ext uri="{FF2B5EF4-FFF2-40B4-BE49-F238E27FC236}">
                <a16:creationId xmlns:a16="http://schemas.microsoft.com/office/drawing/2014/main" id="{04612C7A-18CB-4FA1-80CA-FE3616EC0818}"/>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可行性分析</a:t>
            </a:r>
          </a:p>
        </p:txBody>
      </p:sp>
      <p:sp>
        <p:nvSpPr>
          <p:cNvPr id="6" name="文本占位符 5">
            <a:extLst>
              <a:ext uri="{FF2B5EF4-FFF2-40B4-BE49-F238E27FC236}">
                <a16:creationId xmlns:a16="http://schemas.microsoft.com/office/drawing/2014/main" id="{9D703301-0657-48E4-B7B0-0D0D51B4C52A}"/>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altLang="zh-CN" sz="1800">
              <a:solidFill>
                <a:srgbClr val="FFFFFF">
                  <a:alpha val="70000"/>
                </a:srgbClr>
              </a:solidFill>
            </a:endParaRP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320465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84ACA0-0CD2-4E4F-B470-6D439EF4C121}"/>
              </a:ext>
            </a:extLst>
          </p:cNvPr>
          <p:cNvSpPr/>
          <p:nvPr/>
        </p:nvSpPr>
        <p:spPr>
          <a:xfrm>
            <a:off x="361949" y="134818"/>
            <a:ext cx="9344026" cy="2214068"/>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3.4</a:t>
            </a:r>
            <a:r>
              <a:rPr lang="zh-CN" altLang="zh-CN" sz="3200" b="1" kern="100" dirty="0">
                <a:latin typeface="Arial" panose="020B0604020202020204" pitchFamily="34" charset="0"/>
                <a:ea typeface="黑体" panose="02010609060101010101" pitchFamily="49" charset="-122"/>
                <a:cs typeface="Arial" panose="020B0604020202020204" pitchFamily="34" charset="0"/>
              </a:rPr>
              <a:t>进行可行性分析的方法</a:t>
            </a:r>
          </a:p>
          <a:p>
            <a:pPr marL="342900" lvl="0" indent="-342900" algn="just">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Arial" panose="020B0604020202020204" pitchFamily="34" charset="0"/>
              </a:rPr>
              <a:t>经济可行性分析：租云服务器一年</a:t>
            </a:r>
            <a:r>
              <a:rPr lang="en-US" altLang="zh-CN" kern="100" dirty="0">
                <a:latin typeface="Calibri" panose="020F0502020204030204" pitchFamily="34" charset="0"/>
                <a:ea typeface="宋体" panose="02010600030101010101" pitchFamily="2" charset="-122"/>
                <a:cs typeface="Arial" panose="020B0604020202020204" pitchFamily="34" charset="0"/>
              </a:rPr>
              <a:t>500</a:t>
            </a:r>
            <a:r>
              <a:rPr lang="zh-CN" altLang="zh-CN" kern="100" dirty="0">
                <a:latin typeface="Calibri" panose="020F0502020204030204" pitchFamily="34" charset="0"/>
                <a:ea typeface="宋体" panose="02010600030101010101" pitchFamily="2" charset="-122"/>
                <a:cs typeface="Arial" panose="020B0604020202020204" pitchFamily="34" charset="0"/>
              </a:rPr>
              <a:t>，开发费用为</a:t>
            </a:r>
            <a:r>
              <a:rPr lang="en-US" altLang="zh-CN" kern="100" dirty="0">
                <a:latin typeface="Calibri" panose="020F0502020204030204" pitchFamily="34" charset="0"/>
                <a:ea typeface="宋体" panose="02010600030101010101" pitchFamily="2" charset="-122"/>
                <a:cs typeface="Arial" panose="020B0604020202020204" pitchFamily="34" charset="0"/>
              </a:rPr>
              <a:t>0</a:t>
            </a:r>
            <a:r>
              <a:rPr lang="zh-CN" altLang="zh-CN" kern="100" dirty="0">
                <a:latin typeface="Calibri" panose="020F0502020204030204" pitchFamily="34" charset="0"/>
                <a:ea typeface="宋体" panose="02010600030101010101" pitchFamily="2" charset="-122"/>
                <a:cs typeface="Arial" panose="020B0604020202020204" pitchFamily="34" charset="0"/>
              </a:rPr>
              <a:t>，开发工具大部分都开源。</a:t>
            </a:r>
          </a:p>
          <a:p>
            <a:pPr marL="342900" lvl="0" indent="-342900" algn="just">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Arial" panose="020B0604020202020204" pitchFamily="34" charset="0"/>
              </a:rPr>
              <a:t>技术可行性分析：掌握基本的</a:t>
            </a:r>
            <a:r>
              <a:rPr lang="en-US" altLang="zh-CN" kern="100" dirty="0">
                <a:latin typeface="Calibri" panose="020F0502020204030204" pitchFamily="34" charset="0"/>
                <a:ea typeface="宋体" panose="02010600030101010101" pitchFamily="2" charset="-122"/>
                <a:cs typeface="Arial" panose="020B0604020202020204" pitchFamily="34" charset="0"/>
              </a:rPr>
              <a:t>WEB</a:t>
            </a:r>
            <a:r>
              <a:rPr lang="zh-CN" altLang="zh-CN" kern="100" dirty="0">
                <a:latin typeface="Calibri" panose="020F0502020204030204" pitchFamily="34" charset="0"/>
                <a:ea typeface="宋体" panose="02010600030101010101" pitchFamily="2" charset="-122"/>
                <a:cs typeface="Arial" panose="020B0604020202020204" pitchFamily="34" charset="0"/>
              </a:rPr>
              <a:t>开发</a:t>
            </a:r>
            <a:r>
              <a:rPr lang="en-US" altLang="zh-CN" kern="100" dirty="0">
                <a:latin typeface="Calibri" panose="020F0502020204030204" pitchFamily="34" charset="0"/>
                <a:ea typeface="宋体" panose="02010600030101010101" pitchFamily="2" charset="-122"/>
                <a:cs typeface="Arial" panose="020B0604020202020204" pitchFamily="34" charset="0"/>
              </a:rPr>
              <a:t>JavaScript+css+html5</a:t>
            </a:r>
            <a:r>
              <a:rPr lang="zh-CN" altLang="zh-CN" kern="100" dirty="0">
                <a:latin typeface="Calibri" panose="020F0502020204030204" pitchFamily="34" charset="0"/>
                <a:ea typeface="宋体" panose="02010600030101010101" pitchFamily="2" charset="-122"/>
                <a:cs typeface="Arial" panose="020B0604020202020204" pitchFamily="34" charset="0"/>
              </a:rPr>
              <a:t>，数据库，有相似的网站，网站的搭建工具方便成熟。</a:t>
            </a:r>
          </a:p>
          <a:p>
            <a:pPr marL="342900" lvl="0" indent="-342900" algn="just">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Arial" panose="020B0604020202020204" pitchFamily="34" charset="0"/>
              </a:rPr>
              <a:t>操作可行性分析：操作简单：简单的操作让学生，老师和游客都能轻松掌握，快速应用。</a:t>
            </a:r>
          </a:p>
        </p:txBody>
      </p:sp>
      <p:sp>
        <p:nvSpPr>
          <p:cNvPr id="3" name="矩形 2">
            <a:extLst>
              <a:ext uri="{FF2B5EF4-FFF2-40B4-BE49-F238E27FC236}">
                <a16:creationId xmlns:a16="http://schemas.microsoft.com/office/drawing/2014/main" id="{57E77A98-AB3B-4572-BAC6-2D866F8F1ABE}"/>
              </a:ext>
            </a:extLst>
          </p:cNvPr>
          <p:cNvSpPr/>
          <p:nvPr/>
        </p:nvSpPr>
        <p:spPr>
          <a:xfrm>
            <a:off x="361949" y="3107354"/>
            <a:ext cx="8534401" cy="2491067"/>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4.1</a:t>
            </a:r>
            <a:r>
              <a:rPr lang="zh-CN" altLang="zh-CN" sz="3200" b="1" kern="100" dirty="0">
                <a:latin typeface="Arial" panose="020B0604020202020204" pitchFamily="34" charset="0"/>
                <a:ea typeface="黑体" panose="02010609060101010101" pitchFamily="49" charset="-122"/>
                <a:cs typeface="Arial" panose="020B0604020202020204" pitchFamily="34" charset="0"/>
              </a:rPr>
              <a:t>原有方案的优缺点、局限性及存在的问题</a:t>
            </a:r>
          </a:p>
          <a:p>
            <a:pPr indent="228600" algn="just">
              <a:spcAft>
                <a:spcPts val="0"/>
              </a:spcAft>
            </a:pPr>
            <a:r>
              <a:rPr lang="en-US" altLang="zh-CN" sz="1400" kern="100" dirty="0">
                <a:latin typeface="Calibri" panose="020F0502020204030204" pitchFamily="34" charset="0"/>
                <a:ea typeface="宋体" panose="02010600030101010101" pitchFamily="2" charset="-122"/>
                <a:cs typeface="Arial" panose="020B0604020202020204" pitchFamily="34" charset="0"/>
              </a:rPr>
              <a:t>  </a:t>
            </a:r>
            <a:r>
              <a:rPr lang="zh-CN" altLang="zh-CN" kern="100" dirty="0">
                <a:latin typeface="Calibri" panose="020F0502020204030204" pitchFamily="34" charset="0"/>
                <a:ea typeface="宋体" panose="02010600030101010101" pitchFamily="2" charset="-122"/>
                <a:cs typeface="Arial" panose="020B0604020202020204" pitchFamily="34" charset="0"/>
              </a:rPr>
              <a:t>这个网站的实现方法将和其他的网站一样，用</a:t>
            </a:r>
            <a:r>
              <a:rPr lang="en-US" altLang="zh-CN" kern="100" dirty="0">
                <a:latin typeface="宋体" panose="02010600030101010101" pitchFamily="2" charset="-122"/>
                <a:ea typeface="宋体" panose="02010600030101010101" pitchFamily="2" charset="-122"/>
                <a:cs typeface="Arial" panose="020B0604020202020204" pitchFamily="34" charset="0"/>
              </a:rPr>
              <a:t>html5+css</a:t>
            </a:r>
            <a:r>
              <a:rPr lang="zh-CN" altLang="zh-CN" kern="100" dirty="0">
                <a:latin typeface="Calibri" panose="020F0502020204030204" pitchFamily="34" charset="0"/>
                <a:ea typeface="宋体" panose="02010600030101010101" pitchFamily="2" charset="-122"/>
                <a:cs typeface="Arial" panose="020B0604020202020204" pitchFamily="34" charset="0"/>
              </a:rPr>
              <a:t>样式和</a:t>
            </a:r>
            <a:r>
              <a:rPr lang="en-US" altLang="zh-CN" kern="100" dirty="0" err="1">
                <a:latin typeface="Calibri" panose="020F0502020204030204" pitchFamily="34" charset="0"/>
                <a:ea typeface="宋体" panose="02010600030101010101" pitchFamily="2" charset="-122"/>
                <a:cs typeface="Arial" panose="020B0604020202020204" pitchFamily="34" charset="0"/>
              </a:rPr>
              <a:t>javascript</a:t>
            </a:r>
            <a:r>
              <a:rPr lang="zh-CN" altLang="zh-CN" kern="100" dirty="0">
                <a:latin typeface="Calibri" panose="020F0502020204030204" pitchFamily="34" charset="0"/>
                <a:ea typeface="宋体" panose="02010600030101010101" pitchFamily="2" charset="-122"/>
                <a:cs typeface="Arial" panose="020B0604020202020204" pitchFamily="34" charset="0"/>
              </a:rPr>
              <a:t>脚本进行编辑，利用</a:t>
            </a:r>
            <a:r>
              <a:rPr lang="en-US" altLang="zh-CN" kern="100" dirty="0">
                <a:latin typeface="Calibri" panose="020F0502020204030204" pitchFamily="34" charset="0"/>
                <a:ea typeface="宋体" panose="02010600030101010101" pitchFamily="2" charset="-122"/>
                <a:cs typeface="Arial" panose="020B0604020202020204" pitchFamily="34" charset="0"/>
              </a:rPr>
              <a:t>MySQL</a:t>
            </a:r>
            <a:r>
              <a:rPr lang="zh-CN" altLang="zh-CN" kern="100" dirty="0">
                <a:latin typeface="Calibri" panose="020F0502020204030204" pitchFamily="34" charset="0"/>
                <a:ea typeface="宋体" panose="02010600030101010101" pitchFamily="2" charset="-122"/>
                <a:cs typeface="Arial" panose="020B0604020202020204" pitchFamily="34" charset="0"/>
              </a:rPr>
              <a:t>与网页数据进行交互。网站的范围是：1.信息发布2.资料下载3.交流互动。不再另外开设可供教师和学生使用的邮箱，如有邮件都将使用个人自己在其他网站上的邮箱。优点是：时间成本少，制作简单，操作简单；缺点是：人数过多时难以及时响应。</a:t>
            </a:r>
          </a:p>
        </p:txBody>
      </p:sp>
    </p:spTree>
    <p:extLst>
      <p:ext uri="{BB962C8B-B14F-4D97-AF65-F5344CB8AC3E}">
        <p14:creationId xmlns:p14="http://schemas.microsoft.com/office/powerpoint/2010/main" val="1114121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162E479-45FD-40E4-A3E8-B31C951991C4}"/>
              </a:ext>
            </a:extLst>
          </p:cNvPr>
          <p:cNvSpPr/>
          <p:nvPr/>
        </p:nvSpPr>
        <p:spPr>
          <a:xfrm>
            <a:off x="619125" y="75221"/>
            <a:ext cx="8743950" cy="6513963"/>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4.3</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1</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en-US" altLang="zh-CN" kern="100" dirty="0">
                <a:latin typeface="Calibri" panose="020F0502020204030204" pitchFamily="34" charset="0"/>
                <a:ea typeface="宋体" panose="02010600030101010101" pitchFamily="2" charset="-122"/>
                <a:cs typeface="Arial" panose="020B0604020202020204" pitchFamily="34" charset="0"/>
              </a:rPr>
              <a:t>PC</a:t>
            </a:r>
            <a:r>
              <a:rPr lang="zh-CN" altLang="zh-CN" kern="100" dirty="0">
                <a:latin typeface="Calibri" panose="020F0502020204030204" pitchFamily="34" charset="0"/>
                <a:ea typeface="宋体" panose="02010600030101010101" pitchFamily="2" charset="-122"/>
                <a:cs typeface="Arial" panose="020B0604020202020204" pitchFamily="34" charset="0"/>
              </a:rPr>
              <a:t>端网站</a:t>
            </a:r>
          </a:p>
          <a:p>
            <a:pPr marL="266700" indent="266700" algn="just">
              <a:spcAft>
                <a:spcPts val="0"/>
              </a:spcAft>
            </a:pPr>
            <a:r>
              <a:rPr lang="zh-CN" altLang="zh-CN" kern="100" dirty="0">
                <a:latin typeface="Calibri" panose="020F0502020204030204" pitchFamily="34" charset="0"/>
                <a:ea typeface="宋体" panose="02010600030101010101" pitchFamily="2" charset="-122"/>
                <a:cs typeface="Arial" panose="020B0604020202020204" pitchFamily="34" charset="0"/>
              </a:rPr>
              <a:t>用户用</a:t>
            </a:r>
            <a:r>
              <a:rPr lang="en-US" altLang="zh-CN" kern="100" dirty="0">
                <a:latin typeface="Calibri" panose="020F0502020204030204" pitchFamily="34" charset="0"/>
                <a:ea typeface="宋体" panose="02010600030101010101" pitchFamily="2" charset="-122"/>
                <a:cs typeface="Arial" panose="020B0604020202020204" pitchFamily="34" charset="0"/>
              </a:rPr>
              <a:t>PC</a:t>
            </a:r>
            <a:r>
              <a:rPr lang="zh-CN" altLang="zh-CN" kern="100" dirty="0">
                <a:latin typeface="Calibri" panose="020F0502020204030204" pitchFamily="34" charset="0"/>
                <a:ea typeface="宋体" panose="02010600030101010101" pitchFamily="2" charset="-122"/>
                <a:cs typeface="Arial" panose="020B0604020202020204" pitchFamily="34" charset="0"/>
              </a:rPr>
              <a:t>端的浏览器使用网站。用</a:t>
            </a:r>
            <a:r>
              <a:rPr lang="en-US" altLang="zh-CN" kern="100" dirty="0" err="1">
                <a:latin typeface="Calibri" panose="020F0502020204030204" pitchFamily="34" charset="0"/>
                <a:ea typeface="宋体" panose="02010600030101010101" pitchFamily="2" charset="-122"/>
                <a:cs typeface="Arial" panose="020B0604020202020204" pitchFamily="34" charset="0"/>
              </a:rPr>
              <a:t>HTML+CSS+javascript</a:t>
            </a:r>
            <a:r>
              <a:rPr lang="zh-CN" altLang="zh-CN" kern="100" dirty="0">
                <a:latin typeface="Calibri" panose="020F0502020204030204" pitchFamily="34" charset="0"/>
                <a:ea typeface="宋体" panose="02010600030101010101" pitchFamily="2" charset="-122"/>
                <a:cs typeface="Arial" panose="020B0604020202020204" pitchFamily="34" charset="0"/>
              </a:rPr>
              <a:t>技术来开发网站，用</a:t>
            </a:r>
            <a:r>
              <a:rPr lang="en-US" altLang="zh-CN" kern="100" dirty="0" err="1">
                <a:latin typeface="Calibri" panose="020F0502020204030204" pitchFamily="34" charset="0"/>
                <a:ea typeface="宋体" panose="02010600030101010101" pitchFamily="2" charset="-122"/>
                <a:cs typeface="Arial" panose="020B0604020202020204" pitchFamily="34" charset="0"/>
              </a:rPr>
              <a:t>MySql</a:t>
            </a:r>
            <a:r>
              <a:rPr lang="zh-CN" altLang="zh-CN" kern="100" dirty="0">
                <a:latin typeface="Calibri" panose="020F0502020204030204" pitchFamily="34" charset="0"/>
                <a:ea typeface="宋体" panose="02010600030101010101" pitchFamily="2" charset="-122"/>
                <a:cs typeface="Arial" panose="020B0604020202020204" pitchFamily="34" charset="0"/>
              </a:rPr>
              <a:t>数据库的交互，用</a:t>
            </a:r>
            <a:r>
              <a:rPr lang="en-US" altLang="zh-CN" kern="100" dirty="0">
                <a:latin typeface="Calibri" panose="020F0502020204030204" pitchFamily="34" charset="0"/>
                <a:ea typeface="宋体" panose="02010600030101010101" pitchFamily="2" charset="-122"/>
                <a:cs typeface="Arial" panose="020B0604020202020204" pitchFamily="34" charset="0"/>
              </a:rPr>
              <a:t>Tomcat</a:t>
            </a:r>
            <a:r>
              <a:rPr lang="zh-CN" altLang="zh-CN" kern="100" dirty="0">
                <a:latin typeface="Calibri" panose="020F0502020204030204" pitchFamily="34" charset="0"/>
                <a:ea typeface="宋体" panose="02010600030101010101" pitchFamily="2" charset="-122"/>
                <a:cs typeface="Arial" panose="020B0604020202020204" pitchFamily="34" charset="0"/>
              </a:rPr>
              <a:t>作为服务器来代替本地的服务器。租用云服务器，将</a:t>
            </a:r>
            <a:r>
              <a:rPr lang="en-US" altLang="zh-CN" kern="100" dirty="0">
                <a:latin typeface="Calibri" panose="020F0502020204030204" pitchFamily="34" charset="0"/>
                <a:ea typeface="宋体" panose="02010600030101010101" pitchFamily="2" charset="-122"/>
                <a:cs typeface="Arial" panose="020B0604020202020204" pitchFamily="34" charset="0"/>
              </a:rPr>
              <a:t>Tomcat</a:t>
            </a:r>
            <a:r>
              <a:rPr lang="zh-CN" altLang="zh-CN" kern="100" dirty="0">
                <a:latin typeface="Calibri" panose="020F0502020204030204" pitchFamily="34" charset="0"/>
                <a:ea typeface="宋体" panose="02010600030101010101" pitchFamily="2" charset="-122"/>
                <a:cs typeface="Arial" panose="020B0604020202020204" pitchFamily="34" charset="0"/>
              </a:rPr>
              <a:t>部署到云服务器上。</a:t>
            </a:r>
          </a:p>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4.4</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2</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zh-CN" altLang="zh-CN" kern="100" dirty="0">
                <a:latin typeface="Calibri" panose="020F0502020204030204" pitchFamily="34" charset="0"/>
                <a:ea typeface="宋体" panose="02010600030101010101" pitchFamily="2" charset="-122"/>
                <a:cs typeface="Arial" panose="020B0604020202020204" pitchFamily="34" charset="0"/>
              </a:rPr>
              <a:t>移动端</a:t>
            </a:r>
            <a:r>
              <a:rPr lang="en-US" altLang="zh-CN" kern="100" dirty="0">
                <a:latin typeface="Calibri" panose="020F0502020204030204" pitchFamily="34" charset="0"/>
                <a:ea typeface="宋体" panose="02010600030101010101" pitchFamily="2" charset="-122"/>
                <a:cs typeface="Arial" panose="020B0604020202020204" pitchFamily="34" charset="0"/>
              </a:rPr>
              <a:t>App</a:t>
            </a:r>
            <a:endParaRPr lang="zh-CN" altLang="zh-CN" kern="100" dirty="0">
              <a:latin typeface="Calibri" panose="020F0502020204030204" pitchFamily="34" charset="0"/>
              <a:ea typeface="宋体" panose="02010600030101010101" pitchFamily="2" charset="-122"/>
              <a:cs typeface="Arial" panose="020B0604020202020204" pitchFamily="34" charset="0"/>
            </a:endParaRPr>
          </a:p>
          <a:p>
            <a:pPr marL="266700" indent="266700" algn="just">
              <a:spcAft>
                <a:spcPts val="0"/>
              </a:spcAft>
            </a:pPr>
            <a:r>
              <a:rPr lang="zh-CN" altLang="zh-CN" kern="100" dirty="0">
                <a:solidFill>
                  <a:srgbClr val="4F4F4F"/>
                </a:solidFill>
                <a:latin typeface="Calibri" panose="020F0502020204030204" pitchFamily="34" charset="0"/>
                <a:ea typeface="宋体" panose="02010600030101010101" pitchFamily="2" charset="-122"/>
                <a:cs typeface="宋体" panose="02010600030101010101" pitchFamily="2" charset="-122"/>
              </a:rPr>
              <a:t>用户通过</a:t>
            </a:r>
            <a:r>
              <a:rPr lang="en-US" altLang="zh-CN" kern="100" dirty="0">
                <a:solidFill>
                  <a:srgbClr val="4F4F4F"/>
                </a:solidFill>
                <a:latin typeface="Calibri" panose="020F0502020204030204" pitchFamily="34" charset="0"/>
                <a:ea typeface="宋体" panose="02010600030101010101" pitchFamily="2" charset="-122"/>
                <a:cs typeface="宋体" panose="02010600030101010101" pitchFamily="2" charset="-122"/>
              </a:rPr>
              <a:t>APP</a:t>
            </a:r>
            <a:r>
              <a:rPr lang="zh-CN" altLang="zh-CN" kern="100" dirty="0">
                <a:solidFill>
                  <a:srgbClr val="4F4F4F"/>
                </a:solidFill>
                <a:latin typeface="Calibri" panose="020F0502020204030204" pitchFamily="34" charset="0"/>
                <a:ea typeface="宋体" panose="02010600030101010101" pitchFamily="2" charset="-122"/>
                <a:cs typeface="宋体" panose="02010600030101010101" pitchFamily="2" charset="-122"/>
              </a:rPr>
              <a:t>使用网站相关功能。移动端使用场景比</a:t>
            </a:r>
            <a:r>
              <a:rPr lang="en-US" altLang="zh-CN" kern="100" dirty="0">
                <a:solidFill>
                  <a:srgbClr val="4F4F4F"/>
                </a:solidFill>
                <a:latin typeface="Calibri" panose="020F0502020204030204" pitchFamily="34" charset="0"/>
                <a:ea typeface="宋体" panose="02010600030101010101" pitchFamily="2" charset="-122"/>
                <a:cs typeface="宋体" panose="02010600030101010101" pitchFamily="2" charset="-122"/>
              </a:rPr>
              <a:t>PC</a:t>
            </a:r>
            <a:r>
              <a:rPr lang="zh-CN" altLang="zh-CN" kern="100" dirty="0">
                <a:solidFill>
                  <a:srgbClr val="4F4F4F"/>
                </a:solidFill>
                <a:latin typeface="Calibri" panose="020F0502020204030204" pitchFamily="34" charset="0"/>
                <a:ea typeface="宋体" panose="02010600030101010101" pitchFamily="2" charset="-122"/>
                <a:cs typeface="宋体" panose="02010600030101010101" pitchFamily="2" charset="-122"/>
              </a:rPr>
              <a:t>端更复杂，如：户外散步运动、地铁公交，办公室等，有时需要进行场景测试。</a:t>
            </a:r>
            <a:endParaRPr lang="zh-CN" altLang="zh-CN" kern="100" dirty="0">
              <a:latin typeface="Calibri" panose="020F0502020204030204" pitchFamily="3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4.5 </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3</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algn="just">
              <a:spcAft>
                <a:spcPts val="0"/>
              </a:spcAft>
            </a:pPr>
            <a:r>
              <a:rPr lang="en-US" altLang="zh-CN" kern="100" dirty="0">
                <a:latin typeface="Calibri" panose="020F0502020204030204" pitchFamily="34" charset="0"/>
                <a:ea typeface="宋体" panose="02010600030101010101" pitchFamily="2" charset="-122"/>
                <a:cs typeface="Arial" panose="020B0604020202020204" pitchFamily="34" charset="0"/>
              </a:rPr>
              <a:t>PC</a:t>
            </a:r>
            <a:r>
              <a:rPr lang="zh-CN" altLang="zh-CN" kern="100" dirty="0">
                <a:latin typeface="Calibri" panose="020F0502020204030204" pitchFamily="34" charset="0"/>
                <a:ea typeface="宋体" panose="02010600030101010101" pitchFamily="2" charset="-122"/>
                <a:cs typeface="Arial" panose="020B0604020202020204" pitchFamily="34" charset="0"/>
              </a:rPr>
              <a:t>端</a:t>
            </a:r>
            <a:r>
              <a:rPr lang="en-US" altLang="zh-CN" kern="100" dirty="0">
                <a:latin typeface="Calibri" panose="020F0502020204030204" pitchFamily="34" charset="0"/>
                <a:ea typeface="宋体" panose="02010600030101010101" pitchFamily="2" charset="-122"/>
                <a:cs typeface="Arial" panose="020B0604020202020204" pitchFamily="34" charset="0"/>
              </a:rPr>
              <a:t>+</a:t>
            </a:r>
            <a:r>
              <a:rPr lang="zh-CN" altLang="zh-CN" kern="100" dirty="0">
                <a:latin typeface="Calibri" panose="020F0502020204030204" pitchFamily="34" charset="0"/>
                <a:ea typeface="宋体" panose="02010600030101010101" pitchFamily="2" charset="-122"/>
                <a:cs typeface="Arial" panose="020B0604020202020204" pitchFamily="34" charset="0"/>
              </a:rPr>
              <a:t>移动端 网页</a:t>
            </a:r>
          </a:p>
          <a:p>
            <a:pPr indent="266700" algn="just">
              <a:spcAft>
                <a:spcPts val="0"/>
              </a:spcAft>
            </a:pPr>
            <a:r>
              <a:rPr lang="zh-CN" altLang="zh-CN" kern="100" dirty="0">
                <a:latin typeface="Calibri" panose="020F0502020204030204" pitchFamily="34" charset="0"/>
                <a:ea typeface="宋体" panose="02010600030101010101" pitchFamily="2" charset="-122"/>
                <a:cs typeface="Arial" panose="020B0604020202020204" pitchFamily="34" charset="0"/>
              </a:rPr>
              <a:t>网站在</a:t>
            </a:r>
            <a:r>
              <a:rPr lang="en-US" altLang="zh-CN" kern="100" dirty="0">
                <a:latin typeface="Calibri" panose="020F0502020204030204" pitchFamily="34" charset="0"/>
                <a:ea typeface="宋体" panose="02010600030101010101" pitchFamily="2" charset="-122"/>
                <a:cs typeface="Arial" panose="020B0604020202020204" pitchFamily="34" charset="0"/>
              </a:rPr>
              <a:t>PC</a:t>
            </a:r>
            <a:r>
              <a:rPr lang="zh-CN" altLang="zh-CN" kern="100" dirty="0">
                <a:latin typeface="Calibri" panose="020F0502020204030204" pitchFamily="34" charset="0"/>
                <a:ea typeface="宋体" panose="02010600030101010101" pitchFamily="2" charset="-122"/>
                <a:cs typeface="Arial" panose="020B0604020202020204" pitchFamily="34" charset="0"/>
              </a:rPr>
              <a:t>和手机上都能通过浏览器使用。网站界面针对</a:t>
            </a:r>
            <a:r>
              <a:rPr lang="en-US" altLang="zh-CN" kern="100" dirty="0">
                <a:latin typeface="Calibri" panose="020F0502020204030204" pitchFamily="34" charset="0"/>
                <a:ea typeface="宋体" panose="02010600030101010101" pitchFamily="2" charset="-122"/>
                <a:cs typeface="Arial" panose="020B0604020202020204" pitchFamily="34" charset="0"/>
              </a:rPr>
              <a:t>PC</a:t>
            </a:r>
            <a:r>
              <a:rPr lang="zh-CN" altLang="zh-CN" kern="100" dirty="0">
                <a:latin typeface="Calibri" panose="020F0502020204030204" pitchFamily="34" charset="0"/>
                <a:ea typeface="宋体" panose="02010600030101010101" pitchFamily="2" charset="-122"/>
                <a:cs typeface="Arial" panose="020B0604020202020204" pitchFamily="34" charset="0"/>
              </a:rPr>
              <a:t>端和移动端会有不同的适配。用</a:t>
            </a:r>
            <a:r>
              <a:rPr lang="en-US" altLang="zh-CN" kern="100" dirty="0" err="1">
                <a:latin typeface="Calibri" panose="020F0502020204030204" pitchFamily="34" charset="0"/>
                <a:ea typeface="宋体" panose="02010600030101010101" pitchFamily="2" charset="-122"/>
                <a:cs typeface="Arial" panose="020B0604020202020204" pitchFamily="34" charset="0"/>
              </a:rPr>
              <a:t>HTML+CSS+javascript</a:t>
            </a:r>
            <a:r>
              <a:rPr lang="zh-CN" altLang="zh-CN" kern="100" dirty="0">
                <a:latin typeface="Calibri" panose="020F0502020204030204" pitchFamily="34" charset="0"/>
                <a:ea typeface="宋体" panose="02010600030101010101" pitchFamily="2" charset="-122"/>
                <a:cs typeface="Arial" panose="020B0604020202020204" pitchFamily="34" charset="0"/>
              </a:rPr>
              <a:t>技术来开发网站，用</a:t>
            </a:r>
            <a:r>
              <a:rPr lang="en-US" altLang="zh-CN" kern="100" dirty="0" err="1">
                <a:latin typeface="Calibri" panose="020F0502020204030204" pitchFamily="34" charset="0"/>
                <a:ea typeface="宋体" panose="02010600030101010101" pitchFamily="2" charset="-122"/>
                <a:cs typeface="Arial" panose="020B0604020202020204" pitchFamily="34" charset="0"/>
              </a:rPr>
              <a:t>MySql</a:t>
            </a:r>
            <a:r>
              <a:rPr lang="zh-CN" altLang="zh-CN" kern="100" dirty="0">
                <a:latin typeface="Calibri" panose="020F0502020204030204" pitchFamily="34" charset="0"/>
                <a:ea typeface="宋体" panose="02010600030101010101" pitchFamily="2" charset="-122"/>
                <a:cs typeface="Arial" panose="020B0604020202020204" pitchFamily="34" charset="0"/>
              </a:rPr>
              <a:t>数据库的交互，用</a:t>
            </a:r>
            <a:r>
              <a:rPr lang="en-US" altLang="zh-CN" kern="100" dirty="0">
                <a:latin typeface="Calibri" panose="020F0502020204030204" pitchFamily="34" charset="0"/>
                <a:ea typeface="宋体" panose="02010600030101010101" pitchFamily="2" charset="-122"/>
                <a:cs typeface="Arial" panose="020B0604020202020204" pitchFamily="34" charset="0"/>
              </a:rPr>
              <a:t>Tomcat</a:t>
            </a:r>
            <a:r>
              <a:rPr lang="zh-CN" altLang="zh-CN" kern="100" dirty="0">
                <a:latin typeface="Calibri" panose="020F0502020204030204" pitchFamily="34" charset="0"/>
                <a:ea typeface="宋体" panose="02010600030101010101" pitchFamily="2" charset="-122"/>
                <a:cs typeface="Arial" panose="020B0604020202020204" pitchFamily="34" charset="0"/>
              </a:rPr>
              <a:t>作为服务器来代替本地的服务器。租用云服务器，将</a:t>
            </a:r>
            <a:r>
              <a:rPr lang="en-US" altLang="zh-CN" kern="100" dirty="0">
                <a:latin typeface="Calibri" panose="020F0502020204030204" pitchFamily="34" charset="0"/>
                <a:ea typeface="宋体" panose="02010600030101010101" pitchFamily="2" charset="-122"/>
                <a:cs typeface="Arial" panose="020B0604020202020204" pitchFamily="34" charset="0"/>
              </a:rPr>
              <a:t>Tomcat</a:t>
            </a:r>
            <a:r>
              <a:rPr lang="zh-CN" altLang="zh-CN" kern="100" dirty="0">
                <a:latin typeface="Calibri" panose="020F0502020204030204" pitchFamily="34" charset="0"/>
                <a:ea typeface="宋体" panose="02010600030101010101" pitchFamily="2" charset="-122"/>
                <a:cs typeface="Arial" panose="020B0604020202020204" pitchFamily="34" charset="0"/>
              </a:rPr>
              <a:t>部署到云服务器上。 </a:t>
            </a:r>
          </a:p>
        </p:txBody>
      </p:sp>
    </p:spTree>
    <p:extLst>
      <p:ext uri="{BB962C8B-B14F-4D97-AF65-F5344CB8AC3E}">
        <p14:creationId xmlns:p14="http://schemas.microsoft.com/office/powerpoint/2010/main" val="22211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2FE9A21-9B4F-4A63-883A-A822EE08C6D3}"/>
              </a:ext>
            </a:extLst>
          </p:cNvPr>
          <p:cNvSpPr/>
          <p:nvPr/>
        </p:nvSpPr>
        <p:spPr>
          <a:xfrm>
            <a:off x="247651" y="600075"/>
            <a:ext cx="9486900" cy="5855449"/>
          </a:xfrm>
          <a:prstGeom prst="rect">
            <a:avLst/>
          </a:prstGeom>
        </p:spPr>
        <p:txBody>
          <a:bodyPr wrap="square">
            <a:spAutoFit/>
          </a:bodyPr>
          <a:lstStyle/>
          <a:p>
            <a:pPr algn="just">
              <a:spcBef>
                <a:spcPts val="1300"/>
              </a:spcBef>
              <a:spcAft>
                <a:spcPts val="1300"/>
              </a:spcAft>
            </a:pPr>
            <a:r>
              <a:rPr lang="en-US" altLang="zh-CN" sz="2400" b="1" kern="100" dirty="0">
                <a:latin typeface="Arial" panose="020B0604020202020204" pitchFamily="34" charset="0"/>
                <a:ea typeface="黑体" panose="02010609060101010101" pitchFamily="49" charset="-122"/>
                <a:cs typeface="Arial" panose="020B0604020202020204" pitchFamily="34" charset="0"/>
              </a:rPr>
              <a:t>4.5 </a:t>
            </a:r>
            <a:r>
              <a:rPr lang="zh-CN" altLang="zh-CN" sz="24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2400" b="1" kern="100" dirty="0">
                <a:latin typeface="Arial" panose="020B0604020202020204" pitchFamily="34" charset="0"/>
                <a:ea typeface="黑体" panose="02010609060101010101" pitchFamily="49" charset="-122"/>
                <a:cs typeface="Arial" panose="020B0604020202020204" pitchFamily="34" charset="0"/>
              </a:rPr>
              <a:t>3</a:t>
            </a:r>
            <a:endParaRPr lang="zh-CN" altLang="zh-CN" sz="2400" b="1" kern="100" dirty="0">
              <a:latin typeface="Arial" panose="020B0604020202020204" pitchFamily="34" charset="0"/>
              <a:ea typeface="黑体" panose="02010609060101010101" pitchFamily="49" charset="-122"/>
              <a:cs typeface="Arial" panose="020B0604020202020204" pitchFamily="34" charset="0"/>
            </a:endParaRPr>
          </a:p>
          <a:p>
            <a:pPr algn="just">
              <a:spcAft>
                <a:spcPts val="0"/>
              </a:spcAft>
            </a:pPr>
            <a:r>
              <a:rPr lang="en-US" altLang="zh-CN" kern="100" dirty="0">
                <a:latin typeface="Calibri" panose="020F0502020204030204" pitchFamily="34" charset="0"/>
                <a:ea typeface="宋体" panose="02010600030101010101" pitchFamily="2" charset="-122"/>
                <a:cs typeface="Arial" panose="020B0604020202020204" pitchFamily="34" charset="0"/>
              </a:rPr>
              <a:t>PC</a:t>
            </a:r>
            <a:r>
              <a:rPr lang="zh-CN" altLang="zh-CN" kern="100" dirty="0">
                <a:latin typeface="Calibri" panose="020F0502020204030204" pitchFamily="34" charset="0"/>
                <a:ea typeface="宋体" panose="02010600030101010101" pitchFamily="2" charset="-122"/>
                <a:cs typeface="Arial" panose="020B0604020202020204" pitchFamily="34" charset="0"/>
              </a:rPr>
              <a:t>端</a:t>
            </a:r>
            <a:r>
              <a:rPr lang="en-US" altLang="zh-CN" kern="100" dirty="0">
                <a:latin typeface="Calibri" panose="020F0502020204030204" pitchFamily="34" charset="0"/>
                <a:ea typeface="宋体" panose="02010600030101010101" pitchFamily="2" charset="-122"/>
                <a:cs typeface="Arial" panose="020B0604020202020204" pitchFamily="34" charset="0"/>
              </a:rPr>
              <a:t>+</a:t>
            </a:r>
            <a:r>
              <a:rPr lang="zh-CN" altLang="zh-CN" kern="100" dirty="0">
                <a:latin typeface="Calibri" panose="020F0502020204030204" pitchFamily="34" charset="0"/>
                <a:ea typeface="宋体" panose="02010600030101010101" pitchFamily="2" charset="-122"/>
                <a:cs typeface="Arial" panose="020B0604020202020204" pitchFamily="34" charset="0"/>
              </a:rPr>
              <a:t>移动端 网页</a:t>
            </a:r>
          </a:p>
          <a:p>
            <a:pPr indent="266700" algn="just">
              <a:spcAft>
                <a:spcPts val="0"/>
              </a:spcAft>
            </a:pPr>
            <a:r>
              <a:rPr lang="zh-CN" altLang="zh-CN" kern="100" dirty="0">
                <a:latin typeface="Calibri" panose="020F0502020204030204" pitchFamily="34" charset="0"/>
                <a:ea typeface="宋体" panose="02010600030101010101" pitchFamily="2" charset="-122"/>
                <a:cs typeface="Arial" panose="020B0604020202020204" pitchFamily="34" charset="0"/>
              </a:rPr>
              <a:t>网站在</a:t>
            </a:r>
            <a:r>
              <a:rPr lang="en-US" altLang="zh-CN" kern="100" dirty="0">
                <a:latin typeface="Calibri" panose="020F0502020204030204" pitchFamily="34" charset="0"/>
                <a:ea typeface="宋体" panose="02010600030101010101" pitchFamily="2" charset="-122"/>
                <a:cs typeface="Arial" panose="020B0604020202020204" pitchFamily="34" charset="0"/>
              </a:rPr>
              <a:t>PC</a:t>
            </a:r>
            <a:r>
              <a:rPr lang="zh-CN" altLang="zh-CN" kern="100" dirty="0">
                <a:latin typeface="Calibri" panose="020F0502020204030204" pitchFamily="34" charset="0"/>
                <a:ea typeface="宋体" panose="02010600030101010101" pitchFamily="2" charset="-122"/>
                <a:cs typeface="Arial" panose="020B0604020202020204" pitchFamily="34" charset="0"/>
              </a:rPr>
              <a:t>和手机上都能通过浏览器使用。网站界面针对</a:t>
            </a:r>
            <a:r>
              <a:rPr lang="en-US" altLang="zh-CN" kern="100" dirty="0">
                <a:latin typeface="Calibri" panose="020F0502020204030204" pitchFamily="34" charset="0"/>
                <a:ea typeface="宋体" panose="02010600030101010101" pitchFamily="2" charset="-122"/>
                <a:cs typeface="Arial" panose="020B0604020202020204" pitchFamily="34" charset="0"/>
              </a:rPr>
              <a:t>PC</a:t>
            </a:r>
            <a:r>
              <a:rPr lang="zh-CN" altLang="zh-CN" kern="100" dirty="0">
                <a:latin typeface="Calibri" panose="020F0502020204030204" pitchFamily="34" charset="0"/>
                <a:ea typeface="宋体" panose="02010600030101010101" pitchFamily="2" charset="-122"/>
                <a:cs typeface="Arial" panose="020B0604020202020204" pitchFamily="34" charset="0"/>
              </a:rPr>
              <a:t>端和移动端会有不同的适配。用</a:t>
            </a:r>
            <a:r>
              <a:rPr lang="en-US" altLang="zh-CN" kern="100" dirty="0" err="1">
                <a:latin typeface="Calibri" panose="020F0502020204030204" pitchFamily="34" charset="0"/>
                <a:ea typeface="宋体" panose="02010600030101010101" pitchFamily="2" charset="-122"/>
                <a:cs typeface="Arial" panose="020B0604020202020204" pitchFamily="34" charset="0"/>
              </a:rPr>
              <a:t>HTML+CSS+javascript</a:t>
            </a:r>
            <a:r>
              <a:rPr lang="zh-CN" altLang="zh-CN" kern="100" dirty="0">
                <a:latin typeface="Calibri" panose="020F0502020204030204" pitchFamily="34" charset="0"/>
                <a:ea typeface="宋体" panose="02010600030101010101" pitchFamily="2" charset="-122"/>
                <a:cs typeface="Arial" panose="020B0604020202020204" pitchFamily="34" charset="0"/>
              </a:rPr>
              <a:t>技术来开发网站，用</a:t>
            </a:r>
            <a:r>
              <a:rPr lang="en-US" altLang="zh-CN" kern="100" dirty="0" err="1">
                <a:latin typeface="Calibri" panose="020F0502020204030204" pitchFamily="34" charset="0"/>
                <a:ea typeface="宋体" panose="02010600030101010101" pitchFamily="2" charset="-122"/>
                <a:cs typeface="Arial" panose="020B0604020202020204" pitchFamily="34" charset="0"/>
              </a:rPr>
              <a:t>MySql</a:t>
            </a:r>
            <a:r>
              <a:rPr lang="zh-CN" altLang="zh-CN" kern="100" dirty="0">
                <a:latin typeface="Calibri" panose="020F0502020204030204" pitchFamily="34" charset="0"/>
                <a:ea typeface="宋体" panose="02010600030101010101" pitchFamily="2" charset="-122"/>
                <a:cs typeface="Arial" panose="020B0604020202020204" pitchFamily="34" charset="0"/>
              </a:rPr>
              <a:t>数据库的交互，用</a:t>
            </a:r>
            <a:r>
              <a:rPr lang="en-US" altLang="zh-CN" kern="100" dirty="0">
                <a:latin typeface="Calibri" panose="020F0502020204030204" pitchFamily="34" charset="0"/>
                <a:ea typeface="宋体" panose="02010600030101010101" pitchFamily="2" charset="-122"/>
                <a:cs typeface="Arial" panose="020B0604020202020204" pitchFamily="34" charset="0"/>
              </a:rPr>
              <a:t>Tomcat</a:t>
            </a:r>
            <a:r>
              <a:rPr lang="zh-CN" altLang="zh-CN" kern="100" dirty="0">
                <a:latin typeface="Calibri" panose="020F0502020204030204" pitchFamily="34" charset="0"/>
                <a:ea typeface="宋体" panose="02010600030101010101" pitchFamily="2" charset="-122"/>
                <a:cs typeface="Arial" panose="020B0604020202020204" pitchFamily="34" charset="0"/>
              </a:rPr>
              <a:t>作为服务器来代替本地的服务器。租用云服务器，将</a:t>
            </a:r>
            <a:r>
              <a:rPr lang="en-US" altLang="zh-CN" kern="100" dirty="0">
                <a:latin typeface="Calibri" panose="020F0502020204030204" pitchFamily="34" charset="0"/>
                <a:ea typeface="宋体" panose="02010600030101010101" pitchFamily="2" charset="-122"/>
                <a:cs typeface="Arial" panose="020B0604020202020204" pitchFamily="34" charset="0"/>
              </a:rPr>
              <a:t>Tomcat</a:t>
            </a:r>
            <a:r>
              <a:rPr lang="zh-CN" altLang="zh-CN" kern="100" dirty="0">
                <a:latin typeface="Calibri" panose="020F0502020204030204" pitchFamily="34" charset="0"/>
                <a:ea typeface="宋体" panose="02010600030101010101" pitchFamily="2" charset="-122"/>
                <a:cs typeface="Arial" panose="020B0604020202020204" pitchFamily="34" charset="0"/>
              </a:rPr>
              <a:t>部署到云服务器上。 </a:t>
            </a:r>
          </a:p>
          <a:p>
            <a:pPr algn="just">
              <a:spcBef>
                <a:spcPts val="1300"/>
              </a:spcBef>
              <a:spcAft>
                <a:spcPts val="1300"/>
              </a:spcAft>
            </a:pPr>
            <a:r>
              <a:rPr lang="en-US" altLang="zh-CN" sz="2400" b="1" kern="100" dirty="0">
                <a:latin typeface="Arial" panose="020B0604020202020204" pitchFamily="34" charset="0"/>
                <a:ea typeface="黑体" panose="02010609060101010101" pitchFamily="49" charset="-122"/>
                <a:cs typeface="Arial" panose="020B0604020202020204" pitchFamily="34" charset="0"/>
              </a:rPr>
              <a:t>4.6</a:t>
            </a:r>
            <a:r>
              <a:rPr lang="zh-CN" altLang="zh-CN" sz="2400" b="1" kern="100" dirty="0">
                <a:latin typeface="Arial" panose="020B0604020202020204" pitchFamily="34" charset="0"/>
                <a:ea typeface="黑体" panose="02010609060101010101" pitchFamily="49" charset="-122"/>
                <a:cs typeface="Arial" panose="020B0604020202020204" pitchFamily="34" charset="0"/>
              </a:rPr>
              <a:t>选择最终方案的准则</a:t>
            </a:r>
          </a:p>
          <a:p>
            <a:pPr algn="just">
              <a:spcAft>
                <a:spcPts val="0"/>
              </a:spcAft>
            </a:pPr>
            <a:r>
              <a:rPr lang="zh-CN" altLang="zh-CN" kern="100" dirty="0">
                <a:latin typeface="Calibri" panose="020F0502020204030204" pitchFamily="34" charset="0"/>
                <a:ea typeface="宋体" panose="02010600030101010101" pitchFamily="2" charset="-122"/>
                <a:cs typeface="Arial" panose="020B0604020202020204" pitchFamily="34" charset="0"/>
              </a:rPr>
              <a:t>方案</a:t>
            </a:r>
            <a:r>
              <a:rPr lang="en-US" altLang="zh-CN" kern="100" dirty="0">
                <a:latin typeface="Calibri" panose="020F0502020204030204" pitchFamily="34" charset="0"/>
                <a:ea typeface="宋体" panose="02010600030101010101" pitchFamily="2" charset="-122"/>
                <a:cs typeface="Arial" panose="020B0604020202020204" pitchFamily="34" charset="0"/>
              </a:rPr>
              <a:t>3</a:t>
            </a:r>
            <a:r>
              <a:rPr lang="zh-CN" altLang="zh-CN" kern="100" dirty="0">
                <a:latin typeface="Calibri" panose="020F0502020204030204" pitchFamily="34" charset="0"/>
                <a:ea typeface="宋体" panose="02010600030101010101" pitchFamily="2" charset="-122"/>
                <a:cs typeface="Arial" panose="020B0604020202020204" pitchFamily="34" charset="0"/>
              </a:rPr>
              <a:t>：</a:t>
            </a:r>
            <a:r>
              <a:rPr lang="en-US" altLang="zh-CN" kern="100" dirty="0">
                <a:latin typeface="Calibri" panose="020F0502020204030204" pitchFamily="34" charset="0"/>
                <a:ea typeface="宋体" panose="02010600030101010101" pitchFamily="2" charset="-122"/>
                <a:cs typeface="Arial" panose="020B0604020202020204" pitchFamily="34" charset="0"/>
              </a:rPr>
              <a:t>PC</a:t>
            </a:r>
            <a:r>
              <a:rPr lang="zh-CN" altLang="zh-CN" kern="100" dirty="0">
                <a:latin typeface="Calibri" panose="020F0502020204030204" pitchFamily="34" charset="0"/>
                <a:ea typeface="宋体" panose="02010600030101010101" pitchFamily="2" charset="-122"/>
                <a:cs typeface="Arial" panose="020B0604020202020204" pitchFamily="34" charset="0"/>
              </a:rPr>
              <a:t>端</a:t>
            </a:r>
            <a:r>
              <a:rPr lang="en-US" altLang="zh-CN" kern="100" dirty="0">
                <a:latin typeface="Calibri" panose="020F0502020204030204" pitchFamily="34" charset="0"/>
                <a:ea typeface="宋体" panose="02010600030101010101" pitchFamily="2" charset="-122"/>
                <a:cs typeface="Arial" panose="020B0604020202020204" pitchFamily="34" charset="0"/>
              </a:rPr>
              <a:t>+</a:t>
            </a:r>
            <a:r>
              <a:rPr lang="zh-CN" altLang="zh-CN" kern="100" dirty="0">
                <a:latin typeface="Calibri" panose="020F0502020204030204" pitchFamily="34" charset="0"/>
                <a:ea typeface="宋体" panose="02010600030101010101" pitchFamily="2" charset="-122"/>
                <a:cs typeface="Arial" panose="020B0604020202020204" pitchFamily="34" charset="0"/>
              </a:rPr>
              <a:t>移动端 网页</a:t>
            </a:r>
          </a:p>
          <a:p>
            <a:pPr indent="266700" algn="just">
              <a:spcAft>
                <a:spcPts val="0"/>
              </a:spcAft>
            </a:pPr>
            <a:r>
              <a:rPr lang="zh-CN" altLang="zh-CN" kern="100" dirty="0">
                <a:latin typeface="Calibri" panose="020F0502020204030204" pitchFamily="34" charset="0"/>
                <a:ea typeface="宋体" panose="02010600030101010101" pitchFamily="2" charset="-122"/>
                <a:cs typeface="Arial" panose="020B0604020202020204" pitchFamily="34" charset="0"/>
              </a:rPr>
              <a:t>项目的需求基本满足，对技术要求较低，容易实现。网站在</a:t>
            </a:r>
            <a:r>
              <a:rPr lang="en-US" altLang="zh-CN" kern="100" dirty="0">
                <a:latin typeface="Calibri" panose="020F0502020204030204" pitchFamily="34" charset="0"/>
                <a:ea typeface="宋体" panose="02010600030101010101" pitchFamily="2" charset="-122"/>
                <a:cs typeface="Arial" panose="020B0604020202020204" pitchFamily="34" charset="0"/>
              </a:rPr>
              <a:t>PC</a:t>
            </a:r>
            <a:r>
              <a:rPr lang="zh-CN" altLang="zh-CN" kern="100" dirty="0">
                <a:latin typeface="Calibri" panose="020F0502020204030204" pitchFamily="34" charset="0"/>
                <a:ea typeface="宋体" panose="02010600030101010101" pitchFamily="2" charset="-122"/>
                <a:cs typeface="Arial" panose="020B0604020202020204" pitchFamily="34" charset="0"/>
              </a:rPr>
              <a:t>和手机上都能通过浏览器使用，不用特意下载</a:t>
            </a:r>
            <a:r>
              <a:rPr lang="en-US" altLang="zh-CN" kern="100" dirty="0">
                <a:latin typeface="Calibri" panose="020F0502020204030204" pitchFamily="34" charset="0"/>
                <a:ea typeface="宋体" panose="02010600030101010101" pitchFamily="2" charset="-122"/>
                <a:cs typeface="Arial" panose="020B0604020202020204" pitchFamily="34" charset="0"/>
              </a:rPr>
              <a:t>APP</a:t>
            </a:r>
            <a:r>
              <a:rPr lang="zh-CN" altLang="zh-CN" kern="100" dirty="0">
                <a:latin typeface="Calibri" panose="020F0502020204030204" pitchFamily="34" charset="0"/>
                <a:ea typeface="宋体" panose="02010600030101010101" pitchFamily="2" charset="-122"/>
                <a:cs typeface="Arial" panose="020B0604020202020204" pitchFamily="34" charset="0"/>
              </a:rPr>
              <a:t>，轻量快捷；不用区分</a:t>
            </a:r>
            <a:r>
              <a:rPr lang="en-US" altLang="zh-CN" kern="100" dirty="0">
                <a:latin typeface="Calibri" panose="020F0502020204030204" pitchFamily="34" charset="0"/>
                <a:ea typeface="宋体" panose="02010600030101010101" pitchFamily="2" charset="-122"/>
                <a:cs typeface="Arial" panose="020B0604020202020204" pitchFamily="34" charset="0"/>
              </a:rPr>
              <a:t>iOS</a:t>
            </a:r>
            <a:r>
              <a:rPr lang="zh-CN" altLang="zh-CN" kern="100" dirty="0">
                <a:latin typeface="Calibri" panose="020F0502020204030204" pitchFamily="34" charset="0"/>
                <a:ea typeface="宋体" panose="02010600030101010101" pitchFamily="2" charset="-122"/>
                <a:cs typeface="Arial" panose="020B0604020202020204" pitchFamily="34" charset="0"/>
              </a:rPr>
              <a:t>和</a:t>
            </a:r>
            <a:r>
              <a:rPr lang="en-US" altLang="zh-CN" kern="100" dirty="0">
                <a:latin typeface="Calibri" panose="020F0502020204030204" pitchFamily="34" charset="0"/>
                <a:ea typeface="宋体" panose="02010600030101010101" pitchFamily="2" charset="-122"/>
                <a:cs typeface="Arial" panose="020B0604020202020204" pitchFamily="34" charset="0"/>
              </a:rPr>
              <a:t>Android</a:t>
            </a:r>
            <a:r>
              <a:rPr lang="zh-CN" altLang="zh-CN" kern="100" dirty="0">
                <a:latin typeface="Calibri" panose="020F0502020204030204" pitchFamily="34" charset="0"/>
                <a:ea typeface="宋体" panose="02010600030101010101" pitchFamily="2" charset="-122"/>
                <a:cs typeface="Arial" panose="020B0604020202020204" pitchFamily="34" charset="0"/>
              </a:rPr>
              <a:t>版的</a:t>
            </a:r>
            <a:r>
              <a:rPr lang="en-US" altLang="zh-CN" kern="100" dirty="0">
                <a:latin typeface="Calibri" panose="020F0502020204030204" pitchFamily="34" charset="0"/>
                <a:ea typeface="宋体" panose="02010600030101010101" pitchFamily="2" charset="-122"/>
                <a:cs typeface="Arial" panose="020B0604020202020204" pitchFamily="34" charset="0"/>
              </a:rPr>
              <a:t>APP</a:t>
            </a:r>
            <a:r>
              <a:rPr lang="zh-CN" altLang="zh-CN" kern="100" dirty="0">
                <a:latin typeface="Calibri" panose="020F0502020204030204" pitchFamily="34" charset="0"/>
                <a:ea typeface="宋体" panose="02010600030101010101" pitchFamily="2" charset="-122"/>
                <a:cs typeface="Arial" panose="020B0604020202020204" pitchFamily="34" charset="0"/>
              </a:rPr>
              <a:t>，减少开发负担。根据现状，手机和</a:t>
            </a:r>
            <a:r>
              <a:rPr lang="en-US" altLang="zh-CN" kern="100" dirty="0">
                <a:latin typeface="Calibri" panose="020F0502020204030204" pitchFamily="34" charset="0"/>
                <a:ea typeface="宋体" panose="02010600030101010101" pitchFamily="2" charset="-122"/>
                <a:cs typeface="Arial" panose="020B0604020202020204" pitchFamily="34" charset="0"/>
              </a:rPr>
              <a:t>PC</a:t>
            </a:r>
            <a:r>
              <a:rPr lang="zh-CN" altLang="zh-CN" kern="100" dirty="0">
                <a:latin typeface="Calibri" panose="020F0502020204030204" pitchFamily="34" charset="0"/>
                <a:ea typeface="宋体" panose="02010600030101010101" pitchFamily="2" charset="-122"/>
                <a:cs typeface="Arial" panose="020B0604020202020204" pitchFamily="34" charset="0"/>
              </a:rPr>
              <a:t>端皆为常用上网方式</a:t>
            </a:r>
          </a:p>
          <a:p>
            <a:pPr indent="266700" algn="just">
              <a:spcAft>
                <a:spcPts val="0"/>
              </a:spcAft>
            </a:pPr>
            <a:r>
              <a:rPr lang="en-US" altLang="zh-CN" kern="100" dirty="0">
                <a:latin typeface="Calibri" panose="020F0502020204030204" pitchFamily="34" charset="0"/>
                <a:ea typeface="宋体" panose="02010600030101010101" pitchFamily="2" charset="-122"/>
                <a:cs typeface="Arial" panose="020B0604020202020204" pitchFamily="34" charset="0"/>
              </a:rPr>
              <a:t> </a:t>
            </a:r>
            <a:endParaRPr lang="zh-CN" altLang="zh-CN" kern="100" dirty="0">
              <a:latin typeface="Calibri" panose="020F0502020204030204" pitchFamily="34" charset="0"/>
              <a:ea typeface="宋体" panose="02010600030101010101" pitchFamily="2" charset="-122"/>
              <a:cs typeface="Arial" panose="020B0604020202020204" pitchFamily="34" charset="0"/>
            </a:endParaRPr>
          </a:p>
          <a:p>
            <a:pPr algn="just">
              <a:spcBef>
                <a:spcPts val="1700"/>
              </a:spcBef>
              <a:spcAft>
                <a:spcPts val="1650"/>
              </a:spcAft>
            </a:pPr>
            <a:r>
              <a:rPr lang="en-US" altLang="zh-CN" sz="2800" b="1" kern="2200" dirty="0">
                <a:latin typeface="Calibri" panose="020F0502020204030204" pitchFamily="34" charset="0"/>
                <a:ea typeface="宋体" panose="02010600030101010101" pitchFamily="2" charset="-122"/>
                <a:cs typeface="Arial" panose="020B0604020202020204" pitchFamily="34" charset="0"/>
              </a:rPr>
              <a:t>5</a:t>
            </a:r>
            <a:r>
              <a:rPr lang="zh-CN" altLang="zh-CN" sz="2800" b="1" kern="2200" dirty="0">
                <a:latin typeface="Calibri" panose="020F0502020204030204" pitchFamily="34" charset="0"/>
                <a:ea typeface="宋体" panose="02010600030101010101" pitchFamily="2" charset="-122"/>
                <a:cs typeface="Arial" panose="020B0604020202020204" pitchFamily="34" charset="0"/>
              </a:rPr>
              <a:t>所建议的系统</a:t>
            </a:r>
          </a:p>
          <a:p>
            <a:pPr algn="just">
              <a:spcBef>
                <a:spcPts val="1300"/>
              </a:spcBef>
              <a:spcAft>
                <a:spcPts val="1300"/>
              </a:spcAft>
            </a:pPr>
            <a:r>
              <a:rPr lang="en-US" altLang="zh-CN" b="1" kern="100" dirty="0">
                <a:latin typeface="Arial" panose="020B0604020202020204" pitchFamily="34" charset="0"/>
                <a:ea typeface="黑体" panose="02010609060101010101" pitchFamily="49" charset="-122"/>
                <a:cs typeface="Arial" panose="020B0604020202020204" pitchFamily="34" charset="0"/>
              </a:rPr>
              <a:t>5.1</a:t>
            </a:r>
            <a:r>
              <a:rPr lang="zh-CN" altLang="zh-CN" b="1" kern="100" dirty="0">
                <a:latin typeface="Arial" panose="020B0604020202020204" pitchFamily="34" charset="0"/>
                <a:ea typeface="黑体" panose="02010609060101010101" pitchFamily="49" charset="-122"/>
                <a:cs typeface="Arial" panose="020B0604020202020204" pitchFamily="34" charset="0"/>
              </a:rPr>
              <a:t>对所建议的系统的说明</a:t>
            </a:r>
          </a:p>
          <a:p>
            <a:pPr algn="just">
              <a:spcAft>
                <a:spcPts val="0"/>
              </a:spcAft>
            </a:pPr>
            <a:r>
              <a:rPr lang="zh-CN" altLang="zh-CN" kern="100" dirty="0">
                <a:latin typeface="Calibri" panose="020F0502020204030204" pitchFamily="34" charset="0"/>
                <a:ea typeface="宋体" panose="02010600030101010101" pitchFamily="2" charset="-122"/>
                <a:cs typeface="Arial" panose="020B0604020202020204" pitchFamily="34" charset="0"/>
              </a:rPr>
              <a:t>用</a:t>
            </a:r>
            <a:r>
              <a:rPr lang="en-US" altLang="zh-CN" kern="100" dirty="0" err="1">
                <a:latin typeface="Calibri" panose="020F0502020204030204" pitchFamily="34" charset="0"/>
                <a:ea typeface="宋体" panose="02010600030101010101" pitchFamily="2" charset="-122"/>
                <a:cs typeface="Arial" panose="020B0604020202020204" pitchFamily="34" charset="0"/>
              </a:rPr>
              <a:t>HTML+CSS+javascript</a:t>
            </a:r>
            <a:r>
              <a:rPr lang="zh-CN" altLang="zh-CN" kern="100" dirty="0">
                <a:latin typeface="Calibri" panose="020F0502020204030204" pitchFamily="34" charset="0"/>
                <a:ea typeface="宋体" panose="02010600030101010101" pitchFamily="2" charset="-122"/>
                <a:cs typeface="Arial" panose="020B0604020202020204" pitchFamily="34" charset="0"/>
              </a:rPr>
              <a:t>技术来开发网站，用</a:t>
            </a:r>
            <a:r>
              <a:rPr lang="en-US" altLang="zh-CN" kern="100" dirty="0" err="1">
                <a:latin typeface="Calibri" panose="020F0502020204030204" pitchFamily="34" charset="0"/>
                <a:ea typeface="宋体" panose="02010600030101010101" pitchFamily="2" charset="-122"/>
                <a:cs typeface="Arial" panose="020B0604020202020204" pitchFamily="34" charset="0"/>
              </a:rPr>
              <a:t>MySql</a:t>
            </a:r>
            <a:r>
              <a:rPr lang="zh-CN" altLang="zh-CN" kern="100" dirty="0">
                <a:latin typeface="Calibri" panose="020F0502020204030204" pitchFamily="34" charset="0"/>
                <a:ea typeface="宋体" panose="02010600030101010101" pitchFamily="2" charset="-122"/>
                <a:cs typeface="Arial" panose="020B0604020202020204" pitchFamily="34" charset="0"/>
              </a:rPr>
              <a:t>数据库的交互，用</a:t>
            </a:r>
            <a:r>
              <a:rPr lang="en-US" altLang="zh-CN" kern="100" dirty="0">
                <a:latin typeface="Calibri" panose="020F0502020204030204" pitchFamily="34" charset="0"/>
                <a:ea typeface="宋体" panose="02010600030101010101" pitchFamily="2" charset="-122"/>
                <a:cs typeface="Arial" panose="020B0604020202020204" pitchFamily="34" charset="0"/>
              </a:rPr>
              <a:t>Tomcat</a:t>
            </a:r>
            <a:r>
              <a:rPr lang="zh-CN" altLang="zh-CN" kern="100" dirty="0">
                <a:latin typeface="Calibri" panose="020F0502020204030204" pitchFamily="34" charset="0"/>
                <a:ea typeface="宋体" panose="02010600030101010101" pitchFamily="2" charset="-122"/>
                <a:cs typeface="Arial" panose="020B0604020202020204" pitchFamily="34" charset="0"/>
              </a:rPr>
              <a:t>作为服务器来代替本地的服务器。租用云服务器，将</a:t>
            </a:r>
            <a:r>
              <a:rPr lang="en-US" altLang="zh-CN" kern="100" dirty="0">
                <a:latin typeface="Calibri" panose="020F0502020204030204" pitchFamily="34" charset="0"/>
                <a:ea typeface="宋体" panose="02010600030101010101" pitchFamily="2" charset="-122"/>
                <a:cs typeface="Arial" panose="020B0604020202020204" pitchFamily="34" charset="0"/>
              </a:rPr>
              <a:t>Tomcat</a:t>
            </a:r>
            <a:r>
              <a:rPr lang="zh-CN" altLang="zh-CN" kern="100" dirty="0">
                <a:latin typeface="Calibri" panose="020F0502020204030204" pitchFamily="34" charset="0"/>
                <a:ea typeface="宋体" panose="02010600030101010101" pitchFamily="2" charset="-122"/>
                <a:cs typeface="Arial" panose="020B0604020202020204" pitchFamily="34" charset="0"/>
              </a:rPr>
              <a:t>部署到云服务器上。</a:t>
            </a:r>
          </a:p>
        </p:txBody>
      </p:sp>
    </p:spTree>
    <p:extLst>
      <p:ext uri="{BB962C8B-B14F-4D97-AF65-F5344CB8AC3E}">
        <p14:creationId xmlns:p14="http://schemas.microsoft.com/office/powerpoint/2010/main" val="1277250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B5937271-EA65-40BC-BFDB-FDE36BD70BA1}"/>
              </a:ext>
            </a:extLst>
          </p:cNvPr>
          <p:cNvGraphicFramePr>
            <a:graphicFrameLocks noGrp="1"/>
          </p:cNvGraphicFramePr>
          <p:nvPr>
            <p:extLst>
              <p:ext uri="{D42A27DB-BD31-4B8C-83A1-F6EECF244321}">
                <p14:modId xmlns:p14="http://schemas.microsoft.com/office/powerpoint/2010/main" val="272756095"/>
              </p:ext>
            </p:extLst>
          </p:nvPr>
        </p:nvGraphicFramePr>
        <p:xfrm>
          <a:off x="481779" y="1307690"/>
          <a:ext cx="9812595" cy="4389120"/>
        </p:xfrm>
        <a:graphic>
          <a:graphicData uri="http://schemas.openxmlformats.org/drawingml/2006/table">
            <a:tbl>
              <a:tblPr firstRow="1" firstCol="1" bandRow="1">
                <a:tableStyleId>{5C22544A-7EE6-4342-B048-85BDC9FD1C3A}</a:tableStyleId>
              </a:tblPr>
              <a:tblGrid>
                <a:gridCol w="3270097">
                  <a:extLst>
                    <a:ext uri="{9D8B030D-6E8A-4147-A177-3AD203B41FA5}">
                      <a16:colId xmlns:a16="http://schemas.microsoft.com/office/drawing/2014/main" val="3198727406"/>
                    </a:ext>
                  </a:extLst>
                </a:gridCol>
                <a:gridCol w="3271249">
                  <a:extLst>
                    <a:ext uri="{9D8B030D-6E8A-4147-A177-3AD203B41FA5}">
                      <a16:colId xmlns:a16="http://schemas.microsoft.com/office/drawing/2014/main" val="2007341778"/>
                    </a:ext>
                  </a:extLst>
                </a:gridCol>
                <a:gridCol w="3271249">
                  <a:extLst>
                    <a:ext uri="{9D8B030D-6E8A-4147-A177-3AD203B41FA5}">
                      <a16:colId xmlns:a16="http://schemas.microsoft.com/office/drawing/2014/main" val="3873282185"/>
                    </a:ext>
                  </a:extLst>
                </a:gridCol>
              </a:tblGrid>
              <a:tr h="177856">
                <a:tc>
                  <a:txBody>
                    <a:bodyPr/>
                    <a:lstStyle/>
                    <a:p>
                      <a:pPr indent="266700" algn="ctr">
                        <a:spcAft>
                          <a:spcPts val="0"/>
                        </a:spcAft>
                      </a:pPr>
                      <a:r>
                        <a:rPr lang="zh-CN" sz="2400" kern="100">
                          <a:effectLst/>
                        </a:rPr>
                        <a:t>类目</a:t>
                      </a:r>
                      <a:endParaRPr lang="zh-CN" sz="2400" kern="10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indent="266700" algn="ctr">
                        <a:spcAft>
                          <a:spcPts val="0"/>
                        </a:spcAft>
                      </a:pPr>
                      <a:r>
                        <a:rPr lang="zh-CN" sz="2400" kern="100">
                          <a:effectLst/>
                        </a:rPr>
                        <a:t>优点</a:t>
                      </a:r>
                      <a:endParaRPr lang="zh-CN" sz="2400" kern="10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tc>
                  <a:txBody>
                    <a:bodyPr/>
                    <a:lstStyle/>
                    <a:p>
                      <a:pPr indent="266700" algn="ctr">
                        <a:spcAft>
                          <a:spcPts val="0"/>
                        </a:spcAft>
                      </a:pPr>
                      <a:r>
                        <a:rPr lang="zh-CN" sz="2400" kern="100">
                          <a:effectLst/>
                        </a:rPr>
                        <a:t>缺点</a:t>
                      </a:r>
                      <a:endParaRPr lang="zh-CN" sz="2400" kern="10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279083052"/>
                  </a:ext>
                </a:extLst>
              </a:tr>
              <a:tr h="1600705">
                <a:tc>
                  <a:txBody>
                    <a:bodyPr/>
                    <a:lstStyle/>
                    <a:p>
                      <a:pPr indent="266700" algn="ctr">
                        <a:spcAft>
                          <a:spcPts val="0"/>
                        </a:spcAft>
                      </a:pPr>
                      <a:r>
                        <a:rPr lang="zh-CN" sz="2400" kern="100" dirty="0">
                          <a:effectLst/>
                        </a:rPr>
                        <a:t>bb平台</a:t>
                      </a:r>
                      <a:endParaRPr lang="zh-CN" sz="2400" kern="1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a:effectLst/>
                        </a:rPr>
                        <a:t>根据学校课程进行编排，针对老师上课内容有针对性的模块，例如课程资料，成绩管理等，</a:t>
                      </a:r>
                      <a:endParaRPr lang="zh-CN" sz="2400" kern="10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dirty="0">
                          <a:effectLst/>
                        </a:rPr>
                        <a:t>对于软件工程系列课程的针对性不高，只有学校内部人员能查看系统相关课程，老师信息不完善，讨论区有局限，只能进行单课程的讨论</a:t>
                      </a:r>
                      <a:endParaRPr lang="zh-CN" sz="2400" kern="1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808772353"/>
                  </a:ext>
                </a:extLst>
              </a:tr>
              <a:tr h="1422848">
                <a:tc>
                  <a:txBody>
                    <a:bodyPr/>
                    <a:lstStyle/>
                    <a:p>
                      <a:pPr indent="266700" algn="ctr">
                        <a:spcAft>
                          <a:spcPts val="0"/>
                        </a:spcAft>
                      </a:pPr>
                      <a:r>
                        <a:rPr lang="zh-CN" sz="2400" kern="100">
                          <a:effectLst/>
                        </a:rPr>
                        <a:t>Doctorz</a:t>
                      </a:r>
                      <a:endParaRPr lang="zh-CN" sz="2400" kern="10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a:effectLst/>
                        </a:rPr>
                        <a:t>可以看到课程列表，可以进行课堂反馈，可以进行一些课堂的小练习，一些报名和通知的操作，签到管理等。</a:t>
                      </a:r>
                      <a:endParaRPr lang="zh-CN" sz="2400" kern="10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dirty="0">
                          <a:effectLst/>
                        </a:rPr>
                        <a:t>此应用比较偏教学、学习日常使用，并不针对软件工程专业系列课程学习，在作业，教学视频等方面功能不健全。</a:t>
                      </a:r>
                      <a:endParaRPr lang="zh-CN" sz="2400" kern="100" dirty="0">
                        <a:effectLst/>
                        <a:latin typeface="Calibri" panose="020F0502020204030204" pitchFamily="34"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813169770"/>
                  </a:ext>
                </a:extLst>
              </a:tr>
            </a:tbl>
          </a:graphicData>
        </a:graphic>
      </p:graphicFrame>
      <p:sp>
        <p:nvSpPr>
          <p:cNvPr id="3" name="Rectangle 1">
            <a:extLst>
              <a:ext uri="{FF2B5EF4-FFF2-40B4-BE49-F238E27FC236}">
                <a16:creationId xmlns:a16="http://schemas.microsoft.com/office/drawing/2014/main" id="{CEDE7857-8EF5-4523-ACBF-9144892798C2}"/>
              </a:ext>
            </a:extLst>
          </p:cNvPr>
          <p:cNvSpPr>
            <a:spLocks noChangeArrowheads="1"/>
          </p:cNvSpPr>
          <p:nvPr/>
        </p:nvSpPr>
        <p:spPr bwMode="auto">
          <a:xfrm>
            <a:off x="88490" y="138006"/>
            <a:ext cx="4371710" cy="9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165048"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与原系统的比较</a:t>
            </a:r>
            <a:r>
              <a:rPr kumimoji="0" lang="en-US" altLang="zh-CN" sz="2400" b="1" i="0" u="none" strike="noStrike" cap="none" normalizeH="0" baseline="0" dirty="0">
                <a:ln>
                  <a:noFill/>
                </a:ln>
                <a:solidFill>
                  <a:schemeClr val="tx1"/>
                </a:solidFill>
                <a:effectLst/>
                <a:ea typeface="黑体" panose="02010609060101010101" pitchFamily="49" charset="-122"/>
                <a:cs typeface="Arial" panose="020B0604020202020204" pitchFamily="34" charset="0"/>
              </a:rPr>
              <a:t>(</a:t>
            </a:r>
            <a:r>
              <a:rPr kumimoji="0" lang="zh-CN" altLang="en-US"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若有原系统</a:t>
            </a:r>
            <a:r>
              <a:rPr kumimoji="0" lang="en-US" altLang="zh-CN" sz="2400" b="1" i="0" u="none" strike="noStrike" cap="none" normalizeH="0" baseline="0" dirty="0">
                <a:ln>
                  <a:noFill/>
                </a:ln>
                <a:solidFill>
                  <a:schemeClr val="tx1"/>
                </a:solidFill>
                <a:effectLst/>
                <a:ea typeface="黑体" panose="02010609060101010101" pitchFamily="49" charset="-122"/>
                <a:cs typeface="Arial" panose="020B0604020202020204" pitchFamily="34" charset="0"/>
              </a:rPr>
              <a:t>)</a:t>
            </a:r>
            <a:endPar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953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BF38A7-8B8F-461D-BBE5-D5F23E2922B8}"/>
              </a:ext>
            </a:extLst>
          </p:cNvPr>
          <p:cNvSpPr/>
          <p:nvPr/>
        </p:nvSpPr>
        <p:spPr>
          <a:xfrm>
            <a:off x="226142" y="216310"/>
            <a:ext cx="9438968" cy="6455613"/>
          </a:xfrm>
          <a:prstGeom prst="rect">
            <a:avLst/>
          </a:prstGeom>
        </p:spPr>
        <p:txBody>
          <a:bodyPr wrap="square">
            <a:spAutoFit/>
          </a:bodyPr>
          <a:lstStyle/>
          <a:p>
            <a:pPr algn="just">
              <a:spcBef>
                <a:spcPts val="1300"/>
              </a:spcBef>
              <a:spcAft>
                <a:spcPts val="1300"/>
              </a:spcAft>
            </a:pPr>
            <a:r>
              <a:rPr lang="en-US" altLang="zh-CN" sz="2400" b="1" kern="100" dirty="0">
                <a:latin typeface="Arial" panose="020B0604020202020204" pitchFamily="34" charset="0"/>
                <a:ea typeface="黑体" panose="02010609060101010101" pitchFamily="49" charset="-122"/>
                <a:cs typeface="Arial" panose="020B0604020202020204" pitchFamily="34" charset="0"/>
              </a:rPr>
              <a:t>5.4</a:t>
            </a:r>
            <a:r>
              <a:rPr lang="zh-CN" altLang="zh-CN" sz="2400" b="1" kern="100" dirty="0">
                <a:latin typeface="Arial" panose="020B0604020202020204" pitchFamily="34" charset="0"/>
                <a:ea typeface="黑体" panose="02010609060101010101" pitchFamily="49" charset="-122"/>
                <a:cs typeface="Arial" panose="020B0604020202020204" pitchFamily="34" charset="0"/>
              </a:rPr>
              <a:t>影响</a:t>
            </a:r>
            <a:r>
              <a:rPr lang="en-US" altLang="zh-CN" sz="2400" b="1" kern="100" dirty="0">
                <a:latin typeface="Arial" panose="020B0604020202020204" pitchFamily="34" charset="0"/>
                <a:ea typeface="黑体" panose="02010609060101010101" pitchFamily="49" charset="-122"/>
                <a:cs typeface="Arial" panose="020B0604020202020204" pitchFamily="34" charset="0"/>
              </a:rPr>
              <a:t>(</a:t>
            </a:r>
            <a:r>
              <a:rPr lang="zh-CN" altLang="zh-CN" sz="2400" b="1" kern="100" dirty="0">
                <a:latin typeface="Arial" panose="020B0604020202020204" pitchFamily="34" charset="0"/>
                <a:ea typeface="黑体" panose="02010609060101010101" pitchFamily="49" charset="-122"/>
                <a:cs typeface="Arial" panose="020B0604020202020204" pitchFamily="34" charset="0"/>
              </a:rPr>
              <a:t>或要求</a:t>
            </a:r>
            <a:r>
              <a:rPr lang="en-US" altLang="zh-CN" sz="2400" b="1" kern="100" dirty="0">
                <a:latin typeface="Arial" panose="020B0604020202020204" pitchFamily="34" charset="0"/>
                <a:ea typeface="黑体" panose="02010609060101010101" pitchFamily="49" charset="-122"/>
                <a:cs typeface="Arial" panose="020B0604020202020204" pitchFamily="34" charset="0"/>
              </a:rPr>
              <a:t>)</a:t>
            </a:r>
            <a:endParaRPr lang="zh-CN" altLang="zh-CN" sz="24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zh-CN" altLang="zh-CN" kern="100" dirty="0">
                <a:latin typeface="Calibri" panose="020F0502020204030204" pitchFamily="34" charset="0"/>
                <a:ea typeface="宋体" panose="02010600030101010101" pitchFamily="2" charset="-122"/>
                <a:cs typeface="Arial" panose="020B0604020202020204" pitchFamily="34" charset="0"/>
              </a:rPr>
              <a:t>极大方便师生及其他对此系列课程感兴趣的游客之间的交流，对学习领悟软件工程系列课程有较大帮助。</a:t>
            </a:r>
          </a:p>
          <a:p>
            <a:pPr algn="just">
              <a:spcBef>
                <a:spcPts val="1300"/>
              </a:spcBef>
              <a:spcAft>
                <a:spcPts val="1300"/>
              </a:spcAft>
            </a:pPr>
            <a:r>
              <a:rPr lang="en-US" altLang="zh-CN" sz="2400" b="1" kern="100" dirty="0">
                <a:latin typeface="Calibri" panose="020F0502020204030204" pitchFamily="34" charset="0"/>
                <a:ea typeface="宋体" panose="02010600030101010101" pitchFamily="2" charset="-122"/>
                <a:cs typeface="Arial" panose="020B0604020202020204" pitchFamily="34" charset="0"/>
              </a:rPr>
              <a:t>5.4.1</a:t>
            </a:r>
            <a:r>
              <a:rPr lang="zh-CN" altLang="zh-CN" sz="2400" b="1" kern="100" dirty="0">
                <a:latin typeface="Calibri" panose="020F0502020204030204" pitchFamily="34" charset="0"/>
                <a:ea typeface="宋体" panose="02010600030101010101" pitchFamily="2" charset="-122"/>
                <a:cs typeface="Arial" panose="020B0604020202020204" pitchFamily="34" charset="0"/>
              </a:rPr>
              <a:t>设备</a:t>
            </a:r>
          </a:p>
          <a:p>
            <a:pPr indent="266700" algn="just">
              <a:spcAft>
                <a:spcPts val="0"/>
              </a:spcAft>
            </a:pPr>
            <a:r>
              <a:rPr lang="zh-CN" altLang="zh-CN" kern="100" dirty="0">
                <a:latin typeface="Calibri" panose="020F0502020204030204" pitchFamily="34" charset="0"/>
                <a:ea typeface="宋体" panose="02010600030101010101" pitchFamily="2" charset="-122"/>
                <a:cs typeface="Arial" panose="020B0604020202020204" pitchFamily="34" charset="0"/>
              </a:rPr>
              <a:t>可以上网的电脑和手机</a:t>
            </a:r>
          </a:p>
          <a:p>
            <a:pPr algn="just">
              <a:spcBef>
                <a:spcPts val="1300"/>
              </a:spcBef>
              <a:spcAft>
                <a:spcPts val="1300"/>
              </a:spcAft>
            </a:pPr>
            <a:r>
              <a:rPr lang="en-US" altLang="zh-CN" sz="2400" b="1" kern="100" dirty="0">
                <a:latin typeface="Calibri" panose="020F0502020204030204" pitchFamily="34" charset="0"/>
                <a:ea typeface="宋体" panose="02010600030101010101" pitchFamily="2" charset="-122"/>
                <a:cs typeface="Arial" panose="020B0604020202020204" pitchFamily="34" charset="0"/>
              </a:rPr>
              <a:t>5.4.2</a:t>
            </a:r>
            <a:r>
              <a:rPr lang="zh-CN" altLang="zh-CN" sz="2400" b="1" kern="100" dirty="0">
                <a:latin typeface="Calibri" panose="020F0502020204030204" pitchFamily="34" charset="0"/>
                <a:ea typeface="宋体" panose="02010600030101010101" pitchFamily="2" charset="-122"/>
                <a:cs typeface="Arial" panose="020B0604020202020204" pitchFamily="34" charset="0"/>
              </a:rPr>
              <a:t>软件</a:t>
            </a:r>
          </a:p>
          <a:p>
            <a:pPr indent="266700" algn="just">
              <a:spcAft>
                <a:spcPts val="0"/>
              </a:spcAft>
            </a:pPr>
            <a:r>
              <a:rPr lang="zh-CN" altLang="zh-CN" kern="100" dirty="0">
                <a:latin typeface="Calibri" panose="020F0502020204030204" pitchFamily="34" charset="0"/>
                <a:ea typeface="宋体" panose="02010600030101010101" pitchFamily="2" charset="-122"/>
                <a:cs typeface="宋体" panose="02010600030101010101" pitchFamily="2" charset="-122"/>
              </a:rPr>
              <a:t>网页开发工具和</a:t>
            </a:r>
            <a:r>
              <a:rPr lang="en-US" altLang="zh-CN" kern="100" dirty="0" err="1">
                <a:latin typeface="Calibri" panose="020F0502020204030204" pitchFamily="34" charset="0"/>
                <a:ea typeface="宋体" panose="02010600030101010101" pitchFamily="2" charset="-122"/>
                <a:cs typeface="宋体" panose="02010600030101010101" pitchFamily="2" charset="-122"/>
              </a:rPr>
              <a:t>MySql</a:t>
            </a:r>
            <a:r>
              <a:rPr lang="zh-CN" altLang="zh-CN" kern="100" dirty="0">
                <a:latin typeface="Calibri" panose="020F0502020204030204" pitchFamily="34" charset="0"/>
                <a:ea typeface="宋体" panose="02010600030101010101" pitchFamily="2" charset="-122"/>
                <a:cs typeface="宋体" panose="02010600030101010101" pitchFamily="2" charset="-122"/>
              </a:rPr>
              <a:t>数据库。版本控制管理</a:t>
            </a:r>
            <a:r>
              <a:rPr lang="en-US" altLang="zh-CN" kern="100" dirty="0">
                <a:latin typeface="Calibri" panose="020F0502020204030204" pitchFamily="34" charset="0"/>
                <a:ea typeface="宋体" panose="02010600030101010101" pitchFamily="2" charset="-122"/>
                <a:cs typeface="宋体" panose="02010600030101010101" pitchFamily="2" charset="-122"/>
              </a:rPr>
              <a:t>git</a:t>
            </a:r>
            <a:r>
              <a:rPr lang="zh-CN" altLang="zh-CN" kern="100" dirty="0">
                <a:latin typeface="Calibri" panose="020F0502020204030204" pitchFamily="34" charset="0"/>
                <a:ea typeface="宋体" panose="02010600030101010101" pitchFamily="2" charset="-122"/>
                <a:cs typeface="宋体" panose="02010600030101010101" pitchFamily="2" charset="-122"/>
              </a:rPr>
              <a:t>工具，</a:t>
            </a:r>
            <a:r>
              <a:rPr lang="en-US" altLang="zh-CN" kern="100" dirty="0" err="1">
                <a:latin typeface="Calibri" panose="020F0502020204030204" pitchFamily="34" charset="0"/>
                <a:ea typeface="宋体" panose="02010600030101010101" pitchFamily="2" charset="-122"/>
                <a:cs typeface="宋体" panose="02010600030101010101" pitchFamily="2" charset="-122"/>
              </a:rPr>
              <a:t>visio</a:t>
            </a:r>
            <a:r>
              <a:rPr lang="zh-CN" altLang="zh-CN" kern="100" dirty="0">
                <a:latin typeface="Calibri" panose="020F0502020204030204" pitchFamily="34" charset="0"/>
                <a:ea typeface="宋体" panose="02010600030101010101" pitchFamily="2" charset="-122"/>
                <a:cs typeface="宋体" panose="02010600030101010101" pitchFamily="2" charset="-122"/>
              </a:rPr>
              <a:t>，</a:t>
            </a:r>
            <a:r>
              <a:rPr lang="en-US" altLang="zh-CN" kern="100" dirty="0">
                <a:latin typeface="Calibri" panose="020F0502020204030204" pitchFamily="34" charset="0"/>
                <a:ea typeface="宋体" panose="02010600030101010101" pitchFamily="2" charset="-122"/>
                <a:cs typeface="宋体" panose="02010600030101010101" pitchFamily="2" charset="-122"/>
              </a:rPr>
              <a:t> UML</a:t>
            </a:r>
            <a:r>
              <a:rPr lang="zh-CN" altLang="zh-CN" kern="100" dirty="0">
                <a:latin typeface="Calibri" panose="020F0502020204030204" pitchFamily="34" charset="0"/>
                <a:ea typeface="宋体" panose="02010600030101010101" pitchFamily="2" charset="-122"/>
                <a:cs typeface="宋体" panose="02010600030101010101" pitchFamily="2" charset="-122"/>
              </a:rPr>
              <a:t>画图工具，</a:t>
            </a:r>
            <a:r>
              <a:rPr lang="en-US" altLang="zh-CN" kern="100" dirty="0">
                <a:latin typeface="Calibri" panose="020F0502020204030204" pitchFamily="34" charset="0"/>
                <a:ea typeface="宋体" panose="02010600030101010101" pitchFamily="2" charset="-122"/>
                <a:cs typeface="宋体" panose="02010600030101010101" pitchFamily="2" charset="-122"/>
              </a:rPr>
              <a:t>Axure </a:t>
            </a:r>
            <a:r>
              <a:rPr lang="en-US" altLang="zh-CN" kern="100" dirty="0" err="1">
                <a:latin typeface="Calibri" panose="020F0502020204030204" pitchFamily="34" charset="0"/>
                <a:ea typeface="宋体" panose="02010600030101010101" pitchFamily="2" charset="-122"/>
                <a:cs typeface="宋体" panose="02010600030101010101" pitchFamily="2" charset="-122"/>
              </a:rPr>
              <a:t>Rp</a:t>
            </a:r>
            <a:r>
              <a:rPr lang="zh-CN" altLang="zh-CN" kern="100" dirty="0">
                <a:latin typeface="Calibri" panose="020F0502020204030204" pitchFamily="34" charset="0"/>
                <a:ea typeface="宋体" panose="02010600030101010101" pitchFamily="2" charset="-122"/>
                <a:cs typeface="宋体" panose="02010600030101010101" pitchFamily="2" charset="-122"/>
              </a:rPr>
              <a:t>界面原型设计工具。</a:t>
            </a:r>
            <a:endParaRPr lang="zh-CN" altLang="zh-CN" kern="100" dirty="0">
              <a:latin typeface="Calibri" panose="020F0502020204030204" pitchFamily="34" charset="0"/>
              <a:ea typeface="宋体" panose="02010600030101010101" pitchFamily="2" charset="-122"/>
              <a:cs typeface="Arial" panose="020B0604020202020204" pitchFamily="34" charset="0"/>
            </a:endParaRPr>
          </a:p>
          <a:p>
            <a:pPr indent="266700" algn="just">
              <a:spcAft>
                <a:spcPts val="0"/>
              </a:spcAft>
            </a:pPr>
            <a:r>
              <a:rPr lang="en-US" altLang="zh-CN" kern="100" dirty="0">
                <a:latin typeface="Calibri" panose="020F0502020204030204" pitchFamily="34" charset="0"/>
                <a:ea typeface="宋体" panose="02010600030101010101" pitchFamily="2" charset="-122"/>
                <a:cs typeface="Arial" panose="020B0604020202020204" pitchFamily="34" charset="0"/>
              </a:rPr>
              <a:t> </a:t>
            </a:r>
            <a:endParaRPr lang="zh-CN" altLang="zh-CN" kern="100" dirty="0">
              <a:latin typeface="Calibri" panose="020F0502020204030204" pitchFamily="3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400" b="1" kern="100" dirty="0">
                <a:latin typeface="Calibri" panose="020F0502020204030204" pitchFamily="34" charset="0"/>
                <a:ea typeface="宋体" panose="02010600030101010101" pitchFamily="2" charset="-122"/>
                <a:cs typeface="Arial" panose="020B0604020202020204" pitchFamily="34" charset="0"/>
              </a:rPr>
              <a:t>5.4.3</a:t>
            </a:r>
            <a:r>
              <a:rPr lang="zh-CN" altLang="zh-CN" sz="2400" b="1" kern="100" dirty="0">
                <a:latin typeface="Calibri" panose="020F0502020204030204" pitchFamily="34" charset="0"/>
                <a:ea typeface="宋体" panose="02010600030101010101" pitchFamily="2" charset="-122"/>
                <a:cs typeface="Arial" panose="020B0604020202020204" pitchFamily="34" charset="0"/>
              </a:rPr>
              <a:t>运行</a:t>
            </a:r>
          </a:p>
          <a:p>
            <a:pPr indent="266700" algn="just">
              <a:spcAft>
                <a:spcPts val="0"/>
              </a:spcAft>
            </a:pPr>
            <a:r>
              <a:rPr lang="zh-CN" altLang="zh-CN" kern="100" dirty="0">
                <a:latin typeface="Calibri" panose="020F0502020204030204" pitchFamily="34" charset="0"/>
                <a:ea typeface="宋体" panose="02010600030101010101" pitchFamily="2" charset="-122"/>
                <a:cs typeface="宋体" panose="02010600030101010101" pitchFamily="2" charset="-122"/>
              </a:rPr>
              <a:t>在</a:t>
            </a:r>
            <a:r>
              <a:rPr lang="en-US" altLang="zh-CN" kern="100" dirty="0">
                <a:latin typeface="Calibri" panose="020F0502020204030204" pitchFamily="34" charset="0"/>
                <a:ea typeface="宋体" panose="02010600030101010101" pitchFamily="2" charset="-122"/>
                <a:cs typeface="宋体" panose="02010600030101010101" pitchFamily="2" charset="-122"/>
              </a:rPr>
              <a:t>300</a:t>
            </a:r>
            <a:r>
              <a:rPr lang="zh-CN" altLang="zh-CN" kern="100" dirty="0">
                <a:latin typeface="Calibri" panose="020F0502020204030204" pitchFamily="34" charset="0"/>
                <a:ea typeface="宋体" panose="02010600030101010101" pitchFamily="2" charset="-122"/>
                <a:cs typeface="宋体" panose="02010600030101010101" pitchFamily="2" charset="-122"/>
              </a:rPr>
              <a:t>台设备的同时并发下，能够在</a:t>
            </a:r>
            <a:r>
              <a:rPr lang="en-US" altLang="zh-CN" kern="100" dirty="0">
                <a:latin typeface="Calibri" panose="020F0502020204030204" pitchFamily="34" charset="0"/>
                <a:ea typeface="宋体" panose="02010600030101010101" pitchFamily="2" charset="-122"/>
                <a:cs typeface="宋体" panose="02010600030101010101" pitchFamily="2" charset="-122"/>
              </a:rPr>
              <a:t>5</a:t>
            </a:r>
            <a:r>
              <a:rPr lang="zh-CN" altLang="zh-CN" kern="100" dirty="0">
                <a:latin typeface="Calibri" panose="020F0502020204030204" pitchFamily="34" charset="0"/>
                <a:ea typeface="宋体" panose="02010600030101010101" pitchFamily="2" charset="-122"/>
                <a:cs typeface="宋体" panose="02010600030101010101" pitchFamily="2" charset="-122"/>
              </a:rPr>
              <a:t>秒内响应</a:t>
            </a:r>
            <a:endParaRPr lang="zh-CN" altLang="zh-CN" kern="100" dirty="0">
              <a:latin typeface="Calibri" panose="020F0502020204030204" pitchFamily="34" charset="0"/>
              <a:ea typeface="宋体" panose="02010600030101010101" pitchFamily="2" charset="-122"/>
              <a:cs typeface="Arial" panose="020B0604020202020204" pitchFamily="34" charset="0"/>
            </a:endParaRPr>
          </a:p>
          <a:p>
            <a:pPr indent="266700" algn="just">
              <a:spcAft>
                <a:spcPts val="0"/>
              </a:spcAft>
            </a:pPr>
            <a:r>
              <a:rPr lang="en-US" altLang="zh-CN" kern="100" dirty="0">
                <a:latin typeface="Calibri" panose="020F0502020204030204" pitchFamily="34" charset="0"/>
                <a:ea typeface="宋体" panose="02010600030101010101" pitchFamily="2" charset="-122"/>
                <a:cs typeface="Arial" panose="020B0604020202020204" pitchFamily="34" charset="0"/>
              </a:rPr>
              <a:t> </a:t>
            </a:r>
            <a:endParaRPr lang="zh-CN" altLang="zh-CN" kern="100" dirty="0">
              <a:latin typeface="Calibri" panose="020F0502020204030204" pitchFamily="3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400" b="1" kern="100" dirty="0">
                <a:latin typeface="Calibri" panose="020F0502020204030204" pitchFamily="34" charset="0"/>
                <a:ea typeface="宋体" panose="02010600030101010101" pitchFamily="2" charset="-122"/>
                <a:cs typeface="Arial" panose="020B0604020202020204" pitchFamily="34" charset="0"/>
              </a:rPr>
              <a:t>5.4.4</a:t>
            </a:r>
            <a:r>
              <a:rPr lang="zh-CN" altLang="zh-CN" sz="2400" b="1" kern="100" dirty="0">
                <a:latin typeface="Calibri" panose="020F0502020204030204" pitchFamily="34" charset="0"/>
                <a:ea typeface="宋体" panose="02010600030101010101" pitchFamily="2" charset="-122"/>
                <a:cs typeface="Arial" panose="020B0604020202020204" pitchFamily="34" charset="0"/>
              </a:rPr>
              <a:t>开发</a:t>
            </a:r>
          </a:p>
          <a:p>
            <a:pPr indent="266700" algn="just">
              <a:spcAft>
                <a:spcPts val="0"/>
              </a:spcAft>
            </a:pPr>
            <a:r>
              <a:rPr lang="zh-CN" altLang="zh-CN" kern="100" dirty="0">
                <a:latin typeface="Calibri" panose="020F0502020204030204" pitchFamily="34" charset="0"/>
                <a:ea typeface="宋体" panose="02010600030101010101" pitchFamily="2" charset="-122"/>
                <a:cs typeface="Arial" panose="020B0604020202020204" pitchFamily="34" charset="0"/>
              </a:rPr>
              <a:t>用户需要与</a:t>
            </a:r>
            <a:r>
              <a:rPr lang="en-US" altLang="zh-CN" kern="100" dirty="0">
                <a:latin typeface="Calibri" panose="020F0502020204030204" pitchFamily="34" charset="0"/>
                <a:ea typeface="宋体" panose="02010600030101010101" pitchFamily="2" charset="-122"/>
                <a:cs typeface="Arial" panose="020B0604020202020204" pitchFamily="34" charset="0"/>
              </a:rPr>
              <a:t>PRD17</a:t>
            </a:r>
            <a:r>
              <a:rPr lang="zh-CN" altLang="zh-CN" kern="100" dirty="0">
                <a:latin typeface="Calibri" panose="020F0502020204030204" pitchFamily="34" charset="0"/>
                <a:ea typeface="宋体" panose="02010600030101010101" pitchFamily="2" charset="-122"/>
                <a:cs typeface="Arial" panose="020B0604020202020204" pitchFamily="34" charset="0"/>
              </a:rPr>
              <a:t>小组交流</a:t>
            </a:r>
          </a:p>
          <a:p>
            <a:pPr indent="266700" algn="just">
              <a:spcAft>
                <a:spcPts val="0"/>
              </a:spcAft>
            </a:pPr>
            <a:r>
              <a:rPr lang="zh-CN" altLang="zh-CN" kern="100" dirty="0">
                <a:latin typeface="Calibri" panose="020F0502020204030204" pitchFamily="34" charset="0"/>
                <a:ea typeface="宋体" panose="02010600030101010101" pitchFamily="2" charset="-122"/>
                <a:cs typeface="Arial" panose="020B0604020202020204" pitchFamily="34" charset="0"/>
              </a:rPr>
              <a:t>技术由</a:t>
            </a:r>
            <a:r>
              <a:rPr lang="en-US" altLang="zh-CN" kern="100" dirty="0">
                <a:latin typeface="Calibri" panose="020F0502020204030204" pitchFamily="34" charset="0"/>
                <a:ea typeface="宋体" panose="02010600030101010101" pitchFamily="2" charset="-122"/>
                <a:cs typeface="Arial" panose="020B0604020202020204" pitchFamily="34" charset="0"/>
              </a:rPr>
              <a:t>PRD17</a:t>
            </a:r>
            <a:r>
              <a:rPr lang="zh-CN" altLang="zh-CN" kern="100" dirty="0">
                <a:latin typeface="Calibri" panose="020F0502020204030204" pitchFamily="34" charset="0"/>
                <a:ea typeface="宋体" panose="02010600030101010101" pitchFamily="2" charset="-122"/>
                <a:cs typeface="Arial" panose="020B0604020202020204" pitchFamily="34" charset="0"/>
              </a:rPr>
              <a:t>掌握，小组内进行保密源代码与设计</a:t>
            </a:r>
          </a:p>
        </p:txBody>
      </p:sp>
    </p:spTree>
    <p:extLst>
      <p:ext uri="{BB962C8B-B14F-4D97-AF65-F5344CB8AC3E}">
        <p14:creationId xmlns:p14="http://schemas.microsoft.com/office/powerpoint/2010/main" val="1495660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559CF63-2D26-40F7-BC21-0BC7CC678451}"/>
              </a:ext>
            </a:extLst>
          </p:cNvPr>
          <p:cNvSpPr/>
          <p:nvPr/>
        </p:nvSpPr>
        <p:spPr>
          <a:xfrm>
            <a:off x="352425" y="310518"/>
            <a:ext cx="9544050" cy="6236964"/>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Calibri" panose="020F0502020204030204" pitchFamily="34" charset="0"/>
                <a:ea typeface="宋体" panose="02010600030101010101" pitchFamily="2" charset="-122"/>
                <a:cs typeface="Arial" panose="020B0604020202020204" pitchFamily="34" charset="0"/>
              </a:rPr>
              <a:t>5.4.5</a:t>
            </a:r>
            <a:r>
              <a:rPr lang="zh-CN" altLang="zh-CN" sz="3200" b="1" kern="100" dirty="0">
                <a:latin typeface="Calibri" panose="020F0502020204030204" pitchFamily="34" charset="0"/>
                <a:ea typeface="宋体" panose="02010600030101010101" pitchFamily="2" charset="-122"/>
                <a:cs typeface="Arial" panose="020B0604020202020204" pitchFamily="34" charset="0"/>
              </a:rPr>
              <a:t>环境</a:t>
            </a:r>
          </a:p>
          <a:p>
            <a:pPr indent="266700" algn="just">
              <a:spcAft>
                <a:spcPts val="0"/>
              </a:spcAft>
            </a:pPr>
            <a:r>
              <a:rPr lang="zh-CN" altLang="zh-CN" kern="100" dirty="0">
                <a:latin typeface="Calibri" panose="020F0502020204030204" pitchFamily="34" charset="0"/>
                <a:ea typeface="宋体" panose="02010600030101010101" pitchFamily="2" charset="-122"/>
                <a:cs typeface="Arial" panose="020B0604020202020204" pitchFamily="34" charset="0"/>
              </a:rPr>
              <a:t>服务器建议选用</a:t>
            </a:r>
            <a:r>
              <a:rPr lang="en-US" altLang="zh-CN" kern="100" dirty="0">
                <a:latin typeface="Calibri" panose="020F0502020204030204" pitchFamily="34" charset="0"/>
                <a:ea typeface="宋体" panose="02010600030101010101" pitchFamily="2" charset="-122"/>
                <a:cs typeface="Arial" panose="020B0604020202020204" pitchFamily="34" charset="0"/>
              </a:rPr>
              <a:t>Intel CPU,</a:t>
            </a:r>
            <a:r>
              <a:rPr lang="zh-CN" altLang="zh-CN" kern="100" dirty="0">
                <a:latin typeface="Calibri" panose="020F0502020204030204" pitchFamily="34" charset="0"/>
                <a:ea typeface="宋体" panose="02010600030101010101" pitchFamily="2" charset="-122"/>
                <a:cs typeface="Arial" panose="020B0604020202020204" pitchFamily="34" charset="0"/>
              </a:rPr>
              <a:t>可以选择</a:t>
            </a:r>
            <a:r>
              <a:rPr lang="en-US" altLang="zh-CN" kern="100" dirty="0">
                <a:latin typeface="Calibri" panose="020F0502020204030204" pitchFamily="34" charset="0"/>
                <a:ea typeface="宋体" panose="02010600030101010101" pitchFamily="2" charset="-122"/>
                <a:cs typeface="Arial" panose="020B0604020202020204" pitchFamily="34" charset="0"/>
              </a:rPr>
              <a:t>Windows</a:t>
            </a:r>
            <a:r>
              <a:rPr lang="zh-CN" altLang="zh-CN" kern="100" dirty="0">
                <a:latin typeface="Calibri" panose="020F0502020204030204" pitchFamily="34" charset="0"/>
                <a:ea typeface="宋体" panose="02010600030101010101" pitchFamily="2" charset="-122"/>
                <a:cs typeface="Arial" panose="020B0604020202020204" pitchFamily="34" charset="0"/>
              </a:rPr>
              <a:t>或者</a:t>
            </a:r>
            <a:r>
              <a:rPr lang="en-US" altLang="zh-CN" kern="100" dirty="0">
                <a:latin typeface="Calibri" panose="020F0502020204030204" pitchFamily="34" charset="0"/>
                <a:ea typeface="宋体" panose="02010600030101010101" pitchFamily="2" charset="-122"/>
                <a:cs typeface="Arial" panose="020B0604020202020204" pitchFamily="34" charset="0"/>
              </a:rPr>
              <a:t>Linux.</a:t>
            </a:r>
            <a:endParaRPr lang="zh-CN" altLang="zh-CN" kern="100" dirty="0">
              <a:latin typeface="Calibri" panose="020F0502020204030204" pitchFamily="34" charset="0"/>
              <a:ea typeface="宋体" panose="02010600030101010101" pitchFamily="2" charset="-122"/>
              <a:cs typeface="Arial" panose="020B0604020202020204" pitchFamily="34" charset="0"/>
            </a:endParaRPr>
          </a:p>
          <a:p>
            <a:pPr indent="266700" algn="just">
              <a:spcAft>
                <a:spcPts val="0"/>
              </a:spcAft>
            </a:pPr>
            <a:r>
              <a:rPr lang="zh-CN" altLang="zh-CN" kern="100" dirty="0">
                <a:latin typeface="Calibri" panose="020F0502020204030204" pitchFamily="34" charset="0"/>
                <a:ea typeface="宋体" panose="02010600030101010101" pitchFamily="2" charset="-122"/>
                <a:cs typeface="Arial" panose="020B0604020202020204" pitchFamily="34" charset="0"/>
              </a:rPr>
              <a:t>开发平台可以选择</a:t>
            </a:r>
            <a:r>
              <a:rPr lang="en-US" altLang="zh-CN" kern="100" dirty="0">
                <a:latin typeface="Calibri" panose="020F0502020204030204" pitchFamily="34" charset="0"/>
                <a:ea typeface="宋体" panose="02010600030101010101" pitchFamily="2" charset="-122"/>
                <a:cs typeface="Arial" panose="020B0604020202020204" pitchFamily="34" charset="0"/>
              </a:rPr>
              <a:t>IIS, .NET</a:t>
            </a:r>
            <a:r>
              <a:rPr lang="zh-CN" altLang="zh-CN" kern="100" dirty="0">
                <a:latin typeface="Calibri" panose="020F0502020204030204" pitchFamily="34" charset="0"/>
                <a:ea typeface="宋体" panose="02010600030101010101" pitchFamily="2" charset="-122"/>
                <a:cs typeface="Arial" panose="020B0604020202020204" pitchFamily="34" charset="0"/>
              </a:rPr>
              <a:t>或者</a:t>
            </a:r>
            <a:r>
              <a:rPr lang="en-US" altLang="zh-CN" kern="100" dirty="0">
                <a:latin typeface="Calibri" panose="020F0502020204030204" pitchFamily="34" charset="0"/>
                <a:ea typeface="宋体" panose="02010600030101010101" pitchFamily="2" charset="-122"/>
                <a:cs typeface="Arial" panose="020B0604020202020204" pitchFamily="34" charset="0"/>
              </a:rPr>
              <a:t>apache, tomcat/</a:t>
            </a:r>
            <a:r>
              <a:rPr lang="en-US" altLang="zh-CN" kern="100" dirty="0" err="1">
                <a:latin typeface="Calibri" panose="020F0502020204030204" pitchFamily="34" charset="0"/>
                <a:ea typeface="宋体" panose="02010600030101010101" pitchFamily="2" charset="-122"/>
                <a:cs typeface="Arial" panose="020B0604020202020204" pitchFamily="34" charset="0"/>
              </a:rPr>
              <a:t>jboss</a:t>
            </a:r>
            <a:r>
              <a:rPr lang="zh-CN" altLang="zh-CN" kern="100" dirty="0">
                <a:latin typeface="Calibri" panose="020F0502020204030204" pitchFamily="34" charset="0"/>
                <a:ea typeface="宋体" panose="02010600030101010101" pitchFamily="2" charset="-122"/>
                <a:cs typeface="Arial" panose="020B0604020202020204" pitchFamily="34" charset="0"/>
              </a:rPr>
              <a:t>平台</a:t>
            </a:r>
          </a:p>
          <a:p>
            <a:pPr indent="266700" algn="just">
              <a:spcAft>
                <a:spcPts val="0"/>
              </a:spcAft>
            </a:pPr>
            <a:r>
              <a:rPr lang="zh-CN" altLang="zh-CN" kern="100" dirty="0">
                <a:latin typeface="Calibri" panose="020F0502020204030204" pitchFamily="34" charset="0"/>
                <a:ea typeface="宋体" panose="02010600030101010101" pitchFamily="2" charset="-122"/>
                <a:cs typeface="Arial" panose="020B0604020202020204" pitchFamily="34" charset="0"/>
              </a:rPr>
              <a:t>需提供对外服务所要求的相应的安全保障。</a:t>
            </a:r>
          </a:p>
          <a:p>
            <a:pPr indent="266700" algn="just">
              <a:spcAft>
                <a:spcPts val="0"/>
              </a:spcAft>
            </a:pPr>
            <a:r>
              <a:rPr lang="en-US" altLang="zh-CN" kern="100" dirty="0">
                <a:latin typeface="Calibri" panose="020F0502020204030204" pitchFamily="34" charset="0"/>
                <a:ea typeface="宋体" panose="02010600030101010101" pitchFamily="2" charset="-122"/>
                <a:cs typeface="Arial" panose="020B0604020202020204" pitchFamily="34" charset="0"/>
              </a:rPr>
              <a:t> </a:t>
            </a:r>
            <a:endParaRPr lang="zh-CN" altLang="zh-CN" kern="100" dirty="0">
              <a:latin typeface="Calibri" panose="020F0502020204030204" pitchFamily="3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Calibri" panose="020F0502020204030204" pitchFamily="34" charset="0"/>
                <a:ea typeface="宋体" panose="02010600030101010101" pitchFamily="2" charset="-122"/>
                <a:cs typeface="Arial" panose="020B0604020202020204" pitchFamily="34" charset="0"/>
              </a:rPr>
              <a:t>5.4.6</a:t>
            </a:r>
            <a:r>
              <a:rPr lang="zh-CN" altLang="zh-CN" sz="3200" b="1" kern="100" dirty="0">
                <a:latin typeface="Calibri" panose="020F0502020204030204" pitchFamily="34" charset="0"/>
                <a:ea typeface="宋体" panose="02010600030101010101" pitchFamily="2" charset="-122"/>
                <a:cs typeface="Arial" panose="020B0604020202020204" pitchFamily="34" charset="0"/>
              </a:rPr>
              <a:t>经费</a:t>
            </a:r>
          </a:p>
          <a:p>
            <a:pPr algn="just">
              <a:spcAft>
                <a:spcPts val="0"/>
              </a:spcAft>
            </a:pPr>
            <a:r>
              <a:rPr lang="zh-CN" altLang="zh-CN" kern="100" dirty="0">
                <a:latin typeface="Calibri" panose="020F0502020204030204" pitchFamily="34" charset="0"/>
                <a:ea typeface="宋体" panose="02010600030101010101" pitchFamily="2" charset="-122"/>
                <a:cs typeface="Arial" panose="020B0604020202020204" pitchFamily="34" charset="0"/>
              </a:rPr>
              <a:t>租云服务器一年</a:t>
            </a:r>
            <a:r>
              <a:rPr lang="en-US" altLang="zh-CN" kern="100" dirty="0">
                <a:latin typeface="Calibri" panose="020F0502020204030204" pitchFamily="34" charset="0"/>
                <a:ea typeface="宋体" panose="02010600030101010101" pitchFamily="2" charset="-122"/>
                <a:cs typeface="Arial" panose="020B0604020202020204" pitchFamily="34" charset="0"/>
              </a:rPr>
              <a:t>500</a:t>
            </a:r>
            <a:r>
              <a:rPr lang="zh-CN" altLang="zh-CN" kern="100" dirty="0">
                <a:latin typeface="Calibri" panose="020F0502020204030204" pitchFamily="34" charset="0"/>
                <a:ea typeface="宋体" panose="02010600030101010101" pitchFamily="2" charset="-122"/>
                <a:cs typeface="Arial" panose="020B0604020202020204" pitchFamily="34" charset="0"/>
              </a:rPr>
              <a:t>，因为是学生开发费用为</a:t>
            </a:r>
            <a:r>
              <a:rPr lang="en-US" altLang="zh-CN" kern="100" dirty="0">
                <a:latin typeface="Calibri" panose="020F0502020204030204" pitchFamily="34" charset="0"/>
                <a:ea typeface="宋体" panose="02010600030101010101" pitchFamily="2" charset="-122"/>
                <a:cs typeface="Arial" panose="020B0604020202020204" pitchFamily="34" charset="0"/>
              </a:rPr>
              <a:t>0</a:t>
            </a:r>
            <a:r>
              <a:rPr lang="zh-CN" altLang="zh-CN" kern="100" dirty="0">
                <a:latin typeface="Calibri" panose="020F0502020204030204" pitchFamily="34" charset="0"/>
                <a:ea typeface="宋体" panose="02010600030101010101" pitchFamily="2" charset="-122"/>
                <a:cs typeface="Arial" panose="020B0604020202020204" pitchFamily="34" charset="0"/>
              </a:rPr>
              <a:t>。</a:t>
            </a:r>
          </a:p>
          <a:p>
            <a:pPr indent="266700" algn="just">
              <a:spcAft>
                <a:spcPts val="0"/>
              </a:spcAft>
            </a:pPr>
            <a:r>
              <a:rPr lang="en-US" altLang="zh-CN" kern="100" dirty="0">
                <a:latin typeface="Calibri" panose="020F0502020204030204" pitchFamily="34" charset="0"/>
                <a:ea typeface="宋体" panose="02010600030101010101" pitchFamily="2" charset="-122"/>
                <a:cs typeface="Arial" panose="020B0604020202020204" pitchFamily="34" charset="0"/>
              </a:rPr>
              <a:t> </a:t>
            </a:r>
            <a:endParaRPr lang="zh-CN" altLang="zh-CN" kern="100" dirty="0">
              <a:latin typeface="Calibri" panose="020F0502020204030204" pitchFamily="3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Calibri" panose="020F0502020204030204" pitchFamily="34" charset="0"/>
                <a:ea typeface="宋体" panose="02010600030101010101" pitchFamily="2" charset="-122"/>
                <a:cs typeface="Arial" panose="020B0604020202020204" pitchFamily="34" charset="0"/>
              </a:rPr>
              <a:t>5.5</a:t>
            </a:r>
            <a:r>
              <a:rPr lang="zh-CN" altLang="zh-CN" sz="3200" b="1" kern="100" dirty="0">
                <a:latin typeface="Calibri" panose="020F0502020204030204" pitchFamily="34" charset="0"/>
                <a:ea typeface="宋体" panose="02010600030101010101" pitchFamily="2" charset="-122"/>
                <a:cs typeface="Arial" panose="020B0604020202020204" pitchFamily="34" charset="0"/>
              </a:rPr>
              <a:t>局限性</a:t>
            </a:r>
          </a:p>
          <a:p>
            <a:pPr indent="228600" algn="just">
              <a:spcAft>
                <a:spcPts val="0"/>
              </a:spcAft>
            </a:pPr>
            <a:r>
              <a:rPr lang="en-US" altLang="zh-CN" sz="1400" kern="100" dirty="0">
                <a:latin typeface="Calibri" panose="020F0502020204030204" pitchFamily="34" charset="0"/>
                <a:ea typeface="宋体" panose="02010600030101010101" pitchFamily="2" charset="-122"/>
                <a:cs typeface="Arial" panose="020B0604020202020204" pitchFamily="34" charset="0"/>
              </a:rPr>
              <a:t> </a:t>
            </a:r>
            <a:r>
              <a:rPr lang="zh-CN" altLang="zh-CN" kern="100" dirty="0">
                <a:latin typeface="Calibri" panose="020F0502020204030204" pitchFamily="34" charset="0"/>
                <a:ea typeface="宋体" panose="02010600030101010101" pitchFamily="2" charset="-122"/>
                <a:cs typeface="Arial" panose="020B0604020202020204" pitchFamily="34" charset="0"/>
              </a:rPr>
              <a:t>这个网站的实现方法将和其他的网站一样，没有特殊的技术。网站的范围是：1.信息发布2.资料下载3.交流互动。不再另外开设可供教师和学生使用的邮箱，如有邮件都将使用个人自己在其他网站上的邮箱，服务器能力有限，不能同时</a:t>
            </a:r>
            <a:r>
              <a:rPr lang="en-US" altLang="zh-CN" kern="100" dirty="0">
                <a:latin typeface="Calibri" panose="020F0502020204030204" pitchFamily="34" charset="0"/>
                <a:ea typeface="宋体" panose="02010600030101010101" pitchFamily="2" charset="-122"/>
                <a:cs typeface="Arial" panose="020B0604020202020204" pitchFamily="34" charset="0"/>
              </a:rPr>
              <a:t>500</a:t>
            </a:r>
            <a:r>
              <a:rPr lang="zh-CN" altLang="zh-CN" kern="100" dirty="0">
                <a:latin typeface="Calibri" panose="020F0502020204030204" pitchFamily="34" charset="0"/>
                <a:ea typeface="宋体" panose="02010600030101010101" pitchFamily="2" charset="-122"/>
                <a:cs typeface="Arial" panose="020B0604020202020204" pitchFamily="34" charset="0"/>
              </a:rPr>
              <a:t>人以上同时在线。</a:t>
            </a:r>
          </a:p>
          <a:p>
            <a:pPr indent="228600" algn="just">
              <a:spcAft>
                <a:spcPts val="0"/>
              </a:spcAft>
            </a:pPr>
            <a:r>
              <a:rPr lang="zh-CN" altLang="zh-CN" kern="100" dirty="0">
                <a:latin typeface="Calibri" panose="020F0502020204030204" pitchFamily="34" charset="0"/>
                <a:ea typeface="宋体" panose="02010600030101010101" pitchFamily="2" charset="-122"/>
                <a:cs typeface="Arial" panose="020B0604020202020204" pitchFamily="34" charset="0"/>
              </a:rPr>
              <a:t>网站，数据库需要大量后期维护，资源经费有限。</a:t>
            </a:r>
          </a:p>
        </p:txBody>
      </p:sp>
    </p:spTree>
    <p:extLst>
      <p:ext uri="{BB962C8B-B14F-4D97-AF65-F5344CB8AC3E}">
        <p14:creationId xmlns:p14="http://schemas.microsoft.com/office/powerpoint/2010/main" val="2355762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FC1A193-4121-4312-AF64-FF2E51195637}"/>
              </a:ext>
            </a:extLst>
          </p:cNvPr>
          <p:cNvSpPr/>
          <p:nvPr/>
        </p:nvSpPr>
        <p:spPr>
          <a:xfrm>
            <a:off x="295275" y="234553"/>
            <a:ext cx="9686925" cy="5912644"/>
          </a:xfrm>
          <a:prstGeom prst="rect">
            <a:avLst/>
          </a:prstGeom>
        </p:spPr>
        <p:txBody>
          <a:bodyPr wrap="square">
            <a:spAutoFit/>
          </a:bodyPr>
          <a:lstStyle/>
          <a:p>
            <a:pPr algn="just">
              <a:lnSpc>
                <a:spcPct val="240000"/>
              </a:lnSpc>
              <a:spcBef>
                <a:spcPts val="1700"/>
              </a:spcBef>
              <a:spcAft>
                <a:spcPts val="1650"/>
              </a:spcAft>
            </a:pPr>
            <a:r>
              <a:rPr lang="en-US" altLang="zh-CN" sz="3600" b="1" kern="2200" dirty="0">
                <a:latin typeface="Calibri" panose="020F0502020204030204" pitchFamily="34" charset="0"/>
                <a:ea typeface="宋体" panose="02010600030101010101" pitchFamily="2" charset="-122"/>
                <a:cs typeface="Arial" panose="020B0604020202020204" pitchFamily="34" charset="0"/>
              </a:rPr>
              <a:t>6</a:t>
            </a:r>
            <a:r>
              <a:rPr lang="zh-CN" altLang="zh-CN" sz="3600" b="1" kern="2200" dirty="0">
                <a:latin typeface="Calibri" panose="020F0502020204030204" pitchFamily="34" charset="0"/>
                <a:ea typeface="宋体" panose="02010600030101010101" pitchFamily="2" charset="-122"/>
                <a:cs typeface="Arial" panose="020B0604020202020204" pitchFamily="34" charset="0"/>
              </a:rPr>
              <a:t>经济可行性</a:t>
            </a:r>
            <a:r>
              <a:rPr lang="en-US" altLang="zh-CN" sz="3600" b="1" kern="2200" dirty="0">
                <a:latin typeface="Calibri" panose="020F0502020204030204" pitchFamily="34" charset="0"/>
                <a:ea typeface="宋体" panose="02010600030101010101" pitchFamily="2" charset="-122"/>
                <a:cs typeface="Arial" panose="020B0604020202020204" pitchFamily="34" charset="0"/>
              </a:rPr>
              <a:t>(</a:t>
            </a:r>
            <a:r>
              <a:rPr lang="zh-CN" altLang="zh-CN" sz="3600" b="1" kern="2200" dirty="0">
                <a:latin typeface="Calibri" panose="020F0502020204030204" pitchFamily="34" charset="0"/>
                <a:ea typeface="宋体" panose="02010600030101010101" pitchFamily="2" charset="-122"/>
                <a:cs typeface="Arial" panose="020B0604020202020204" pitchFamily="34" charset="0"/>
              </a:rPr>
              <a:t>成本</a:t>
            </a:r>
            <a:r>
              <a:rPr lang="en-US" altLang="zh-CN" sz="3600" b="1" kern="2200" dirty="0">
                <a:latin typeface="Calibri" panose="020F0502020204030204" pitchFamily="34" charset="0"/>
                <a:ea typeface="宋体" panose="02010600030101010101" pitchFamily="2" charset="-122"/>
                <a:cs typeface="Arial" panose="020B0604020202020204" pitchFamily="34" charset="0"/>
              </a:rPr>
              <a:t>----</a:t>
            </a:r>
            <a:r>
              <a:rPr lang="zh-CN" altLang="zh-CN" sz="3600" b="1" kern="2200" dirty="0">
                <a:latin typeface="Calibri" panose="020F0502020204030204" pitchFamily="34" charset="0"/>
                <a:ea typeface="宋体" panose="02010600030101010101" pitchFamily="2" charset="-122"/>
                <a:cs typeface="Arial" panose="020B0604020202020204" pitchFamily="34" charset="0"/>
              </a:rPr>
              <a:t>效益分析</a:t>
            </a:r>
            <a:r>
              <a:rPr lang="en-US" altLang="zh-CN" sz="3600" b="1" kern="2200" dirty="0">
                <a:latin typeface="Calibri" panose="020F0502020204030204" pitchFamily="34" charset="0"/>
                <a:ea typeface="宋体" panose="02010600030101010101" pitchFamily="2" charset="-122"/>
                <a:cs typeface="Arial" panose="020B0604020202020204" pitchFamily="34" charset="0"/>
              </a:rPr>
              <a:t>)</a:t>
            </a:r>
            <a:endParaRPr lang="zh-CN" altLang="zh-CN" sz="3600" b="1" kern="2200" dirty="0">
              <a:latin typeface="Calibri" panose="020F0502020204030204" pitchFamily="34" charset="0"/>
              <a:ea typeface="宋体" panose="02010600030101010101" pitchFamily="2" charset="-122"/>
              <a:cs typeface="Arial" panose="020B0604020202020204" pitchFamily="34" charset="0"/>
            </a:endParaRPr>
          </a:p>
          <a:p>
            <a:pPr indent="266700" algn="just">
              <a:spcAft>
                <a:spcPts val="0"/>
              </a:spcAft>
            </a:pPr>
            <a:r>
              <a:rPr lang="zh-CN" altLang="zh-CN" sz="2000" kern="100" dirty="0">
                <a:latin typeface="Calibri" panose="020F0502020204030204" pitchFamily="34" charset="0"/>
                <a:ea typeface="宋体" panose="02010600030101010101" pitchFamily="2" charset="-122"/>
                <a:cs typeface="Arial" panose="020B0604020202020204" pitchFamily="34" charset="0"/>
              </a:rPr>
              <a:t>本次项目需要</a:t>
            </a:r>
            <a:r>
              <a:rPr lang="en-US" altLang="zh-CN" sz="2000" kern="100" dirty="0">
                <a:latin typeface="Calibri" panose="020F0502020204030204" pitchFamily="34" charset="0"/>
                <a:ea typeface="宋体" panose="02010600030101010101" pitchFamily="2" charset="-122"/>
                <a:cs typeface="Arial" panose="020B0604020202020204" pitchFamily="34" charset="0"/>
              </a:rPr>
              <a:t>PRD2018-G17</a:t>
            </a:r>
            <a:r>
              <a:rPr lang="zh-CN" altLang="zh-CN" sz="2000" kern="100" dirty="0">
                <a:latin typeface="Calibri" panose="020F0502020204030204" pitchFamily="34" charset="0"/>
                <a:ea typeface="宋体" panose="02010600030101010101" pitchFamily="2" charset="-122"/>
                <a:cs typeface="Arial" panose="020B0604020202020204" pitchFamily="34" charset="0"/>
              </a:rPr>
              <a:t>小组组内</a:t>
            </a:r>
            <a:r>
              <a:rPr lang="en-US" altLang="zh-CN" sz="2000" kern="100" dirty="0">
                <a:latin typeface="Calibri" panose="020F0502020204030204" pitchFamily="34" charset="0"/>
                <a:ea typeface="宋体" panose="02010600030101010101" pitchFamily="2" charset="-122"/>
                <a:cs typeface="Arial" panose="020B0604020202020204" pitchFamily="34" charset="0"/>
              </a:rPr>
              <a:t>5</a:t>
            </a:r>
            <a:r>
              <a:rPr lang="zh-CN" altLang="zh-CN" sz="2000" kern="100" dirty="0">
                <a:latin typeface="Calibri" panose="020F0502020204030204" pitchFamily="34" charset="0"/>
                <a:ea typeface="宋体" panose="02010600030101010101" pitchFamily="2" charset="-122"/>
                <a:cs typeface="Arial" panose="020B0604020202020204" pitchFamily="34" charset="0"/>
              </a:rPr>
              <a:t>名成员，每天花费</a:t>
            </a:r>
            <a:r>
              <a:rPr lang="en-US" altLang="zh-CN" sz="2000" kern="100" dirty="0">
                <a:latin typeface="Calibri" panose="020F0502020204030204" pitchFamily="34" charset="0"/>
                <a:ea typeface="宋体" panose="02010600030101010101" pitchFamily="2" charset="-122"/>
                <a:cs typeface="Arial" panose="020B0604020202020204" pitchFamily="34" charset="0"/>
              </a:rPr>
              <a:t>1</a:t>
            </a:r>
            <a:r>
              <a:rPr lang="zh-CN" altLang="zh-CN" sz="2000" kern="100" dirty="0">
                <a:latin typeface="Calibri" panose="020F0502020204030204" pitchFamily="34" charset="0"/>
                <a:ea typeface="宋体" panose="02010600030101010101" pitchFamily="2" charset="-122"/>
                <a:cs typeface="Arial" panose="020B0604020202020204" pitchFamily="34" charset="0"/>
              </a:rPr>
              <a:t>小时参与和学习，所产生的人力资源。本次项目是由于课程安排进行的且开发由小组成员自愿发起项目，在课程结束之前无经费。</a:t>
            </a:r>
          </a:p>
          <a:p>
            <a:pPr algn="just">
              <a:lnSpc>
                <a:spcPct val="172000"/>
              </a:lnSpc>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6.1</a:t>
            </a:r>
            <a:r>
              <a:rPr lang="zh-CN" altLang="zh-CN" sz="2800" b="1" kern="100" dirty="0">
                <a:latin typeface="Arial" panose="020B0604020202020204" pitchFamily="34" charset="0"/>
                <a:ea typeface="黑体" panose="02010609060101010101" pitchFamily="49" charset="-122"/>
                <a:cs typeface="Arial" panose="020B0604020202020204" pitchFamily="34" charset="0"/>
              </a:rPr>
              <a:t>投资</a:t>
            </a:r>
          </a:p>
          <a:p>
            <a:pPr algn="just">
              <a:spcAft>
                <a:spcPts val="0"/>
              </a:spcAft>
            </a:pPr>
            <a:r>
              <a:rPr lang="zh-CN" altLang="zh-CN" sz="2000" kern="100" dirty="0">
                <a:latin typeface="Calibri" panose="020F0502020204030204" pitchFamily="34" charset="0"/>
                <a:ea typeface="宋体" panose="02010600030101010101" pitchFamily="2" charset="-122"/>
                <a:cs typeface="Arial" panose="020B0604020202020204" pitchFamily="34" charset="0"/>
              </a:rPr>
              <a:t>租云服务器一年</a:t>
            </a:r>
            <a:r>
              <a:rPr lang="en-US" altLang="zh-CN" sz="2000" kern="100" dirty="0">
                <a:latin typeface="Calibri" panose="020F0502020204030204" pitchFamily="34" charset="0"/>
                <a:ea typeface="宋体" panose="02010600030101010101" pitchFamily="2" charset="-122"/>
                <a:cs typeface="Arial" panose="020B0604020202020204" pitchFamily="34" charset="0"/>
              </a:rPr>
              <a:t>500</a:t>
            </a:r>
            <a:r>
              <a:rPr lang="zh-CN" altLang="zh-CN" sz="2000" kern="100" dirty="0">
                <a:latin typeface="Calibri" panose="020F0502020204030204" pitchFamily="34" charset="0"/>
                <a:ea typeface="宋体" panose="02010600030101010101" pitchFamily="2" charset="-122"/>
                <a:cs typeface="Arial" panose="020B0604020202020204" pitchFamily="34" charset="0"/>
              </a:rPr>
              <a:t>，因为是学生，开发费用为</a:t>
            </a:r>
            <a:r>
              <a:rPr lang="en-US" altLang="zh-CN" sz="2000" kern="100" dirty="0">
                <a:latin typeface="Calibri" panose="020F0502020204030204" pitchFamily="34" charset="0"/>
                <a:ea typeface="宋体" panose="02010600030101010101" pitchFamily="2" charset="-122"/>
                <a:cs typeface="Arial" panose="020B0604020202020204" pitchFamily="34" charset="0"/>
              </a:rPr>
              <a:t>0</a:t>
            </a:r>
            <a:r>
              <a:rPr lang="zh-CN" altLang="zh-CN" sz="2000" kern="100" dirty="0">
                <a:latin typeface="Calibri" panose="020F0502020204030204" pitchFamily="34" charset="0"/>
                <a:ea typeface="宋体" panose="02010600030101010101" pitchFamily="2" charset="-122"/>
                <a:cs typeface="Arial" panose="020B0604020202020204" pitchFamily="34" charset="0"/>
              </a:rPr>
              <a:t>。</a:t>
            </a:r>
          </a:p>
          <a:p>
            <a:pPr algn="just">
              <a:lnSpc>
                <a:spcPct val="172000"/>
              </a:lnSpc>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6.2</a:t>
            </a:r>
            <a:r>
              <a:rPr lang="zh-CN" altLang="zh-CN" sz="2800" b="1" kern="100" dirty="0">
                <a:latin typeface="Arial" panose="020B0604020202020204" pitchFamily="34" charset="0"/>
                <a:ea typeface="黑体" panose="02010609060101010101" pitchFamily="49" charset="-122"/>
                <a:cs typeface="Arial" panose="020B0604020202020204" pitchFamily="34" charset="0"/>
              </a:rPr>
              <a:t>市场预测</a:t>
            </a:r>
          </a:p>
          <a:p>
            <a:pPr indent="266700" algn="just">
              <a:spcAft>
                <a:spcPts val="0"/>
              </a:spcAft>
            </a:pPr>
            <a:r>
              <a:rPr lang="zh-CN" altLang="zh-CN" sz="2000" kern="100" dirty="0">
                <a:latin typeface="Calibri" panose="020F0502020204030204" pitchFamily="34" charset="0"/>
                <a:ea typeface="宋体" panose="02010600030101010101" pitchFamily="2" charset="-122"/>
                <a:cs typeface="Arial" panose="020B0604020202020204" pitchFamily="34" charset="0"/>
              </a:rPr>
              <a:t>日活跃量达</a:t>
            </a:r>
            <a:r>
              <a:rPr lang="en-US" altLang="zh-CN" sz="2000" kern="100" dirty="0">
                <a:latin typeface="Calibri" panose="020F0502020204030204" pitchFamily="34" charset="0"/>
                <a:ea typeface="宋体" panose="02010600030101010101" pitchFamily="2" charset="-122"/>
                <a:cs typeface="Arial" panose="020B0604020202020204" pitchFamily="34" charset="0"/>
              </a:rPr>
              <a:t>500</a:t>
            </a:r>
            <a:r>
              <a:rPr lang="zh-CN" altLang="zh-CN" sz="2000" kern="100" dirty="0">
                <a:latin typeface="Calibri" panose="020F0502020204030204" pitchFamily="34" charset="0"/>
                <a:ea typeface="宋体" panose="02010600030101010101" pitchFamily="2" charset="-122"/>
                <a:cs typeface="Arial" panose="020B0604020202020204" pitchFamily="34" charset="0"/>
              </a:rPr>
              <a:t>人次</a:t>
            </a:r>
          </a:p>
          <a:p>
            <a:pPr algn="just">
              <a:spcAft>
                <a:spcPts val="0"/>
              </a:spcAft>
            </a:pPr>
            <a:r>
              <a:rPr lang="en-US" altLang="zh-CN" sz="2000" kern="100" dirty="0">
                <a:latin typeface="Calibri" panose="020F0502020204030204" pitchFamily="34" charset="0"/>
                <a:ea typeface="宋体" panose="02010600030101010101" pitchFamily="2" charset="-122"/>
                <a:cs typeface="Arial" panose="020B0604020202020204" pitchFamily="34" charset="0"/>
              </a:rPr>
              <a:t> </a:t>
            </a:r>
            <a:endParaRPr lang="zh-CN" altLang="zh-CN" sz="2000" kern="100" dirty="0">
              <a:latin typeface="Calibri" panose="020F0502020204030204" pitchFamily="3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pitchFamily="34" charset="0"/>
                <a:ea typeface="宋体" panose="02010600030101010101" pitchFamily="2" charset="-122"/>
                <a:cs typeface="Arial" panose="020B0604020202020204" pitchFamily="34" charset="0"/>
              </a:rPr>
              <a:t>综上所述，本次项目开发在经济方面可行。</a:t>
            </a:r>
          </a:p>
        </p:txBody>
      </p:sp>
    </p:spTree>
    <p:extLst>
      <p:ext uri="{BB962C8B-B14F-4D97-AF65-F5344CB8AC3E}">
        <p14:creationId xmlns:p14="http://schemas.microsoft.com/office/powerpoint/2010/main" val="358242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B42C487-E4EC-4BCE-B69D-50CC4DAE06A1}"/>
              </a:ext>
            </a:extLst>
          </p:cNvPr>
          <p:cNvSpPr/>
          <p:nvPr/>
        </p:nvSpPr>
        <p:spPr>
          <a:xfrm>
            <a:off x="476250" y="908797"/>
            <a:ext cx="8496300" cy="1631216"/>
          </a:xfrm>
          <a:prstGeom prst="rect">
            <a:avLst/>
          </a:prstGeom>
        </p:spPr>
        <p:txBody>
          <a:bodyPr wrap="square">
            <a:spAutoFit/>
          </a:bodyPr>
          <a:lstStyle/>
          <a:p>
            <a:pPr indent="266700" algn="just">
              <a:spcAft>
                <a:spcPts val="0"/>
              </a:spcAft>
            </a:pPr>
            <a:r>
              <a:rPr lang="en-US" altLang="zh-CN" sz="2000" kern="100" dirty="0">
                <a:latin typeface="Calibri" panose="020F0502020204030204" pitchFamily="34" charset="0"/>
                <a:ea typeface="宋体" panose="02010600030101010101" pitchFamily="2" charset="-122"/>
                <a:cs typeface="Arial" panose="020B0604020202020204" pitchFamily="34" charset="0"/>
              </a:rPr>
              <a:t>    </a:t>
            </a:r>
            <a:r>
              <a:rPr lang="zh-CN" altLang="zh-CN" sz="2000" kern="100" dirty="0">
                <a:latin typeface="Calibri" panose="020F0502020204030204" pitchFamily="34" charset="0"/>
                <a:ea typeface="宋体" panose="02010600030101010101" pitchFamily="2" charset="-122"/>
                <a:cs typeface="Arial" panose="020B0604020202020204" pitchFamily="34" charset="0"/>
              </a:rPr>
              <a:t>开发的项目人力资源充足，软件硬件设备具备，能满足此工程的预期目标和实施要求。现在网站搭建技术成熟，数据库和服务器稳定性有了较大的提升，并有类似网站系统雏形，基本经费（项目组员每人有笔记本电脑和开发工具基本都开源）充足。</a:t>
            </a:r>
          </a:p>
          <a:p>
            <a:pPr algn="just">
              <a:spcAft>
                <a:spcPts val="0"/>
              </a:spcAft>
            </a:pPr>
            <a:r>
              <a:rPr lang="zh-CN" altLang="zh-CN" sz="2000" kern="100" dirty="0">
                <a:latin typeface="Calibri" panose="020F0502020204030204" pitchFamily="34" charset="0"/>
                <a:ea typeface="宋体" panose="02010600030101010101" pitchFamily="2" charset="-122"/>
                <a:cs typeface="Arial" panose="020B0604020202020204" pitchFamily="34" charset="0"/>
              </a:rPr>
              <a:t>综上所述，技术方面可行。</a:t>
            </a:r>
          </a:p>
        </p:txBody>
      </p:sp>
      <p:sp>
        <p:nvSpPr>
          <p:cNvPr id="3" name="矩形 2">
            <a:extLst>
              <a:ext uri="{FF2B5EF4-FFF2-40B4-BE49-F238E27FC236}">
                <a16:creationId xmlns:a16="http://schemas.microsoft.com/office/drawing/2014/main" id="{B86F6354-C235-4CAC-9028-BB04A4BAC37F}"/>
              </a:ext>
            </a:extLst>
          </p:cNvPr>
          <p:cNvSpPr/>
          <p:nvPr/>
        </p:nvSpPr>
        <p:spPr>
          <a:xfrm>
            <a:off x="379643" y="171622"/>
            <a:ext cx="5336717" cy="584775"/>
          </a:xfrm>
          <a:prstGeom prst="rect">
            <a:avLst/>
          </a:prstGeom>
        </p:spPr>
        <p:txBody>
          <a:bodyPr wrap="none">
            <a:spAutoFit/>
          </a:bodyPr>
          <a:lstStyle/>
          <a:p>
            <a:pPr algn="just">
              <a:spcBef>
                <a:spcPts val="1700"/>
              </a:spcBef>
              <a:spcAft>
                <a:spcPts val="1650"/>
              </a:spcAft>
            </a:pPr>
            <a:r>
              <a:rPr lang="en-US" altLang="zh-CN" sz="3200" b="1" kern="2200" dirty="0">
                <a:latin typeface="宋体" panose="02010600030101010101" pitchFamily="2" charset="-122"/>
                <a:ea typeface="宋体" panose="02010600030101010101" pitchFamily="2" charset="-122"/>
                <a:cs typeface="Arial" panose="020B0604020202020204" pitchFamily="34" charset="0"/>
              </a:rPr>
              <a:t>7</a:t>
            </a:r>
            <a:r>
              <a:rPr lang="zh-CN" altLang="zh-CN" sz="3200" b="1" kern="2200" dirty="0">
                <a:latin typeface="宋体" panose="02010600030101010101" pitchFamily="2" charset="-122"/>
                <a:ea typeface="宋体" panose="02010600030101010101" pitchFamily="2" charset="-122"/>
                <a:cs typeface="Arial" panose="020B0604020202020204" pitchFamily="34" charset="0"/>
              </a:rPr>
              <a:t>技术可行性</a:t>
            </a:r>
            <a:r>
              <a:rPr lang="en-US" altLang="zh-CN" sz="3200" b="1" kern="2200" dirty="0">
                <a:latin typeface="宋体" panose="02010600030101010101" pitchFamily="2" charset="-122"/>
                <a:ea typeface="宋体" panose="02010600030101010101" pitchFamily="2" charset="-122"/>
                <a:cs typeface="Arial" panose="020B0604020202020204" pitchFamily="34" charset="0"/>
              </a:rPr>
              <a:t>(</a:t>
            </a:r>
            <a:r>
              <a:rPr lang="zh-CN" altLang="zh-CN" sz="3200" b="1" kern="2200" dirty="0">
                <a:latin typeface="宋体" panose="02010600030101010101" pitchFamily="2" charset="-122"/>
                <a:ea typeface="宋体" panose="02010600030101010101" pitchFamily="2" charset="-122"/>
                <a:cs typeface="Arial" panose="020B0604020202020204" pitchFamily="34" charset="0"/>
              </a:rPr>
              <a:t>技术风险评价</a:t>
            </a:r>
            <a:r>
              <a:rPr lang="en-US" altLang="zh-CN" sz="3200" b="1" kern="2200" dirty="0">
                <a:latin typeface="宋体" panose="02010600030101010101" pitchFamily="2" charset="-122"/>
                <a:ea typeface="宋体" panose="02010600030101010101" pitchFamily="2" charset="-122"/>
                <a:cs typeface="Arial" panose="020B0604020202020204" pitchFamily="34" charset="0"/>
              </a:rPr>
              <a:t>)</a:t>
            </a:r>
            <a:endParaRPr lang="zh-CN" altLang="zh-CN" sz="3200" b="1" kern="2200" dirty="0">
              <a:latin typeface="宋体" panose="02010600030101010101" pitchFamily="2" charset="-122"/>
              <a:ea typeface="宋体" panose="02010600030101010101" pitchFamily="2" charset="-122"/>
              <a:cs typeface="Arial" panose="020B0604020202020204" pitchFamily="34" charset="0"/>
            </a:endParaRPr>
          </a:p>
        </p:txBody>
      </p:sp>
      <p:sp>
        <p:nvSpPr>
          <p:cNvPr id="4" name="矩形 3">
            <a:extLst>
              <a:ext uri="{FF2B5EF4-FFF2-40B4-BE49-F238E27FC236}">
                <a16:creationId xmlns:a16="http://schemas.microsoft.com/office/drawing/2014/main" id="{C6751AB5-300C-4784-932B-4A6E5DD01AC9}"/>
              </a:ext>
            </a:extLst>
          </p:cNvPr>
          <p:cNvSpPr/>
          <p:nvPr/>
        </p:nvSpPr>
        <p:spPr>
          <a:xfrm>
            <a:off x="476250" y="2462140"/>
            <a:ext cx="8972550" cy="3646639"/>
          </a:xfrm>
          <a:prstGeom prst="rect">
            <a:avLst/>
          </a:prstGeom>
        </p:spPr>
        <p:txBody>
          <a:bodyPr wrap="square">
            <a:spAutoFit/>
          </a:bodyPr>
          <a:lstStyle/>
          <a:p>
            <a:pPr algn="just">
              <a:lnSpc>
                <a:spcPct val="240000"/>
              </a:lnSpc>
              <a:spcBef>
                <a:spcPts val="1700"/>
              </a:spcBef>
              <a:spcAft>
                <a:spcPts val="1650"/>
              </a:spcAft>
            </a:pPr>
            <a:r>
              <a:rPr lang="en-US" altLang="zh-CN" sz="3200" b="1" kern="2200" dirty="0">
                <a:latin typeface="Calibri" panose="020F0502020204030204" pitchFamily="34" charset="0"/>
                <a:ea typeface="宋体" panose="02010600030101010101" pitchFamily="2" charset="-122"/>
                <a:cs typeface="Arial" panose="020B0604020202020204" pitchFamily="34" charset="0"/>
              </a:rPr>
              <a:t>8</a:t>
            </a:r>
            <a:r>
              <a:rPr lang="zh-CN" altLang="zh-CN" sz="3200" b="1" kern="2200" dirty="0">
                <a:latin typeface="Calibri" panose="020F0502020204030204" pitchFamily="34" charset="0"/>
                <a:ea typeface="宋体" panose="02010600030101010101" pitchFamily="2" charset="-122"/>
                <a:cs typeface="Arial" panose="020B0604020202020204" pitchFamily="34" charset="0"/>
              </a:rPr>
              <a:t>法律可行性</a:t>
            </a:r>
          </a:p>
          <a:p>
            <a:pPr algn="just">
              <a:spcAft>
                <a:spcPts val="0"/>
              </a:spcAft>
            </a:pPr>
            <a:r>
              <a:rPr lang="en-US" altLang="zh-CN" sz="2000" kern="100" dirty="0">
                <a:latin typeface="Calibri" panose="020F0502020204030204" pitchFamily="34" charset="0"/>
                <a:ea typeface="宋体" panose="02010600030101010101" pitchFamily="2" charset="-122"/>
                <a:cs typeface="Arial" panose="020B0604020202020204" pitchFamily="34" charset="0"/>
              </a:rPr>
              <a:t>         </a:t>
            </a:r>
            <a:r>
              <a:rPr lang="zh-CN" altLang="zh-CN" sz="2000" kern="100" dirty="0">
                <a:latin typeface="Calibri" panose="020F0502020204030204" pitchFamily="34" charset="0"/>
                <a:ea typeface="宋体" panose="02010600030101010101" pitchFamily="2" charset="-122"/>
                <a:cs typeface="Arial" panose="020B0604020202020204" pitchFamily="34" charset="0"/>
              </a:rPr>
              <a:t>因为本系统是由团队自主开发的，故不涉及知识产权的问题。</a:t>
            </a:r>
            <a:r>
              <a:rPr lang="en-US" altLang="zh-CN" sz="2000" kern="100" dirty="0">
                <a:latin typeface="Calibri" panose="020F0502020204030204" pitchFamily="34" charset="0"/>
                <a:ea typeface="宋体" panose="02010600030101010101" pitchFamily="2" charset="-122"/>
                <a:cs typeface="Arial" panose="020B0604020202020204" pitchFamily="34" charset="0"/>
              </a:rPr>
              <a:t>  </a:t>
            </a:r>
            <a:endParaRPr lang="zh-CN" altLang="zh-CN" sz="2000" kern="100" dirty="0">
              <a:latin typeface="Calibri" panose="020F0502020204030204" pitchFamily="3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pitchFamily="34" charset="0"/>
                <a:ea typeface="宋体" panose="02010600030101010101" pitchFamily="2" charset="-122"/>
                <a:cs typeface="Arial" panose="020B0604020202020204" pitchFamily="34" charset="0"/>
              </a:rPr>
              <a:t>本系统的相关开发人员都是学生，无在其他软件公司从业经历，故不会有在开发期间带着公司机密到其他机构做软件开发的事情发生，故不涉及侵权等法律问题。</a:t>
            </a:r>
            <a:r>
              <a:rPr lang="en-US" altLang="zh-CN" sz="2000" kern="100" dirty="0">
                <a:latin typeface="Calibri" panose="020F0502020204030204" pitchFamily="34" charset="0"/>
                <a:ea typeface="宋体" panose="02010600030101010101" pitchFamily="2" charset="-122"/>
                <a:cs typeface="Arial" panose="020B0604020202020204" pitchFamily="34" charset="0"/>
              </a:rPr>
              <a:t>  </a:t>
            </a:r>
            <a:endParaRPr lang="zh-CN" altLang="zh-CN" sz="2000" kern="100" dirty="0">
              <a:latin typeface="Calibri" panose="020F0502020204030204" pitchFamily="3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pitchFamily="34" charset="0"/>
                <a:ea typeface="宋体" panose="02010600030101010101" pitchFamily="2" charset="-122"/>
                <a:cs typeface="Arial" panose="020B0604020202020204" pitchFamily="34" charset="0"/>
              </a:rPr>
              <a:t>本系统的功能目的严格遵守中华人民共和国的相关法律规定，不涉及违法的相关问题。</a:t>
            </a:r>
            <a:r>
              <a:rPr lang="en-US" altLang="zh-CN" sz="2000" kern="100" dirty="0">
                <a:latin typeface="Calibri" panose="020F0502020204030204" pitchFamily="34" charset="0"/>
                <a:ea typeface="宋体" panose="02010600030101010101" pitchFamily="2" charset="-122"/>
                <a:cs typeface="Arial" panose="020B0604020202020204" pitchFamily="34" charset="0"/>
              </a:rPr>
              <a:t> </a:t>
            </a:r>
            <a:endParaRPr lang="zh-CN" altLang="zh-CN" sz="2000" kern="100" dirty="0">
              <a:latin typeface="Calibri" panose="020F0502020204030204" pitchFamily="3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pitchFamily="34" charset="0"/>
                <a:ea typeface="宋体" panose="02010600030101010101" pitchFamily="2" charset="-122"/>
                <a:cs typeface="Arial" panose="020B0604020202020204" pitchFamily="34" charset="0"/>
              </a:rPr>
              <a:t>所以在法律意义上，该项目也是可行的，可以进行设计开发。</a:t>
            </a:r>
          </a:p>
        </p:txBody>
      </p:sp>
    </p:spTree>
    <p:extLst>
      <p:ext uri="{BB962C8B-B14F-4D97-AF65-F5344CB8AC3E}">
        <p14:creationId xmlns:p14="http://schemas.microsoft.com/office/powerpoint/2010/main" val="302687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1D43E4AC-5BE9-4790-B9ED-ACA3D4721E5E}"/>
              </a:ext>
            </a:extLst>
          </p:cNvPr>
          <p:cNvGraphicFramePr>
            <a:graphicFrameLocks noGrp="1"/>
          </p:cNvGraphicFramePr>
          <p:nvPr>
            <p:extLst>
              <p:ext uri="{D42A27DB-BD31-4B8C-83A1-F6EECF244321}">
                <p14:modId xmlns:p14="http://schemas.microsoft.com/office/powerpoint/2010/main" val="629534945"/>
              </p:ext>
            </p:extLst>
          </p:nvPr>
        </p:nvGraphicFramePr>
        <p:xfrm>
          <a:off x="465112" y="261840"/>
          <a:ext cx="8924694" cy="1097280"/>
        </p:xfrm>
        <a:graphic>
          <a:graphicData uri="http://schemas.openxmlformats.org/drawingml/2006/table">
            <a:tbl>
              <a:tblPr firstRow="1" firstCol="1" bandRow="1">
                <a:tableStyleId>{5C22544A-7EE6-4342-B048-85BDC9FD1C3A}</a:tableStyleId>
              </a:tblPr>
              <a:tblGrid>
                <a:gridCol w="1788401">
                  <a:extLst>
                    <a:ext uri="{9D8B030D-6E8A-4147-A177-3AD203B41FA5}">
                      <a16:colId xmlns:a16="http://schemas.microsoft.com/office/drawing/2014/main" val="1819232650"/>
                    </a:ext>
                  </a:extLst>
                </a:gridCol>
                <a:gridCol w="3598504">
                  <a:extLst>
                    <a:ext uri="{9D8B030D-6E8A-4147-A177-3AD203B41FA5}">
                      <a16:colId xmlns:a16="http://schemas.microsoft.com/office/drawing/2014/main" val="2117217925"/>
                    </a:ext>
                  </a:extLst>
                </a:gridCol>
                <a:gridCol w="3537789">
                  <a:extLst>
                    <a:ext uri="{9D8B030D-6E8A-4147-A177-3AD203B41FA5}">
                      <a16:colId xmlns:a16="http://schemas.microsoft.com/office/drawing/2014/main" val="1314778076"/>
                    </a:ext>
                  </a:extLst>
                </a:gridCol>
              </a:tblGrid>
              <a:tr h="0">
                <a:tc rowSpan="4">
                  <a:txBody>
                    <a:bodyPr/>
                    <a:lstStyle/>
                    <a:p>
                      <a:pPr algn="just">
                        <a:spcAft>
                          <a:spcPts val="0"/>
                        </a:spcAft>
                      </a:pPr>
                      <a:r>
                        <a:rPr lang="zh-CN" sz="1800" kern="0" dirty="0">
                          <a:effectLst/>
                        </a:rPr>
                        <a:t>文件状态：</a:t>
                      </a:r>
                      <a:endParaRPr lang="zh-CN" sz="1800" kern="100" dirty="0">
                        <a:effectLst/>
                      </a:endParaRPr>
                    </a:p>
                    <a:p>
                      <a:pPr algn="just">
                        <a:spcAft>
                          <a:spcPts val="0"/>
                        </a:spcAft>
                      </a:pPr>
                      <a:r>
                        <a:rPr lang="zh-CN" sz="1800" kern="0" dirty="0">
                          <a:effectLst/>
                        </a:rPr>
                        <a:t>　</a:t>
                      </a:r>
                      <a:r>
                        <a:rPr lang="en-US" sz="1800" kern="0" dirty="0">
                          <a:effectLst/>
                        </a:rPr>
                        <a:t>[  ]</a:t>
                      </a:r>
                      <a:r>
                        <a:rPr lang="zh-CN" sz="1800" kern="0" dirty="0">
                          <a:effectLst/>
                        </a:rPr>
                        <a:t>草稿</a:t>
                      </a:r>
                      <a:endParaRPr lang="zh-CN" sz="1800" kern="100" dirty="0">
                        <a:effectLst/>
                      </a:endParaRPr>
                    </a:p>
                    <a:p>
                      <a:pPr algn="just">
                        <a:spcAft>
                          <a:spcPts val="0"/>
                        </a:spcAft>
                      </a:pPr>
                      <a:r>
                        <a:rPr lang="zh-CN" sz="1800" kern="0" dirty="0">
                          <a:effectLst/>
                        </a:rPr>
                        <a:t>　</a:t>
                      </a:r>
                      <a:r>
                        <a:rPr lang="en-US" sz="1800" kern="0" dirty="0">
                          <a:effectLst/>
                        </a:rPr>
                        <a:t>[</a:t>
                      </a:r>
                      <a:r>
                        <a:rPr lang="zh-CN" sz="1800" kern="0" dirty="0">
                          <a:effectLst/>
                        </a:rPr>
                        <a:t>　</a:t>
                      </a:r>
                      <a:r>
                        <a:rPr lang="en-US" sz="1800" kern="0" dirty="0">
                          <a:effectLst/>
                        </a:rPr>
                        <a:t>]</a:t>
                      </a:r>
                      <a:r>
                        <a:rPr lang="zh-CN" sz="1800" kern="0" dirty="0">
                          <a:effectLst/>
                        </a:rPr>
                        <a:t>正式发布</a:t>
                      </a:r>
                      <a:endParaRPr lang="zh-CN" sz="1800" kern="100" dirty="0">
                        <a:effectLst/>
                      </a:endParaRPr>
                    </a:p>
                    <a:p>
                      <a:pPr algn="just">
                        <a:spcAft>
                          <a:spcPts val="0"/>
                        </a:spcAft>
                      </a:pPr>
                      <a:r>
                        <a:rPr lang="zh-CN" sz="1800" kern="0" dirty="0">
                          <a:effectLst/>
                        </a:rPr>
                        <a:t>　</a:t>
                      </a:r>
                      <a:r>
                        <a:rPr lang="en-US" sz="1800" kern="0" dirty="0">
                          <a:effectLst/>
                        </a:rPr>
                        <a:t>[</a:t>
                      </a:r>
                      <a:r>
                        <a:rPr lang="zh-CN" sz="1800" kern="0" dirty="0">
                          <a:effectLst/>
                        </a:rPr>
                        <a:t>√</a:t>
                      </a:r>
                      <a:r>
                        <a:rPr lang="en-US" sz="1800" kern="0" dirty="0">
                          <a:effectLst/>
                        </a:rPr>
                        <a:t>]</a:t>
                      </a:r>
                      <a:r>
                        <a:rPr lang="zh-CN" sz="1800" kern="0" dirty="0">
                          <a:effectLst/>
                        </a:rPr>
                        <a:t>正在修改</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0" dirty="0">
                          <a:effectLst/>
                        </a:rPr>
                        <a:t>文件标识：</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PRD-2018-G17-REPP</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7863301"/>
                  </a:ext>
                </a:extLst>
              </a:tr>
              <a:tr h="0">
                <a:tc vMerge="1">
                  <a:txBody>
                    <a:bodyPr/>
                    <a:lstStyle/>
                    <a:p>
                      <a:endParaRPr lang="zh-CN" altLang="en-US"/>
                    </a:p>
                  </a:txBody>
                  <a:tcPr/>
                </a:tc>
                <a:tc>
                  <a:txBody>
                    <a:bodyPr/>
                    <a:lstStyle/>
                    <a:p>
                      <a:pPr algn="just">
                        <a:spcAft>
                          <a:spcPts val="0"/>
                        </a:spcAft>
                      </a:pPr>
                      <a:r>
                        <a:rPr lang="zh-CN" sz="1800" kern="0">
                          <a:effectLst/>
                        </a:rPr>
                        <a:t>当前版本：</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0.7.0</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22488987"/>
                  </a:ext>
                </a:extLst>
              </a:tr>
              <a:tr h="0">
                <a:tc vMerge="1">
                  <a:txBody>
                    <a:bodyPr/>
                    <a:lstStyle/>
                    <a:p>
                      <a:endParaRPr lang="zh-CN" altLang="en-US"/>
                    </a:p>
                  </a:txBody>
                  <a:tcPr/>
                </a:tc>
                <a:tc>
                  <a:txBody>
                    <a:bodyPr/>
                    <a:lstStyle/>
                    <a:p>
                      <a:pPr algn="just">
                        <a:spcAft>
                          <a:spcPts val="0"/>
                        </a:spcAft>
                      </a:pPr>
                      <a:r>
                        <a:rPr lang="zh-CN" sz="1800" kern="0">
                          <a:effectLst/>
                        </a:rPr>
                        <a:t>作者：</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PRD-2018-G17</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4227462"/>
                  </a:ext>
                </a:extLst>
              </a:tr>
              <a:tr h="0">
                <a:tc vMerge="1">
                  <a:txBody>
                    <a:bodyPr/>
                    <a:lstStyle/>
                    <a:p>
                      <a:endParaRPr lang="zh-CN" altLang="en-US"/>
                    </a:p>
                  </a:txBody>
                  <a:tcPr/>
                </a:tc>
                <a:tc>
                  <a:txBody>
                    <a:bodyPr/>
                    <a:lstStyle/>
                    <a:p>
                      <a:pPr algn="just">
                        <a:spcAft>
                          <a:spcPts val="0"/>
                        </a:spcAft>
                      </a:pPr>
                      <a:r>
                        <a:rPr lang="zh-CN" sz="1800" kern="0" dirty="0">
                          <a:effectLst/>
                        </a:rPr>
                        <a:t>完成日期：</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dirty="0">
                          <a:effectLst/>
                        </a:rPr>
                        <a:t>2018-11-27</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38176985"/>
                  </a:ext>
                </a:extLst>
              </a:tr>
            </a:tbl>
          </a:graphicData>
        </a:graphic>
      </p:graphicFrame>
      <p:graphicFrame>
        <p:nvGraphicFramePr>
          <p:cNvPr id="5" name="表格 4">
            <a:extLst>
              <a:ext uri="{FF2B5EF4-FFF2-40B4-BE49-F238E27FC236}">
                <a16:creationId xmlns:a16="http://schemas.microsoft.com/office/drawing/2014/main" id="{375605EB-5946-46D6-9292-AD559DB7B8B2}"/>
              </a:ext>
            </a:extLst>
          </p:cNvPr>
          <p:cNvGraphicFramePr>
            <a:graphicFrameLocks noGrp="1"/>
          </p:cNvGraphicFramePr>
          <p:nvPr>
            <p:extLst>
              <p:ext uri="{D42A27DB-BD31-4B8C-83A1-F6EECF244321}">
                <p14:modId xmlns:p14="http://schemas.microsoft.com/office/powerpoint/2010/main" val="4048524592"/>
              </p:ext>
            </p:extLst>
          </p:nvPr>
        </p:nvGraphicFramePr>
        <p:xfrm>
          <a:off x="85725" y="1533366"/>
          <a:ext cx="11944351" cy="4267200"/>
        </p:xfrm>
        <a:graphic>
          <a:graphicData uri="http://schemas.openxmlformats.org/drawingml/2006/table">
            <a:tbl>
              <a:tblPr firstRow="1" firstCol="1" bandRow="1">
                <a:tableStyleId>{5C22544A-7EE6-4342-B048-85BDC9FD1C3A}</a:tableStyleId>
              </a:tblPr>
              <a:tblGrid>
                <a:gridCol w="915508">
                  <a:extLst>
                    <a:ext uri="{9D8B030D-6E8A-4147-A177-3AD203B41FA5}">
                      <a16:colId xmlns:a16="http://schemas.microsoft.com/office/drawing/2014/main" val="1957344514"/>
                    </a:ext>
                  </a:extLst>
                </a:gridCol>
                <a:gridCol w="1275498">
                  <a:extLst>
                    <a:ext uri="{9D8B030D-6E8A-4147-A177-3AD203B41FA5}">
                      <a16:colId xmlns:a16="http://schemas.microsoft.com/office/drawing/2014/main" val="2838812900"/>
                    </a:ext>
                  </a:extLst>
                </a:gridCol>
                <a:gridCol w="1631601">
                  <a:extLst>
                    <a:ext uri="{9D8B030D-6E8A-4147-A177-3AD203B41FA5}">
                      <a16:colId xmlns:a16="http://schemas.microsoft.com/office/drawing/2014/main" val="2991676648"/>
                    </a:ext>
                  </a:extLst>
                </a:gridCol>
                <a:gridCol w="2848825">
                  <a:extLst>
                    <a:ext uri="{9D8B030D-6E8A-4147-A177-3AD203B41FA5}">
                      <a16:colId xmlns:a16="http://schemas.microsoft.com/office/drawing/2014/main" val="2747773941"/>
                    </a:ext>
                  </a:extLst>
                </a:gridCol>
                <a:gridCol w="1372618">
                  <a:extLst>
                    <a:ext uri="{9D8B030D-6E8A-4147-A177-3AD203B41FA5}">
                      <a16:colId xmlns:a16="http://schemas.microsoft.com/office/drawing/2014/main" val="1181280257"/>
                    </a:ext>
                  </a:extLst>
                </a:gridCol>
                <a:gridCol w="1318229">
                  <a:extLst>
                    <a:ext uri="{9D8B030D-6E8A-4147-A177-3AD203B41FA5}">
                      <a16:colId xmlns:a16="http://schemas.microsoft.com/office/drawing/2014/main" val="1336688339"/>
                    </a:ext>
                  </a:extLst>
                </a:gridCol>
                <a:gridCol w="1494339">
                  <a:extLst>
                    <a:ext uri="{9D8B030D-6E8A-4147-A177-3AD203B41FA5}">
                      <a16:colId xmlns:a16="http://schemas.microsoft.com/office/drawing/2014/main" val="3161579618"/>
                    </a:ext>
                  </a:extLst>
                </a:gridCol>
                <a:gridCol w="1087733">
                  <a:extLst>
                    <a:ext uri="{9D8B030D-6E8A-4147-A177-3AD203B41FA5}">
                      <a16:colId xmlns:a16="http://schemas.microsoft.com/office/drawing/2014/main" val="1826063489"/>
                    </a:ext>
                  </a:extLst>
                </a:gridCol>
              </a:tblGrid>
              <a:tr h="49689">
                <a:tc>
                  <a:txBody>
                    <a:bodyPr/>
                    <a:lstStyle/>
                    <a:p>
                      <a:pPr algn="just">
                        <a:spcAft>
                          <a:spcPts val="0"/>
                        </a:spcAft>
                      </a:pPr>
                      <a:r>
                        <a:rPr lang="zh-CN" sz="2000" kern="100">
                          <a:effectLst/>
                        </a:rPr>
                        <a:t>版本</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修订人</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参与者</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修订日期</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修订状态</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修订说明</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审批日期</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审核人</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49235690"/>
                  </a:ext>
                </a:extLst>
              </a:tr>
              <a:tr h="0">
                <a:tc>
                  <a:txBody>
                    <a:bodyPr/>
                    <a:lstStyle/>
                    <a:p>
                      <a:pPr algn="just">
                        <a:spcAft>
                          <a:spcPts val="0"/>
                        </a:spcAft>
                      </a:pPr>
                      <a:r>
                        <a:rPr lang="en-US" sz="2000" kern="100">
                          <a:effectLst/>
                        </a:rPr>
                        <a:t>0.1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吴自强、刘震、陈雅菁</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2018/9/28-2018/9/30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S</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初始版本</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2018/9/30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4634653"/>
                  </a:ext>
                </a:extLst>
              </a:tr>
              <a:tr h="0">
                <a:tc>
                  <a:txBody>
                    <a:bodyPr/>
                    <a:lstStyle/>
                    <a:p>
                      <a:pPr algn="just">
                        <a:spcAft>
                          <a:spcPts val="0"/>
                        </a:spcAft>
                      </a:pPr>
                      <a:r>
                        <a:rPr lang="en-US" sz="2000" kern="100">
                          <a:effectLst/>
                        </a:rPr>
                        <a:t>0.1.1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G17</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05124999"/>
                  </a:ext>
                </a:extLst>
              </a:tr>
              <a:tr h="0">
                <a:tc>
                  <a:txBody>
                    <a:bodyPr/>
                    <a:lstStyle/>
                    <a:p>
                      <a:pPr algn="just">
                        <a:spcAft>
                          <a:spcPts val="0"/>
                        </a:spcAft>
                      </a:pPr>
                      <a:r>
                        <a:rPr lang="en-US" sz="2000" kern="100">
                          <a:effectLst/>
                        </a:rPr>
                        <a:t>0.2.0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2018/10/25-2018/10/28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2018/10/28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84632968"/>
                  </a:ext>
                </a:extLst>
              </a:tr>
              <a:tr h="0">
                <a:tc>
                  <a:txBody>
                    <a:bodyPr/>
                    <a:lstStyle/>
                    <a:p>
                      <a:pPr algn="just">
                        <a:spcAft>
                          <a:spcPts val="0"/>
                        </a:spcAft>
                      </a:pPr>
                      <a:r>
                        <a:rPr lang="en-US" sz="2000" kern="100">
                          <a:effectLst/>
                        </a:rPr>
                        <a:t>0.2.2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2018/11/2-2018/11/4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6161575"/>
                  </a:ext>
                </a:extLst>
              </a:tr>
              <a:tr h="0">
                <a:tc>
                  <a:txBody>
                    <a:bodyPr/>
                    <a:lstStyle/>
                    <a:p>
                      <a:pPr algn="just">
                        <a:spcAft>
                          <a:spcPts val="0"/>
                        </a:spcAft>
                      </a:pPr>
                      <a:r>
                        <a:rPr lang="en-US" sz="2000" kern="100">
                          <a:effectLst/>
                        </a:rPr>
                        <a:t>0.3.0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2018/11/7-2018/11/11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增加</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2018/11/11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G17</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49020051"/>
                  </a:ext>
                </a:extLst>
              </a:tr>
              <a:tr h="0">
                <a:tc>
                  <a:txBody>
                    <a:bodyPr/>
                    <a:lstStyle/>
                    <a:p>
                      <a:pPr algn="just">
                        <a:spcAft>
                          <a:spcPts val="0"/>
                        </a:spcAft>
                      </a:pPr>
                      <a:r>
                        <a:rPr lang="en-US" sz="2000" kern="100">
                          <a:effectLst/>
                        </a:rPr>
                        <a:t>0.5.0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2018/11/15-2018/11/18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增加</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2018/11/18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4007193"/>
                  </a:ext>
                </a:extLst>
              </a:tr>
              <a:tr h="0">
                <a:tc>
                  <a:txBody>
                    <a:bodyPr/>
                    <a:lstStyle/>
                    <a:p>
                      <a:pPr algn="just">
                        <a:spcAft>
                          <a:spcPts val="0"/>
                        </a:spcAft>
                      </a:pPr>
                      <a:r>
                        <a:rPr lang="en-US" sz="2000" kern="100">
                          <a:effectLst/>
                        </a:rPr>
                        <a:t>0.6.0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吴自强</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2018/11/22-2018/11/22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增加</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30448485"/>
                  </a:ext>
                </a:extLst>
              </a:tr>
              <a:tr h="0">
                <a:tc>
                  <a:txBody>
                    <a:bodyPr/>
                    <a:lstStyle/>
                    <a:p>
                      <a:pPr algn="just">
                        <a:spcAft>
                          <a:spcPts val="0"/>
                        </a:spcAft>
                      </a:pPr>
                      <a:r>
                        <a:rPr lang="en-US" sz="2000" kern="100">
                          <a:effectLst/>
                        </a:rPr>
                        <a:t>0.7.0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刘震、陈婧唯</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2018/11/25-2018/11/27</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2018/11/27</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dirty="0">
                          <a:effectLst/>
                        </a:rPr>
                        <a:t>G17</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14402137"/>
                  </a:ext>
                </a:extLst>
              </a:tr>
            </a:tbl>
          </a:graphicData>
        </a:graphic>
      </p:graphicFrame>
      <p:sp>
        <p:nvSpPr>
          <p:cNvPr id="6" name="Rectangle 1">
            <a:extLst>
              <a:ext uri="{FF2B5EF4-FFF2-40B4-BE49-F238E27FC236}">
                <a16:creationId xmlns:a16="http://schemas.microsoft.com/office/drawing/2014/main" id="{1CDF33B3-E1B6-4B7B-9D82-1F3B7FFAE61B}"/>
              </a:ext>
            </a:extLst>
          </p:cNvPr>
          <p:cNvSpPr>
            <a:spLocks noChangeArrowheads="1"/>
          </p:cNvSpPr>
          <p:nvPr/>
        </p:nvSpPr>
        <p:spPr bwMode="auto">
          <a:xfrm>
            <a:off x="637997" y="5643624"/>
            <a:ext cx="6019978" cy="129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15832" rIns="91440" bIns="2094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文档修订记录</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修订</a:t>
            </a:r>
            <a:r>
              <a:rPr kumimoji="0" lang="zh-CN"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状态：</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S--</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首次编写，</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增加，</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修改，</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删除；</a:t>
            </a:r>
            <a:endParaRPr kumimoji="0" lang="zh-CN"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日期格式：</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YYYY/MM/DD</a:t>
            </a:r>
            <a:endParaRPr kumimoji="0" lang="en-US"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5504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a:extLst>
              <a:ext uri="{FF2B5EF4-FFF2-40B4-BE49-F238E27FC236}">
                <a16:creationId xmlns:a16="http://schemas.microsoft.com/office/drawing/2014/main" id="{04612C7A-18CB-4FA1-80CA-FE3616EC0818}"/>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项目章程</a:t>
            </a:r>
          </a:p>
        </p:txBody>
      </p:sp>
      <p:sp>
        <p:nvSpPr>
          <p:cNvPr id="6" name="文本占位符 5">
            <a:extLst>
              <a:ext uri="{FF2B5EF4-FFF2-40B4-BE49-F238E27FC236}">
                <a16:creationId xmlns:a16="http://schemas.microsoft.com/office/drawing/2014/main" id="{9D703301-0657-48E4-B7B0-0D0D51B4C52A}"/>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altLang="zh-CN" sz="1800">
              <a:solidFill>
                <a:srgbClr val="FFFFFF">
                  <a:alpha val="70000"/>
                </a:srgbClr>
              </a:solidFill>
            </a:endParaRP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67482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9F632818-C115-4968-B089-F8BCE6065D76}"/>
              </a:ext>
            </a:extLst>
          </p:cNvPr>
          <p:cNvGraphicFramePr>
            <a:graphicFrameLocks noGrp="1"/>
          </p:cNvGraphicFramePr>
          <p:nvPr>
            <p:extLst>
              <p:ext uri="{D42A27DB-BD31-4B8C-83A1-F6EECF244321}">
                <p14:modId xmlns:p14="http://schemas.microsoft.com/office/powerpoint/2010/main" val="733833665"/>
              </p:ext>
            </p:extLst>
          </p:nvPr>
        </p:nvGraphicFramePr>
        <p:xfrm>
          <a:off x="353218" y="2910999"/>
          <a:ext cx="9152731" cy="3352800"/>
        </p:xfrm>
        <a:graphic>
          <a:graphicData uri="http://schemas.openxmlformats.org/drawingml/2006/table">
            <a:tbl>
              <a:tblPr firstRow="1" firstCol="1" bandRow="1">
                <a:tableStyleId>{5C22544A-7EE6-4342-B048-85BDC9FD1C3A}</a:tableStyleId>
              </a:tblPr>
              <a:tblGrid>
                <a:gridCol w="9152731">
                  <a:extLst>
                    <a:ext uri="{9D8B030D-6E8A-4147-A177-3AD203B41FA5}">
                      <a16:colId xmlns:a16="http://schemas.microsoft.com/office/drawing/2014/main" val="226433909"/>
                    </a:ext>
                  </a:extLst>
                </a:gridCol>
              </a:tblGrid>
              <a:tr h="0">
                <a:tc>
                  <a:txBody>
                    <a:bodyPr/>
                    <a:lstStyle/>
                    <a:p>
                      <a:pPr algn="just">
                        <a:spcAft>
                          <a:spcPts val="0"/>
                        </a:spcAft>
                      </a:pPr>
                      <a:r>
                        <a:rPr lang="en-US" sz="3200" b="0" kern="100" dirty="0">
                          <a:solidFill>
                            <a:schemeClr val="tx1"/>
                          </a:solidFill>
                          <a:effectLst/>
                        </a:rPr>
                        <a:t>2. </a:t>
                      </a:r>
                      <a:r>
                        <a:rPr lang="zh-CN" sz="3200" b="0" kern="100" dirty="0">
                          <a:solidFill>
                            <a:schemeClr val="tx1"/>
                          </a:solidFill>
                          <a:effectLst/>
                        </a:rPr>
                        <a:t>项目描述</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2373440147"/>
                  </a:ext>
                </a:extLst>
              </a:tr>
              <a:tr h="57150">
                <a:tc>
                  <a:txBody>
                    <a:bodyPr/>
                    <a:lstStyle/>
                    <a:p>
                      <a:pPr algn="just">
                        <a:spcAft>
                          <a:spcPts val="0"/>
                        </a:spcAft>
                      </a:pPr>
                      <a:r>
                        <a:rPr lang="en-US" sz="2800" b="0" kern="100" dirty="0">
                          <a:solidFill>
                            <a:schemeClr val="tx1"/>
                          </a:solidFill>
                          <a:effectLst/>
                        </a:rPr>
                        <a:t>2.1</a:t>
                      </a:r>
                      <a:r>
                        <a:rPr lang="zh-CN" sz="2800" b="0" kern="100" dirty="0">
                          <a:solidFill>
                            <a:schemeClr val="tx1"/>
                          </a:solidFill>
                          <a:effectLst/>
                        </a:rPr>
                        <a:t>项目目标</a:t>
                      </a:r>
                      <a:endParaRPr lang="zh-CN" sz="18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3032497108"/>
                  </a:ext>
                </a:extLst>
              </a:tr>
              <a:tr h="0">
                <a:tc>
                  <a:txBody>
                    <a:bodyPr/>
                    <a:lstStyle/>
                    <a:p>
                      <a:pPr algn="just">
                        <a:spcAft>
                          <a:spcPts val="0"/>
                        </a:spcAft>
                      </a:pPr>
                      <a:r>
                        <a:rPr lang="en-US" sz="2000" b="0" kern="100" dirty="0">
                          <a:solidFill>
                            <a:schemeClr val="tx1"/>
                          </a:solidFill>
                          <a:effectLst/>
                        </a:rPr>
                        <a:t>2.1.1</a:t>
                      </a:r>
                      <a:r>
                        <a:rPr lang="zh-CN" sz="2000" b="0" kern="100" dirty="0">
                          <a:solidFill>
                            <a:schemeClr val="tx1"/>
                          </a:solidFill>
                          <a:effectLst/>
                        </a:rPr>
                        <a:t>目标概述</a:t>
                      </a:r>
                      <a:r>
                        <a:rPr lang="en-US" sz="2000" b="0" kern="100" dirty="0">
                          <a:solidFill>
                            <a:schemeClr val="tx1"/>
                          </a:solidFill>
                          <a:effectLst/>
                        </a:rPr>
                        <a:t>     </a:t>
                      </a:r>
                      <a:endParaRPr lang="zh-CN" sz="2000" b="0" kern="100" dirty="0">
                        <a:solidFill>
                          <a:schemeClr val="tx1"/>
                        </a:solidFill>
                        <a:effectLst/>
                      </a:endParaRPr>
                    </a:p>
                    <a:p>
                      <a:pPr algn="just">
                        <a:spcAft>
                          <a:spcPts val="0"/>
                        </a:spcAft>
                      </a:pPr>
                      <a:r>
                        <a:rPr lang="en-US" sz="2000" b="0" kern="100" dirty="0">
                          <a:solidFill>
                            <a:schemeClr val="tx1"/>
                          </a:solidFill>
                          <a:effectLst/>
                        </a:rPr>
                        <a:t>    </a:t>
                      </a:r>
                      <a:r>
                        <a:rPr lang="zh-CN" sz="2000" b="0" kern="100" dirty="0">
                          <a:solidFill>
                            <a:schemeClr val="tx1"/>
                          </a:solidFill>
                          <a:effectLst/>
                        </a:rPr>
                        <a:t>小组在一学期内独自建成一个为用户有效全面地提供多个课程的资源共享和线上互动的软件工程系列课程教学辅助网站。形成一个服务学生，提供一些专业知识资源，以及答疑解惑的平台，并且能够有一些线上的师生互动。学生能够从这样的形式中学到知识，并且感受到便利与轻松。</a:t>
                      </a:r>
                    </a:p>
                    <a:p>
                      <a:pPr algn="just">
                        <a:spcAft>
                          <a:spcPts val="0"/>
                        </a:spcAft>
                      </a:pPr>
                      <a:r>
                        <a:rPr lang="en-US" sz="2000" b="0" kern="100" dirty="0">
                          <a:solidFill>
                            <a:schemeClr val="tx1"/>
                          </a:solidFill>
                          <a:effectLst/>
                        </a:rPr>
                        <a:t>2.1.2</a:t>
                      </a:r>
                      <a:r>
                        <a:rPr lang="zh-CN" sz="2000" b="0" kern="100" dirty="0">
                          <a:solidFill>
                            <a:schemeClr val="tx1"/>
                          </a:solidFill>
                          <a:effectLst/>
                        </a:rPr>
                        <a:t>总体目标</a:t>
                      </a:r>
                    </a:p>
                    <a:p>
                      <a:pPr algn="just">
                        <a:spcAft>
                          <a:spcPts val="0"/>
                        </a:spcAft>
                      </a:pPr>
                      <a:r>
                        <a:rPr lang="zh-CN" sz="2000" b="0" kern="100" dirty="0">
                          <a:solidFill>
                            <a:schemeClr val="tx1"/>
                          </a:solidFill>
                          <a:effectLst/>
                        </a:rPr>
                        <a:t>在一个学期内完成“软件工程系列课程教学辅助网站”项目的需求分析、总体设计与详细设计</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2705580965"/>
                  </a:ext>
                </a:extLst>
              </a:tr>
            </a:tbl>
          </a:graphicData>
        </a:graphic>
      </p:graphicFrame>
      <p:graphicFrame>
        <p:nvGraphicFramePr>
          <p:cNvPr id="4" name="表格 3">
            <a:extLst>
              <a:ext uri="{FF2B5EF4-FFF2-40B4-BE49-F238E27FC236}">
                <a16:creationId xmlns:a16="http://schemas.microsoft.com/office/drawing/2014/main" id="{8BAD66F8-779D-441F-A80C-EE8D249E507F}"/>
              </a:ext>
            </a:extLst>
          </p:cNvPr>
          <p:cNvGraphicFramePr>
            <a:graphicFrameLocks noGrp="1"/>
          </p:cNvGraphicFramePr>
          <p:nvPr>
            <p:extLst>
              <p:ext uri="{D42A27DB-BD31-4B8C-83A1-F6EECF244321}">
                <p14:modId xmlns:p14="http://schemas.microsoft.com/office/powerpoint/2010/main" val="192626968"/>
              </p:ext>
            </p:extLst>
          </p:nvPr>
        </p:nvGraphicFramePr>
        <p:xfrm>
          <a:off x="442118" y="424021"/>
          <a:ext cx="9063831" cy="1645920"/>
        </p:xfrm>
        <a:graphic>
          <a:graphicData uri="http://schemas.openxmlformats.org/drawingml/2006/table">
            <a:tbl>
              <a:tblPr firstRow="1" firstCol="1" bandRow="1">
                <a:tableStyleId>{5C22544A-7EE6-4342-B048-85BDC9FD1C3A}</a:tableStyleId>
              </a:tblPr>
              <a:tblGrid>
                <a:gridCol w="2427812">
                  <a:extLst>
                    <a:ext uri="{9D8B030D-6E8A-4147-A177-3AD203B41FA5}">
                      <a16:colId xmlns:a16="http://schemas.microsoft.com/office/drawing/2014/main" val="132637513"/>
                    </a:ext>
                  </a:extLst>
                </a:gridCol>
                <a:gridCol w="6636019">
                  <a:extLst>
                    <a:ext uri="{9D8B030D-6E8A-4147-A177-3AD203B41FA5}">
                      <a16:colId xmlns:a16="http://schemas.microsoft.com/office/drawing/2014/main" val="3460258674"/>
                    </a:ext>
                  </a:extLst>
                </a:gridCol>
              </a:tblGrid>
              <a:tr h="57150">
                <a:tc gridSpan="2">
                  <a:txBody>
                    <a:bodyPr/>
                    <a:lstStyle/>
                    <a:p>
                      <a:pPr algn="just">
                        <a:spcBef>
                          <a:spcPts val="300"/>
                        </a:spcBef>
                        <a:spcAft>
                          <a:spcPts val="300"/>
                        </a:spcAft>
                        <a:tabLst>
                          <a:tab pos="2743200" algn="ctr"/>
                          <a:tab pos="5486400" algn="r"/>
                        </a:tabLst>
                      </a:pPr>
                      <a:r>
                        <a:rPr lang="en-US" sz="2800" b="0" kern="100" dirty="0">
                          <a:solidFill>
                            <a:schemeClr val="tx1"/>
                          </a:solidFill>
                          <a:effectLst/>
                        </a:rPr>
                        <a:t>1. </a:t>
                      </a:r>
                      <a:r>
                        <a:rPr lang="zh-CN" sz="2800" b="0" kern="100" dirty="0">
                          <a:solidFill>
                            <a:schemeClr val="tx1"/>
                          </a:solidFill>
                          <a:effectLst/>
                        </a:rPr>
                        <a:t>项目基本信息</a:t>
                      </a:r>
                      <a:endParaRPr lang="zh-CN" sz="11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541686640"/>
                  </a:ext>
                </a:extLst>
              </a:tr>
              <a:tr h="0">
                <a:tc>
                  <a:txBody>
                    <a:bodyPr/>
                    <a:lstStyle/>
                    <a:p>
                      <a:pPr algn="just">
                        <a:spcBef>
                          <a:spcPts val="300"/>
                        </a:spcBef>
                        <a:spcAft>
                          <a:spcPts val="300"/>
                        </a:spcAft>
                        <a:tabLst>
                          <a:tab pos="2743200" algn="ctr"/>
                          <a:tab pos="5486400" algn="r"/>
                        </a:tabLst>
                      </a:pPr>
                      <a:r>
                        <a:rPr lang="en-US" sz="2000" b="0" kern="100">
                          <a:solidFill>
                            <a:schemeClr val="tx1"/>
                          </a:solidFill>
                          <a:effectLst/>
                        </a:rPr>
                        <a:t>1.1</a:t>
                      </a:r>
                      <a:r>
                        <a:rPr lang="zh-CN" sz="2000" b="0" kern="100">
                          <a:solidFill>
                            <a:schemeClr val="tx1"/>
                          </a:solidFill>
                          <a:effectLst/>
                        </a:rPr>
                        <a:t>项目名称</a:t>
                      </a:r>
                      <a:endParaRPr lang="zh-CN" sz="11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zh-CN" sz="1600" kern="100" dirty="0">
                          <a:effectLst/>
                        </a:rPr>
                        <a:t>“软件工程系列课程教学辅助网站”项目</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78703217"/>
                  </a:ext>
                </a:extLst>
              </a:tr>
              <a:tr h="0">
                <a:tc>
                  <a:txBody>
                    <a:bodyPr/>
                    <a:lstStyle/>
                    <a:p>
                      <a:pPr algn="just">
                        <a:spcBef>
                          <a:spcPts val="300"/>
                        </a:spcBef>
                        <a:spcAft>
                          <a:spcPts val="300"/>
                        </a:spcAft>
                        <a:tabLst>
                          <a:tab pos="2743200" algn="ctr"/>
                          <a:tab pos="5486400" algn="r"/>
                        </a:tabLst>
                      </a:pPr>
                      <a:r>
                        <a:rPr lang="en-US" sz="2000" b="0" kern="100" dirty="0">
                          <a:solidFill>
                            <a:schemeClr val="tx1"/>
                          </a:solidFill>
                          <a:effectLst/>
                        </a:rPr>
                        <a:t>1.2</a:t>
                      </a:r>
                      <a:r>
                        <a:rPr lang="zh-CN" sz="2000" b="0" kern="100" dirty="0">
                          <a:solidFill>
                            <a:schemeClr val="tx1"/>
                          </a:solidFill>
                          <a:effectLst/>
                        </a:rPr>
                        <a:t>项目开始日期</a:t>
                      </a:r>
                      <a:endParaRPr lang="zh-CN" sz="11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en-US" sz="1600" kern="100" dirty="0">
                          <a:effectLst/>
                        </a:rPr>
                        <a:t>2018/09/27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31237049"/>
                  </a:ext>
                </a:extLst>
              </a:tr>
              <a:tr h="61754">
                <a:tc>
                  <a:txBody>
                    <a:bodyPr/>
                    <a:lstStyle/>
                    <a:p>
                      <a:pPr algn="just">
                        <a:spcBef>
                          <a:spcPts val="300"/>
                        </a:spcBef>
                        <a:spcAft>
                          <a:spcPts val="300"/>
                        </a:spcAft>
                        <a:tabLst>
                          <a:tab pos="2743200" algn="ctr"/>
                          <a:tab pos="5486400" algn="r"/>
                        </a:tabLst>
                      </a:pPr>
                      <a:r>
                        <a:rPr lang="en-US" sz="2000" b="0" kern="100">
                          <a:solidFill>
                            <a:schemeClr val="tx1"/>
                          </a:solidFill>
                          <a:effectLst/>
                        </a:rPr>
                        <a:t>1.3</a:t>
                      </a:r>
                      <a:r>
                        <a:rPr lang="zh-CN" sz="2000" b="0" kern="100">
                          <a:solidFill>
                            <a:schemeClr val="tx1"/>
                          </a:solidFill>
                          <a:effectLst/>
                        </a:rPr>
                        <a:t>项目完成日期</a:t>
                      </a:r>
                      <a:endParaRPr lang="zh-CN" sz="11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en-US" sz="1600" kern="100" dirty="0">
                          <a:effectLst/>
                        </a:rPr>
                        <a:t>2019/01/18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13543876"/>
                  </a:ext>
                </a:extLst>
              </a:tr>
              <a:tr h="0">
                <a:tc>
                  <a:txBody>
                    <a:bodyPr/>
                    <a:lstStyle/>
                    <a:p>
                      <a:pPr algn="just">
                        <a:spcBef>
                          <a:spcPts val="300"/>
                        </a:spcBef>
                        <a:spcAft>
                          <a:spcPts val="300"/>
                        </a:spcAft>
                        <a:tabLst>
                          <a:tab pos="2743200" algn="ctr"/>
                          <a:tab pos="5486400" algn="r"/>
                        </a:tabLst>
                      </a:pPr>
                      <a:r>
                        <a:rPr lang="en-US" sz="2000" b="0" kern="100" dirty="0">
                          <a:solidFill>
                            <a:schemeClr val="tx1"/>
                          </a:solidFill>
                          <a:effectLst/>
                        </a:rPr>
                        <a:t>1.4</a:t>
                      </a:r>
                      <a:r>
                        <a:rPr lang="zh-CN" sz="2000" b="0" kern="100" dirty="0">
                          <a:solidFill>
                            <a:schemeClr val="tx1"/>
                          </a:solidFill>
                          <a:effectLst/>
                        </a:rPr>
                        <a:t>参与部门</a:t>
                      </a:r>
                      <a:endParaRPr lang="zh-CN" sz="11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en-US" sz="1600" kern="100" dirty="0">
                          <a:effectLst/>
                        </a:rPr>
                        <a:t>PRD-G17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66212448"/>
                  </a:ext>
                </a:extLst>
              </a:tr>
            </a:tbl>
          </a:graphicData>
        </a:graphic>
      </p:graphicFrame>
    </p:spTree>
    <p:extLst>
      <p:ext uri="{BB962C8B-B14F-4D97-AF65-F5344CB8AC3E}">
        <p14:creationId xmlns:p14="http://schemas.microsoft.com/office/powerpoint/2010/main" val="240124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3">
            <a:extLst>
              <a:ext uri="{FF2B5EF4-FFF2-40B4-BE49-F238E27FC236}">
                <a16:creationId xmlns:a16="http://schemas.microsoft.com/office/drawing/2014/main" id="{16A20397-AEB1-45E4-AADA-C63BB1F67DB2}"/>
              </a:ext>
            </a:extLst>
          </p:cNvPr>
          <p:cNvSpPr txBox="1">
            <a:spLocks noChangeArrowheads="1"/>
          </p:cNvSpPr>
          <p:nvPr/>
        </p:nvSpPr>
        <p:spPr bwMode="auto">
          <a:xfrm>
            <a:off x="4246563" y="242888"/>
            <a:ext cx="2030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eaLnBrk="1" hangingPunct="1">
              <a:buFont typeface="Arial" panose="020B0604020202020204" pitchFamily="34" charset="0"/>
              <a:buNone/>
            </a:pPr>
            <a:r>
              <a:rPr lang="zh-CN" altLang="en-US" sz="2800" b="1" dirty="0"/>
              <a:t>干系人分析</a:t>
            </a:r>
            <a:endParaRPr lang="zh-CN" altLang="zh-CN" sz="2800" b="1" dirty="0"/>
          </a:p>
        </p:txBody>
      </p:sp>
      <p:graphicFrame>
        <p:nvGraphicFramePr>
          <p:cNvPr id="3" name="表格 2">
            <a:extLst>
              <a:ext uri="{FF2B5EF4-FFF2-40B4-BE49-F238E27FC236}">
                <a16:creationId xmlns:a16="http://schemas.microsoft.com/office/drawing/2014/main" id="{FD2C2137-A87E-4D44-9483-79CA53D2EB5D}"/>
              </a:ext>
            </a:extLst>
          </p:cNvPr>
          <p:cNvGraphicFramePr>
            <a:graphicFrameLocks noGrp="1"/>
          </p:cNvGraphicFramePr>
          <p:nvPr>
            <p:extLst>
              <p:ext uri="{D42A27DB-BD31-4B8C-83A1-F6EECF244321}">
                <p14:modId xmlns:p14="http://schemas.microsoft.com/office/powerpoint/2010/main" val="3249525444"/>
              </p:ext>
            </p:extLst>
          </p:nvPr>
        </p:nvGraphicFramePr>
        <p:xfrm>
          <a:off x="620135" y="766763"/>
          <a:ext cx="10457440" cy="1743076"/>
        </p:xfrm>
        <a:graphic>
          <a:graphicData uri="http://schemas.openxmlformats.org/drawingml/2006/table">
            <a:tbl>
              <a:tblPr firstRow="1" firstCol="1" bandRow="1">
                <a:tableStyleId>{5C22544A-7EE6-4342-B048-85BDC9FD1C3A}</a:tableStyleId>
              </a:tblPr>
              <a:tblGrid>
                <a:gridCol w="928946">
                  <a:extLst>
                    <a:ext uri="{9D8B030D-6E8A-4147-A177-3AD203B41FA5}">
                      <a16:colId xmlns:a16="http://schemas.microsoft.com/office/drawing/2014/main" val="1774770989"/>
                    </a:ext>
                  </a:extLst>
                </a:gridCol>
                <a:gridCol w="1392870">
                  <a:extLst>
                    <a:ext uri="{9D8B030D-6E8A-4147-A177-3AD203B41FA5}">
                      <a16:colId xmlns:a16="http://schemas.microsoft.com/office/drawing/2014/main" val="2113714756"/>
                    </a:ext>
                  </a:extLst>
                </a:gridCol>
                <a:gridCol w="1701789">
                  <a:extLst>
                    <a:ext uri="{9D8B030D-6E8A-4147-A177-3AD203B41FA5}">
                      <a16:colId xmlns:a16="http://schemas.microsoft.com/office/drawing/2014/main" val="239942769"/>
                    </a:ext>
                  </a:extLst>
                </a:gridCol>
                <a:gridCol w="2166807">
                  <a:extLst>
                    <a:ext uri="{9D8B030D-6E8A-4147-A177-3AD203B41FA5}">
                      <a16:colId xmlns:a16="http://schemas.microsoft.com/office/drawing/2014/main" val="2755686649"/>
                    </a:ext>
                  </a:extLst>
                </a:gridCol>
                <a:gridCol w="1546783">
                  <a:extLst>
                    <a:ext uri="{9D8B030D-6E8A-4147-A177-3AD203B41FA5}">
                      <a16:colId xmlns:a16="http://schemas.microsoft.com/office/drawing/2014/main" val="1086675057"/>
                    </a:ext>
                  </a:extLst>
                </a:gridCol>
                <a:gridCol w="1392870">
                  <a:extLst>
                    <a:ext uri="{9D8B030D-6E8A-4147-A177-3AD203B41FA5}">
                      <a16:colId xmlns:a16="http://schemas.microsoft.com/office/drawing/2014/main" val="549579220"/>
                    </a:ext>
                  </a:extLst>
                </a:gridCol>
                <a:gridCol w="1327375">
                  <a:extLst>
                    <a:ext uri="{9D8B030D-6E8A-4147-A177-3AD203B41FA5}">
                      <a16:colId xmlns:a16="http://schemas.microsoft.com/office/drawing/2014/main" val="2890788993"/>
                    </a:ext>
                  </a:extLst>
                </a:gridCol>
              </a:tblGrid>
              <a:tr h="453390">
                <a:tc>
                  <a:txBody>
                    <a:bodyPr/>
                    <a:lstStyle/>
                    <a:p>
                      <a:pPr algn="just">
                        <a:spcAft>
                          <a:spcPts val="0"/>
                        </a:spcAft>
                      </a:pPr>
                      <a:r>
                        <a:rPr lang="zh-CN" sz="2000" kern="100" dirty="0">
                          <a:effectLst/>
                        </a:rPr>
                        <a:t>姓名</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角色</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电话</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QQ</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微信</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地址</a:t>
                      </a:r>
                      <a:endParaRPr lang="zh-CN" sz="2000" kern="10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1098394775"/>
                  </a:ext>
                </a:extLst>
              </a:tr>
              <a:tr h="609600">
                <a:tc>
                  <a:txBody>
                    <a:bodyPr/>
                    <a:lstStyle/>
                    <a:p>
                      <a:pPr algn="just">
                        <a:spcAft>
                          <a:spcPts val="0"/>
                        </a:spcAft>
                      </a:pPr>
                      <a:r>
                        <a:rPr lang="zh-CN" sz="2000" kern="100">
                          <a:effectLst/>
                        </a:rPr>
                        <a:t>杨枨</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项目发布人</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13357102333</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yangc@zucc.edu.cn</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3407837159</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HolleyYang</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理四</a:t>
                      </a:r>
                      <a:r>
                        <a:rPr lang="en-US" sz="2000" kern="100" dirty="0">
                          <a:effectLst/>
                        </a:rPr>
                        <a:t>504</a:t>
                      </a:r>
                      <a:endParaRPr lang="zh-CN" sz="2000" kern="100" dirty="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2125927060"/>
                  </a:ext>
                </a:extLst>
              </a:tr>
              <a:tr h="680086">
                <a:tc>
                  <a:txBody>
                    <a:bodyPr/>
                    <a:lstStyle/>
                    <a:p>
                      <a:pPr algn="just">
                        <a:spcAft>
                          <a:spcPts val="0"/>
                        </a:spcAft>
                      </a:pPr>
                      <a:r>
                        <a:rPr lang="zh-CN" sz="2000" kern="100">
                          <a:effectLst/>
                        </a:rPr>
                        <a:t>侯宏仑</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教师</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13071858629</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houhl@zucc.edu.cn</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56689824</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土豆烧牛牛</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理四</a:t>
                      </a:r>
                      <a:r>
                        <a:rPr lang="en-US" sz="2000" kern="100" dirty="0">
                          <a:effectLst/>
                        </a:rPr>
                        <a:t>501</a:t>
                      </a:r>
                      <a:endParaRPr lang="zh-CN" sz="2000" kern="100" dirty="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942912652"/>
                  </a:ext>
                </a:extLst>
              </a:tr>
            </a:tbl>
          </a:graphicData>
        </a:graphic>
      </p:graphicFrame>
      <p:graphicFrame>
        <p:nvGraphicFramePr>
          <p:cNvPr id="4" name="表格 3">
            <a:extLst>
              <a:ext uri="{FF2B5EF4-FFF2-40B4-BE49-F238E27FC236}">
                <a16:creationId xmlns:a16="http://schemas.microsoft.com/office/drawing/2014/main" id="{6DAB99E2-BFBA-4817-9BCA-3D1D535EBE09}"/>
              </a:ext>
            </a:extLst>
          </p:cNvPr>
          <p:cNvGraphicFramePr>
            <a:graphicFrameLocks noGrp="1"/>
          </p:cNvGraphicFramePr>
          <p:nvPr>
            <p:extLst>
              <p:ext uri="{D42A27DB-BD31-4B8C-83A1-F6EECF244321}">
                <p14:modId xmlns:p14="http://schemas.microsoft.com/office/powerpoint/2010/main" val="2384263490"/>
              </p:ext>
            </p:extLst>
          </p:nvPr>
        </p:nvGraphicFramePr>
        <p:xfrm>
          <a:off x="266700" y="2709863"/>
          <a:ext cx="11630026" cy="4023360"/>
        </p:xfrm>
        <a:graphic>
          <a:graphicData uri="http://schemas.openxmlformats.org/drawingml/2006/table">
            <a:tbl>
              <a:tblPr firstRow="1" firstCol="1" bandRow="1">
                <a:tableStyleId>{5C22544A-7EE6-4342-B048-85BDC9FD1C3A}</a:tableStyleId>
              </a:tblPr>
              <a:tblGrid>
                <a:gridCol w="1148745">
                  <a:extLst>
                    <a:ext uri="{9D8B030D-6E8A-4147-A177-3AD203B41FA5}">
                      <a16:colId xmlns:a16="http://schemas.microsoft.com/office/drawing/2014/main" val="1741561077"/>
                    </a:ext>
                  </a:extLst>
                </a:gridCol>
                <a:gridCol w="962722">
                  <a:extLst>
                    <a:ext uri="{9D8B030D-6E8A-4147-A177-3AD203B41FA5}">
                      <a16:colId xmlns:a16="http://schemas.microsoft.com/office/drawing/2014/main" val="2619831142"/>
                    </a:ext>
                  </a:extLst>
                </a:gridCol>
                <a:gridCol w="2116896">
                  <a:extLst>
                    <a:ext uri="{9D8B030D-6E8A-4147-A177-3AD203B41FA5}">
                      <a16:colId xmlns:a16="http://schemas.microsoft.com/office/drawing/2014/main" val="3094298446"/>
                    </a:ext>
                  </a:extLst>
                </a:gridCol>
                <a:gridCol w="3512485">
                  <a:extLst>
                    <a:ext uri="{9D8B030D-6E8A-4147-A177-3AD203B41FA5}">
                      <a16:colId xmlns:a16="http://schemas.microsoft.com/office/drawing/2014/main" val="580592387"/>
                    </a:ext>
                  </a:extLst>
                </a:gridCol>
                <a:gridCol w="1965100">
                  <a:extLst>
                    <a:ext uri="{9D8B030D-6E8A-4147-A177-3AD203B41FA5}">
                      <a16:colId xmlns:a16="http://schemas.microsoft.com/office/drawing/2014/main" val="3364043671"/>
                    </a:ext>
                  </a:extLst>
                </a:gridCol>
                <a:gridCol w="1924078">
                  <a:extLst>
                    <a:ext uri="{9D8B030D-6E8A-4147-A177-3AD203B41FA5}">
                      <a16:colId xmlns:a16="http://schemas.microsoft.com/office/drawing/2014/main" val="2352617197"/>
                    </a:ext>
                  </a:extLst>
                </a:gridCol>
              </a:tblGrid>
              <a:tr h="0">
                <a:tc>
                  <a:txBody>
                    <a:bodyPr/>
                    <a:lstStyle/>
                    <a:p>
                      <a:pPr algn="just">
                        <a:spcAft>
                          <a:spcPts val="0"/>
                        </a:spcAft>
                      </a:pPr>
                      <a:r>
                        <a:rPr lang="zh-CN" sz="2400" kern="100" dirty="0">
                          <a:effectLst/>
                        </a:rPr>
                        <a:t>姓名</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职位</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电话</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邮箱</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QQ</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微信</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53398187"/>
                  </a:ext>
                </a:extLst>
              </a:tr>
              <a:tr h="0">
                <a:tc>
                  <a:txBody>
                    <a:bodyPr/>
                    <a:lstStyle/>
                    <a:p>
                      <a:pPr algn="just">
                        <a:spcAft>
                          <a:spcPts val="0"/>
                        </a:spcAft>
                      </a:pPr>
                      <a:r>
                        <a:rPr lang="zh-CN" sz="2400" kern="100" dirty="0">
                          <a:effectLst/>
                        </a:rPr>
                        <a:t>童欣</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组长</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31602377@stu.zucc.edu.cn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824336660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07385941"/>
                  </a:ext>
                </a:extLst>
              </a:tr>
              <a:tr h="0">
                <a:tc>
                  <a:txBody>
                    <a:bodyPr/>
                    <a:lstStyle/>
                    <a:p>
                      <a:pPr algn="just">
                        <a:spcAft>
                          <a:spcPts val="0"/>
                        </a:spcAft>
                      </a:pPr>
                      <a:r>
                        <a:rPr lang="zh-CN" sz="2400" kern="100">
                          <a:effectLst/>
                        </a:rPr>
                        <a:t>吴自强</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13588898232</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31602305@stu.zucc.edu.cn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1805200620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1805200620</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6020829"/>
                  </a:ext>
                </a:extLst>
              </a:tr>
              <a:tr h="0">
                <a:tc>
                  <a:txBody>
                    <a:bodyPr/>
                    <a:lstStyle/>
                    <a:p>
                      <a:pPr algn="just">
                        <a:spcAft>
                          <a:spcPts val="0"/>
                        </a:spcAft>
                      </a:pPr>
                      <a:r>
                        <a:rPr lang="zh-CN" sz="2400" kern="100">
                          <a:effectLst/>
                        </a:rPr>
                        <a:t>陈雅菁</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17774009674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31501357@stu.zucc.edu.cn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735730004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17774009674</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72700002"/>
                  </a:ext>
                </a:extLst>
              </a:tr>
              <a:tr h="0">
                <a:tc>
                  <a:txBody>
                    <a:bodyPr/>
                    <a:lstStyle/>
                    <a:p>
                      <a:pPr algn="just">
                        <a:spcAft>
                          <a:spcPts val="0"/>
                        </a:spcAft>
                      </a:pPr>
                      <a:r>
                        <a:rPr lang="zh-CN" sz="2400" kern="100">
                          <a:effectLst/>
                        </a:rPr>
                        <a:t>陈婧唯</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15336579332</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31601340@stu.zucc.edu.cn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987818585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15336579332</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56254454"/>
                  </a:ext>
                </a:extLst>
              </a:tr>
              <a:tr h="0">
                <a:tc>
                  <a:txBody>
                    <a:bodyPr/>
                    <a:lstStyle/>
                    <a:p>
                      <a:pPr algn="just">
                        <a:spcAft>
                          <a:spcPts val="0"/>
                        </a:spcAft>
                      </a:pPr>
                      <a:r>
                        <a:rPr lang="zh-CN" sz="2400" kern="100">
                          <a:effectLst/>
                        </a:rPr>
                        <a:t>刘震</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15958129576</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31601357@stu.zucc.edu.cn</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664522240</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Lz664522240</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28180377"/>
                  </a:ext>
                </a:extLst>
              </a:tr>
            </a:tbl>
          </a:graphicData>
        </a:graphic>
      </p:graphicFrame>
    </p:spTree>
    <p:extLst>
      <p:ext uri="{BB962C8B-B14F-4D97-AF65-F5344CB8AC3E}">
        <p14:creationId xmlns:p14="http://schemas.microsoft.com/office/powerpoint/2010/main" val="4163655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283841A-66E1-45CA-845A-4FE8A8FB13BA}"/>
              </a:ext>
            </a:extLst>
          </p:cNvPr>
          <p:cNvSpPr/>
          <p:nvPr/>
        </p:nvSpPr>
        <p:spPr>
          <a:xfrm>
            <a:off x="533399" y="872371"/>
            <a:ext cx="9020175" cy="4339650"/>
          </a:xfrm>
          <a:prstGeom prst="rect">
            <a:avLst/>
          </a:prstGeom>
        </p:spPr>
        <p:txBody>
          <a:bodyPr wrap="square">
            <a:spAutoFit/>
          </a:bodyPr>
          <a:lstStyle/>
          <a:p>
            <a:pPr algn="just">
              <a:spcAft>
                <a:spcPts val="0"/>
              </a:spcAft>
            </a:pPr>
            <a:r>
              <a:rPr lang="en-US" altLang="zh-CN" sz="3600" b="1" kern="100" dirty="0">
                <a:latin typeface="宋体" panose="02010600030101010101" pitchFamily="2" charset="-122"/>
                <a:ea typeface="宋体" panose="02010600030101010101" pitchFamily="2" charset="-122"/>
                <a:cs typeface="宋体" panose="02010600030101010101" pitchFamily="2" charset="-122"/>
              </a:rPr>
              <a:t>2.4</a:t>
            </a:r>
            <a:r>
              <a:rPr lang="zh-CN" altLang="zh-CN" sz="3600" b="1" kern="100" dirty="0">
                <a:latin typeface="Times New Roman" panose="02020603050405020304" pitchFamily="18" charset="0"/>
                <a:ea typeface="宋体" panose="02010600030101010101" pitchFamily="2" charset="-122"/>
                <a:cs typeface="宋体" panose="02010600030101010101" pitchFamily="2" charset="-122"/>
              </a:rPr>
              <a:t>项目里程碑</a:t>
            </a:r>
            <a:endParaRPr lang="zh-CN" altLang="zh-CN" sz="24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1</a:t>
            </a:r>
            <a:r>
              <a:rPr lang="zh-CN" altLang="zh-CN" sz="2400" kern="100" dirty="0">
                <a:latin typeface="Times New Roman" panose="02020603050405020304" pitchFamily="18" charset="0"/>
                <a:ea typeface="宋体" panose="02010600030101010101" pitchFamily="2" charset="-122"/>
              </a:rPr>
              <a:t>、项目任务书下达；项目可行性报告提交</a:t>
            </a:r>
          </a:p>
          <a:p>
            <a:pPr algn="just">
              <a:spcAft>
                <a:spcPts val="0"/>
              </a:spcAft>
            </a:pPr>
            <a:r>
              <a:rPr lang="en-US" altLang="zh-CN" sz="2400" kern="100" dirty="0">
                <a:latin typeface="Times New Roman" panose="02020603050405020304" pitchFamily="18" charset="0"/>
                <a:ea typeface="宋体" panose="02010600030101010101" pitchFamily="2" charset="-122"/>
              </a:rPr>
              <a:t>2</a:t>
            </a:r>
            <a:r>
              <a:rPr lang="zh-CN" altLang="zh-CN" sz="2400" kern="100" dirty="0">
                <a:latin typeface="Times New Roman" panose="02020603050405020304" pitchFamily="18" charset="0"/>
                <a:ea typeface="宋体" panose="02010600030101010101" pitchFamily="2" charset="-122"/>
              </a:rPr>
              <a:t>、项目章程；项目总体计划；需求工程计划；</a:t>
            </a:r>
            <a:r>
              <a:rPr lang="en-US" altLang="zh-CN" sz="2400" kern="100" dirty="0">
                <a:latin typeface="Times New Roman" panose="02020603050405020304" pitchFamily="18" charset="0"/>
                <a:ea typeface="宋体" panose="02010600030101010101" pitchFamily="2" charset="-122"/>
              </a:rPr>
              <a:t>QA</a:t>
            </a:r>
            <a:r>
              <a:rPr lang="zh-CN" altLang="zh-CN" sz="2400" kern="100" dirty="0">
                <a:latin typeface="Times New Roman" panose="02020603050405020304" pitchFamily="18" charset="0"/>
                <a:ea typeface="宋体" panose="02010600030101010101" pitchFamily="2" charset="-122"/>
              </a:rPr>
              <a:t>计划</a:t>
            </a:r>
          </a:p>
          <a:p>
            <a:pPr algn="just">
              <a:spcAft>
                <a:spcPts val="0"/>
              </a:spcAft>
            </a:pPr>
            <a:r>
              <a:rPr lang="en-US" altLang="zh-CN" sz="2400" kern="100" dirty="0">
                <a:latin typeface="Times New Roman" panose="02020603050405020304" pitchFamily="18" charset="0"/>
                <a:ea typeface="宋体" panose="02010600030101010101" pitchFamily="2" charset="-122"/>
              </a:rPr>
              <a:t>3</a:t>
            </a:r>
            <a:r>
              <a:rPr lang="zh-CN" altLang="zh-CN" sz="2400" kern="100" dirty="0">
                <a:latin typeface="Times New Roman" panose="02020603050405020304" pitchFamily="18" charset="0"/>
                <a:ea typeface="宋体" panose="02010600030101010101" pitchFamily="2" charset="-122"/>
              </a:rPr>
              <a:t>、需求工程计划 修改及评审</a:t>
            </a:r>
          </a:p>
          <a:p>
            <a:pPr algn="just">
              <a:spcAft>
                <a:spcPts val="0"/>
              </a:spcAft>
            </a:pPr>
            <a:r>
              <a:rPr lang="en-US" altLang="zh-CN" sz="2400" kern="100" dirty="0">
                <a:latin typeface="Times New Roman" panose="02020603050405020304" pitchFamily="18" charset="0"/>
                <a:ea typeface="宋体" panose="02010600030101010101" pitchFamily="2" charset="-122"/>
              </a:rPr>
              <a:t>4</a:t>
            </a:r>
            <a:r>
              <a:rPr lang="zh-CN" altLang="zh-CN" sz="2400" kern="100" dirty="0">
                <a:latin typeface="Times New Roman" panose="02020603050405020304" pitchFamily="18" charset="0"/>
                <a:ea typeface="宋体" panose="02010600030101010101" pitchFamily="2" charset="-122"/>
              </a:rPr>
              <a:t>、计划评审；需求工程计划讲解</a:t>
            </a:r>
          </a:p>
          <a:p>
            <a:pPr algn="just">
              <a:spcAft>
                <a:spcPts val="0"/>
              </a:spcAft>
            </a:pPr>
            <a:r>
              <a:rPr lang="en-US" altLang="zh-CN" sz="2400" kern="100" dirty="0">
                <a:latin typeface="Times New Roman" panose="02020603050405020304" pitchFamily="18" charset="0"/>
                <a:ea typeface="宋体" panose="02010600030101010101" pitchFamily="2" charset="-122"/>
              </a:rPr>
              <a:t>5</a:t>
            </a:r>
            <a:r>
              <a:rPr lang="zh-CN" altLang="zh-CN" sz="2400" kern="100" dirty="0">
                <a:latin typeface="Times New Roman" panose="02020603050405020304" pitchFamily="18" charset="0"/>
                <a:ea typeface="宋体" panose="02010600030101010101" pitchFamily="2" charset="-122"/>
              </a:rPr>
              <a:t>、软件需求规格说明书提交、修改、评审</a:t>
            </a:r>
          </a:p>
          <a:p>
            <a:pPr algn="just">
              <a:spcAft>
                <a:spcPts val="0"/>
              </a:spcAft>
            </a:pPr>
            <a:r>
              <a:rPr lang="en-US" altLang="zh-CN" sz="2400" kern="100" dirty="0">
                <a:latin typeface="Times New Roman" panose="02020603050405020304" pitchFamily="18" charset="0"/>
                <a:ea typeface="宋体" panose="02010600030101010101" pitchFamily="2" charset="-122"/>
              </a:rPr>
              <a:t>6</a:t>
            </a:r>
            <a:r>
              <a:rPr lang="zh-CN" altLang="zh-CN" sz="2400" kern="100" dirty="0">
                <a:latin typeface="Times New Roman" panose="02020603050405020304" pitchFamily="18" charset="0"/>
                <a:ea typeface="宋体" panose="02010600030101010101" pitchFamily="2" charset="-122"/>
              </a:rPr>
              <a:t>、软件需求变更文档提交、修改、评审</a:t>
            </a:r>
          </a:p>
          <a:p>
            <a:pPr algn="just">
              <a:spcAft>
                <a:spcPts val="0"/>
              </a:spcAft>
            </a:pPr>
            <a:r>
              <a:rPr lang="en-US" altLang="zh-CN" sz="2400" kern="100" dirty="0">
                <a:latin typeface="Times New Roman" panose="02020603050405020304" pitchFamily="18" charset="0"/>
                <a:ea typeface="宋体" panose="02010600030101010101" pitchFamily="2" charset="-122"/>
              </a:rPr>
              <a:t>7</a:t>
            </a:r>
            <a:r>
              <a:rPr lang="zh-CN" altLang="zh-CN" sz="2400" kern="100" dirty="0">
                <a:latin typeface="Times New Roman" panose="02020603050405020304" pitchFamily="18" charset="0"/>
                <a:ea typeface="宋体" panose="02010600030101010101" pitchFamily="2" charset="-122"/>
              </a:rPr>
              <a:t>、系统设计与实现设计</a:t>
            </a:r>
          </a:p>
          <a:p>
            <a:pPr algn="just">
              <a:spcAft>
                <a:spcPts val="0"/>
              </a:spcAft>
            </a:pPr>
            <a:r>
              <a:rPr lang="en-US" altLang="zh-CN" sz="2400" kern="100" dirty="0">
                <a:latin typeface="Times New Roman" panose="02020603050405020304" pitchFamily="18" charset="0"/>
                <a:ea typeface="宋体" panose="02010600030101010101" pitchFamily="2" charset="-122"/>
              </a:rPr>
              <a:t>8</a:t>
            </a:r>
            <a:r>
              <a:rPr lang="zh-CN" altLang="zh-CN" sz="2400" kern="100" dirty="0">
                <a:latin typeface="Times New Roman" panose="02020603050405020304" pitchFamily="18" charset="0"/>
                <a:ea typeface="宋体" panose="02010600030101010101" pitchFamily="2" charset="-122"/>
              </a:rPr>
              <a:t>、软件概要设计说明</a:t>
            </a:r>
          </a:p>
          <a:p>
            <a:pPr algn="just">
              <a:spcAft>
                <a:spcPts val="0"/>
              </a:spcAft>
            </a:pPr>
            <a:r>
              <a:rPr lang="en-US" altLang="zh-CN" sz="2400" kern="100" dirty="0">
                <a:latin typeface="Times New Roman" panose="02020603050405020304" pitchFamily="18" charset="0"/>
                <a:ea typeface="宋体" panose="02010600030101010101" pitchFamily="2" charset="-122"/>
              </a:rPr>
              <a:t>9</a:t>
            </a:r>
            <a:r>
              <a:rPr lang="zh-CN" altLang="zh-CN" sz="2400" kern="100" dirty="0">
                <a:latin typeface="Times New Roman" panose="02020603050405020304" pitchFamily="18" charset="0"/>
                <a:ea typeface="宋体" panose="02010600030101010101" pitchFamily="2" charset="-122"/>
              </a:rPr>
              <a:t>、测试计划、安装部署计划、培训计划、系统维护计划的提交</a:t>
            </a:r>
          </a:p>
          <a:p>
            <a:pPr algn="just">
              <a:spcAft>
                <a:spcPts val="0"/>
              </a:spcAft>
            </a:pPr>
            <a:r>
              <a:rPr lang="en-US" altLang="zh-CN" sz="2400" kern="100" dirty="0">
                <a:latin typeface="Times New Roman" panose="02020603050405020304" pitchFamily="18" charset="0"/>
                <a:ea typeface="宋体" panose="02010600030101010101" pitchFamily="2" charset="-122"/>
              </a:rPr>
              <a:t>10</a:t>
            </a:r>
            <a:r>
              <a:rPr lang="zh-CN" altLang="zh-CN" sz="2400" kern="100" dirty="0">
                <a:latin typeface="Times New Roman" panose="02020603050405020304" pitchFamily="18" charset="0"/>
                <a:ea typeface="宋体" panose="02010600030101010101" pitchFamily="2" charset="-122"/>
              </a:rPr>
              <a:t>、项目总结报告、答辩与评价、经验总结</a:t>
            </a:r>
          </a:p>
        </p:txBody>
      </p:sp>
    </p:spTree>
    <p:extLst>
      <p:ext uri="{BB962C8B-B14F-4D97-AF65-F5344CB8AC3E}">
        <p14:creationId xmlns:p14="http://schemas.microsoft.com/office/powerpoint/2010/main" val="2591931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表格 1">
            <a:extLst>
              <a:ext uri="{FF2B5EF4-FFF2-40B4-BE49-F238E27FC236}">
                <a16:creationId xmlns:a16="http://schemas.microsoft.com/office/drawing/2014/main" id="{9D9C6D39-39A9-4571-994F-16E7F17BDEDA}"/>
              </a:ext>
            </a:extLst>
          </p:cNvPr>
          <p:cNvGraphicFramePr>
            <a:graphicFrameLocks noGrp="1"/>
          </p:cNvGraphicFramePr>
          <p:nvPr>
            <p:extLst>
              <p:ext uri="{D42A27DB-BD31-4B8C-83A1-F6EECF244321}">
                <p14:modId xmlns:p14="http://schemas.microsoft.com/office/powerpoint/2010/main" val="1708756646"/>
              </p:ext>
            </p:extLst>
          </p:nvPr>
        </p:nvGraphicFramePr>
        <p:xfrm>
          <a:off x="505291" y="498290"/>
          <a:ext cx="11237976" cy="5879649"/>
        </p:xfrm>
        <a:graphic>
          <a:graphicData uri="http://schemas.openxmlformats.org/drawingml/2006/table">
            <a:tbl>
              <a:tblPr firstRow="1" firstCol="1" bandRow="1"/>
              <a:tblGrid>
                <a:gridCol w="11237976">
                  <a:extLst>
                    <a:ext uri="{9D8B030D-6E8A-4147-A177-3AD203B41FA5}">
                      <a16:colId xmlns:a16="http://schemas.microsoft.com/office/drawing/2014/main" val="1575102998"/>
                    </a:ext>
                  </a:extLst>
                </a:gridCol>
              </a:tblGrid>
              <a:tr h="669206">
                <a:tc>
                  <a:txBody>
                    <a:bodyPr/>
                    <a:lstStyle/>
                    <a:p>
                      <a:pPr algn="just" fontAlgn="t">
                        <a:spcBef>
                          <a:spcPts val="0"/>
                        </a:spcBef>
                        <a:spcAft>
                          <a:spcPts val="0"/>
                        </a:spcAft>
                      </a:pPr>
                      <a:r>
                        <a:rPr lang="en-US" altLang="ja-JP" sz="4000" b="0" i="0" u="none" strike="noStrike" kern="100">
                          <a:effectLst/>
                          <a:latin typeface="Times New Roman" panose="02020603050405020304" pitchFamily="18" charset="0"/>
                          <a:ea typeface="宋体" panose="02010600030101010101" pitchFamily="2" charset="-122"/>
                        </a:rPr>
                        <a:t>7.</a:t>
                      </a:r>
                      <a:r>
                        <a:rPr lang="ja-JP" altLang="en-US" sz="4000" b="0" i="0" u="none" strike="noStrike" kern="100">
                          <a:effectLst/>
                          <a:latin typeface="Times New Roman" panose="02020603050405020304" pitchFamily="18" charset="0"/>
                          <a:ea typeface="宋体" panose="02010600030101010101" pitchFamily="2" charset="-122"/>
                        </a:rPr>
                        <a:t>授权</a:t>
                      </a:r>
                      <a:endParaRPr lang="ja-JP" altLang="en-US" sz="3200" b="0" i="0" u="none" strike="noStrike">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4045954"/>
                  </a:ext>
                </a:extLst>
              </a:tr>
              <a:tr h="1518935">
                <a:tc>
                  <a:txBody>
                    <a:bodyPr/>
                    <a:lstStyle/>
                    <a:p>
                      <a:pPr marL="274320" indent="-274320" algn="l" fontAlgn="t">
                        <a:spcBef>
                          <a:spcPts val="0"/>
                        </a:spcBef>
                        <a:spcAft>
                          <a:spcPts val="0"/>
                        </a:spcAft>
                      </a:pPr>
                      <a:r>
                        <a:rPr lang="en-US" altLang="ja-JP"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a:t>
                      </a:r>
                      <a:r>
                        <a:rPr lang="ja-JP" altLang="en-US"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委派的项目经理及其职责和职权：</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项目经理：童欣</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职责和职权：对项目完全管理与负责。</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466875"/>
                  </a:ext>
                </a:extLst>
              </a:tr>
              <a:tr h="2172573">
                <a:tc>
                  <a:txBody>
                    <a:bodyPr/>
                    <a:lstStyle/>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p>
                      <a:pPr marL="274320" indent="-274320" algn="just" fontAlgn="t">
                        <a:spcBef>
                          <a:spcPts val="0"/>
                        </a:spcBef>
                        <a:spcAft>
                          <a:spcPts val="0"/>
                        </a:spcAft>
                      </a:pPr>
                      <a:r>
                        <a:rPr lang="en-US" altLang="ja-JP"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7.2</a:t>
                      </a:r>
                      <a:r>
                        <a:rPr lang="ja-JP" altLang="en-US"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发起人或其他批准项目章程的人员的姓名和职权：</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发起人：侯宏仑</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发起人：杨枨</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职权：核心用户，项目审批</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6956232"/>
                  </a:ext>
                </a:extLst>
              </a:tr>
              <a:tr h="1518935">
                <a:tc>
                  <a:txBody>
                    <a:bodyPr/>
                    <a:lstStyle/>
                    <a:p>
                      <a:pPr marL="274320" indent="-274320" algn="l" fontAlgn="t">
                        <a:spcBef>
                          <a:spcPts val="0"/>
                        </a:spcBef>
                        <a:spcAft>
                          <a:spcPts val="0"/>
                        </a:spcAft>
                      </a:pPr>
                      <a:r>
                        <a:rPr lang="en-US" altLang="ja-JP"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a:t>
                      </a:r>
                      <a:r>
                        <a:rPr lang="ja-JP" altLang="en-US"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项目授权：</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本项目由侯宏仑老师发起，由杨枨老师、侯宏仑老师对项目经理进行授权，并由杨枨老师和侯宏仑老师对本项目各阶段进行验收评审。</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0689795"/>
                  </a:ext>
                </a:extLst>
              </a:tr>
            </a:tbl>
          </a:graphicData>
        </a:graphic>
      </p:graphicFrame>
    </p:spTree>
    <p:extLst>
      <p:ext uri="{BB962C8B-B14F-4D97-AF65-F5344CB8AC3E}">
        <p14:creationId xmlns:p14="http://schemas.microsoft.com/office/powerpoint/2010/main" val="1160972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表格 1">
            <a:extLst>
              <a:ext uri="{FF2B5EF4-FFF2-40B4-BE49-F238E27FC236}">
                <a16:creationId xmlns:a16="http://schemas.microsoft.com/office/drawing/2014/main" id="{DC0BB88A-B033-4241-BBC4-9492A241AFF2}"/>
              </a:ext>
            </a:extLst>
          </p:cNvPr>
          <p:cNvGraphicFramePr>
            <a:graphicFrameLocks noGrp="1"/>
          </p:cNvGraphicFramePr>
          <p:nvPr>
            <p:extLst>
              <p:ext uri="{D42A27DB-BD31-4B8C-83A1-F6EECF244321}">
                <p14:modId xmlns:p14="http://schemas.microsoft.com/office/powerpoint/2010/main" val="1646694189"/>
              </p:ext>
            </p:extLst>
          </p:nvPr>
        </p:nvGraphicFramePr>
        <p:xfrm>
          <a:off x="1126309" y="1569438"/>
          <a:ext cx="9941259" cy="4395301"/>
        </p:xfrm>
        <a:graphic>
          <a:graphicData uri="http://schemas.openxmlformats.org/drawingml/2006/table">
            <a:tbl>
              <a:tblPr firstRow="1" firstCol="1" bandRow="1"/>
              <a:tblGrid>
                <a:gridCol w="5130774">
                  <a:extLst>
                    <a:ext uri="{9D8B030D-6E8A-4147-A177-3AD203B41FA5}">
                      <a16:colId xmlns:a16="http://schemas.microsoft.com/office/drawing/2014/main" val="4175026344"/>
                    </a:ext>
                  </a:extLst>
                </a:gridCol>
                <a:gridCol w="962097">
                  <a:extLst>
                    <a:ext uri="{9D8B030D-6E8A-4147-A177-3AD203B41FA5}">
                      <a16:colId xmlns:a16="http://schemas.microsoft.com/office/drawing/2014/main" val="665635761"/>
                    </a:ext>
                  </a:extLst>
                </a:gridCol>
                <a:gridCol w="962097">
                  <a:extLst>
                    <a:ext uri="{9D8B030D-6E8A-4147-A177-3AD203B41FA5}">
                      <a16:colId xmlns:a16="http://schemas.microsoft.com/office/drawing/2014/main" val="3716539573"/>
                    </a:ext>
                  </a:extLst>
                </a:gridCol>
                <a:gridCol w="962097">
                  <a:extLst>
                    <a:ext uri="{9D8B030D-6E8A-4147-A177-3AD203B41FA5}">
                      <a16:colId xmlns:a16="http://schemas.microsoft.com/office/drawing/2014/main" val="2648235180"/>
                    </a:ext>
                  </a:extLst>
                </a:gridCol>
                <a:gridCol w="962097">
                  <a:extLst>
                    <a:ext uri="{9D8B030D-6E8A-4147-A177-3AD203B41FA5}">
                      <a16:colId xmlns:a16="http://schemas.microsoft.com/office/drawing/2014/main" val="1922075136"/>
                    </a:ext>
                  </a:extLst>
                </a:gridCol>
                <a:gridCol w="962097">
                  <a:extLst>
                    <a:ext uri="{9D8B030D-6E8A-4147-A177-3AD203B41FA5}">
                      <a16:colId xmlns:a16="http://schemas.microsoft.com/office/drawing/2014/main" val="3212532662"/>
                    </a:ext>
                  </a:extLst>
                </a:gridCol>
              </a:tblGrid>
              <a:tr h="310046">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600" b="0" i="0" u="none" strike="noStrike" dirty="0">
                        <a:effectLst/>
                        <a:latin typeface="Arial" panose="020B0604020202020204" pitchFamily="34" charset="0"/>
                      </a:endParaRPr>
                    </a:p>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R-</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负责 </a:t>
                      </a: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辅助 </a:t>
                      </a: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I-</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通知 </a:t>
                      </a:r>
                      <a:endParaRPr lang="ja-JP" altLang="en-US" sz="2600" b="0" i="0" u="none" strike="noStrike" dirty="0">
                        <a:effectLst/>
                        <a:latin typeface="Arial" panose="020B0604020202020204" pitchFamily="34" charset="0"/>
                      </a:endParaRPr>
                    </a:p>
                  </a:txBody>
                  <a:tcPr marL="98973" marR="98973" marT="137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w="12700" cap="flat" cmpd="sng" algn="ctr">
                      <a:solidFill>
                        <a:srgbClr val="000000"/>
                      </a:solidFill>
                      <a:prstDash val="solid"/>
                      <a:round/>
                      <a:headEnd type="none" w="med" len="med"/>
                      <a:tailEnd type="none" w="med" len="med"/>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701030068"/>
                  </a:ext>
                </a:extLst>
              </a:tr>
              <a:tr h="297469">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童欣</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吴自强</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刘震</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陈雅菁</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陈婧唯</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228786491"/>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可行性分析报告</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255492830"/>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项目章程</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709880810"/>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项目总体计划</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310251967"/>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软件需求工程计划</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188587318"/>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需求获取</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7136157"/>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需求分析</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93039843"/>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编写规格说明</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823391383"/>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需求验证</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328841662"/>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软件需求变更文档</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73690408"/>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需求管理</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282981993"/>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项目管理</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455365712"/>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项目总结</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050766394"/>
                  </a:ext>
                </a:extLst>
              </a:tr>
            </a:tbl>
          </a:graphicData>
        </a:graphic>
      </p:graphicFrame>
      <p:sp>
        <p:nvSpPr>
          <p:cNvPr id="3" name="矩形 2">
            <a:extLst>
              <a:ext uri="{FF2B5EF4-FFF2-40B4-BE49-F238E27FC236}">
                <a16:creationId xmlns:a16="http://schemas.microsoft.com/office/drawing/2014/main" id="{61B9F8FE-980C-496D-8BFE-F88987765436}"/>
              </a:ext>
            </a:extLst>
          </p:cNvPr>
          <p:cNvSpPr/>
          <p:nvPr/>
        </p:nvSpPr>
        <p:spPr>
          <a:xfrm>
            <a:off x="1126309" y="686554"/>
            <a:ext cx="2954655" cy="461665"/>
          </a:xfrm>
          <a:prstGeom prst="rect">
            <a:avLst/>
          </a:prstGeom>
        </p:spPr>
        <p:txBody>
          <a:bodyPr wrap="none">
            <a:spAutoFit/>
          </a:bodyPr>
          <a:lstStyle/>
          <a:p>
            <a:pPr indent="0"/>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项目各阶段负责人：</a:t>
            </a:r>
          </a:p>
        </p:txBody>
      </p:sp>
    </p:spTree>
    <p:extLst>
      <p:ext uri="{BB962C8B-B14F-4D97-AF65-F5344CB8AC3E}">
        <p14:creationId xmlns:p14="http://schemas.microsoft.com/office/powerpoint/2010/main" val="1483881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a:extLst>
              <a:ext uri="{FF2B5EF4-FFF2-40B4-BE49-F238E27FC236}">
                <a16:creationId xmlns:a16="http://schemas.microsoft.com/office/drawing/2014/main" id="{04612C7A-18CB-4FA1-80CA-FE3616EC0818}"/>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项目组织</a:t>
            </a:r>
          </a:p>
        </p:txBody>
      </p:sp>
      <p:sp>
        <p:nvSpPr>
          <p:cNvPr id="6" name="文本占位符 5">
            <a:extLst>
              <a:ext uri="{FF2B5EF4-FFF2-40B4-BE49-F238E27FC236}">
                <a16:creationId xmlns:a16="http://schemas.microsoft.com/office/drawing/2014/main" id="{9D703301-0657-48E4-B7B0-0D0D51B4C52A}"/>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altLang="zh-CN" sz="1800">
              <a:solidFill>
                <a:srgbClr val="FFFFFF">
                  <a:alpha val="70000"/>
                </a:srgbClr>
              </a:solidFill>
            </a:endParaRP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0785960"/>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8E69911-69DC-4919-A677-29DCFCBC7484}"/>
              </a:ext>
            </a:extLst>
          </p:cNvPr>
          <p:cNvSpPr>
            <a:spLocks noChangeArrowheads="1"/>
          </p:cNvSpPr>
          <p:nvPr/>
        </p:nvSpPr>
        <p:spPr bwMode="auto">
          <a:xfrm>
            <a:off x="-400050" y="230744"/>
            <a:ext cx="157447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kumimoji="0" lang="en-US" altLang="zh-CN" sz="2400" b="1" i="0" u="none" strike="noStrike" cap="none" normalizeH="0" baseline="0" dirty="0" bmk="">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OBS</a:t>
            </a:r>
            <a:endParaRPr kumimoji="0" lang="en-US"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5121" name="图片 2" descr="图片包含 屏幕截图&#10;&#10;自动生成的说明">
            <a:extLst>
              <a:ext uri="{FF2B5EF4-FFF2-40B4-BE49-F238E27FC236}">
                <a16:creationId xmlns:a16="http://schemas.microsoft.com/office/drawing/2014/main" id="{71CB5F37-F65C-4CAC-8E96-EF786019C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416" y="1873250"/>
            <a:ext cx="10361168" cy="27770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75F66A6-155B-4F57-A66E-64C9ABE9879B}"/>
              </a:ext>
            </a:extLst>
          </p:cNvPr>
          <p:cNvSpPr>
            <a:spLocks noChangeArrowheads="1"/>
          </p:cNvSpPr>
          <p:nvPr/>
        </p:nvSpPr>
        <p:spPr bwMode="auto">
          <a:xfrm>
            <a:off x="0" y="1873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77061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F95ABE9-7B63-4790-834F-050557B0CB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3680" y="1280160"/>
            <a:ext cx="11958320" cy="3637280"/>
          </a:xfrm>
          <a:prstGeom prst="rect">
            <a:avLst/>
          </a:prstGeom>
          <a:noFill/>
          <a:ln>
            <a:noFill/>
          </a:ln>
        </p:spPr>
      </p:pic>
      <p:sp>
        <p:nvSpPr>
          <p:cNvPr id="3" name="Rectangle 2">
            <a:extLst>
              <a:ext uri="{FF2B5EF4-FFF2-40B4-BE49-F238E27FC236}">
                <a16:creationId xmlns:a16="http://schemas.microsoft.com/office/drawing/2014/main" id="{85BA359E-90D4-465F-8BD0-B8AB9EA95F34}"/>
              </a:ext>
            </a:extLst>
          </p:cNvPr>
          <p:cNvSpPr>
            <a:spLocks noChangeArrowheads="1"/>
          </p:cNvSpPr>
          <p:nvPr/>
        </p:nvSpPr>
        <p:spPr bwMode="auto">
          <a:xfrm>
            <a:off x="-352425" y="326739"/>
            <a:ext cx="2286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lang="en-US" altLang="zh-CN" sz="32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WBS</a:t>
            </a:r>
            <a:endParaRPr kumimoji="0" lang="en-US" altLang="zh-CN"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60209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6404EF8-56DE-4BA6-94E4-864C53C610B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7342" y="81280"/>
            <a:ext cx="8633778" cy="6614160"/>
          </a:xfrm>
          <a:prstGeom prst="rect">
            <a:avLst/>
          </a:prstGeom>
          <a:noFill/>
          <a:ln>
            <a:noFill/>
          </a:ln>
        </p:spPr>
      </p:pic>
    </p:spTree>
    <p:extLst>
      <p:ext uri="{BB962C8B-B14F-4D97-AF65-F5344CB8AC3E}">
        <p14:creationId xmlns:p14="http://schemas.microsoft.com/office/powerpoint/2010/main" val="116085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DC58025-FAF4-4EB2-8F3B-89CAAB1FC009}"/>
              </a:ext>
            </a:extLst>
          </p:cNvPr>
          <p:cNvSpPr>
            <a:spLocks noGrp="1"/>
          </p:cNvSpPr>
          <p:nvPr>
            <p:ph type="title"/>
          </p:nvPr>
        </p:nvSpPr>
        <p:spPr/>
        <p:txBody>
          <a:bodyPr>
            <a:normAutofit fontScale="90000"/>
          </a:bodyPr>
          <a:lstStyle/>
          <a:p>
            <a:r>
              <a:rPr lang="zh-CN" altLang="en-US" sz="6700" dirty="0">
                <a:solidFill>
                  <a:schemeClr val="tx1">
                    <a:lumMod val="65000"/>
                    <a:lumOff val="35000"/>
                  </a:schemeClr>
                </a:solidFill>
              </a:rPr>
              <a:t>目录</a:t>
            </a:r>
            <a:br>
              <a:rPr lang="zh-CN" altLang="en-US" sz="4400" dirty="0">
                <a:solidFill>
                  <a:schemeClr val="tx1">
                    <a:lumMod val="65000"/>
                    <a:lumOff val="35000"/>
                  </a:schemeClr>
                </a:solidFill>
              </a:rPr>
            </a:br>
            <a:endParaRPr lang="zh-CN" altLang="en-US" sz="4400" dirty="0"/>
          </a:p>
        </p:txBody>
      </p:sp>
      <p:sp>
        <p:nvSpPr>
          <p:cNvPr id="5" name="内容占位符 4">
            <a:extLst>
              <a:ext uri="{FF2B5EF4-FFF2-40B4-BE49-F238E27FC236}">
                <a16:creationId xmlns:a16="http://schemas.microsoft.com/office/drawing/2014/main" id="{76E0A0BF-0BBF-4238-ACAF-872019A4A187}"/>
              </a:ext>
            </a:extLst>
          </p:cNvPr>
          <p:cNvSpPr>
            <a:spLocks noGrp="1"/>
          </p:cNvSpPr>
          <p:nvPr>
            <p:ph sz="half" idx="1"/>
          </p:nvPr>
        </p:nvSpPr>
        <p:spPr>
          <a:xfrm>
            <a:off x="791633" y="1817688"/>
            <a:ext cx="4184035" cy="4430711"/>
          </a:xfrm>
        </p:spPr>
        <p:txBody>
          <a:bodyPr>
            <a:normAutofit fontScale="55000" lnSpcReduction="20000"/>
          </a:bodyPr>
          <a:lstStyle/>
          <a:p>
            <a:r>
              <a:rPr lang="zh-CN" altLang="en-US" sz="7300" dirty="0">
                <a:solidFill>
                  <a:srgbClr val="000000"/>
                </a:solidFill>
                <a:latin typeface="+mj-ea"/>
              </a:rPr>
              <a:t>项目概述</a:t>
            </a:r>
            <a:endParaRPr lang="en-US" altLang="zh-CN" sz="7300" dirty="0">
              <a:solidFill>
                <a:srgbClr val="000000"/>
              </a:solidFill>
              <a:latin typeface="+mj-ea"/>
            </a:endParaRPr>
          </a:p>
          <a:p>
            <a:r>
              <a:rPr lang="zh-CN" altLang="en-US" sz="7300" dirty="0">
                <a:solidFill>
                  <a:srgbClr val="000000"/>
                </a:solidFill>
                <a:latin typeface="+mj-ea"/>
              </a:rPr>
              <a:t>可行性分析</a:t>
            </a:r>
            <a:endParaRPr lang="en-US" altLang="zh-CN" sz="7300" dirty="0">
              <a:solidFill>
                <a:srgbClr val="000000"/>
              </a:solidFill>
              <a:latin typeface="+mj-ea"/>
            </a:endParaRPr>
          </a:p>
          <a:p>
            <a:r>
              <a:rPr lang="zh-CN" altLang="en-US" sz="7300" dirty="0">
                <a:solidFill>
                  <a:srgbClr val="000000"/>
                </a:solidFill>
                <a:latin typeface="+mj-ea"/>
              </a:rPr>
              <a:t>项目章程</a:t>
            </a:r>
            <a:endParaRPr lang="en-US" altLang="zh-CN" sz="7300" dirty="0">
              <a:solidFill>
                <a:srgbClr val="000000"/>
              </a:solidFill>
              <a:latin typeface="+mj-ea"/>
            </a:endParaRPr>
          </a:p>
          <a:p>
            <a:r>
              <a:rPr lang="zh-CN" altLang="en-US" sz="7300" dirty="0">
                <a:solidFill>
                  <a:srgbClr val="000000"/>
                </a:solidFill>
                <a:latin typeface="+mj-ea"/>
              </a:rPr>
              <a:t>项目组织</a:t>
            </a:r>
            <a:endParaRPr lang="en-US" altLang="zh-CN" sz="7300" dirty="0">
              <a:solidFill>
                <a:srgbClr val="000000"/>
              </a:solidFill>
              <a:latin typeface="+mj-ea"/>
            </a:endParaRPr>
          </a:p>
          <a:p>
            <a:r>
              <a:rPr lang="zh-CN" altLang="en-US" sz="7300" dirty="0">
                <a:solidFill>
                  <a:srgbClr val="000000"/>
                </a:solidFill>
                <a:latin typeface="+mj-ea"/>
              </a:rPr>
              <a:t>范围管理计划</a:t>
            </a:r>
            <a:endParaRPr lang="en-US" altLang="zh-CN" sz="7300" dirty="0">
              <a:solidFill>
                <a:srgbClr val="000000"/>
              </a:solidFill>
              <a:latin typeface="+mj-ea"/>
            </a:endParaRPr>
          </a:p>
          <a:p>
            <a:r>
              <a:rPr lang="zh-CN" altLang="en-US" sz="7300" dirty="0">
                <a:solidFill>
                  <a:srgbClr val="000000"/>
                </a:solidFill>
                <a:latin typeface="+mj-ea"/>
              </a:rPr>
              <a:t>进度管理计划</a:t>
            </a:r>
            <a:endParaRPr lang="en-US" altLang="zh-CN" sz="7300" dirty="0">
              <a:solidFill>
                <a:srgbClr val="000000"/>
              </a:solidFill>
              <a:latin typeface="+mj-ea"/>
            </a:endParaRPr>
          </a:p>
          <a:p>
            <a:r>
              <a:rPr lang="zh-CN" altLang="en-US" sz="7300" dirty="0">
                <a:solidFill>
                  <a:srgbClr val="000000"/>
                </a:solidFill>
                <a:latin typeface="+mj-ea"/>
              </a:rPr>
              <a:t>成本管理计划</a:t>
            </a:r>
            <a:endParaRPr lang="en-US" altLang="zh-CN" sz="7300" dirty="0">
              <a:solidFill>
                <a:srgbClr val="000000"/>
              </a:solidFill>
              <a:latin typeface="+mj-ea"/>
            </a:endParaRPr>
          </a:p>
          <a:p>
            <a:endParaRPr lang="zh-CN" altLang="en-US" dirty="0"/>
          </a:p>
        </p:txBody>
      </p:sp>
      <p:sp>
        <p:nvSpPr>
          <p:cNvPr id="6" name="内容占位符 5">
            <a:extLst>
              <a:ext uri="{FF2B5EF4-FFF2-40B4-BE49-F238E27FC236}">
                <a16:creationId xmlns:a16="http://schemas.microsoft.com/office/drawing/2014/main" id="{50349999-E965-4031-8359-D485595FC677}"/>
              </a:ext>
            </a:extLst>
          </p:cNvPr>
          <p:cNvSpPr>
            <a:spLocks noGrp="1"/>
          </p:cNvSpPr>
          <p:nvPr>
            <p:ph sz="half" idx="2"/>
          </p:nvPr>
        </p:nvSpPr>
        <p:spPr>
          <a:xfrm>
            <a:off x="5124317" y="981075"/>
            <a:ext cx="4184034" cy="5362575"/>
          </a:xfrm>
        </p:spPr>
        <p:txBody>
          <a:bodyPr>
            <a:normAutofit fontScale="55000" lnSpcReduction="20000"/>
          </a:bodyPr>
          <a:lstStyle/>
          <a:p>
            <a:pPr>
              <a:lnSpc>
                <a:spcPct val="150000"/>
              </a:lnSpc>
            </a:pPr>
            <a:r>
              <a:rPr lang="zh-CN" altLang="en-US" sz="6500" dirty="0">
                <a:solidFill>
                  <a:srgbClr val="000000"/>
                </a:solidFill>
                <a:latin typeface="+mn-ea"/>
              </a:rPr>
              <a:t>质量管理计划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配置管理计划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人力资源管理计划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沟通管理计划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风险管理计划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小组分工</a:t>
            </a:r>
            <a:endParaRPr lang="en-US" altLang="zh-CN" sz="6500" dirty="0">
              <a:solidFill>
                <a:srgbClr val="000000"/>
              </a:solidFill>
              <a:latin typeface="+mn-ea"/>
            </a:endParaRPr>
          </a:p>
          <a:p>
            <a:endParaRPr lang="en-US" altLang="zh-CN" sz="3800" dirty="0">
              <a:solidFill>
                <a:srgbClr val="000000"/>
              </a:solidFill>
              <a:latin typeface="Segoe UI" panose="020B0502040204020203" pitchFamily="34" charset="0"/>
            </a:endParaRPr>
          </a:p>
          <a:p>
            <a:endParaRPr lang="zh-CN" altLang="en-US" dirty="0"/>
          </a:p>
        </p:txBody>
      </p:sp>
    </p:spTree>
    <p:extLst>
      <p:ext uri="{BB962C8B-B14F-4D97-AF65-F5344CB8AC3E}">
        <p14:creationId xmlns:p14="http://schemas.microsoft.com/office/powerpoint/2010/main" val="3270113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a:extLst>
              <a:ext uri="{FF2B5EF4-FFF2-40B4-BE49-F238E27FC236}">
                <a16:creationId xmlns:a16="http://schemas.microsoft.com/office/drawing/2014/main" id="{04612C7A-18CB-4FA1-80CA-FE3616EC0818}"/>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范围管理计划</a:t>
            </a:r>
          </a:p>
        </p:txBody>
      </p:sp>
      <p:sp>
        <p:nvSpPr>
          <p:cNvPr id="6" name="文本占位符 5">
            <a:extLst>
              <a:ext uri="{FF2B5EF4-FFF2-40B4-BE49-F238E27FC236}">
                <a16:creationId xmlns:a16="http://schemas.microsoft.com/office/drawing/2014/main" id="{9D703301-0657-48E4-B7B0-0D0D51B4C52A}"/>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altLang="zh-CN" sz="1800" dirty="0">
              <a:solidFill>
                <a:srgbClr val="FFFFFF">
                  <a:alpha val="70000"/>
                </a:srgbClr>
              </a:solidFill>
            </a:endParaRP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541421"/>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88EE87-2857-4CBB-8449-97F086AADB8E}"/>
              </a:ext>
            </a:extLst>
          </p:cNvPr>
          <p:cNvSpPr/>
          <p:nvPr/>
        </p:nvSpPr>
        <p:spPr>
          <a:xfrm>
            <a:off x="419100" y="623411"/>
            <a:ext cx="7277101" cy="2431435"/>
          </a:xfrm>
          <a:prstGeom prst="rect">
            <a:avLst/>
          </a:prstGeom>
        </p:spPr>
        <p:txBody>
          <a:bodyPr wrap="square">
            <a:spAutoFit/>
          </a:bodyPr>
          <a:lstStyle/>
          <a:p>
            <a:pPr lvl="1">
              <a:spcAft>
                <a:spcPts val="0"/>
              </a:spcAft>
              <a:buSzPts val="1400"/>
              <a:tabLst>
                <a:tab pos="228600" algn="l"/>
              </a:tabLst>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项目范围管理</a:t>
            </a:r>
          </a:p>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规划范围管理</a:t>
            </a: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描述将如何定义、制定、监督、控制和确认项目范围。</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制定项目范围说明书；</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根据详细项目范围说明书创建 </a:t>
            </a:r>
            <a:r>
              <a:rPr lang="en-US" altLang="zh-CN" sz="2000" dirty="0">
                <a:latin typeface="宋体" panose="02010600030101010101" pitchFamily="2" charset="-122"/>
                <a:ea typeface="宋体" panose="02010600030101010101" pitchFamily="2" charset="-122"/>
                <a:cs typeface="宋体" panose="02010600030101010101" pitchFamily="2" charset="-122"/>
              </a:rPr>
              <a:t>WBS</a:t>
            </a:r>
            <a:r>
              <a:rPr lang="zh-CN" altLang="zh-CN" sz="2000" dirty="0">
                <a:latin typeface="宋体" panose="02010600030101010101" pitchFamily="2" charset="-122"/>
                <a:ea typeface="宋体" panose="02010600030101010101" pitchFamily="2" charset="-122"/>
                <a:cs typeface="宋体" panose="02010600030101010101" pitchFamily="2" charset="-122"/>
              </a:rPr>
              <a:t>；</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确定如何审批和维护范围基准；</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正式验收已完成的项目可交付成果。</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 name="矩形 2">
            <a:extLst>
              <a:ext uri="{FF2B5EF4-FFF2-40B4-BE49-F238E27FC236}">
                <a16:creationId xmlns:a16="http://schemas.microsoft.com/office/drawing/2014/main" id="{9175E6A9-D119-4BAE-BD48-D4C53BF6A7CF}"/>
              </a:ext>
            </a:extLst>
          </p:cNvPr>
          <p:cNvSpPr/>
          <p:nvPr/>
        </p:nvSpPr>
        <p:spPr>
          <a:xfrm>
            <a:off x="419100" y="3690491"/>
            <a:ext cx="8982075" cy="1538883"/>
          </a:xfrm>
          <a:prstGeom prst="rect">
            <a:avLst/>
          </a:prstGeom>
        </p:spPr>
        <p:txBody>
          <a:bodyPr wrap="square">
            <a:spAutoFit/>
          </a:bodyPr>
          <a:lstStyle/>
          <a:p>
            <a:pPr lvl="2">
              <a:spcAft>
                <a:spcPts val="0"/>
              </a:spcAft>
              <a:buSzPts val="1400"/>
              <a:tabLst>
                <a:tab pos="228600" algn="l"/>
              </a:tabLs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定义范围</a:t>
            </a:r>
          </a:p>
          <a:p>
            <a:pPr marL="810260" indent="-810260">
              <a:spcAft>
                <a:spcPts val="0"/>
              </a:spcAft>
              <a:tabLst>
                <a:tab pos="228600" algn="l"/>
              </a:tabLst>
            </a:pPr>
            <a:r>
              <a:rPr lang="en-US"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endPar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indent="152400" algn="just">
              <a:spcAft>
                <a:spcPts val="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这个网站的实现方法将和其他的网站一样，没有特殊的技术。</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网站的范围是：1.信息发布2.资料下载3.交流互动。不再另外开设可供教师和学生使用的邮箱，如有邮件都将使用个人自己在其他网站上的邮箱。</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36359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11310E3-DA39-44AF-8EEB-BA64DEFD0289}"/>
              </a:ext>
            </a:extLst>
          </p:cNvPr>
          <p:cNvSpPr/>
          <p:nvPr/>
        </p:nvSpPr>
        <p:spPr>
          <a:xfrm>
            <a:off x="762000" y="859065"/>
            <a:ext cx="8801100" cy="5139869"/>
          </a:xfrm>
          <a:prstGeom prst="rect">
            <a:avLst/>
          </a:prstGeom>
        </p:spPr>
        <p:txBody>
          <a:bodyPr wrap="square">
            <a:spAutoFit/>
          </a:bodyPr>
          <a:lstStyle/>
          <a:p>
            <a:pPr marL="629920" indent="-629920">
              <a:spcAft>
                <a:spcPts val="0"/>
              </a:spcAft>
              <a:tabLst>
                <a:tab pos="228600" algn="l"/>
              </a:tabLs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5.1.8  </a:t>
            </a: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确认范围</a:t>
            </a:r>
          </a:p>
          <a:p>
            <a:pPr indent="304800" algn="just">
              <a:spcAft>
                <a:spcPts val="0"/>
              </a:spcAft>
            </a:pPr>
            <a:r>
              <a:rPr lang="zh-CN" altLang="zh-CN" sz="2000" kern="100" dirty="0">
                <a:latin typeface="Times New Roman" panose="02020603050405020304" pitchFamily="18" charset="0"/>
                <a:ea typeface="宋体" panose="02010600030101010101" pitchFamily="2" charset="-122"/>
              </a:rPr>
              <a:t>确认范围是正式验收已完成的项目可交付成果的过程。本过程的主要作用是，使验收过程具有客观性；同时通过确认每个可交付成果，来提高最终产品、服务或成果获得验收的可能性。本过程应根据需要在整个项目期间定期开展。</a:t>
            </a:r>
            <a:endParaRPr lang="zh-CN" altLang="zh-CN" sz="1600" kern="100" dirty="0">
              <a:latin typeface="Times New Roman" panose="02020603050405020304" pitchFamily="18" charset="0"/>
              <a:ea typeface="宋体" panose="02010600030101010101" pitchFamily="2" charset="-122"/>
            </a:endParaRPr>
          </a:p>
          <a:p>
            <a:pPr indent="304800" algn="just">
              <a:spcAft>
                <a:spcPts val="0"/>
              </a:spcAft>
            </a:pPr>
            <a:r>
              <a:rPr lang="en-US"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marL="629920" indent="-629920">
              <a:spcAft>
                <a:spcPts val="0"/>
              </a:spcAft>
              <a:tabLst>
                <a:tab pos="228600" algn="l"/>
              </a:tabLs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5.1.7  </a:t>
            </a: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控制范围</a:t>
            </a:r>
          </a:p>
          <a:p>
            <a:pPr indent="304800" algn="just">
              <a:spcAft>
                <a:spcPts val="0"/>
              </a:spcAft>
            </a:pPr>
            <a:r>
              <a:rPr lang="zh-CN" altLang="zh-CN" sz="2000" kern="100" dirty="0">
                <a:latin typeface="Times New Roman" panose="02020603050405020304" pitchFamily="18" charset="0"/>
                <a:ea typeface="宋体" panose="02010600030101010101" pitchFamily="2" charset="-122"/>
              </a:rPr>
              <a:t>首先控制该项目范围确保所有变更请求、推荐的纠正措施或预防措施都通过实施整体变更控制过程进行处理。当在变更实际发生时，也要采用控制范围过程来管理这些变更。并且控制范围过程应该与其他控制过程协调开展。因此在此过程中我们会保证对项目基准的维护，并通过数据分析的方法达到这一效果。</a:t>
            </a:r>
            <a:endParaRPr lang="zh-CN" altLang="zh-CN" sz="1600" kern="100" dirty="0">
              <a:latin typeface="Times New Roman" panose="02020603050405020304" pitchFamily="18" charset="0"/>
              <a:ea typeface="宋体" panose="02010600030101010101" pitchFamily="2" charset="-122"/>
            </a:endParaRPr>
          </a:p>
          <a:p>
            <a:pPr indent="304800" algn="just">
              <a:spcAft>
                <a:spcPts val="0"/>
              </a:spcAft>
            </a:pPr>
            <a:r>
              <a:rPr lang="zh-CN" altLang="zh-CN" sz="2000" kern="100" dirty="0">
                <a:latin typeface="Times New Roman" panose="02020603050405020304" pitchFamily="18" charset="0"/>
                <a:ea typeface="宋体" panose="02010600030101010101" pitchFamily="2" charset="-122"/>
              </a:rPr>
              <a:t>由于变更不可避免，因此在每个子项目上，我们都必须强制实施变更的控制。</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zh-CN" altLang="zh-CN" sz="2000" kern="100" dirty="0">
                <a:latin typeface="Times New Roman" panose="02020603050405020304" pitchFamily="18" charset="0"/>
                <a:ea typeface="宋体" panose="02010600030101010101" pitchFamily="2" charset="-122"/>
              </a:rPr>
              <a:t>最后要跟据所变更的项目更新相关的项目文件，并在通过审核后及时上传</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19111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a:extLst>
              <a:ext uri="{FF2B5EF4-FFF2-40B4-BE49-F238E27FC236}">
                <a16:creationId xmlns:a16="http://schemas.microsoft.com/office/drawing/2014/main" id="{04612C7A-18CB-4FA1-80CA-FE3616EC0818}"/>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进度管理计划</a:t>
            </a:r>
          </a:p>
        </p:txBody>
      </p:sp>
      <p:sp>
        <p:nvSpPr>
          <p:cNvPr id="6" name="文本占位符 5">
            <a:extLst>
              <a:ext uri="{FF2B5EF4-FFF2-40B4-BE49-F238E27FC236}">
                <a16:creationId xmlns:a16="http://schemas.microsoft.com/office/drawing/2014/main" id="{9D703301-0657-48E4-B7B0-0D0D51B4C52A}"/>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altLang="zh-CN" sz="1800" dirty="0">
              <a:solidFill>
                <a:srgbClr val="FFFFFF">
                  <a:alpha val="70000"/>
                </a:srgbClr>
              </a:solidFill>
            </a:endParaRP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2453"/>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A762033-AF89-4638-BE66-A4DB6AEC170C}"/>
              </a:ext>
            </a:extLst>
          </p:cNvPr>
          <p:cNvPicPr/>
          <p:nvPr/>
        </p:nvPicPr>
        <p:blipFill>
          <a:blip r:embed="rId2"/>
          <a:stretch>
            <a:fillRect/>
          </a:stretch>
        </p:blipFill>
        <p:spPr>
          <a:xfrm>
            <a:off x="164782" y="158115"/>
            <a:ext cx="5278755" cy="2274570"/>
          </a:xfrm>
          <a:prstGeom prst="rect">
            <a:avLst/>
          </a:prstGeom>
        </p:spPr>
      </p:pic>
      <p:pic>
        <p:nvPicPr>
          <p:cNvPr id="5" name="图片 4">
            <a:extLst>
              <a:ext uri="{FF2B5EF4-FFF2-40B4-BE49-F238E27FC236}">
                <a16:creationId xmlns:a16="http://schemas.microsoft.com/office/drawing/2014/main" id="{F06FE506-3842-4373-AD23-3A37BBCD2D5E}"/>
              </a:ext>
            </a:extLst>
          </p:cNvPr>
          <p:cNvPicPr/>
          <p:nvPr/>
        </p:nvPicPr>
        <p:blipFill>
          <a:blip r:embed="rId3"/>
          <a:stretch>
            <a:fillRect/>
          </a:stretch>
        </p:blipFill>
        <p:spPr>
          <a:xfrm>
            <a:off x="164782" y="2727960"/>
            <a:ext cx="5278755" cy="2355215"/>
          </a:xfrm>
          <a:prstGeom prst="rect">
            <a:avLst/>
          </a:prstGeom>
        </p:spPr>
      </p:pic>
      <p:pic>
        <p:nvPicPr>
          <p:cNvPr id="6" name="图片 5">
            <a:extLst>
              <a:ext uri="{FF2B5EF4-FFF2-40B4-BE49-F238E27FC236}">
                <a16:creationId xmlns:a16="http://schemas.microsoft.com/office/drawing/2014/main" id="{EBDBBAAC-0FB6-4D2B-88FC-CA70E8D1C996}"/>
              </a:ext>
            </a:extLst>
          </p:cNvPr>
          <p:cNvPicPr/>
          <p:nvPr/>
        </p:nvPicPr>
        <p:blipFill>
          <a:blip r:embed="rId4"/>
          <a:stretch>
            <a:fillRect/>
          </a:stretch>
        </p:blipFill>
        <p:spPr>
          <a:xfrm>
            <a:off x="5834062" y="301307"/>
            <a:ext cx="5278755" cy="2390140"/>
          </a:xfrm>
          <a:prstGeom prst="rect">
            <a:avLst/>
          </a:prstGeom>
        </p:spPr>
      </p:pic>
      <p:pic>
        <p:nvPicPr>
          <p:cNvPr id="7" name="图片 6">
            <a:extLst>
              <a:ext uri="{FF2B5EF4-FFF2-40B4-BE49-F238E27FC236}">
                <a16:creationId xmlns:a16="http://schemas.microsoft.com/office/drawing/2014/main" id="{101CD97B-A86D-4001-83EB-B70C085297BA}"/>
              </a:ext>
            </a:extLst>
          </p:cNvPr>
          <p:cNvPicPr/>
          <p:nvPr/>
        </p:nvPicPr>
        <p:blipFill>
          <a:blip r:embed="rId5"/>
          <a:stretch>
            <a:fillRect/>
          </a:stretch>
        </p:blipFill>
        <p:spPr>
          <a:xfrm>
            <a:off x="5834062" y="2942909"/>
            <a:ext cx="5278755" cy="2447290"/>
          </a:xfrm>
          <a:prstGeom prst="rect">
            <a:avLst/>
          </a:prstGeom>
        </p:spPr>
      </p:pic>
      <p:sp>
        <p:nvSpPr>
          <p:cNvPr id="8" name="矩形 7">
            <a:extLst>
              <a:ext uri="{FF2B5EF4-FFF2-40B4-BE49-F238E27FC236}">
                <a16:creationId xmlns:a16="http://schemas.microsoft.com/office/drawing/2014/main" id="{C22317CF-53AF-4B61-B202-7471BDE7F45E}"/>
              </a:ext>
            </a:extLst>
          </p:cNvPr>
          <p:cNvSpPr/>
          <p:nvPr/>
        </p:nvSpPr>
        <p:spPr>
          <a:xfrm>
            <a:off x="357608" y="5682734"/>
            <a:ext cx="4072151" cy="523220"/>
          </a:xfrm>
          <a:prstGeom prst="rect">
            <a:avLst/>
          </a:prstGeom>
        </p:spPr>
        <p:txBody>
          <a:bodyPr wrap="square">
            <a:spAutoFit/>
          </a:bodyPr>
          <a:lstStyle/>
          <a:p>
            <a:pPr algn="just">
              <a:spcAft>
                <a:spcPts val="0"/>
              </a:spcAft>
            </a:pPr>
            <a:r>
              <a:rPr lang="zh-CN" altLang="zh-CN" sz="2800" kern="0" dirty="0">
                <a:latin typeface="Times New Roman" panose="02020603050405020304" pitchFamily="18" charset="0"/>
                <a:ea typeface="宋体" panose="02010600030101010101" pitchFamily="2" charset="-122"/>
                <a:cs typeface="宋体" panose="02010600030101010101" pitchFamily="2" charset="-122"/>
              </a:rPr>
              <a:t>详情见</a:t>
            </a:r>
            <a:r>
              <a:rPr lang="en-US" altLang="zh-CN" sz="2800" kern="0" dirty="0">
                <a:latin typeface="Times New Roman" panose="02020603050405020304" pitchFamily="18" charset="0"/>
                <a:ea typeface="宋体" panose="02010600030101010101" pitchFamily="2" charset="-122"/>
                <a:cs typeface="宋体" panose="02010600030101010101" pitchFamily="2" charset="-122"/>
              </a:rPr>
              <a:t>project</a:t>
            </a:r>
            <a:r>
              <a:rPr lang="zh-CN" altLang="zh-CN" sz="2800" kern="0" dirty="0">
                <a:latin typeface="Times New Roman" panose="02020603050405020304" pitchFamily="18" charset="0"/>
                <a:ea typeface="宋体" panose="02010600030101010101" pitchFamily="2" charset="-122"/>
                <a:cs typeface="宋体" panose="02010600030101010101" pitchFamily="2" charset="-122"/>
              </a:rPr>
              <a:t>甘特图</a:t>
            </a:r>
            <a:endParaRPr lang="zh-CN" altLang="zh-CN" sz="20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56107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a:extLst>
              <a:ext uri="{FF2B5EF4-FFF2-40B4-BE49-F238E27FC236}">
                <a16:creationId xmlns:a16="http://schemas.microsoft.com/office/drawing/2014/main" id="{04612C7A-18CB-4FA1-80CA-FE3616EC0818}"/>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成本管理计划</a:t>
            </a:r>
          </a:p>
        </p:txBody>
      </p:sp>
      <p:sp>
        <p:nvSpPr>
          <p:cNvPr id="6" name="文本占位符 5">
            <a:extLst>
              <a:ext uri="{FF2B5EF4-FFF2-40B4-BE49-F238E27FC236}">
                <a16:creationId xmlns:a16="http://schemas.microsoft.com/office/drawing/2014/main" id="{9D703301-0657-48E4-B7B0-0D0D51B4C52A}"/>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altLang="zh-CN" sz="1800" dirty="0">
              <a:solidFill>
                <a:srgbClr val="FFFFFF">
                  <a:alpha val="70000"/>
                </a:srgbClr>
              </a:solidFill>
            </a:endParaRP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54788"/>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D634F018-ED7D-483A-B0E8-2ACF0BCDCFF0}"/>
              </a:ext>
            </a:extLst>
          </p:cNvPr>
          <p:cNvGraphicFramePr>
            <a:graphicFrameLocks noGrp="1"/>
          </p:cNvGraphicFramePr>
          <p:nvPr>
            <p:extLst>
              <p:ext uri="{D42A27DB-BD31-4B8C-83A1-F6EECF244321}">
                <p14:modId xmlns:p14="http://schemas.microsoft.com/office/powerpoint/2010/main" val="2889852503"/>
              </p:ext>
            </p:extLst>
          </p:nvPr>
        </p:nvGraphicFramePr>
        <p:xfrm>
          <a:off x="117987" y="466959"/>
          <a:ext cx="11562736" cy="5145048"/>
        </p:xfrm>
        <a:graphic>
          <a:graphicData uri="http://schemas.openxmlformats.org/drawingml/2006/table">
            <a:tbl>
              <a:tblPr firstRow="1" firstCol="1" bandRow="1">
                <a:tableStyleId>{5C22544A-7EE6-4342-B048-85BDC9FD1C3A}</a:tableStyleId>
              </a:tblPr>
              <a:tblGrid>
                <a:gridCol w="3343494">
                  <a:extLst>
                    <a:ext uri="{9D8B030D-6E8A-4147-A177-3AD203B41FA5}">
                      <a16:colId xmlns:a16="http://schemas.microsoft.com/office/drawing/2014/main" val="1015313147"/>
                    </a:ext>
                  </a:extLst>
                </a:gridCol>
                <a:gridCol w="1700455">
                  <a:extLst>
                    <a:ext uri="{9D8B030D-6E8A-4147-A177-3AD203B41FA5}">
                      <a16:colId xmlns:a16="http://schemas.microsoft.com/office/drawing/2014/main" val="1875083843"/>
                    </a:ext>
                  </a:extLst>
                </a:gridCol>
                <a:gridCol w="2204370">
                  <a:extLst>
                    <a:ext uri="{9D8B030D-6E8A-4147-A177-3AD203B41FA5}">
                      <a16:colId xmlns:a16="http://schemas.microsoft.com/office/drawing/2014/main" val="349498421"/>
                    </a:ext>
                  </a:extLst>
                </a:gridCol>
                <a:gridCol w="2165658">
                  <a:extLst>
                    <a:ext uri="{9D8B030D-6E8A-4147-A177-3AD203B41FA5}">
                      <a16:colId xmlns:a16="http://schemas.microsoft.com/office/drawing/2014/main" val="3441446604"/>
                    </a:ext>
                  </a:extLst>
                </a:gridCol>
                <a:gridCol w="2148759">
                  <a:extLst>
                    <a:ext uri="{9D8B030D-6E8A-4147-A177-3AD203B41FA5}">
                      <a16:colId xmlns:a16="http://schemas.microsoft.com/office/drawing/2014/main" val="4224031059"/>
                    </a:ext>
                  </a:extLst>
                </a:gridCol>
              </a:tblGrid>
              <a:tr h="523402">
                <a:tc>
                  <a:txBody>
                    <a:bodyPr/>
                    <a:lstStyle/>
                    <a:p>
                      <a:pPr algn="just">
                        <a:spcAft>
                          <a:spcPts val="0"/>
                        </a:spcAft>
                      </a:pPr>
                      <a:r>
                        <a:rPr lang="zh-CN" sz="1800" kern="100" dirty="0">
                          <a:effectLst/>
                        </a:rPr>
                        <a:t>任务</a:t>
                      </a:r>
                      <a:endParaRPr lang="zh-CN" sz="18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预期周时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单人平均每周小时数（周</a:t>
                      </a:r>
                      <a:r>
                        <a:rPr lang="en-US" sz="1800" kern="100">
                          <a:effectLst/>
                        </a:rPr>
                        <a:t>/</a:t>
                      </a:r>
                      <a:r>
                        <a:rPr lang="zh-CN" sz="1800" kern="100">
                          <a:effectLst/>
                        </a:rPr>
                        <a:t>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单人平均总工时（小时）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dirty="0">
                          <a:effectLst/>
                        </a:rPr>
                        <a:t>小组总费用（元）</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3750066567"/>
                  </a:ext>
                </a:extLst>
              </a:tr>
              <a:tr h="307006">
                <a:tc>
                  <a:txBody>
                    <a:bodyPr/>
                    <a:lstStyle/>
                    <a:p>
                      <a:pPr algn="just">
                        <a:spcAft>
                          <a:spcPts val="0"/>
                        </a:spcAft>
                      </a:pPr>
                      <a:r>
                        <a:rPr lang="zh-CN" sz="1800" kern="100">
                          <a:effectLst/>
                        </a:rPr>
                        <a:t>《项目需求工程开发计划》书写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3</a:t>
                      </a:r>
                      <a:r>
                        <a:rPr lang="zh-CN" sz="1800" kern="100" dirty="0">
                          <a:effectLst/>
                        </a:rPr>
                        <a:t>周</a:t>
                      </a:r>
                      <a:endParaRPr lang="zh-CN" sz="18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750*3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439165262"/>
                  </a:ext>
                </a:extLst>
              </a:tr>
              <a:tr h="307006">
                <a:tc>
                  <a:txBody>
                    <a:bodyPr/>
                    <a:lstStyle/>
                    <a:p>
                      <a:pPr algn="just">
                        <a:spcAft>
                          <a:spcPts val="0"/>
                        </a:spcAft>
                      </a:pPr>
                      <a:r>
                        <a:rPr lang="zh-CN" sz="1800" kern="100">
                          <a:effectLst/>
                        </a:rPr>
                        <a:t>《需求规范说明》文档书写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250*3</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3476507280"/>
                  </a:ext>
                </a:extLst>
              </a:tr>
              <a:tr h="307006">
                <a:tc>
                  <a:txBody>
                    <a:bodyPr/>
                    <a:lstStyle/>
                    <a:p>
                      <a:pPr algn="just">
                        <a:spcAft>
                          <a:spcPts val="0"/>
                        </a:spcAft>
                      </a:pPr>
                      <a:r>
                        <a:rPr lang="zh-CN" sz="1800" kern="100">
                          <a:effectLst/>
                        </a:rPr>
                        <a:t>《需求规格说明书》文档书写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500*3</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2014853175"/>
                  </a:ext>
                </a:extLst>
              </a:tr>
              <a:tr h="307006">
                <a:tc>
                  <a:txBody>
                    <a:bodyPr/>
                    <a:lstStyle/>
                    <a:p>
                      <a:pPr algn="just">
                        <a:spcAft>
                          <a:spcPts val="0"/>
                        </a:spcAft>
                      </a:pPr>
                      <a:r>
                        <a:rPr lang="zh-CN" sz="1800" kern="100">
                          <a:effectLst/>
                        </a:rPr>
                        <a:t>《软件需求变更》文档书写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500*3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270142286"/>
                  </a:ext>
                </a:extLst>
              </a:tr>
              <a:tr h="153503">
                <a:tc>
                  <a:txBody>
                    <a:bodyPr/>
                    <a:lstStyle/>
                    <a:p>
                      <a:pPr algn="just">
                        <a:spcAft>
                          <a:spcPts val="0"/>
                        </a:spcAft>
                      </a:pPr>
                      <a:r>
                        <a:rPr lang="zh-CN" sz="1800" kern="100">
                          <a:effectLst/>
                        </a:rPr>
                        <a:t>需求获取</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16</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58546598"/>
                  </a:ext>
                </a:extLst>
              </a:tr>
              <a:tr h="153503">
                <a:tc>
                  <a:txBody>
                    <a:bodyPr/>
                    <a:lstStyle/>
                    <a:p>
                      <a:pPr algn="just">
                        <a:spcAft>
                          <a:spcPts val="0"/>
                        </a:spcAft>
                      </a:pPr>
                      <a:r>
                        <a:rPr lang="zh-CN" sz="1800" kern="100">
                          <a:effectLst/>
                        </a:rPr>
                        <a:t>需求分析</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3665870616"/>
                  </a:ext>
                </a:extLst>
              </a:tr>
              <a:tr h="153503">
                <a:tc>
                  <a:txBody>
                    <a:bodyPr/>
                    <a:lstStyle/>
                    <a:p>
                      <a:pPr algn="just">
                        <a:spcAft>
                          <a:spcPts val="0"/>
                        </a:spcAft>
                      </a:pPr>
                      <a:r>
                        <a:rPr lang="zh-CN" sz="1800" kern="100">
                          <a:effectLst/>
                        </a:rPr>
                        <a:t>需求建模</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924929367"/>
                  </a:ext>
                </a:extLst>
              </a:tr>
              <a:tr h="153503">
                <a:tc>
                  <a:txBody>
                    <a:bodyPr/>
                    <a:lstStyle/>
                    <a:p>
                      <a:pPr algn="just">
                        <a:spcAft>
                          <a:spcPts val="0"/>
                        </a:spcAft>
                      </a:pPr>
                      <a:r>
                        <a:rPr lang="zh-CN" sz="1800" kern="100">
                          <a:effectLst/>
                        </a:rPr>
                        <a:t>需求验证</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9</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450*5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896164880"/>
                  </a:ext>
                </a:extLst>
              </a:tr>
              <a:tr h="153503">
                <a:tc>
                  <a:txBody>
                    <a:bodyPr/>
                    <a:lstStyle/>
                    <a:p>
                      <a:pPr algn="just">
                        <a:spcAft>
                          <a:spcPts val="0"/>
                        </a:spcAft>
                      </a:pPr>
                      <a:r>
                        <a:rPr lang="zh-CN" sz="1800" kern="100">
                          <a:effectLst/>
                        </a:rPr>
                        <a:t>需求管理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3229813753"/>
                  </a:ext>
                </a:extLst>
              </a:tr>
              <a:tr h="153503">
                <a:tc>
                  <a:txBody>
                    <a:bodyPr/>
                    <a:lstStyle/>
                    <a:p>
                      <a:pPr algn="just">
                        <a:spcAft>
                          <a:spcPts val="0"/>
                        </a:spcAft>
                      </a:pPr>
                      <a:r>
                        <a:rPr lang="zh-CN" sz="1800" kern="100">
                          <a:effectLst/>
                        </a:rPr>
                        <a:t>需求项目管理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250*5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4241613377"/>
                  </a:ext>
                </a:extLst>
              </a:tr>
              <a:tr h="153503">
                <a:tc>
                  <a:txBody>
                    <a:bodyPr/>
                    <a:lstStyle/>
                    <a:p>
                      <a:pPr algn="just">
                        <a:spcAft>
                          <a:spcPts val="0"/>
                        </a:spcAft>
                      </a:pPr>
                      <a:r>
                        <a:rPr lang="zh-CN" sz="1800" kern="100">
                          <a:effectLst/>
                        </a:rPr>
                        <a:t>自主学习</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2250*5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904474456"/>
                  </a:ext>
                </a:extLst>
              </a:tr>
              <a:tr h="153503">
                <a:tc>
                  <a:txBody>
                    <a:bodyPr/>
                    <a:lstStyle/>
                    <a:p>
                      <a:pPr algn="just">
                        <a:spcAft>
                          <a:spcPts val="0"/>
                        </a:spcAft>
                      </a:pPr>
                      <a:r>
                        <a:rPr lang="en-US" sz="1800" kern="100">
                          <a:effectLst/>
                        </a:rPr>
                        <a:t>GIT</a:t>
                      </a:r>
                      <a:r>
                        <a:rPr lang="zh-CN" sz="1800" kern="100">
                          <a:effectLst/>
                        </a:rPr>
                        <a:t>配置管理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1.2</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900*2</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173722188"/>
                  </a:ext>
                </a:extLst>
              </a:tr>
              <a:tr h="153503">
                <a:tc>
                  <a:txBody>
                    <a:bodyPr/>
                    <a:lstStyle/>
                    <a:p>
                      <a:pPr algn="just">
                        <a:spcAft>
                          <a:spcPts val="0"/>
                        </a:spcAft>
                      </a:pPr>
                      <a:r>
                        <a:rPr lang="en-US" sz="1800" kern="100">
                          <a:effectLst/>
                        </a:rPr>
                        <a:t>UML</a:t>
                      </a:r>
                      <a:r>
                        <a:rPr lang="zh-CN" sz="1800" kern="100">
                          <a:effectLst/>
                        </a:rPr>
                        <a:t>学习</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2250*5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3294698755"/>
                  </a:ext>
                </a:extLst>
              </a:tr>
              <a:tr h="153503">
                <a:tc>
                  <a:txBody>
                    <a:bodyPr/>
                    <a:lstStyle/>
                    <a:p>
                      <a:pPr algn="just">
                        <a:spcAft>
                          <a:spcPts val="0"/>
                        </a:spcAft>
                      </a:pPr>
                      <a:r>
                        <a:rPr lang="en-US" sz="1800" kern="100">
                          <a:effectLst/>
                        </a:rPr>
                        <a:t>UI</a:t>
                      </a:r>
                      <a:r>
                        <a:rPr lang="zh-CN" sz="1800" kern="100">
                          <a:effectLst/>
                        </a:rPr>
                        <a:t>界面制作</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7</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1400*3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2848887747"/>
                  </a:ext>
                </a:extLst>
              </a:tr>
              <a:tr h="350864">
                <a:tc>
                  <a:txBody>
                    <a:bodyPr/>
                    <a:lstStyle/>
                    <a:p>
                      <a:pPr algn="just">
                        <a:spcAft>
                          <a:spcPts val="0"/>
                        </a:spcAft>
                      </a:pPr>
                      <a:r>
                        <a:rPr lang="en-US" sz="2000" kern="100" dirty="0">
                          <a:effectLst/>
                        </a:rPr>
                        <a:t>Project</a:t>
                      </a:r>
                      <a:r>
                        <a:rPr lang="zh-CN" sz="2000" kern="100" dirty="0">
                          <a:effectLst/>
                        </a:rPr>
                        <a:t>制定、修改</a:t>
                      </a:r>
                      <a:endParaRPr lang="zh-CN" sz="14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2250*2</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278978026"/>
                  </a:ext>
                </a:extLst>
              </a:tr>
              <a:tr h="153503">
                <a:tc>
                  <a:txBody>
                    <a:bodyPr/>
                    <a:lstStyle/>
                    <a:p>
                      <a:pPr algn="just">
                        <a:spcAft>
                          <a:spcPts val="0"/>
                        </a:spcAft>
                      </a:pPr>
                      <a:r>
                        <a:rPr lang="zh-CN" sz="1800" kern="100">
                          <a:effectLst/>
                        </a:rPr>
                        <a:t>小组会议</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1.2</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900*5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3680370247"/>
                  </a:ext>
                </a:extLst>
              </a:tr>
            </a:tbl>
          </a:graphicData>
        </a:graphic>
      </p:graphicFrame>
      <p:sp>
        <p:nvSpPr>
          <p:cNvPr id="5" name="Rectangle 1">
            <a:extLst>
              <a:ext uri="{FF2B5EF4-FFF2-40B4-BE49-F238E27FC236}">
                <a16:creationId xmlns:a16="http://schemas.microsoft.com/office/drawing/2014/main" id="{9D7C8179-6CF4-47CF-A2AD-72029409C316}"/>
              </a:ext>
            </a:extLst>
          </p:cNvPr>
          <p:cNvSpPr>
            <a:spLocks noChangeArrowheads="1"/>
          </p:cNvSpPr>
          <p:nvPr/>
        </p:nvSpPr>
        <p:spPr bwMode="auto">
          <a:xfrm>
            <a:off x="532502" y="5636988"/>
            <a:ext cx="9545564"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8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小组一共有五个成员，总计为</a:t>
            </a:r>
            <a:r>
              <a:rPr kumimoji="0" lang="en-US"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55000</a:t>
            </a: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元</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r>
              <a:rPr lang="zh-CN" altLang="zh-CN" dirty="0">
                <a:latin typeface="宋体" panose="02010600030101010101" pitchFamily="2" charset="-122"/>
                <a:ea typeface="宋体" panose="02010600030101010101" pitchFamily="2" charset="-122"/>
              </a:rPr>
              <a:t>团队建设预算为</a:t>
            </a:r>
            <a:r>
              <a:rPr lang="zh-CN" altLang="en-US" dirty="0">
                <a:latin typeface="宋体" panose="02010600030101010101" pitchFamily="2" charset="-122"/>
                <a:ea typeface="宋体" panose="02010600030101010101" pitchFamily="2" charset="-122"/>
              </a:rPr>
              <a:t>每次</a:t>
            </a:r>
            <a:r>
              <a:rPr lang="en-US" altLang="zh-CN" dirty="0">
                <a:latin typeface="宋体" panose="02010600030101010101" pitchFamily="2" charset="-122"/>
                <a:ea typeface="宋体" panose="02010600030101010101" pitchFamily="2" charset="-122"/>
              </a:rPr>
              <a:t>200</a:t>
            </a:r>
            <a:r>
              <a:rPr lang="zh-CN" altLang="zh-CN" dirty="0">
                <a:latin typeface="宋体" panose="02010600030101010101" pitchFamily="2" charset="-122"/>
                <a:ea typeface="宋体" panose="02010600030101010101" pitchFamily="2" charset="-122"/>
              </a:rPr>
              <a:t>元。</a:t>
            </a:r>
            <a:endParaRPr lang="zh-CN" altLang="zh-CN" b="1"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按照教师提供的数据（平均每人工作一小时</a:t>
            </a:r>
            <a:r>
              <a:rPr lang="en-US" altLang="zh-CN" dirty="0">
                <a:latin typeface="宋体" panose="02010600030101010101" pitchFamily="2" charset="-122"/>
                <a:ea typeface="宋体" panose="02010600030101010101" pitchFamily="2" charset="-122"/>
              </a:rPr>
              <a:t>50</a:t>
            </a:r>
            <a:r>
              <a:rPr lang="zh-CN" altLang="zh-CN" dirty="0">
                <a:latin typeface="宋体" panose="02010600030101010101" pitchFamily="2" charset="-122"/>
                <a:ea typeface="宋体" panose="02010600030101010101" pitchFamily="2" charset="-122"/>
              </a:rPr>
              <a:t>元）根据《</a:t>
            </a:r>
            <a:r>
              <a:rPr lang="en-US" altLang="zh-CN" dirty="0">
                <a:latin typeface="宋体" panose="02010600030101010101" pitchFamily="2" charset="-122"/>
                <a:ea typeface="宋体" panose="02010600030101010101" pitchFamily="2" charset="-122"/>
              </a:rPr>
              <a:t>PRD2018-G17-</a:t>
            </a:r>
            <a:r>
              <a:rPr lang="zh-CN" altLang="zh-CN" dirty="0">
                <a:latin typeface="宋体" panose="02010600030101010101" pitchFamily="2" charset="-122"/>
                <a:ea typeface="宋体" panose="02010600030101010101" pitchFamily="2" charset="-122"/>
              </a:rPr>
              <a:t>需求项目阶段</a:t>
            </a:r>
            <a:r>
              <a:rPr lang="en-US" altLang="zh-CN" dirty="0">
                <a:latin typeface="宋体" panose="02010600030101010101" pitchFamily="2" charset="-122"/>
                <a:ea typeface="宋体" panose="02010600030101010101" pitchFamily="2" charset="-122"/>
              </a:rPr>
              <a:t>     Project</a:t>
            </a:r>
            <a:r>
              <a:rPr lang="zh-CN" altLang="zh-CN" dirty="0">
                <a:latin typeface="宋体" panose="02010600030101010101" pitchFamily="2" charset="-122"/>
                <a:ea typeface="宋体" panose="02010600030101010101" pitchFamily="2" charset="-122"/>
              </a:rPr>
              <a:t>》中每人工作时间计算时间的成本。其他成本不做考虑。</a:t>
            </a:r>
          </a:p>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4932F568-04BE-4B53-BAB5-E67CF3AA3FFD}"/>
              </a:ext>
            </a:extLst>
          </p:cNvPr>
          <p:cNvSpPr/>
          <p:nvPr/>
        </p:nvSpPr>
        <p:spPr>
          <a:xfrm>
            <a:off x="-357818" y="0"/>
            <a:ext cx="1367682" cy="523220"/>
          </a:xfrm>
          <a:prstGeom prst="rect">
            <a:avLst/>
          </a:prstGeom>
        </p:spPr>
        <p:txBody>
          <a:bodyPr wrap="none">
            <a:spAutoFit/>
          </a:bodyPr>
          <a:lstStyle/>
          <a:p>
            <a:pPr lvl="1" defTabSz="914400" eaLnBrk="0" fontAlgn="base" hangingPunct="0">
              <a:spcBef>
                <a:spcPct val="0"/>
              </a:spcBef>
              <a:spcAft>
                <a:spcPct val="0"/>
              </a:spcAft>
              <a:buSzPct val="100000"/>
              <a:tabLst>
                <a:tab pos="228600" algn="l"/>
              </a:tabLst>
            </a:pPr>
            <a:r>
              <a:rPr lang="zh-CN" altLang="zh-CN" sz="2800" b="1" dirty="0" bmk="_Toc498552669">
                <a:solidFill>
                  <a:srgbClr val="000000"/>
                </a:solidFill>
                <a:latin typeface="宋体" panose="02010600030101010101" pitchFamily="2" charset="-122"/>
                <a:ea typeface="宋体" panose="02010600030101010101" pitchFamily="2" charset="-122"/>
                <a:cs typeface="Times New Roman" panose="02020603050405020304" pitchFamily="18" charset="0"/>
              </a:rPr>
              <a:t>预算</a:t>
            </a:r>
            <a:endParaRPr lang="zh-CN" altLang="zh-CN" sz="1100" dirty="0"/>
          </a:p>
        </p:txBody>
      </p:sp>
    </p:spTree>
    <p:extLst>
      <p:ext uri="{BB962C8B-B14F-4D97-AF65-F5344CB8AC3E}">
        <p14:creationId xmlns:p14="http://schemas.microsoft.com/office/powerpoint/2010/main" val="1347009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a:extLst>
              <a:ext uri="{FF2B5EF4-FFF2-40B4-BE49-F238E27FC236}">
                <a16:creationId xmlns:a16="http://schemas.microsoft.com/office/drawing/2014/main" id="{04612C7A-18CB-4FA1-80CA-FE3616EC0818}"/>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质量管理计划</a:t>
            </a:r>
          </a:p>
        </p:txBody>
      </p:sp>
      <p:sp>
        <p:nvSpPr>
          <p:cNvPr id="6" name="文本占位符 5">
            <a:extLst>
              <a:ext uri="{FF2B5EF4-FFF2-40B4-BE49-F238E27FC236}">
                <a16:creationId xmlns:a16="http://schemas.microsoft.com/office/drawing/2014/main" id="{9D703301-0657-48E4-B7B0-0D0D51B4C52A}"/>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altLang="zh-CN" sz="1800" dirty="0">
              <a:solidFill>
                <a:srgbClr val="FFFFFF">
                  <a:alpha val="70000"/>
                </a:srgbClr>
              </a:solidFill>
            </a:endParaRP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961924"/>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0CC3042-C2EF-4815-8CA3-B694D24DF96C}"/>
              </a:ext>
            </a:extLst>
          </p:cNvPr>
          <p:cNvSpPr/>
          <p:nvPr/>
        </p:nvSpPr>
        <p:spPr>
          <a:xfrm>
            <a:off x="506105" y="386834"/>
            <a:ext cx="3262432" cy="523220"/>
          </a:xfrm>
          <a:prstGeom prst="rect">
            <a:avLst/>
          </a:prstGeom>
        </p:spPr>
        <p:txBody>
          <a:bodyPr wrap="none">
            <a:spAutoFit/>
          </a:bodyPr>
          <a:lstStyle/>
          <a:p>
            <a:r>
              <a:rPr lang="en-US" altLang="zh-CN" sz="2800" dirty="0"/>
              <a:t>5.4.1	</a:t>
            </a:r>
            <a:r>
              <a:rPr lang="zh-CN" altLang="en-US" sz="2800" dirty="0"/>
              <a:t>质量保证小组</a:t>
            </a:r>
          </a:p>
        </p:txBody>
      </p:sp>
      <p:pic>
        <p:nvPicPr>
          <p:cNvPr id="6" name="图片 5">
            <a:extLst>
              <a:ext uri="{FF2B5EF4-FFF2-40B4-BE49-F238E27FC236}">
                <a16:creationId xmlns:a16="http://schemas.microsoft.com/office/drawing/2014/main" id="{647B2688-ABCB-4B36-B28D-247CC1AE711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575" y="790575"/>
            <a:ext cx="4953000" cy="5680591"/>
          </a:xfrm>
          <a:prstGeom prst="rect">
            <a:avLst/>
          </a:prstGeom>
          <a:noFill/>
          <a:ln>
            <a:noFill/>
          </a:ln>
        </p:spPr>
      </p:pic>
      <p:sp>
        <p:nvSpPr>
          <p:cNvPr id="9" name="矩形 8">
            <a:extLst>
              <a:ext uri="{FF2B5EF4-FFF2-40B4-BE49-F238E27FC236}">
                <a16:creationId xmlns:a16="http://schemas.microsoft.com/office/drawing/2014/main" id="{E3E71FE5-6BA7-4491-8CC5-26B1CCD18FDA}"/>
              </a:ext>
            </a:extLst>
          </p:cNvPr>
          <p:cNvSpPr/>
          <p:nvPr/>
        </p:nvSpPr>
        <p:spPr>
          <a:xfrm>
            <a:off x="5162550" y="1720840"/>
            <a:ext cx="4619625" cy="3416320"/>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ea typeface="宋体" panose="02010600030101010101" pitchFamily="2" charset="-122"/>
              </a:rPr>
              <a:t>5.4.1.2 </a:t>
            </a:r>
            <a:r>
              <a:rPr lang="zh-CN" altLang="zh-CN" sz="2400" kern="100" dirty="0">
                <a:latin typeface="Times New Roman" panose="02020603050405020304" pitchFamily="18" charset="0"/>
                <a:ea typeface="宋体" panose="02010600030101010101" pitchFamily="2" charset="-122"/>
              </a:rPr>
              <a:t>人员分工</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zh-CN" altLang="zh-CN" sz="2400" kern="100" dirty="0">
                <a:latin typeface="Times New Roman" panose="02020603050405020304" pitchFamily="18" charset="0"/>
                <a:ea typeface="宋体" panose="02010600030101010101" pitchFamily="2" charset="-122"/>
              </a:rPr>
              <a:t>质量保证组长：童欣</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zh-CN" altLang="zh-CN" sz="2400" kern="100" dirty="0">
                <a:latin typeface="Times New Roman" panose="02020603050405020304" pitchFamily="18" charset="0"/>
                <a:ea typeface="宋体" panose="02010600030101010101" pitchFamily="2" charset="-122"/>
              </a:rPr>
              <a:t>质量保证人员：陈婧唯、吴自强、刘震、陈雅菁</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5.4.1.3 </a:t>
            </a:r>
            <a:r>
              <a:rPr lang="zh-CN" altLang="zh-CN" sz="2400" kern="100" dirty="0">
                <a:latin typeface="Times New Roman" panose="02020603050405020304" pitchFamily="18" charset="0"/>
                <a:ea typeface="宋体" panose="02010600030101010101" pitchFamily="2" charset="-122"/>
              </a:rPr>
              <a:t>质量标准：</a:t>
            </a:r>
            <a:endParaRPr lang="zh-CN" altLang="zh-CN" sz="1600" kern="100" dirty="0">
              <a:latin typeface="Times New Roman" panose="02020603050405020304" pitchFamily="18" charset="0"/>
              <a:ea typeface="宋体" panose="02010600030101010101" pitchFamily="2" charset="-122"/>
            </a:endParaRPr>
          </a:p>
          <a:p>
            <a:pPr indent="266700" algn="just">
              <a:spcAft>
                <a:spcPts val="0"/>
              </a:spcAft>
            </a:pPr>
            <a:r>
              <a:rPr lang="zh-CN" altLang="zh-CN" sz="2400" kern="100" dirty="0">
                <a:latin typeface="Times New Roman" panose="02020603050405020304" pitchFamily="18" charset="0"/>
                <a:ea typeface="宋体" panose="02010600030101010101" pitchFamily="2" charset="-122"/>
              </a:rPr>
              <a:t>保证能完成需求工程要求的各种标准、规范，向软件能力集成度成熟模型（</a:t>
            </a:r>
            <a:r>
              <a:rPr lang="en-US" altLang="zh-CN" sz="2400" kern="100" dirty="0">
                <a:latin typeface="Times New Roman" panose="02020603050405020304" pitchFamily="18" charset="0"/>
                <a:ea typeface="宋体" panose="02010600030101010101" pitchFamily="2" charset="-122"/>
              </a:rPr>
              <a:t>CMMI</a:t>
            </a:r>
            <a:r>
              <a:rPr lang="zh-CN" altLang="zh-CN" sz="2400" kern="100" dirty="0">
                <a:latin typeface="Times New Roman" panose="02020603050405020304" pitchFamily="18" charset="0"/>
                <a:ea typeface="宋体" panose="02010600030101010101" pitchFamily="2" charset="-122"/>
              </a:rPr>
              <a:t>）看齐</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43709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DA130DB-5CBC-493F-9420-3292E4130FE4}"/>
              </a:ext>
            </a:extLst>
          </p:cNvPr>
          <p:cNvSpPr/>
          <p:nvPr/>
        </p:nvSpPr>
        <p:spPr>
          <a:xfrm>
            <a:off x="419100" y="406390"/>
            <a:ext cx="10915650" cy="6370975"/>
          </a:xfrm>
          <a:prstGeom prst="rect">
            <a:avLst/>
          </a:prstGeom>
        </p:spPr>
        <p:txBody>
          <a:bodyPr wrap="square">
            <a:spAutoFit/>
          </a:bodyPr>
          <a:lstStyle/>
          <a:p>
            <a:r>
              <a:rPr lang="en-US" altLang="zh-CN" sz="2400" dirty="0"/>
              <a:t>5.4.1.4 </a:t>
            </a:r>
            <a:r>
              <a:rPr lang="zh-CN" altLang="en-US" sz="2400" dirty="0"/>
              <a:t>质量控制流程</a:t>
            </a:r>
          </a:p>
          <a:p>
            <a:r>
              <a:rPr lang="zh-CN" altLang="en-US" sz="2400" dirty="0"/>
              <a:t> </a:t>
            </a:r>
          </a:p>
          <a:p>
            <a:endParaRPr lang="zh-CN" altLang="en-US"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5.4.1.5</a:t>
            </a:r>
            <a:r>
              <a:rPr lang="zh-CN" altLang="en-US" sz="2400" dirty="0"/>
              <a:t>、质量准则</a:t>
            </a:r>
          </a:p>
          <a:p>
            <a:r>
              <a:rPr lang="en-US" altLang="zh-CN" sz="2400" dirty="0"/>
              <a:t>1</a:t>
            </a:r>
            <a:r>
              <a:rPr lang="zh-CN" altLang="en-US" sz="2400" dirty="0"/>
              <a:t>、每项任务或者活动必须在截止时间之前完成</a:t>
            </a:r>
          </a:p>
          <a:p>
            <a:r>
              <a:rPr lang="en-US" altLang="zh-CN" sz="2400" dirty="0"/>
              <a:t>2</a:t>
            </a:r>
            <a:r>
              <a:rPr lang="zh-CN" altLang="en-US" sz="2400" dirty="0"/>
              <a:t>、按照软件开发计划里程碑保证项目在每个开发阶段结束时文档的完整性</a:t>
            </a:r>
          </a:p>
          <a:p>
            <a:r>
              <a:rPr lang="en-US" altLang="zh-CN" sz="2400" dirty="0"/>
              <a:t>3</a:t>
            </a:r>
            <a:r>
              <a:rPr lang="zh-CN" altLang="en-US" sz="2400" dirty="0"/>
              <a:t>、每次任务提交或评审都有负责人保证内容的（</a:t>
            </a:r>
            <a:r>
              <a:rPr lang="en-US" altLang="zh-CN" sz="2400" dirty="0"/>
              <a:t>1</a:t>
            </a:r>
            <a:r>
              <a:rPr lang="zh-CN" altLang="en-US" sz="2400" dirty="0"/>
              <a:t>）正确性（</a:t>
            </a:r>
            <a:r>
              <a:rPr lang="en-US" altLang="zh-CN" sz="2400" dirty="0"/>
              <a:t>2</a:t>
            </a:r>
            <a:r>
              <a:rPr lang="zh-CN" altLang="en-US" sz="2400" dirty="0"/>
              <a:t>）完整性（</a:t>
            </a:r>
            <a:r>
              <a:rPr lang="en-US" altLang="zh-CN" sz="2400" dirty="0"/>
              <a:t>3</a:t>
            </a:r>
            <a:r>
              <a:rPr lang="zh-CN" altLang="en-US" sz="2400" dirty="0"/>
              <a:t>）一致性（</a:t>
            </a:r>
            <a:r>
              <a:rPr lang="en-US" altLang="zh-CN" sz="2400" dirty="0"/>
              <a:t>4</a:t>
            </a:r>
            <a:r>
              <a:rPr lang="zh-CN" altLang="en-US" sz="2400" dirty="0"/>
              <a:t>）有效性</a:t>
            </a:r>
          </a:p>
          <a:p>
            <a:r>
              <a:rPr lang="en-US" altLang="zh-CN" sz="2400" dirty="0"/>
              <a:t>4</a:t>
            </a:r>
            <a:r>
              <a:rPr lang="zh-CN" altLang="en-US" sz="2400" dirty="0"/>
              <a:t>、技术复审</a:t>
            </a:r>
          </a:p>
          <a:p>
            <a:r>
              <a:rPr lang="en-US" altLang="zh-CN" sz="2400" dirty="0"/>
              <a:t>5</a:t>
            </a:r>
            <a:r>
              <a:rPr lang="zh-CN" altLang="en-US" sz="2400" dirty="0"/>
              <a:t>、走查</a:t>
            </a:r>
          </a:p>
          <a:p>
            <a:r>
              <a:rPr lang="en-US" altLang="zh-CN" sz="2400" dirty="0"/>
              <a:t>6</a:t>
            </a:r>
            <a:r>
              <a:rPr lang="zh-CN" altLang="en-US" sz="2400" dirty="0"/>
              <a:t>、审查</a:t>
            </a:r>
          </a:p>
        </p:txBody>
      </p:sp>
      <p:pic>
        <p:nvPicPr>
          <p:cNvPr id="6" name="图片 5">
            <a:extLst>
              <a:ext uri="{FF2B5EF4-FFF2-40B4-BE49-F238E27FC236}">
                <a16:creationId xmlns:a16="http://schemas.microsoft.com/office/drawing/2014/main" id="{FE9BE356-4EF8-4A68-B8FA-311DBE8071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9100" y="775335"/>
            <a:ext cx="9010650" cy="2739390"/>
          </a:xfrm>
          <a:prstGeom prst="rect">
            <a:avLst/>
          </a:prstGeom>
          <a:noFill/>
          <a:ln>
            <a:noFill/>
          </a:ln>
        </p:spPr>
      </p:pic>
    </p:spTree>
    <p:extLst>
      <p:ext uri="{BB962C8B-B14F-4D97-AF65-F5344CB8AC3E}">
        <p14:creationId xmlns:p14="http://schemas.microsoft.com/office/powerpoint/2010/main" val="288592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a:extLst>
              <a:ext uri="{FF2B5EF4-FFF2-40B4-BE49-F238E27FC236}">
                <a16:creationId xmlns:a16="http://schemas.microsoft.com/office/drawing/2014/main" id="{04612C7A-18CB-4FA1-80CA-FE3616EC0818}"/>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项目概述</a:t>
            </a:r>
          </a:p>
        </p:txBody>
      </p:sp>
      <p:sp>
        <p:nvSpPr>
          <p:cNvPr id="6" name="文本占位符 5">
            <a:extLst>
              <a:ext uri="{FF2B5EF4-FFF2-40B4-BE49-F238E27FC236}">
                <a16:creationId xmlns:a16="http://schemas.microsoft.com/office/drawing/2014/main" id="{9D703301-0657-48E4-B7B0-0D0D51B4C52A}"/>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altLang="zh-CN" sz="1800">
              <a:solidFill>
                <a:srgbClr val="FFFFFF">
                  <a:alpha val="70000"/>
                </a:srgbClr>
              </a:solidFill>
            </a:endParaRP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334915"/>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a:extLst>
              <a:ext uri="{FF2B5EF4-FFF2-40B4-BE49-F238E27FC236}">
                <a16:creationId xmlns:a16="http://schemas.microsoft.com/office/drawing/2014/main" id="{04612C7A-18CB-4FA1-80CA-FE3616EC0818}"/>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配置管理计划</a:t>
            </a:r>
          </a:p>
        </p:txBody>
      </p:sp>
      <p:sp>
        <p:nvSpPr>
          <p:cNvPr id="6" name="文本占位符 5">
            <a:extLst>
              <a:ext uri="{FF2B5EF4-FFF2-40B4-BE49-F238E27FC236}">
                <a16:creationId xmlns:a16="http://schemas.microsoft.com/office/drawing/2014/main" id="{9D703301-0657-48E4-B7B0-0D0D51B4C52A}"/>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altLang="zh-CN" sz="1800" dirty="0">
              <a:solidFill>
                <a:srgbClr val="FFFFFF">
                  <a:alpha val="70000"/>
                </a:srgbClr>
              </a:solidFill>
            </a:endParaRP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847565"/>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4773385D-D8E8-424E-A4A4-2D06E20E14E2}"/>
              </a:ext>
            </a:extLst>
          </p:cNvPr>
          <p:cNvGraphicFramePr>
            <a:graphicFrameLocks noGrp="1"/>
          </p:cNvGraphicFramePr>
          <p:nvPr>
            <p:extLst>
              <p:ext uri="{D42A27DB-BD31-4B8C-83A1-F6EECF244321}">
                <p14:modId xmlns:p14="http://schemas.microsoft.com/office/powerpoint/2010/main" val="1772619625"/>
              </p:ext>
            </p:extLst>
          </p:nvPr>
        </p:nvGraphicFramePr>
        <p:xfrm>
          <a:off x="531019" y="495141"/>
          <a:ext cx="8866982" cy="1657350"/>
        </p:xfrm>
        <a:graphic>
          <a:graphicData uri="http://schemas.openxmlformats.org/drawingml/2006/table">
            <a:tbl>
              <a:tblPr firstRow="1" firstCol="1" bandRow="1">
                <a:tableStyleId>{5C22544A-7EE6-4342-B048-85BDC9FD1C3A}</a:tableStyleId>
              </a:tblPr>
              <a:tblGrid>
                <a:gridCol w="1507609">
                  <a:extLst>
                    <a:ext uri="{9D8B030D-6E8A-4147-A177-3AD203B41FA5}">
                      <a16:colId xmlns:a16="http://schemas.microsoft.com/office/drawing/2014/main" val="152276084"/>
                    </a:ext>
                  </a:extLst>
                </a:gridCol>
                <a:gridCol w="1555030">
                  <a:extLst>
                    <a:ext uri="{9D8B030D-6E8A-4147-A177-3AD203B41FA5}">
                      <a16:colId xmlns:a16="http://schemas.microsoft.com/office/drawing/2014/main" val="638023082"/>
                    </a:ext>
                  </a:extLst>
                </a:gridCol>
                <a:gridCol w="2521134">
                  <a:extLst>
                    <a:ext uri="{9D8B030D-6E8A-4147-A177-3AD203B41FA5}">
                      <a16:colId xmlns:a16="http://schemas.microsoft.com/office/drawing/2014/main" val="3832896872"/>
                    </a:ext>
                  </a:extLst>
                </a:gridCol>
                <a:gridCol w="3283209">
                  <a:extLst>
                    <a:ext uri="{9D8B030D-6E8A-4147-A177-3AD203B41FA5}">
                      <a16:colId xmlns:a16="http://schemas.microsoft.com/office/drawing/2014/main" val="2626640182"/>
                    </a:ext>
                  </a:extLst>
                </a:gridCol>
              </a:tblGrid>
              <a:tr h="285750">
                <a:tc>
                  <a:txBody>
                    <a:bodyPr/>
                    <a:lstStyle/>
                    <a:p>
                      <a:pPr algn="l">
                        <a:spcAft>
                          <a:spcPts val="0"/>
                        </a:spcAft>
                      </a:pPr>
                      <a:r>
                        <a:rPr lang="zh-CN" sz="1800" kern="100">
                          <a:effectLst/>
                        </a:rPr>
                        <a:t>姓名</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800" kern="100">
                          <a:effectLst/>
                        </a:rPr>
                        <a:t>角色</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800" kern="100" dirty="0">
                          <a:effectLst/>
                        </a:rPr>
                        <a:t>项目组角色</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800" kern="100" dirty="0">
                          <a:effectLst/>
                        </a:rPr>
                        <a:t>GitHub</a:t>
                      </a:r>
                      <a:r>
                        <a:rPr lang="zh-CN" sz="1800" kern="100" dirty="0">
                          <a:effectLst/>
                        </a:rPr>
                        <a:t>账号</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25357519"/>
                  </a:ext>
                </a:extLst>
              </a:tr>
              <a:tr h="0">
                <a:tc>
                  <a:txBody>
                    <a:bodyPr/>
                    <a:lstStyle/>
                    <a:p>
                      <a:pPr algn="l">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主席</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组长</a:t>
                      </a:r>
                      <a:r>
                        <a:rPr lang="en-US" sz="1800" kern="100">
                          <a:effectLst/>
                        </a:rPr>
                        <a:t>PM</a:t>
                      </a:r>
                      <a:r>
                        <a:rPr lang="zh-CN" sz="1800" kern="100">
                          <a:effectLst/>
                        </a:rPr>
                        <a:t>、配置管理员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800" kern="100">
                          <a:effectLst/>
                        </a:rPr>
                        <a:t>lynxhawk</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87954036"/>
                  </a:ext>
                </a:extLst>
              </a:tr>
              <a:tr h="0">
                <a:tc>
                  <a:txBody>
                    <a:bodyPr/>
                    <a:lstStyle/>
                    <a:p>
                      <a:pPr algn="l">
                        <a:spcAft>
                          <a:spcPts val="0"/>
                        </a:spcAft>
                      </a:pPr>
                      <a:r>
                        <a:rPr lang="zh-CN" sz="1800" kern="100">
                          <a:effectLst/>
                        </a:rPr>
                        <a:t>吴自强</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成员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参与人员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800" kern="100" dirty="0">
                          <a:effectLst/>
                        </a:rPr>
                        <a:t>Wzx404</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14956176"/>
                  </a:ext>
                </a:extLst>
              </a:tr>
              <a:tr h="0">
                <a:tc>
                  <a:txBody>
                    <a:bodyPr/>
                    <a:lstStyle/>
                    <a:p>
                      <a:pPr algn="l">
                        <a:spcAft>
                          <a:spcPts val="0"/>
                        </a:spcAft>
                      </a:pPr>
                      <a:r>
                        <a:rPr lang="zh-CN" sz="1800" kern="100">
                          <a:effectLst/>
                        </a:rPr>
                        <a:t>陈雅菁</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tabLst>
                          <a:tab pos="742950" algn="l"/>
                        </a:tabLst>
                      </a:pPr>
                      <a:r>
                        <a:rPr lang="zh-CN" sz="1800" kern="100">
                          <a:effectLst/>
                        </a:rPr>
                        <a:t>成员</a:t>
                      </a: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参与人员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800" kern="100" dirty="0" err="1">
                          <a:effectLst/>
                        </a:rPr>
                        <a:t>AnnoraChan</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2092604"/>
                  </a:ext>
                </a:extLst>
              </a:tr>
              <a:tr h="0">
                <a:tc>
                  <a:txBody>
                    <a:bodyPr/>
                    <a:lstStyle/>
                    <a:p>
                      <a:pPr algn="l">
                        <a:spcAft>
                          <a:spcPts val="0"/>
                        </a:spcAft>
                      </a:pPr>
                      <a:r>
                        <a:rPr lang="zh-CN" sz="1800" kern="100">
                          <a:effectLst/>
                        </a:rPr>
                        <a:t>陈婧唯</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tabLst>
                          <a:tab pos="742950" algn="l"/>
                        </a:tabLst>
                      </a:pPr>
                      <a:r>
                        <a:rPr lang="zh-CN" sz="1800" kern="100">
                          <a:effectLst/>
                        </a:rPr>
                        <a:t>成员</a:t>
                      </a: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参与人员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800" kern="100" dirty="0" err="1">
                          <a:effectLst/>
                        </a:rPr>
                        <a:t>zjjnlz</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12476219"/>
                  </a:ext>
                </a:extLst>
              </a:tr>
              <a:tr h="0">
                <a:tc>
                  <a:txBody>
                    <a:bodyPr/>
                    <a:lstStyle/>
                    <a:p>
                      <a:pPr algn="l">
                        <a:spcAft>
                          <a:spcPts val="0"/>
                        </a:spcAft>
                      </a:pPr>
                      <a:r>
                        <a:rPr lang="zh-CN" sz="1800" kern="100">
                          <a:effectLst/>
                        </a:rPr>
                        <a:t>刘震</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tabLst>
                          <a:tab pos="742950" algn="l"/>
                        </a:tabLst>
                      </a:pPr>
                      <a:r>
                        <a:rPr lang="zh-CN" sz="1800" kern="100">
                          <a:effectLst/>
                        </a:rPr>
                        <a:t>成员</a:t>
                      </a: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参与人员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800" kern="100" dirty="0">
                          <a:effectLst/>
                        </a:rPr>
                        <a:t>lz9576</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51484580"/>
                  </a:ext>
                </a:extLst>
              </a:tr>
            </a:tbl>
          </a:graphicData>
        </a:graphic>
      </p:graphicFrame>
      <p:sp>
        <p:nvSpPr>
          <p:cNvPr id="5" name="矩形 4">
            <a:extLst>
              <a:ext uri="{FF2B5EF4-FFF2-40B4-BE49-F238E27FC236}">
                <a16:creationId xmlns:a16="http://schemas.microsoft.com/office/drawing/2014/main" id="{08EB6FB8-C153-4F15-A4AF-3989F2814478}"/>
              </a:ext>
            </a:extLst>
          </p:cNvPr>
          <p:cNvSpPr/>
          <p:nvPr/>
        </p:nvSpPr>
        <p:spPr>
          <a:xfrm>
            <a:off x="531019" y="3181246"/>
            <a:ext cx="7810341" cy="2323713"/>
          </a:xfrm>
          <a:prstGeom prst="rect">
            <a:avLst/>
          </a:prstGeom>
        </p:spPr>
        <p:txBody>
          <a:bodyPr wrap="square">
            <a:spAutoFit/>
          </a:bodyPr>
          <a:lstStyle/>
          <a:p>
            <a:pPr>
              <a:spcBef>
                <a:spcPts val="600"/>
              </a:spcBef>
              <a:spcAft>
                <a:spcPts val="600"/>
              </a:spcAft>
            </a:pPr>
            <a:r>
              <a:rPr lang="zh-CN" altLang="zh-CN" sz="2000" b="1" kern="100" dirty="0">
                <a:latin typeface="Times New Roman" panose="02020603050405020304" pitchFamily="18" charset="0"/>
                <a:ea typeface="宋体" panose="02010600030101010101" pitchFamily="2" charset="-122"/>
              </a:rPr>
              <a:t>任务</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rPr>
              <a:t>项目各阶段配置管理库的建立和管理。</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rPr>
              <a:t>制订和维护软件配置管理计划。</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3.</a:t>
            </a:r>
            <a:r>
              <a:rPr lang="zh-CN" altLang="zh-CN" sz="2000" kern="100" dirty="0">
                <a:latin typeface="Times New Roman" panose="02020603050405020304" pitchFamily="18" charset="0"/>
                <a:ea typeface="宋体" panose="02010600030101010101" pitchFamily="2" charset="-122"/>
              </a:rPr>
              <a:t>提交软件基线的定期更新，审核对已执行的基线变更。</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4.</a:t>
            </a:r>
            <a:r>
              <a:rPr lang="zh-CN" altLang="zh-CN" sz="2000" kern="100" dirty="0">
                <a:latin typeface="Times New Roman" panose="02020603050405020304" pitchFamily="18" charset="0"/>
                <a:ea typeface="宋体" panose="02010600030101010101" pitchFamily="2" charset="-122"/>
              </a:rPr>
              <a:t>对软件基线库的存取管理及保存。</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5.</a:t>
            </a:r>
            <a:r>
              <a:rPr lang="zh-CN" altLang="zh-CN" sz="2000" kern="100" dirty="0">
                <a:latin typeface="Times New Roman" panose="02020603050405020304" pitchFamily="18" charset="0"/>
                <a:ea typeface="宋体" panose="02010600030101010101" pitchFamily="2" charset="-122"/>
              </a:rPr>
              <a:t>定期发布上传软件配置管理报告、软件配置管理组对配置管理动作记录。</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801611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2CE36BB-8C9F-4A67-AD2B-C910B8DB5BD2}"/>
              </a:ext>
            </a:extLst>
          </p:cNvPr>
          <p:cNvSpPr/>
          <p:nvPr/>
        </p:nvSpPr>
        <p:spPr>
          <a:xfrm>
            <a:off x="390524" y="846713"/>
            <a:ext cx="9486901" cy="5139869"/>
          </a:xfrm>
          <a:prstGeom prst="rect">
            <a:avLst/>
          </a:prstGeom>
        </p:spPr>
        <p:txBody>
          <a:bodyPr wrap="square">
            <a:spAutoFit/>
          </a:bodyPr>
          <a:lstStyle/>
          <a:p>
            <a:pPr lvl="2">
              <a:spcAft>
                <a:spcPts val="0"/>
              </a:spcAft>
              <a:buSzPts val="1400"/>
              <a:tabLst>
                <a:tab pos="228600" algn="l"/>
              </a:tabLs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配置标识</a:t>
            </a:r>
          </a:p>
          <a:p>
            <a:pPr indent="152400" algn="just">
              <a:spcAft>
                <a:spcPts val="0"/>
              </a:spcAft>
            </a:pPr>
            <a:r>
              <a:rPr lang="zh-CN" altLang="zh-CN" kern="100" dirty="0">
                <a:latin typeface="Times New Roman" panose="02020603050405020304" pitchFamily="18" charset="0"/>
                <a:ea typeface="宋体" panose="02010600030101010101" pitchFamily="2" charset="-122"/>
              </a:rPr>
              <a:t>软件项的标识基本按照小组内的命名规范进行。要通过标识能够确定软件项之间的相互联系。</a:t>
            </a:r>
            <a:endParaRPr lang="zh-CN" altLang="zh-CN" sz="1400" kern="100" dirty="0">
              <a:latin typeface="Times New Roman" panose="02020603050405020304" pitchFamily="18" charset="0"/>
              <a:ea typeface="宋体" panose="02010600030101010101" pitchFamily="2" charset="-122"/>
            </a:endParaRPr>
          </a:p>
          <a:p>
            <a:pPr lvl="2">
              <a:spcAft>
                <a:spcPts val="0"/>
              </a:spcAft>
              <a:buSzPts val="1400"/>
              <a:tabLst>
                <a:tab pos="228600" algn="l"/>
              </a:tabLs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版本管理</a:t>
            </a:r>
          </a:p>
          <a:p>
            <a:pPr indent="304800" algn="just">
              <a:spcAft>
                <a:spcPts val="0"/>
              </a:spcAft>
            </a:pPr>
            <a:r>
              <a:rPr lang="zh-CN" altLang="zh-CN" kern="0" dirty="0">
                <a:latin typeface="Times New Roman" panose="02020603050405020304" pitchFamily="18" charset="0"/>
                <a:ea typeface="宋体" panose="02010600030101010101" pitchFamily="2" charset="-122"/>
              </a:rPr>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endParaRPr lang="zh-CN" altLang="zh-CN" sz="1400" kern="100" dirty="0">
              <a:latin typeface="Times New Roman" panose="02020603050405020304" pitchFamily="18" charset="0"/>
              <a:ea typeface="宋体" panose="02010600030101010101" pitchFamily="2" charset="-122"/>
            </a:endParaRPr>
          </a:p>
          <a:p>
            <a:pPr algn="just">
              <a:spcAft>
                <a:spcPts val="0"/>
              </a:spcAft>
            </a:pPr>
            <a:r>
              <a:rPr lang="zh-CN" altLang="zh-CN" kern="0" dirty="0">
                <a:latin typeface="Times New Roman" panose="02020603050405020304" pitchFamily="18" charset="0"/>
                <a:ea typeface="宋体" panose="02010600030101010101" pitchFamily="2" charset="-122"/>
              </a:rPr>
              <a:t>项目子目录的受控文档一般只有项目经理和属于该项目的开发人员和配置管理员能够访问到。配置管理员负责分配访问权限，一般项目经理对该目录具有较大的权限</a:t>
            </a:r>
            <a:r>
              <a:rPr lang="zh-CN" altLang="zh-CN" kern="0" dirty="0">
                <a:latin typeface="Times New Roman" panose="02020603050405020304" pitchFamily="18" charset="0"/>
                <a:ea typeface="Garamond" panose="02020404030301010803" pitchFamily="18" charset="0"/>
              </a:rPr>
              <a:t>——</a:t>
            </a:r>
            <a:r>
              <a:rPr lang="zh-CN" altLang="zh-CN" kern="0" dirty="0">
                <a:latin typeface="Times New Roman" panose="02020603050405020304" pitchFamily="18" charset="0"/>
                <a:ea typeface="宋体" panose="02010600030101010101" pitchFamily="2" charset="-122"/>
              </a:rPr>
              <a:t>读取、添加和更改；一般开发人员只有读取的权限。</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0" dirty="0">
                <a:latin typeface="Times New Roman" panose="02020603050405020304" pitchFamily="18" charset="0"/>
                <a:ea typeface="宋体" panose="02010600030101010101" pitchFamily="2" charset="-122"/>
              </a:rPr>
              <a:t>在项目开发的某一阶段结束时，通过了该阶段评审的这些开发文档交配置管理员保存到项目数据库，做为正式版本的第一版</a:t>
            </a:r>
            <a:r>
              <a:rPr lang="zh-CN" altLang="zh-CN" kern="0" dirty="0">
                <a:latin typeface="Times New Roman" panose="02020603050405020304" pitchFamily="18" charset="0"/>
                <a:ea typeface="Garamond" panose="02020404030301010803" pitchFamily="18" charset="0"/>
              </a:rPr>
              <a:t>——</a:t>
            </a:r>
            <a:r>
              <a:rPr lang="en-US" altLang="zh-CN" kern="0" dirty="0">
                <a:latin typeface="Garamond" panose="02020404030301010803" pitchFamily="18" charset="0"/>
                <a:ea typeface="宋体" panose="02010600030101010101" pitchFamily="2" charset="-122"/>
                <a:cs typeface="Garamond" panose="02020404030301010803" pitchFamily="18" charset="0"/>
              </a:rPr>
              <a:t>1.0</a:t>
            </a:r>
            <a:r>
              <a:rPr lang="zh-CN" altLang="zh-CN" kern="0" dirty="0">
                <a:latin typeface="Times New Roman" panose="02020603050405020304" pitchFamily="18" charset="0"/>
                <a:ea typeface="宋体" panose="02010600030101010101" pitchFamily="2" charset="-122"/>
              </a:rPr>
              <a:t>版本。</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0" dirty="0">
                <a:latin typeface="Times New Roman" panose="02020603050405020304" pitchFamily="18" charset="0"/>
                <a:ea typeface="宋体" panose="02010600030101010101" pitchFamily="2" charset="-122"/>
              </a:rPr>
              <a:t>在以后的开发中，如果软件需要修改，那修改后的软件可用多级编号来表示新版本</a:t>
            </a:r>
            <a:r>
              <a:rPr lang="zh-CN" altLang="zh-CN" kern="0" dirty="0">
                <a:latin typeface="Times New Roman" panose="02020603050405020304" pitchFamily="18" charset="0"/>
                <a:ea typeface="Garamond" panose="02020404030301010803" pitchFamily="18" charset="0"/>
              </a:rPr>
              <a:t>——</a:t>
            </a:r>
            <a:r>
              <a:rPr lang="en-US" altLang="zh-CN" kern="0" dirty="0">
                <a:latin typeface="Garamond" panose="02020404030301010803" pitchFamily="18" charset="0"/>
                <a:ea typeface="宋体" panose="02010600030101010101" pitchFamily="2" charset="-122"/>
                <a:cs typeface="Garamond" panose="02020404030301010803" pitchFamily="18" charset="0"/>
              </a:rPr>
              <a:t>1.1</a:t>
            </a:r>
            <a:r>
              <a:rPr lang="zh-CN" altLang="zh-CN" kern="0" dirty="0">
                <a:latin typeface="Times New Roman" panose="02020603050405020304" pitchFamily="18" charset="0"/>
                <a:ea typeface="宋体" panose="02010600030101010101" pitchFamily="2" charset="-122"/>
              </a:rPr>
              <a:t>、</a:t>
            </a:r>
            <a:r>
              <a:rPr lang="en-US" altLang="zh-CN" kern="0" dirty="0">
                <a:latin typeface="Garamond" panose="02020404030301010803" pitchFamily="18" charset="0"/>
                <a:ea typeface="宋体" panose="02010600030101010101" pitchFamily="2" charset="-122"/>
                <a:cs typeface="Garamond" panose="02020404030301010803" pitchFamily="18" charset="0"/>
              </a:rPr>
              <a:t>1.2</a:t>
            </a:r>
            <a:r>
              <a:rPr lang="zh-CN" altLang="zh-CN" kern="0" dirty="0">
                <a:latin typeface="Times New Roman" panose="02020603050405020304" pitchFamily="18" charset="0"/>
                <a:ea typeface="宋体" panose="02010600030101010101" pitchFamily="2" charset="-122"/>
              </a:rPr>
              <a:t>等加以区别标识。</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0" dirty="0">
                <a:latin typeface="Times New Roman" panose="02020603050405020304" pitchFamily="18" charset="0"/>
                <a:ea typeface="宋体" panose="02010600030101010101" pitchFamily="2" charset="-122"/>
              </a:rPr>
              <a:t>在各个评审阶段产生的所有评审报告和修改报告都要进行编号保存，编号与相应文档的编号要对应。</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71746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EC82C6A-C831-4095-9685-5B30ED6741FA}"/>
              </a:ext>
            </a:extLst>
          </p:cNvPr>
          <p:cNvSpPr/>
          <p:nvPr/>
        </p:nvSpPr>
        <p:spPr>
          <a:xfrm>
            <a:off x="533399" y="797540"/>
            <a:ext cx="9544051" cy="4647426"/>
          </a:xfrm>
          <a:prstGeom prst="rect">
            <a:avLst/>
          </a:prstGeom>
        </p:spPr>
        <p:txBody>
          <a:bodyPr wrap="square">
            <a:spAutoFit/>
          </a:bodyPr>
          <a:lstStyle/>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变更控制</a:t>
            </a:r>
            <a:endPar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进行一些微小的改正</a:t>
            </a:r>
          </a:p>
          <a:p>
            <a:pPr indent="152400" algn="just">
              <a:spcAft>
                <a:spcPts val="0"/>
              </a:spcAft>
            </a:pPr>
            <a:r>
              <a:rPr lang="zh-CN" altLang="zh-CN" sz="2000" kern="100" dirty="0">
                <a:latin typeface="Times New Roman" panose="02020603050405020304" pitchFamily="18" charset="0"/>
                <a:ea typeface="宋体" panose="02010600030101010101" pitchFamily="2" charset="-122"/>
              </a:rPr>
              <a:t>在评审或测试后发现的问题项目经理通知配置管理员。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由配置管理员将需要修改的软件的备份从项目配置数据库中拉出，相应负责人员执行修改。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修改完毕后项目经理认同后，交配置管理员处理。</a:t>
            </a:r>
            <a:endParaRPr lang="en-US"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进行影响较大的修改</a:t>
            </a:r>
          </a:p>
          <a:p>
            <a:pPr indent="152400" algn="just">
              <a:spcAft>
                <a:spcPts val="0"/>
              </a:spcAft>
            </a:pPr>
            <a:r>
              <a:rPr lang="zh-CN" altLang="zh-CN" sz="2000" kern="100" dirty="0">
                <a:latin typeface="Times New Roman" panose="02020603050405020304" pitchFamily="18" charset="0"/>
                <a:ea typeface="宋体" panose="02010600030101010101" pitchFamily="2" charset="-122"/>
              </a:rPr>
              <a:t>组员或用户提出影响较大的修改要求（这是指要增加或删除某些功能或者是发现错误的阶段在造成错误的阶段的后面等）。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配置管理员在收到这类修改要求时，必须组织有小组所有成员参加的修改评审会，讨论修改的影响范围，修改的必要性、可行性以及修改方法、步骤和实施计划。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在修改方案通过并经项目经理审核后，开始制定修改工作中各项活动的先后顺序及各自的完成日期，以保证整个开发工作按原定计划日期完成。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修改完毕后，交组员所有人评审，评审都通过后，交配置管理员处理。 </a:t>
            </a:r>
            <a:endParaRPr lang="en-US" altLang="zh-CN" sz="16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77013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8EBF1B0-D3FA-4A90-BB6C-97B23FC2BEFA}"/>
              </a:ext>
            </a:extLst>
          </p:cNvPr>
          <p:cNvSpPr/>
          <p:nvPr/>
        </p:nvSpPr>
        <p:spPr>
          <a:xfrm>
            <a:off x="619124" y="309593"/>
            <a:ext cx="10086975" cy="5632311"/>
          </a:xfrm>
          <a:prstGeom prst="rect">
            <a:avLst/>
          </a:prstGeom>
        </p:spPr>
        <p:txBody>
          <a:bodyPr wrap="square">
            <a:spAutoFit/>
          </a:bodyPr>
          <a:lstStyle/>
          <a:p>
            <a:pPr indent="152400" algn="just">
              <a:spcAft>
                <a:spcPts val="0"/>
              </a:spcAf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配置状态报告</a:t>
            </a:r>
          </a:p>
          <a:p>
            <a:pPr algn="just">
              <a:spcAft>
                <a:spcPts val="0"/>
              </a:spcAft>
            </a:pPr>
            <a:r>
              <a:rPr lang="zh-CN" altLang="zh-CN" sz="2400" kern="0" dirty="0">
                <a:latin typeface="Times New Roman" panose="02020603050405020304" pitchFamily="18" charset="0"/>
                <a:ea typeface="宋体" panose="02010600030101010101" pitchFamily="2" charset="-122"/>
              </a:rPr>
              <a:t>两份配置状态报告——《软件配置状态表》和《软件变更记录表》分别以电子表格的形式存放在项目分目录下，以便项目开发人员随时查询，了解软件的修改变化情况。</a:t>
            </a:r>
            <a:endParaRPr lang="zh-CN" altLang="zh-CN" kern="100" dirty="0">
              <a:latin typeface="Times New Roman" panose="02020603050405020304" pitchFamily="18" charset="0"/>
              <a:ea typeface="宋体" panose="02010600030101010101" pitchFamily="2" charset="-122"/>
            </a:endParaRPr>
          </a:p>
          <a:p>
            <a:pPr indent="152400" algn="just">
              <a:spcAft>
                <a:spcPts val="0"/>
              </a:spcAft>
            </a:pPr>
            <a:r>
              <a:rPr lang="zh-CN" altLang="zh-CN" sz="2400" kern="0" dirty="0">
                <a:latin typeface="Times New Roman" panose="02020603050405020304" pitchFamily="18" charset="0"/>
                <a:ea typeface="宋体" panose="02010600030101010101" pitchFamily="2" charset="-122"/>
              </a:rPr>
              <a:t>《软件配置状态表》由配置管理员负责填写，主要反映项目中各软件项的配置情况。开发人员通过查阅该表可及时全面的了解项目中软件项的配置使用情况。</a:t>
            </a:r>
            <a:endParaRPr lang="zh-CN" altLang="zh-CN" kern="100" dirty="0">
              <a:latin typeface="Times New Roman" panose="02020603050405020304" pitchFamily="18" charset="0"/>
              <a:ea typeface="宋体" panose="02010600030101010101" pitchFamily="2" charset="-122"/>
            </a:endParaRPr>
          </a:p>
          <a:p>
            <a:pPr indent="152400" algn="just">
              <a:spcAft>
                <a:spcPts val="0"/>
              </a:spcAft>
            </a:pPr>
            <a:r>
              <a:rPr lang="zh-CN" altLang="zh-CN" sz="2400" kern="0" dirty="0">
                <a:latin typeface="Times New Roman" panose="02020603050405020304" pitchFamily="18" charset="0"/>
                <a:ea typeface="宋体" panose="02010600030101010101" pitchFamily="2" charset="-122"/>
              </a:rPr>
              <a:t>《软件变更记录表》由配置管理员负责填写，主要记录软件开发过程中所有的修改情况，该表以修改时间排序，以便开发人员及时了解软件项最新的变化。</a:t>
            </a:r>
            <a:endParaRPr lang="en-US" altLang="zh-CN" kern="100" dirty="0">
              <a:latin typeface="Times New Roman" panose="02020603050405020304" pitchFamily="18" charset="0"/>
              <a:ea typeface="宋体" panose="02010600030101010101" pitchFamily="2" charset="-122"/>
            </a:endParaRPr>
          </a:p>
          <a:p>
            <a:pPr indent="152400" algn="just">
              <a:spcAft>
                <a:spcPts val="0"/>
              </a:spcAf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配置审核</a:t>
            </a:r>
          </a:p>
          <a:p>
            <a:pPr indent="152400" algn="just">
              <a:spcAft>
                <a:spcPts val="0"/>
              </a:spcAft>
            </a:pPr>
            <a:r>
              <a:rPr lang="zh-CN" altLang="zh-CN" sz="2400" kern="100" dirty="0">
                <a:latin typeface="Times New Roman" panose="02020603050405020304" pitchFamily="18" charset="0"/>
                <a:ea typeface="宋体" panose="02010600030101010101" pitchFamily="2" charset="-122"/>
              </a:rPr>
              <a:t>为保证各项产品在技术上和管理上的完整性，项目经理在软件开发过程中的详细设计阶段和测试阶段完成时，对配置情况进行抽查。项目经理或项目提出者先提出要审核的内容和各项指标，逐项审核完成后要作好记录，形成《配置审核报告》。</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67920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a:extLst>
              <a:ext uri="{FF2B5EF4-FFF2-40B4-BE49-F238E27FC236}">
                <a16:creationId xmlns:a16="http://schemas.microsoft.com/office/drawing/2014/main" id="{04612C7A-18CB-4FA1-80CA-FE3616EC0818}"/>
              </a:ext>
            </a:extLst>
          </p:cNvPr>
          <p:cNvSpPr>
            <a:spLocks noGrp="1"/>
          </p:cNvSpPr>
          <p:nvPr>
            <p:ph type="title"/>
          </p:nvPr>
        </p:nvSpPr>
        <p:spPr>
          <a:xfrm>
            <a:off x="4419136" y="1020871"/>
            <a:ext cx="8541088" cy="2849671"/>
          </a:xfrm>
        </p:spPr>
        <p:txBody>
          <a:bodyPr vert="horz" lIns="91440" tIns="45720" rIns="91440" bIns="45720" rtlCol="0" anchor="b">
            <a:normAutofit/>
          </a:bodyPr>
          <a:lstStyle/>
          <a:p>
            <a:r>
              <a:rPr lang="zh-CN" altLang="en-US" sz="7200" b="1" dirty="0">
                <a:solidFill>
                  <a:srgbClr val="FFFFFF"/>
                </a:solidFill>
              </a:rPr>
              <a:t>人力资源管理计划</a:t>
            </a:r>
          </a:p>
        </p:txBody>
      </p:sp>
      <p:sp>
        <p:nvSpPr>
          <p:cNvPr id="6" name="文本占位符 5">
            <a:extLst>
              <a:ext uri="{FF2B5EF4-FFF2-40B4-BE49-F238E27FC236}">
                <a16:creationId xmlns:a16="http://schemas.microsoft.com/office/drawing/2014/main" id="{9D703301-0657-48E4-B7B0-0D0D51B4C52A}"/>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altLang="zh-CN" sz="1800" dirty="0">
              <a:solidFill>
                <a:srgbClr val="FFFFFF">
                  <a:alpha val="70000"/>
                </a:srgbClr>
              </a:solidFill>
            </a:endParaRP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383974"/>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文本框 4">
            <a:extLst>
              <a:ext uri="{FF2B5EF4-FFF2-40B4-BE49-F238E27FC236}">
                <a16:creationId xmlns:a16="http://schemas.microsoft.com/office/drawing/2014/main" id="{D4F8FC92-97E2-40B6-9F99-E0613E6B70ED}"/>
              </a:ext>
            </a:extLst>
          </p:cNvPr>
          <p:cNvSpPr txBox="1"/>
          <p:nvPr/>
        </p:nvSpPr>
        <p:spPr>
          <a:xfrm>
            <a:off x="-1239071" y="71479"/>
            <a:ext cx="8288032" cy="1096316"/>
          </a:xfrm>
          <a:prstGeom prst="rect">
            <a:avLst/>
          </a:prstGeom>
        </p:spPr>
        <p:txBody>
          <a:bodyPr vert="horz" lIns="91440" tIns="45720" rIns="91440" bIns="45720" rtlCol="0" anchor="b">
            <a:normAutofit/>
          </a:bodyPr>
          <a:lstStyle/>
          <a:p>
            <a:pPr algn="ctr">
              <a:spcBef>
                <a:spcPct val="0"/>
              </a:spcBef>
              <a:spcAft>
                <a:spcPts val="600"/>
              </a:spcAft>
            </a:pPr>
            <a:r>
              <a:rPr lang="zh-CN" altLang="en-US" sz="4800" dirty="0">
                <a:solidFill>
                  <a:schemeClr val="accent1"/>
                </a:solidFill>
                <a:latin typeface="+mj-lt"/>
                <a:ea typeface="+mj-ea"/>
                <a:cs typeface="+mj-cs"/>
              </a:rPr>
              <a:t>小组成员表格</a:t>
            </a:r>
          </a:p>
        </p:txBody>
      </p:sp>
      <p:graphicFrame>
        <p:nvGraphicFramePr>
          <p:cNvPr id="6" name="表格 5">
            <a:extLst>
              <a:ext uri="{FF2B5EF4-FFF2-40B4-BE49-F238E27FC236}">
                <a16:creationId xmlns:a16="http://schemas.microsoft.com/office/drawing/2014/main" id="{0C9EF739-DA7D-49BD-AF81-3EE65F1F96F7}"/>
              </a:ext>
            </a:extLst>
          </p:cNvPr>
          <p:cNvGraphicFramePr>
            <a:graphicFrameLocks noGrp="1"/>
          </p:cNvGraphicFramePr>
          <p:nvPr>
            <p:extLst>
              <p:ext uri="{D42A27DB-BD31-4B8C-83A1-F6EECF244321}">
                <p14:modId xmlns:p14="http://schemas.microsoft.com/office/powerpoint/2010/main" val="480741143"/>
              </p:ext>
            </p:extLst>
          </p:nvPr>
        </p:nvGraphicFramePr>
        <p:xfrm>
          <a:off x="589280" y="1852613"/>
          <a:ext cx="11165840" cy="3657600"/>
        </p:xfrm>
        <a:graphic>
          <a:graphicData uri="http://schemas.openxmlformats.org/drawingml/2006/table">
            <a:tbl>
              <a:tblPr firstRow="1" firstCol="1" bandRow="1">
                <a:tableStyleId>{5C22544A-7EE6-4342-B048-85BDC9FD1C3A}</a:tableStyleId>
              </a:tblPr>
              <a:tblGrid>
                <a:gridCol w="1067606">
                  <a:extLst>
                    <a:ext uri="{9D8B030D-6E8A-4147-A177-3AD203B41FA5}">
                      <a16:colId xmlns:a16="http://schemas.microsoft.com/office/drawing/2014/main" val="1397741331"/>
                    </a:ext>
                  </a:extLst>
                </a:gridCol>
                <a:gridCol w="1454802">
                  <a:extLst>
                    <a:ext uri="{9D8B030D-6E8A-4147-A177-3AD203B41FA5}">
                      <a16:colId xmlns:a16="http://schemas.microsoft.com/office/drawing/2014/main" val="4213920869"/>
                    </a:ext>
                  </a:extLst>
                </a:gridCol>
                <a:gridCol w="2209339">
                  <a:extLst>
                    <a:ext uri="{9D8B030D-6E8A-4147-A177-3AD203B41FA5}">
                      <a16:colId xmlns:a16="http://schemas.microsoft.com/office/drawing/2014/main" val="3312772237"/>
                    </a:ext>
                  </a:extLst>
                </a:gridCol>
                <a:gridCol w="3956691">
                  <a:extLst>
                    <a:ext uri="{9D8B030D-6E8A-4147-A177-3AD203B41FA5}">
                      <a16:colId xmlns:a16="http://schemas.microsoft.com/office/drawing/2014/main" val="1078238564"/>
                    </a:ext>
                  </a:extLst>
                </a:gridCol>
                <a:gridCol w="2477402">
                  <a:extLst>
                    <a:ext uri="{9D8B030D-6E8A-4147-A177-3AD203B41FA5}">
                      <a16:colId xmlns:a16="http://schemas.microsoft.com/office/drawing/2014/main" val="47761663"/>
                    </a:ext>
                  </a:extLst>
                </a:gridCol>
              </a:tblGrid>
              <a:tr h="304206">
                <a:tc>
                  <a:txBody>
                    <a:bodyPr/>
                    <a:lstStyle/>
                    <a:p>
                      <a:pPr algn="just">
                        <a:spcAft>
                          <a:spcPts val="0"/>
                        </a:spcAft>
                      </a:pPr>
                      <a:r>
                        <a:rPr lang="zh-CN" sz="2400" kern="100">
                          <a:effectLst/>
                        </a:rPr>
                        <a:t>姓名</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角色</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联系电话</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邮箱</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负责工作</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633297259"/>
                  </a:ext>
                </a:extLst>
              </a:tr>
              <a:tr h="551815">
                <a:tc>
                  <a:txBody>
                    <a:bodyPr/>
                    <a:lstStyle/>
                    <a:p>
                      <a:pPr algn="just">
                        <a:spcAft>
                          <a:spcPts val="0"/>
                        </a:spcAft>
                      </a:pPr>
                      <a:r>
                        <a:rPr lang="zh-CN" sz="2400" kern="100">
                          <a:effectLst/>
                        </a:rPr>
                        <a:t>童欣</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项目经理</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31602377@stu.zucc.edu.cn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配置管理、</a:t>
                      </a:r>
                      <a:r>
                        <a:rPr lang="en-US" sz="2400" kern="100" dirty="0">
                          <a:effectLst/>
                        </a:rPr>
                        <a:t>project</a:t>
                      </a:r>
                      <a:r>
                        <a:rPr lang="zh-CN" sz="2400" kern="100" dirty="0">
                          <a:effectLst/>
                        </a:rPr>
                        <a:t>更新</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3037070083"/>
                  </a:ext>
                </a:extLst>
              </a:tr>
              <a:tr h="551815">
                <a:tc>
                  <a:txBody>
                    <a:bodyPr/>
                    <a:lstStyle/>
                    <a:p>
                      <a:pPr algn="just">
                        <a:spcAft>
                          <a:spcPts val="0"/>
                        </a:spcAft>
                      </a:pPr>
                      <a:r>
                        <a:rPr lang="zh-CN" sz="2400" kern="100">
                          <a:effectLst/>
                        </a:rPr>
                        <a:t>吴自强</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13588898232</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31602305@stu.zucc.edu.cn</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UI</a:t>
                      </a:r>
                      <a:r>
                        <a:rPr lang="zh-CN" sz="2400" kern="100" dirty="0">
                          <a:effectLst/>
                        </a:rPr>
                        <a:t>设计</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3360700632"/>
                  </a:ext>
                </a:extLst>
              </a:tr>
              <a:tr h="551815">
                <a:tc>
                  <a:txBody>
                    <a:bodyPr/>
                    <a:lstStyle/>
                    <a:p>
                      <a:pPr algn="just">
                        <a:spcAft>
                          <a:spcPts val="0"/>
                        </a:spcAft>
                      </a:pPr>
                      <a:r>
                        <a:rPr lang="zh-CN" sz="2400" kern="100">
                          <a:effectLst/>
                        </a:rPr>
                        <a:t>陈雅菁</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17774009674</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31501357@stu.zucc.edu.cn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UI</a:t>
                      </a:r>
                      <a:r>
                        <a:rPr lang="zh-CN" sz="2400" kern="100" dirty="0">
                          <a:effectLst/>
                        </a:rPr>
                        <a:t>设计</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4139052153"/>
                  </a:ext>
                </a:extLst>
              </a:tr>
              <a:tr h="551815">
                <a:tc>
                  <a:txBody>
                    <a:bodyPr/>
                    <a:lstStyle/>
                    <a:p>
                      <a:pPr algn="just">
                        <a:spcAft>
                          <a:spcPts val="0"/>
                        </a:spcAft>
                      </a:pPr>
                      <a:r>
                        <a:rPr lang="zh-CN" sz="2400" kern="100">
                          <a:effectLst/>
                        </a:rPr>
                        <a:t>陈婧唯</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会议记录员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15336579332</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31601340@stu.zucc.edu.cn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会议记录、</a:t>
                      </a:r>
                      <a:r>
                        <a:rPr lang="en-US" sz="2400" kern="100" dirty="0">
                          <a:effectLst/>
                        </a:rPr>
                        <a:t>UML</a:t>
                      </a:r>
                      <a:r>
                        <a:rPr lang="zh-CN" sz="2400" kern="100" dirty="0">
                          <a:effectLst/>
                        </a:rPr>
                        <a:t>建模</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2915811764"/>
                  </a:ext>
                </a:extLst>
              </a:tr>
              <a:tr h="304206">
                <a:tc>
                  <a:txBody>
                    <a:bodyPr/>
                    <a:lstStyle/>
                    <a:p>
                      <a:pPr algn="just">
                        <a:spcAft>
                          <a:spcPts val="0"/>
                        </a:spcAft>
                      </a:pPr>
                      <a:r>
                        <a:rPr lang="zh-CN" sz="2400" kern="100" dirty="0">
                          <a:effectLst/>
                        </a:rPr>
                        <a:t>刘震</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15958129576</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31601357@stu.zucc.edu.cn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UML</a:t>
                      </a:r>
                      <a:r>
                        <a:rPr lang="zh-CN" sz="2400" kern="100" dirty="0">
                          <a:effectLst/>
                        </a:rPr>
                        <a:t>建模</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573144733"/>
                  </a:ext>
                </a:extLst>
              </a:tr>
            </a:tbl>
          </a:graphicData>
        </a:graphic>
      </p:graphicFrame>
    </p:spTree>
    <p:extLst>
      <p:ext uri="{BB962C8B-B14F-4D97-AF65-F5344CB8AC3E}">
        <p14:creationId xmlns:p14="http://schemas.microsoft.com/office/powerpoint/2010/main" val="833854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09E09B70-9DBC-49B3-AB3F-BF1D5D040D9F}"/>
              </a:ext>
            </a:extLst>
          </p:cNvPr>
          <p:cNvSpPr/>
          <p:nvPr/>
        </p:nvSpPr>
        <p:spPr>
          <a:xfrm>
            <a:off x="216309" y="94785"/>
            <a:ext cx="11051459" cy="3416320"/>
          </a:xfrm>
          <a:prstGeom prst="rect">
            <a:avLst/>
          </a:prstGeom>
        </p:spPr>
        <p:txBody>
          <a:bodyPr wrap="square">
            <a:spAutoFit/>
          </a:bodyPr>
          <a:lstStyle/>
          <a:p>
            <a:r>
              <a:rPr lang="zh-CN" altLang="en-US" sz="2400" dirty="0"/>
              <a:t>人员配备管理计划</a:t>
            </a:r>
          </a:p>
          <a:p>
            <a:r>
              <a:rPr lang="zh-CN" altLang="en-US" sz="2400" dirty="0"/>
              <a:t>人员招募</a:t>
            </a:r>
          </a:p>
          <a:p>
            <a:r>
              <a:rPr lang="zh-CN" altLang="en-US" sz="2400" dirty="0"/>
              <a:t>  在老师下达完任务之后，成立小组，共同开发项目</a:t>
            </a:r>
            <a:endParaRPr lang="en-US" altLang="zh-CN" sz="2400" dirty="0"/>
          </a:p>
          <a:p>
            <a:endParaRPr lang="zh-CN" altLang="en-US" sz="2400" dirty="0"/>
          </a:p>
          <a:p>
            <a:r>
              <a:rPr lang="zh-CN" altLang="en-US" sz="2400" dirty="0"/>
              <a:t>合规性</a:t>
            </a:r>
          </a:p>
          <a:p>
            <a:r>
              <a:rPr lang="en-US" altLang="zh-CN" sz="2400" dirty="0"/>
              <a:t>1. </a:t>
            </a:r>
            <a:r>
              <a:rPr lang="zh-CN" altLang="en-US" sz="2400" dirty="0"/>
              <a:t>不得违反校纪校规。</a:t>
            </a:r>
          </a:p>
          <a:p>
            <a:r>
              <a:rPr lang="en-US" altLang="zh-CN" sz="2400" dirty="0"/>
              <a:t>2. </a:t>
            </a:r>
            <a:r>
              <a:rPr lang="zh-CN" altLang="en-US" sz="2400" dirty="0"/>
              <a:t>尽量使用正当途径获得的资源和软件，不得使用和散播损坏他人利益等违法软件和资源。</a:t>
            </a:r>
          </a:p>
          <a:p>
            <a:r>
              <a:rPr lang="en-US" altLang="zh-CN" sz="2400" dirty="0"/>
              <a:t>3. </a:t>
            </a:r>
            <a:r>
              <a:rPr lang="zh-CN" altLang="en-US" sz="2400" dirty="0"/>
              <a:t>不得做出损害小组利益之事。</a:t>
            </a:r>
          </a:p>
        </p:txBody>
      </p:sp>
      <p:sp>
        <p:nvSpPr>
          <p:cNvPr id="21" name="矩形 20">
            <a:extLst>
              <a:ext uri="{FF2B5EF4-FFF2-40B4-BE49-F238E27FC236}">
                <a16:creationId xmlns:a16="http://schemas.microsoft.com/office/drawing/2014/main" id="{F171D5F6-37D3-4FD9-8D8F-5AD4C498CB33}"/>
              </a:ext>
            </a:extLst>
          </p:cNvPr>
          <p:cNvSpPr/>
          <p:nvPr/>
        </p:nvSpPr>
        <p:spPr>
          <a:xfrm>
            <a:off x="481780" y="3551423"/>
            <a:ext cx="1723549" cy="461665"/>
          </a:xfrm>
          <a:prstGeom prst="rect">
            <a:avLst/>
          </a:prstGeom>
        </p:spPr>
        <p:txBody>
          <a:bodyPr wrap="none">
            <a:spAutoFit/>
          </a:bodyPr>
          <a:lstStyle/>
          <a:p>
            <a:r>
              <a:rPr lang="zh-CN" altLang="en-US" sz="2400" dirty="0"/>
              <a:t>奖励与惩罚</a:t>
            </a:r>
          </a:p>
        </p:txBody>
      </p:sp>
      <p:graphicFrame>
        <p:nvGraphicFramePr>
          <p:cNvPr id="22" name="表格 21">
            <a:extLst>
              <a:ext uri="{FF2B5EF4-FFF2-40B4-BE49-F238E27FC236}">
                <a16:creationId xmlns:a16="http://schemas.microsoft.com/office/drawing/2014/main" id="{8B2379FB-A48A-4D66-837B-73EDB651475A}"/>
              </a:ext>
            </a:extLst>
          </p:cNvPr>
          <p:cNvGraphicFramePr>
            <a:graphicFrameLocks noGrp="1"/>
          </p:cNvGraphicFramePr>
          <p:nvPr>
            <p:extLst>
              <p:ext uri="{D42A27DB-BD31-4B8C-83A1-F6EECF244321}">
                <p14:modId xmlns:p14="http://schemas.microsoft.com/office/powerpoint/2010/main" val="870771116"/>
              </p:ext>
            </p:extLst>
          </p:nvPr>
        </p:nvGraphicFramePr>
        <p:xfrm>
          <a:off x="481780" y="4179062"/>
          <a:ext cx="10186219" cy="2468880"/>
        </p:xfrm>
        <a:graphic>
          <a:graphicData uri="http://schemas.openxmlformats.org/drawingml/2006/table">
            <a:tbl>
              <a:tblPr firstRow="1" firstCol="1" bandRow="1">
                <a:tableStyleId>{5C22544A-7EE6-4342-B048-85BDC9FD1C3A}</a:tableStyleId>
              </a:tblPr>
              <a:tblGrid>
                <a:gridCol w="3421195">
                  <a:extLst>
                    <a:ext uri="{9D8B030D-6E8A-4147-A177-3AD203B41FA5}">
                      <a16:colId xmlns:a16="http://schemas.microsoft.com/office/drawing/2014/main" val="880993135"/>
                    </a:ext>
                  </a:extLst>
                </a:gridCol>
                <a:gridCol w="3427333">
                  <a:extLst>
                    <a:ext uri="{9D8B030D-6E8A-4147-A177-3AD203B41FA5}">
                      <a16:colId xmlns:a16="http://schemas.microsoft.com/office/drawing/2014/main" val="3550074743"/>
                    </a:ext>
                  </a:extLst>
                </a:gridCol>
                <a:gridCol w="3337691">
                  <a:extLst>
                    <a:ext uri="{9D8B030D-6E8A-4147-A177-3AD203B41FA5}">
                      <a16:colId xmlns:a16="http://schemas.microsoft.com/office/drawing/2014/main" val="542156759"/>
                    </a:ext>
                  </a:extLst>
                </a:gridCol>
              </a:tblGrid>
              <a:tr h="0">
                <a:tc>
                  <a:txBody>
                    <a:bodyPr/>
                    <a:lstStyle/>
                    <a:p>
                      <a:pPr algn="just">
                        <a:spcAft>
                          <a:spcPts val="0"/>
                        </a:spcAft>
                      </a:pPr>
                      <a:r>
                        <a:rPr lang="zh-CN" sz="1800" kern="100" dirty="0">
                          <a:effectLst/>
                        </a:rPr>
                        <a:t>等级</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原因</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奖励和惩罚</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08896451"/>
                  </a:ext>
                </a:extLst>
              </a:tr>
              <a:tr h="0">
                <a:tc>
                  <a:txBody>
                    <a:bodyPr/>
                    <a:lstStyle/>
                    <a:p>
                      <a:pPr algn="just">
                        <a:spcAft>
                          <a:spcPts val="0"/>
                        </a:spcAft>
                      </a:pPr>
                      <a:r>
                        <a:rPr lang="zh-CN" sz="1800" kern="100">
                          <a:effectLst/>
                        </a:rPr>
                        <a:t>不合格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没有按时完成任务，或以其他原因导致全组扣分</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个人反思和出小组建设经费</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49810454"/>
                  </a:ext>
                </a:extLst>
              </a:tr>
              <a:tr h="0">
                <a:tc>
                  <a:txBody>
                    <a:bodyPr/>
                    <a:lstStyle/>
                    <a:p>
                      <a:pPr algn="just">
                        <a:spcAft>
                          <a:spcPts val="0"/>
                        </a:spcAft>
                      </a:pPr>
                      <a:r>
                        <a:rPr lang="zh-CN" sz="1800" kern="100">
                          <a:effectLst/>
                        </a:rPr>
                        <a:t>合格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能完成布置的任务，但质量不高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项目经理进行教育批评以及下一步规划</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69036566"/>
                  </a:ext>
                </a:extLst>
              </a:tr>
              <a:tr h="0">
                <a:tc>
                  <a:txBody>
                    <a:bodyPr/>
                    <a:lstStyle/>
                    <a:p>
                      <a:pPr algn="just">
                        <a:spcAft>
                          <a:spcPts val="0"/>
                        </a:spcAft>
                      </a:pPr>
                      <a:r>
                        <a:rPr lang="zh-CN" sz="1800" kern="100">
                          <a:effectLst/>
                        </a:rPr>
                        <a:t>良好</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能完成布置的任务，且质量达到要求</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无</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50320165"/>
                  </a:ext>
                </a:extLst>
              </a:tr>
              <a:tr h="0">
                <a:tc>
                  <a:txBody>
                    <a:bodyPr/>
                    <a:lstStyle/>
                    <a:p>
                      <a:pPr algn="just">
                        <a:spcAft>
                          <a:spcPts val="0"/>
                        </a:spcAft>
                      </a:pPr>
                      <a:r>
                        <a:rPr lang="zh-CN" sz="1800" kern="100" dirty="0">
                          <a:effectLst/>
                        </a:rPr>
                        <a:t>优秀</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能完高质量的完成布置的任务，或以其他原因使全组加分</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团建活动</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42363367"/>
                  </a:ext>
                </a:extLst>
              </a:tr>
            </a:tbl>
          </a:graphicData>
        </a:graphic>
      </p:graphicFrame>
    </p:spTree>
    <p:extLst>
      <p:ext uri="{BB962C8B-B14F-4D97-AF65-F5344CB8AC3E}">
        <p14:creationId xmlns:p14="http://schemas.microsoft.com/office/powerpoint/2010/main" val="2565127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a:extLst>
              <a:ext uri="{FF2B5EF4-FFF2-40B4-BE49-F238E27FC236}">
                <a16:creationId xmlns:a16="http://schemas.microsoft.com/office/drawing/2014/main" id="{04612C7A-18CB-4FA1-80CA-FE3616EC0818}"/>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沟通管理计划</a:t>
            </a:r>
          </a:p>
        </p:txBody>
      </p:sp>
      <p:sp>
        <p:nvSpPr>
          <p:cNvPr id="6" name="文本占位符 5">
            <a:extLst>
              <a:ext uri="{FF2B5EF4-FFF2-40B4-BE49-F238E27FC236}">
                <a16:creationId xmlns:a16="http://schemas.microsoft.com/office/drawing/2014/main" id="{9D703301-0657-48E4-B7B0-0D0D51B4C52A}"/>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altLang="zh-CN" sz="1800" dirty="0">
              <a:solidFill>
                <a:srgbClr val="FFFFFF">
                  <a:alpha val="70000"/>
                </a:srgbClr>
              </a:solidFill>
            </a:endParaRP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381009"/>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07C9368-E17D-47DD-B114-7C1AA8E974A7}"/>
              </a:ext>
            </a:extLst>
          </p:cNvPr>
          <p:cNvSpPr/>
          <p:nvPr/>
        </p:nvSpPr>
        <p:spPr>
          <a:xfrm>
            <a:off x="315913" y="551289"/>
            <a:ext cx="9456737" cy="5755422"/>
          </a:xfrm>
          <a:prstGeom prst="rect">
            <a:avLst/>
          </a:prstGeom>
        </p:spPr>
        <p:txBody>
          <a:bodyPr wrap="square">
            <a:spAutoFit/>
          </a:bodyPr>
          <a:lstStyle/>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规划沟通管理</a:t>
            </a:r>
          </a:p>
          <a:p>
            <a:pPr indent="266700" algn="just">
              <a:spcAft>
                <a:spcPts val="0"/>
              </a:spcAft>
              <a:tabLst>
                <a:tab pos="798830" algn="l"/>
              </a:tabLst>
              <a:defRPr/>
            </a:pPr>
            <a:r>
              <a:rPr lang="en-US"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  </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项目经理根据组员内各人的空闲时间和老师的上课情况等相关信息制定沟通计划即小组会议。定于每周的礼拜四</a:t>
            </a:r>
            <a:r>
              <a:rPr lang="zh-CN" altLang="zh-CN" sz="2000" kern="100" dirty="0">
                <a:solidFill>
                  <a:srgbClr val="333333"/>
                </a:solidFill>
                <a:latin typeface="Times New Roman" panose="02020603050405020304" pitchFamily="18" charset="0"/>
                <a:ea typeface="Arial" panose="020B0604020202020204" pitchFamily="34" charset="0"/>
              </a:rPr>
              <a:t> </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下午</a:t>
            </a:r>
            <a:r>
              <a:rPr lang="en-US" altLang="zh-CN" sz="2000" kern="100" dirty="0">
                <a:solidFill>
                  <a:srgbClr val="333333"/>
                </a:solidFill>
                <a:latin typeface="Arial" panose="020B0604020202020204" pitchFamily="34" charset="0"/>
                <a:ea typeface="宋体" panose="02010600030101010101" pitchFamily="2" charset="-122"/>
              </a:rPr>
              <a:t>4</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a:t>
            </a:r>
            <a:r>
              <a:rPr lang="en-US" altLang="zh-CN" sz="2000" kern="100" dirty="0">
                <a:solidFill>
                  <a:srgbClr val="333333"/>
                </a:solidFill>
                <a:latin typeface="Arial" panose="020B0604020202020204" pitchFamily="34" charset="0"/>
                <a:ea typeface="宋体" panose="02010600030101010101" pitchFamily="2" charset="-122"/>
              </a:rPr>
              <a:t>30</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于图书馆一楼开展小组会议，如有特殊情况小组成员可以请假，如项目经理有特殊情况，将由其指定负责人进行。临时会议的召开由项目经理召集小组成员</a:t>
            </a:r>
            <a:r>
              <a:rPr lang="zh-CN" altLang="en-US"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微信群内的交流。以及组员每日报告任务进度。</a:t>
            </a:r>
            <a:endParaRPr lang="zh-CN" altLang="zh-CN" sz="2000" kern="100" dirty="0">
              <a:latin typeface="Times New Roman" panose="02020603050405020304" pitchFamily="18" charset="0"/>
              <a:ea typeface="宋体" panose="02010600030101010101" pitchFamily="2" charset="-122"/>
            </a:endParaRPr>
          </a:p>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管理沟通</a:t>
            </a: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小组会议的记录将由一名固定成员完成，并完成会议记录</a:t>
            </a:r>
            <a:endParaRPr lang="zh-CN" altLang="zh-CN" sz="2000" kern="100" dirty="0">
              <a:latin typeface="Times New Roman" panose="02020603050405020304" pitchFamily="18" charset="0"/>
              <a:ea typeface="宋体" panose="02010600030101010101" pitchFamily="2" charset="-122"/>
            </a:endParaRP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且由</a:t>
            </a:r>
            <a:r>
              <a:rPr lang="en-US" altLang="zh-CN" sz="2000" kern="100" dirty="0">
                <a:solidFill>
                  <a:srgbClr val="333333"/>
                </a:solidFill>
                <a:latin typeface="Arial" panose="020B0604020202020204" pitchFamily="34" charset="0"/>
                <a:ea typeface="宋体" panose="02010600030101010101" pitchFamily="2" charset="-122"/>
              </a:rPr>
              <a:t>1</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中的固定成员进行会议录音</a:t>
            </a:r>
            <a:endParaRPr lang="zh-CN" altLang="zh-CN" sz="2000" kern="100" dirty="0">
              <a:latin typeface="Times New Roman" panose="02020603050405020304" pitchFamily="18" charset="0"/>
              <a:ea typeface="宋体" panose="02010600030101010101" pitchFamily="2" charset="-122"/>
            </a:endParaRP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如遇到记录员缺席，将由项目经理指派一名进行记录员的这次工作，并需要由这名成员完成这次的会议记录。</a:t>
            </a:r>
            <a:endParaRPr lang="zh-CN" altLang="zh-CN" sz="2000" kern="100" dirty="0">
              <a:latin typeface="Times New Roman" panose="02020603050405020304" pitchFamily="18" charset="0"/>
              <a:ea typeface="宋体" panose="02010600030101010101" pitchFamily="2" charset="-122"/>
            </a:endParaRPr>
          </a:p>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监督沟通</a:t>
            </a:r>
          </a:p>
          <a:p>
            <a:pPr indent="266700" algn="just">
              <a:spcAft>
                <a:spcPts val="0"/>
              </a:spcAft>
              <a:defRPr/>
            </a:pPr>
            <a:r>
              <a:rPr lang="zh-CN" altLang="zh-CN" sz="2000" kern="100" dirty="0">
                <a:latin typeface="Times New Roman" panose="02020603050405020304" pitchFamily="18" charset="0"/>
                <a:ea typeface="宋体" panose="02010600030101010101" pitchFamily="2" charset="-122"/>
              </a:rPr>
              <a:t>每周小组成员任务在每周六晚上</a:t>
            </a:r>
            <a:r>
              <a:rPr lang="en-US" altLang="zh-CN" sz="2000" kern="100" dirty="0">
                <a:latin typeface="Times New Roman" panose="02020603050405020304" pitchFamily="18" charset="0"/>
                <a:ea typeface="宋体" panose="02010600030101010101" pitchFamily="2" charset="-122"/>
              </a:rPr>
              <a:t>9:00</a:t>
            </a:r>
            <a:r>
              <a:rPr lang="zh-CN" altLang="zh-CN" sz="2000" kern="100" dirty="0">
                <a:latin typeface="Times New Roman" panose="02020603050405020304" pitchFamily="18" charset="0"/>
                <a:ea typeface="宋体" panose="02010600030101010101" pitchFamily="2" charset="-122"/>
              </a:rPr>
              <a:t>之前上交。小组会议记录和会议录音在每周日晚</a:t>
            </a:r>
            <a:r>
              <a:rPr lang="en-US" altLang="zh-CN" sz="2000" kern="100" dirty="0">
                <a:latin typeface="Times New Roman" panose="02020603050405020304" pitchFamily="18" charset="0"/>
                <a:ea typeface="宋体" panose="02010600030101010101" pitchFamily="2" charset="-122"/>
              </a:rPr>
              <a:t>9:00</a:t>
            </a:r>
            <a:r>
              <a:rPr lang="zh-CN" altLang="zh-CN" sz="2000" kern="100" dirty="0">
                <a:latin typeface="Times New Roman" panose="02020603050405020304" pitchFamily="18" charset="0"/>
                <a:ea typeface="宋体" panose="02010600030101010101" pitchFamily="2" charset="-122"/>
              </a:rPr>
              <a:t>上传</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p>
          <a:p>
            <a:pPr indent="535305" algn="just">
              <a:spcAft>
                <a:spcPts val="0"/>
              </a:spcAft>
              <a:defRPr/>
            </a:pPr>
            <a:r>
              <a:rPr lang="en-US" altLang="zh-CN" sz="3200" b="1" kern="100" dirty="0">
                <a:latin typeface="宋体" panose="02010600030101010101" pitchFamily="2" charset="-122"/>
                <a:ea typeface="宋体" panose="02010600030101010101" pitchFamily="2" charset="-122"/>
              </a:rPr>
              <a:t> </a:t>
            </a:r>
            <a:r>
              <a:rPr lang="zh-CN" altLang="zh-CN" sz="3200" b="1" kern="100" dirty="0">
                <a:latin typeface="Times New Roman" panose="02020603050405020304" pitchFamily="18" charset="0"/>
                <a:ea typeface="宋体" panose="02010600030101010101" pitchFamily="2" charset="-122"/>
              </a:rPr>
              <a:t>与客户的沟通计划</a:t>
            </a:r>
            <a:endParaRPr lang="zh-CN" altLang="zh-CN" sz="2000" kern="100" dirty="0">
              <a:latin typeface="Times New Roman" panose="02020603050405020304" pitchFamily="18" charset="0"/>
              <a:ea typeface="宋体" panose="02010600030101010101" pitchFamily="2" charset="-122"/>
            </a:endParaRPr>
          </a:p>
          <a:p>
            <a:pPr algn="just">
              <a:spcAft>
                <a:spcPts val="0"/>
              </a:spcAft>
              <a:defRPr/>
            </a:pPr>
            <a:r>
              <a:rPr lang="zh-CN" altLang="zh-CN" sz="2000" kern="100" dirty="0">
                <a:latin typeface="Times New Roman" panose="02020603050405020304" pitchFamily="18" charset="0"/>
                <a:ea typeface="宋体" panose="02010600030101010101" pitchFamily="2" charset="-122"/>
              </a:rPr>
              <a:t>本次项目的客户代表：杨枨老师，侯宏仑老师。</a:t>
            </a:r>
            <a:endParaRPr lang="zh-CN" altLang="zh-CN" sz="11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7412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5EF58-80BA-4902-A365-531AC83E3115}"/>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2A7C6ED0-4BF9-4AB4-B960-DD1408083591}"/>
              </a:ext>
            </a:extLst>
          </p:cNvPr>
          <p:cNvSpPr>
            <a:spLocks noGrp="1"/>
          </p:cNvSpPr>
          <p:nvPr>
            <p:ph idx="1"/>
          </p:nvPr>
        </p:nvSpPr>
        <p:spPr>
          <a:xfrm>
            <a:off x="677334" y="1760539"/>
            <a:ext cx="8596668" cy="3880773"/>
          </a:xfrm>
        </p:spPr>
        <p:txBody>
          <a:bodyPr/>
          <a:lstStyle/>
          <a:p>
            <a:pPr>
              <a:buFontTx/>
              <a:buAutoNum type="arabicPeriod"/>
            </a:pPr>
            <a:r>
              <a:rPr lang="en-US" altLang="zh-CN" sz="2800" dirty="0"/>
              <a:t>CMMI</a:t>
            </a:r>
          </a:p>
          <a:p>
            <a:pPr>
              <a:buFontTx/>
              <a:buAutoNum type="arabicPeriod"/>
            </a:pPr>
            <a:r>
              <a:rPr lang="en-US" altLang="zh-CN" sz="2800" dirty="0"/>
              <a:t>ISO9000</a:t>
            </a:r>
          </a:p>
          <a:p>
            <a:pPr>
              <a:buFontTx/>
              <a:buAutoNum type="arabicPeriod"/>
            </a:pPr>
            <a:r>
              <a:rPr lang="en-US" altLang="zh-CN" sz="2800" dirty="0"/>
              <a:t>《</a:t>
            </a:r>
            <a:r>
              <a:rPr lang="zh-CN" altLang="en-US" sz="2800" dirty="0"/>
              <a:t>软件工程导论</a:t>
            </a:r>
            <a:r>
              <a:rPr lang="en-US" altLang="zh-CN" sz="2800" dirty="0"/>
              <a:t>》</a:t>
            </a:r>
          </a:p>
          <a:p>
            <a:pPr>
              <a:buFontTx/>
              <a:buAutoNum type="arabicPeriod"/>
            </a:pPr>
            <a:r>
              <a:rPr lang="en-US" altLang="zh-CN" sz="2800" dirty="0"/>
              <a:t>《IT</a:t>
            </a:r>
            <a:r>
              <a:rPr lang="zh-CN" altLang="en-US" sz="2800" dirty="0"/>
              <a:t>项目管理</a:t>
            </a:r>
            <a:r>
              <a:rPr lang="en-US" altLang="zh-CN" sz="2800" dirty="0"/>
              <a:t>》</a:t>
            </a:r>
            <a:r>
              <a:rPr lang="zh-CN" altLang="en-US" sz="2800" dirty="0"/>
              <a:t>（第八版）</a:t>
            </a:r>
            <a:endParaRPr lang="en-US" altLang="zh-CN" sz="2800" dirty="0"/>
          </a:p>
          <a:p>
            <a:pPr>
              <a:buFontTx/>
              <a:buAutoNum type="arabicPeriod"/>
            </a:pPr>
            <a:r>
              <a:rPr lang="en-US" altLang="zh-CN" sz="2800" dirty="0"/>
              <a:t>《</a:t>
            </a:r>
            <a:r>
              <a:rPr lang="zh-CN" altLang="en-US" sz="2800" dirty="0"/>
              <a:t>软件需求</a:t>
            </a:r>
            <a:r>
              <a:rPr lang="en-US" altLang="zh-CN" sz="2800" dirty="0"/>
              <a:t>》</a:t>
            </a:r>
            <a:r>
              <a:rPr lang="zh-CN" altLang="en-US" sz="2800" dirty="0"/>
              <a:t>（第三版）</a:t>
            </a:r>
            <a:endParaRPr lang="en-US" altLang="zh-CN" sz="2800" dirty="0"/>
          </a:p>
          <a:p>
            <a:pPr>
              <a:buFontTx/>
              <a:buAutoNum type="arabicPeriod"/>
            </a:pPr>
            <a:r>
              <a:rPr lang="en-US" altLang="zh-CN" sz="2800" dirty="0"/>
              <a:t>《PMBOOK》</a:t>
            </a:r>
            <a:r>
              <a:rPr lang="zh-CN" altLang="en-US" sz="2800" dirty="0"/>
              <a:t>（第六版）</a:t>
            </a:r>
          </a:p>
          <a:p>
            <a:endParaRPr lang="zh-CN" altLang="en-US" dirty="0"/>
          </a:p>
        </p:txBody>
      </p:sp>
    </p:spTree>
    <p:extLst>
      <p:ext uri="{BB962C8B-B14F-4D97-AF65-F5344CB8AC3E}">
        <p14:creationId xmlns:p14="http://schemas.microsoft.com/office/powerpoint/2010/main" val="2414673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2B37C37-8D2E-433D-8A3E-F99949C9DCD0}"/>
              </a:ext>
            </a:extLst>
          </p:cNvPr>
          <p:cNvSpPr/>
          <p:nvPr/>
        </p:nvSpPr>
        <p:spPr>
          <a:xfrm>
            <a:off x="85725" y="582067"/>
            <a:ext cx="9401175" cy="5693866"/>
          </a:xfrm>
          <a:prstGeom prst="rect">
            <a:avLst/>
          </a:prstGeom>
        </p:spPr>
        <p:txBody>
          <a:bodyPr wrap="square">
            <a:spAutoFit/>
          </a:bodyPr>
          <a:lstStyle/>
          <a:p>
            <a:pPr indent="535305" algn="just">
              <a:spcAft>
                <a:spcPts val="0"/>
              </a:spcAft>
              <a:defRPr/>
            </a:pPr>
            <a:r>
              <a:rPr lang="zh-CN" altLang="zh-CN" sz="2800" b="1" kern="100" dirty="0">
                <a:latin typeface="Times New Roman" panose="02020603050405020304" pitchFamily="18" charset="0"/>
                <a:ea typeface="宋体" panose="02010600030101010101" pitchFamily="2" charset="-122"/>
              </a:rPr>
              <a:t>沟通目的</a:t>
            </a:r>
            <a:endParaRPr lang="zh-CN" altLang="zh-CN" kern="100" dirty="0">
              <a:latin typeface="Times New Roman" panose="02020603050405020304" pitchFamily="18" charset="0"/>
              <a:ea typeface="宋体" panose="02010600030101010101" pitchFamily="2" charset="-122"/>
            </a:endParaRPr>
          </a:p>
          <a:p>
            <a:pPr indent="713740" algn="just">
              <a:spcAft>
                <a:spcPts val="0"/>
              </a:spcAft>
              <a:defRPr/>
            </a:pPr>
            <a:r>
              <a:rPr lang="en-US" altLang="zh-CN" sz="2800" b="1"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1.	</a:t>
            </a:r>
            <a:r>
              <a:rPr lang="zh-CN" altLang="zh-CN" kern="100" dirty="0">
                <a:latin typeface="Times New Roman" panose="02020603050405020304" pitchFamily="18" charset="0"/>
                <a:ea typeface="宋体" panose="02010600030101010101" pitchFamily="2" charset="-122"/>
              </a:rPr>
              <a:t>获得客户的主要需求，并对需求进行建模与原型设计。以迭代的方式获取需求。</a:t>
            </a:r>
          </a:p>
          <a:p>
            <a:pPr indent="266700" algn="just">
              <a:spcAft>
                <a:spcPts val="0"/>
              </a:spcAft>
              <a:defRPr/>
            </a:pPr>
            <a:r>
              <a:rPr lang="en-US" altLang="zh-CN" kern="100" dirty="0">
                <a:latin typeface="宋体" panose="02010600030101010101" pitchFamily="2" charset="-122"/>
                <a:ea typeface="宋体" panose="02010600030101010101" pitchFamily="2" charset="-122"/>
              </a:rPr>
              <a:t>2.	</a:t>
            </a:r>
            <a:r>
              <a:rPr lang="zh-CN" altLang="zh-CN" kern="100" dirty="0">
                <a:latin typeface="Times New Roman" panose="02020603050405020304" pitchFamily="18" charset="0"/>
                <a:ea typeface="宋体" panose="02010600030101010101" pitchFamily="2" charset="-122"/>
              </a:rPr>
              <a:t>让客户代表评审界面原型</a:t>
            </a:r>
          </a:p>
          <a:p>
            <a:pPr indent="266700" algn="just">
              <a:spcAft>
                <a:spcPts val="0"/>
              </a:spcAft>
              <a:defRPr/>
            </a:pPr>
            <a:r>
              <a:rPr lang="en-US" altLang="zh-CN" kern="100" dirty="0">
                <a:latin typeface="宋体" panose="02010600030101010101" pitchFamily="2" charset="-122"/>
                <a:ea typeface="宋体" panose="02010600030101010101" pitchFamily="2" charset="-122"/>
              </a:rPr>
              <a:t>3.	</a:t>
            </a:r>
            <a:r>
              <a:rPr lang="zh-CN" altLang="zh-CN" kern="100" dirty="0">
                <a:latin typeface="Times New Roman" panose="02020603050405020304" pitchFamily="18" charset="0"/>
                <a:ea typeface="宋体" panose="02010600030101010101" pitchFamily="2" charset="-122"/>
              </a:rPr>
              <a:t>让客户代表确认用例</a:t>
            </a:r>
          </a:p>
          <a:p>
            <a:pPr indent="266700" algn="just">
              <a:spcAft>
                <a:spcPts val="0"/>
              </a:spcAft>
              <a:defRPr/>
            </a:pPr>
            <a:r>
              <a:rPr lang="en-US" altLang="zh-CN"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 	</a:t>
            </a:r>
            <a:r>
              <a:rPr lang="zh-CN" altLang="zh-CN" sz="2800" b="1" kern="100" dirty="0">
                <a:latin typeface="Times New Roman" panose="02020603050405020304" pitchFamily="18" charset="0"/>
                <a:ea typeface="宋体" panose="02010600030101010101" pitchFamily="2" charset="-122"/>
              </a:rPr>
              <a:t>与客户沟通的主要人员</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b="1"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kern="100" dirty="0">
                <a:latin typeface="Times New Roman" panose="02020603050405020304" pitchFamily="18" charset="0"/>
                <a:ea typeface="宋体" panose="02010600030101010101" pitchFamily="2" charset="-122"/>
              </a:rPr>
              <a:t>负责人：童欣（项目经理）</a:t>
            </a:r>
          </a:p>
          <a:p>
            <a:pPr marL="533400" algn="just">
              <a:spcAft>
                <a:spcPts val="0"/>
              </a:spcAft>
              <a:defRPr/>
            </a:pPr>
            <a:r>
              <a:rPr lang="zh-CN" altLang="zh-CN" kern="100" dirty="0">
                <a:latin typeface="Times New Roman" panose="02020603050405020304" pitchFamily="18" charset="0"/>
                <a:ea typeface="宋体" panose="02010600030101010101" pitchFamily="2" charset="-122"/>
              </a:rPr>
              <a:t>参与人：吴自强、陈雅菁、陈婧唯、刘震、张天颖</a:t>
            </a:r>
          </a:p>
          <a:p>
            <a:pPr marL="533400" algn="just">
              <a:spcAft>
                <a:spcPts val="0"/>
              </a:spcAft>
              <a:defRPr/>
            </a:pPr>
            <a:r>
              <a:rPr lang="en-US" altLang="zh-CN"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800" b="1" kern="100" dirty="0">
                <a:latin typeface="Times New Roman" panose="02020603050405020304" pitchFamily="18" charset="0"/>
                <a:ea typeface="宋体" panose="02010600030101010101" pitchFamily="2" charset="-122"/>
              </a:rPr>
              <a:t>访谈细节人员安排</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访谈前准备：根据上一轮需求构建原型，列出遇到的问题以便在访谈会议中列出</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组织人：童欣（项目经理）</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地点：与客户代表沟通后确定</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时间：与客户代表沟通后确定</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记录人：陈婧唯</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录音人：吴自强</a:t>
            </a:r>
            <a:endParaRPr lang="zh-CN" altLang="en-US" dirty="0"/>
          </a:p>
        </p:txBody>
      </p:sp>
    </p:spTree>
    <p:extLst>
      <p:ext uri="{BB962C8B-B14F-4D97-AF65-F5344CB8AC3E}">
        <p14:creationId xmlns:p14="http://schemas.microsoft.com/office/powerpoint/2010/main" val="38146312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7E5035D-ACB1-439F-B00E-A91B8A5B3218}"/>
              </a:ext>
            </a:extLst>
          </p:cNvPr>
          <p:cNvSpPr/>
          <p:nvPr/>
        </p:nvSpPr>
        <p:spPr>
          <a:xfrm>
            <a:off x="133349" y="361047"/>
            <a:ext cx="9096375" cy="5878532"/>
          </a:xfrm>
          <a:prstGeom prst="rect">
            <a:avLst/>
          </a:prstGeom>
        </p:spPr>
        <p:txBody>
          <a:bodyPr wrap="square">
            <a:spAutoFit/>
          </a:bodyPr>
          <a:lstStyle/>
          <a:p>
            <a:pPr lvl="2">
              <a:spcAft>
                <a:spcPts val="0"/>
              </a:spcAft>
              <a:buSzPts val="1400"/>
              <a:tabLst>
                <a:tab pos="228600" algn="l"/>
              </a:tabLst>
              <a:defRPr/>
            </a:pPr>
            <a:r>
              <a:rPr lang="en-US"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G17</a:t>
            </a: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小组内部沟通计划</a:t>
            </a:r>
          </a:p>
          <a:p>
            <a:pPr marL="266700" indent="266700" algn="just">
              <a:spcAft>
                <a:spcPts val="0"/>
              </a:spcAft>
              <a:defRPr/>
            </a:pPr>
            <a:r>
              <a:rPr lang="en-US" altLang="zh-CN" sz="2000" kern="100" dirty="0">
                <a:latin typeface="宋体" panose="02010600030101010101" pitchFamily="2" charset="-122"/>
                <a:ea typeface="宋体" panose="02010600030101010101" pitchFamily="2" charset="-122"/>
              </a:rPr>
              <a:t> </a:t>
            </a:r>
            <a:r>
              <a:rPr lang="zh-CN" altLang="zh-CN" sz="3200" b="1" kern="100" dirty="0">
                <a:latin typeface="Times New Roman" panose="02020603050405020304" pitchFamily="18" charset="0"/>
                <a:ea typeface="宋体" panose="02010600030101010101" pitchFamily="2" charset="-122"/>
              </a:rPr>
              <a:t>沟通目的</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en-US"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1.	</a:t>
            </a:r>
            <a:r>
              <a:rPr lang="zh-CN" altLang="zh-CN" sz="2000" kern="100" dirty="0">
                <a:latin typeface="Times New Roman" panose="02020603050405020304" pitchFamily="18" charset="0"/>
                <a:ea typeface="宋体" panose="02010600030101010101" pitchFamily="2" charset="-122"/>
              </a:rPr>
              <a:t>明确每周任务，总结每周出现的问题并提出修改意见。</a:t>
            </a:r>
          </a:p>
          <a:p>
            <a:pPr marL="457200" indent="-457200" algn="just">
              <a:spcAft>
                <a:spcPts val="0"/>
              </a:spcAft>
              <a:buAutoNum type="arabicPeriod" startAt="2"/>
              <a:defRPr/>
            </a:pPr>
            <a:r>
              <a:rPr lang="zh-CN" altLang="zh-CN" sz="2000" kern="100" dirty="0">
                <a:latin typeface="Times New Roman" panose="02020603050405020304" pitchFamily="18" charset="0"/>
                <a:ea typeface="宋体" panose="02010600030101010101" pitchFamily="2" charset="-122"/>
              </a:rPr>
              <a:t>开发小组成员每个人必须明确每周的需求，并积极参与到需求过程中。</a:t>
            </a:r>
            <a:endParaRPr lang="en-US" altLang="zh-CN" sz="2000" kern="100" dirty="0">
              <a:latin typeface="Times New Roman" panose="02020603050405020304" pitchFamily="18" charset="0"/>
              <a:ea typeface="宋体" panose="02010600030101010101" pitchFamily="2" charset="-122"/>
            </a:endParaRPr>
          </a:p>
          <a:p>
            <a:pPr marL="457200" indent="-457200" algn="just">
              <a:spcAft>
                <a:spcPts val="0"/>
              </a:spcAft>
              <a:buAutoNum type="arabicPeriod" startAt="2"/>
              <a:defRPr/>
            </a:pP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535305" algn="just">
              <a:spcAft>
                <a:spcPts val="0"/>
              </a:spcAft>
              <a:defRPr/>
            </a:pPr>
            <a:r>
              <a:rPr lang="zh-CN" altLang="zh-CN" sz="3200" b="1" kern="100" dirty="0">
                <a:latin typeface="Times New Roman" panose="02020603050405020304" pitchFamily="18" charset="0"/>
                <a:ea typeface="宋体" panose="02010600030101010101" pitchFamily="2" charset="-122"/>
              </a:rPr>
              <a:t>小组会议安排</a:t>
            </a:r>
            <a:endParaRPr lang="zh-CN" altLang="zh-CN" sz="2000" kern="100" dirty="0">
              <a:latin typeface="Times New Roman" panose="02020603050405020304" pitchFamily="18" charset="0"/>
              <a:ea typeface="宋体" panose="02010600030101010101" pitchFamily="2" charset="-122"/>
            </a:endParaRPr>
          </a:p>
          <a:p>
            <a:pPr indent="5334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组织人：童欣（项目经理）</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主持人：童欣（项目经理）</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会议地点：图书馆一楼</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会议时间：每周固定例会周四晚上</a:t>
            </a:r>
            <a:r>
              <a:rPr lang="en-US" altLang="zh-CN" sz="2000" kern="100" dirty="0">
                <a:latin typeface="Times New Roman" panose="02020603050405020304" pitchFamily="18" charset="0"/>
                <a:ea typeface="宋体" panose="02010600030101010101" pitchFamily="2" charset="-122"/>
              </a:rPr>
              <a:t>16:30</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会议参与人：童欣，吴自强，陈雅菁，陈婧唯，刘震</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会议记录人：陈婧唯</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会议录音人：吴自强</a:t>
            </a:r>
            <a:endParaRPr lang="zh-CN" altLang="en-US" dirty="0"/>
          </a:p>
        </p:txBody>
      </p:sp>
      <p:sp>
        <p:nvSpPr>
          <p:cNvPr id="3" name="矩形 2">
            <a:extLst>
              <a:ext uri="{FF2B5EF4-FFF2-40B4-BE49-F238E27FC236}">
                <a16:creationId xmlns:a16="http://schemas.microsoft.com/office/drawing/2014/main" id="{A9BEDC99-E875-4079-9E50-E977DB14A8FA}"/>
              </a:ext>
            </a:extLst>
          </p:cNvPr>
          <p:cNvSpPr/>
          <p:nvPr/>
        </p:nvSpPr>
        <p:spPr>
          <a:xfrm>
            <a:off x="4781550" y="2774950"/>
            <a:ext cx="6096000" cy="1816100"/>
          </a:xfrm>
          <a:prstGeom prst="rect">
            <a:avLst/>
          </a:prstGeom>
        </p:spPr>
        <p:txBody>
          <a:bodyPr>
            <a:spAutoFit/>
          </a:bodyPr>
          <a:lstStyle/>
          <a:p>
            <a:pPr indent="266700" algn="just">
              <a:spcAft>
                <a:spcPts val="0"/>
              </a:spcAft>
              <a:defRPr/>
            </a:pPr>
            <a:r>
              <a:rPr lang="zh-CN" altLang="zh-CN" sz="3200" b="1" kern="100" dirty="0">
                <a:latin typeface="Times New Roman" panose="02020603050405020304" pitchFamily="18" charset="0"/>
                <a:ea typeface="宋体" panose="02010600030101010101" pitchFamily="2" charset="-122"/>
              </a:rPr>
              <a:t>沟通方式</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1.	</a:t>
            </a:r>
            <a:r>
              <a:rPr lang="zh-CN" altLang="zh-CN" sz="2000" kern="100" dirty="0">
                <a:latin typeface="Times New Roman" panose="02020603050405020304" pitchFamily="18" charset="0"/>
                <a:ea typeface="宋体" panose="02010600030101010101" pitchFamily="2" charset="-122"/>
              </a:rPr>
              <a:t>全组参与的小组会议，由项目经理主持</a:t>
            </a:r>
          </a:p>
          <a:p>
            <a:pPr indent="266700" algn="just">
              <a:spcAft>
                <a:spcPts val="0"/>
              </a:spcAft>
              <a:defRPr/>
            </a:pPr>
            <a:r>
              <a:rPr lang="en-US" altLang="zh-CN" sz="2000" kern="100" dirty="0">
                <a:latin typeface="宋体" panose="02010600030101010101" pitchFamily="2" charset="-122"/>
                <a:ea typeface="宋体" panose="02010600030101010101" pitchFamily="2" charset="-122"/>
              </a:rPr>
              <a:t>2.	</a:t>
            </a:r>
            <a:r>
              <a:rPr lang="zh-CN" altLang="zh-CN" sz="2000" kern="100" dirty="0">
                <a:latin typeface="Times New Roman" panose="02020603050405020304" pitchFamily="18" charset="0"/>
                <a:ea typeface="宋体" panose="02010600030101010101" pitchFamily="2" charset="-122"/>
              </a:rPr>
              <a:t>微信群中交流讨论</a:t>
            </a:r>
          </a:p>
          <a:p>
            <a:pPr indent="266700" algn="just">
              <a:spcAft>
                <a:spcPts val="0"/>
              </a:spcAft>
              <a:defRPr/>
            </a:pPr>
            <a:r>
              <a:rPr lang="en-US" altLang="zh-CN" sz="2000" kern="100" dirty="0">
                <a:latin typeface="宋体" panose="02010600030101010101" pitchFamily="2" charset="-122"/>
                <a:ea typeface="宋体" panose="02010600030101010101" pitchFamily="2" charset="-122"/>
              </a:rPr>
              <a:t>3.   </a:t>
            </a:r>
            <a:r>
              <a:rPr lang="zh-CN" altLang="zh-CN" sz="2000" kern="100" dirty="0">
                <a:latin typeface="Times New Roman" panose="02020603050405020304" pitchFamily="18" charset="0"/>
                <a:ea typeface="宋体" panose="02010600030101010101" pitchFamily="2" charset="-122"/>
              </a:rPr>
              <a:t>邮件</a:t>
            </a:r>
          </a:p>
        </p:txBody>
      </p:sp>
    </p:spTree>
    <p:extLst>
      <p:ext uri="{BB962C8B-B14F-4D97-AF65-F5344CB8AC3E}">
        <p14:creationId xmlns:p14="http://schemas.microsoft.com/office/powerpoint/2010/main" val="2618058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a:extLst>
              <a:ext uri="{FF2B5EF4-FFF2-40B4-BE49-F238E27FC236}">
                <a16:creationId xmlns:a16="http://schemas.microsoft.com/office/drawing/2014/main" id="{04612C7A-18CB-4FA1-80CA-FE3616EC0818}"/>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风险管理计划</a:t>
            </a:r>
          </a:p>
        </p:txBody>
      </p:sp>
      <p:sp>
        <p:nvSpPr>
          <p:cNvPr id="6" name="文本占位符 5">
            <a:extLst>
              <a:ext uri="{FF2B5EF4-FFF2-40B4-BE49-F238E27FC236}">
                <a16:creationId xmlns:a16="http://schemas.microsoft.com/office/drawing/2014/main" id="{9D703301-0657-48E4-B7B0-0D0D51B4C52A}"/>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altLang="zh-CN" sz="1800" dirty="0">
              <a:solidFill>
                <a:srgbClr val="FFFFFF">
                  <a:alpha val="70000"/>
                </a:srgbClr>
              </a:solidFill>
            </a:endParaRP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860466"/>
      </p:ext>
    </p:extLst>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1513332-65ED-45EE-9829-598CB36D7F4E}"/>
              </a:ext>
            </a:extLst>
          </p:cNvPr>
          <p:cNvSpPr/>
          <p:nvPr/>
        </p:nvSpPr>
        <p:spPr>
          <a:xfrm>
            <a:off x="538658" y="329684"/>
            <a:ext cx="1826141" cy="584775"/>
          </a:xfrm>
          <a:prstGeom prst="rect">
            <a:avLst/>
          </a:prstGeom>
        </p:spPr>
        <p:txBody>
          <a:bodyPr wrap="none">
            <a:spAutoFit/>
          </a:bodyPr>
          <a:lstStyle/>
          <a:p>
            <a:pPr>
              <a:buSzPct val="100000"/>
            </a:pPr>
            <a:r>
              <a:rPr lang="zh-CN" altLang="zh-CN" sz="3200" b="1" dirty="0">
                <a:solidFill>
                  <a:srgbClr val="000000"/>
                </a:solidFill>
                <a:latin typeface="宋体" panose="02010600030101010101" pitchFamily="2" charset="-122"/>
                <a:cs typeface="Times New Roman" panose="02020603050405020304" pitchFamily="18" charset="0"/>
              </a:rPr>
              <a:t>识别风险</a:t>
            </a:r>
            <a:endParaRPr lang="zh-CN" altLang="zh-CN" sz="1400" dirty="0"/>
          </a:p>
        </p:txBody>
      </p:sp>
      <p:graphicFrame>
        <p:nvGraphicFramePr>
          <p:cNvPr id="3" name="表格 2">
            <a:extLst>
              <a:ext uri="{FF2B5EF4-FFF2-40B4-BE49-F238E27FC236}">
                <a16:creationId xmlns:a16="http://schemas.microsoft.com/office/drawing/2014/main" id="{C68F96CB-8CCA-425D-ACCD-3B77619E121A}"/>
              </a:ext>
            </a:extLst>
          </p:cNvPr>
          <p:cNvGraphicFramePr>
            <a:graphicFrameLocks noGrp="1"/>
          </p:cNvGraphicFramePr>
          <p:nvPr>
            <p:extLst>
              <p:ext uri="{D42A27DB-BD31-4B8C-83A1-F6EECF244321}">
                <p14:modId xmlns:p14="http://schemas.microsoft.com/office/powerpoint/2010/main" val="1551957832"/>
              </p:ext>
            </p:extLst>
          </p:nvPr>
        </p:nvGraphicFramePr>
        <p:xfrm>
          <a:off x="355778" y="1154748"/>
          <a:ext cx="11209338" cy="5512462"/>
        </p:xfrm>
        <a:graphic>
          <a:graphicData uri="http://schemas.openxmlformats.org/drawingml/2006/table">
            <a:tbl>
              <a:tblPr firstRow="1" firstCol="1" bandRow="1">
                <a:tableStyleId>{5C22544A-7EE6-4342-B048-85BDC9FD1C3A}</a:tableStyleId>
              </a:tblPr>
              <a:tblGrid>
                <a:gridCol w="3525342">
                  <a:extLst>
                    <a:ext uri="{9D8B030D-6E8A-4147-A177-3AD203B41FA5}">
                      <a16:colId xmlns:a16="http://schemas.microsoft.com/office/drawing/2014/main" val="2376488286"/>
                    </a:ext>
                  </a:extLst>
                </a:gridCol>
                <a:gridCol w="7683996">
                  <a:extLst>
                    <a:ext uri="{9D8B030D-6E8A-4147-A177-3AD203B41FA5}">
                      <a16:colId xmlns:a16="http://schemas.microsoft.com/office/drawing/2014/main" val="2695254358"/>
                    </a:ext>
                  </a:extLst>
                </a:gridCol>
              </a:tblGrid>
              <a:tr h="609641">
                <a:tc>
                  <a:txBody>
                    <a:bodyPr/>
                    <a:lstStyle/>
                    <a:p>
                      <a:pPr algn="just">
                        <a:spcAft>
                          <a:spcPts val="0"/>
                        </a:spcAft>
                      </a:pPr>
                      <a:r>
                        <a:rPr lang="zh-CN" sz="2400" kern="0" dirty="0">
                          <a:effectLst/>
                        </a:rPr>
                        <a:t>风险来源</a:t>
                      </a:r>
                      <a:endParaRPr lang="zh-CN" sz="2400" kern="100" dirty="0">
                        <a:effectLst/>
                      </a:endParaRPr>
                    </a:p>
                    <a:p>
                      <a:pPr algn="just">
                        <a:spcAft>
                          <a:spcPts val="0"/>
                        </a:spcAft>
                      </a:pPr>
                      <a:r>
                        <a:rPr lang="en-US" sz="2400" kern="0" dirty="0">
                          <a:effectLst/>
                        </a:rPr>
                        <a:t> </a:t>
                      </a:r>
                      <a:endParaRPr lang="zh-CN" sz="2400" kern="100" dirty="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pPr>
                      <a:r>
                        <a:rPr lang="zh-CN" sz="2400" kern="0" dirty="0">
                          <a:effectLst/>
                        </a:rPr>
                        <a:t>风险细化</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3102990427"/>
                  </a:ext>
                </a:extLst>
              </a:tr>
              <a:tr h="1219284">
                <a:tc>
                  <a:txBody>
                    <a:bodyPr/>
                    <a:lstStyle/>
                    <a:p>
                      <a:pPr algn="just">
                        <a:spcAft>
                          <a:spcPts val="0"/>
                        </a:spcAft>
                      </a:pPr>
                      <a:r>
                        <a:rPr lang="zh-CN" sz="2400" kern="0" dirty="0">
                          <a:effectLst/>
                        </a:rPr>
                        <a:t>人力资源风险</a:t>
                      </a:r>
                      <a:endParaRPr lang="zh-CN" sz="2400" kern="100" dirty="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tabLst>
                          <a:tab pos="198120" algn="l"/>
                        </a:tabLst>
                      </a:pPr>
                      <a:r>
                        <a:rPr lang="en-US" sz="2400" kern="0" dirty="0">
                          <a:effectLst/>
                        </a:rPr>
                        <a:t> </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在项目进行途中人员退出</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在项目开发进程中人员请假的现象</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相关任务的完成情况</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3121667345"/>
                  </a:ext>
                </a:extLst>
              </a:tr>
              <a:tr h="609641">
                <a:tc>
                  <a:txBody>
                    <a:bodyPr/>
                    <a:lstStyle/>
                    <a:p>
                      <a:pPr algn="just">
                        <a:spcAft>
                          <a:spcPts val="0"/>
                        </a:spcAft>
                      </a:pPr>
                      <a:r>
                        <a:rPr lang="zh-CN" sz="2400" kern="0">
                          <a:effectLst/>
                        </a:rPr>
                        <a:t>需求变更风险</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marL="342900" lvl="0" indent="-342900" algn="just">
                        <a:spcAft>
                          <a:spcPts val="0"/>
                        </a:spcAft>
                        <a:buFont typeface="+mj-lt"/>
                        <a:buAutoNum type="arabicPeriod"/>
                        <a:tabLst>
                          <a:tab pos="198120" algn="l"/>
                        </a:tabLst>
                      </a:pPr>
                      <a:r>
                        <a:rPr lang="zh-CN" sz="2400" kern="0" dirty="0">
                          <a:effectLst/>
                        </a:rPr>
                        <a:t>早期需求变化</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晚期需求变化</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420164531"/>
                  </a:ext>
                </a:extLst>
              </a:tr>
              <a:tr h="391822">
                <a:tc>
                  <a:txBody>
                    <a:bodyPr/>
                    <a:lstStyle/>
                    <a:p>
                      <a:pPr algn="just">
                        <a:spcAft>
                          <a:spcPts val="0"/>
                        </a:spcAft>
                      </a:pPr>
                      <a:r>
                        <a:rPr lang="zh-CN" sz="2400" kern="0">
                          <a:effectLst/>
                        </a:rPr>
                        <a:t>进度风险</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pPr>
                      <a:r>
                        <a:rPr lang="en-US" sz="2400" kern="0" dirty="0">
                          <a:effectLst/>
                        </a:rPr>
                        <a:t>1.</a:t>
                      </a:r>
                      <a:r>
                        <a:rPr lang="zh-CN" sz="2400" kern="0" dirty="0">
                          <a:effectLst/>
                        </a:rPr>
                        <a:t>项目开发进度落后于项目计划进度</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4287641915"/>
                  </a:ext>
                </a:extLst>
              </a:tr>
              <a:tr h="609641">
                <a:tc>
                  <a:txBody>
                    <a:bodyPr/>
                    <a:lstStyle/>
                    <a:p>
                      <a:pPr algn="just">
                        <a:spcAft>
                          <a:spcPts val="0"/>
                        </a:spcAft>
                      </a:pPr>
                      <a:r>
                        <a:rPr lang="zh-CN" sz="2400" kern="0">
                          <a:effectLst/>
                        </a:rPr>
                        <a:t>技术风险</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pPr>
                      <a:r>
                        <a:rPr lang="en-US" sz="2400" kern="0" dirty="0">
                          <a:effectLst/>
                        </a:rPr>
                        <a:t>1.</a:t>
                      </a:r>
                      <a:r>
                        <a:rPr lang="zh-CN" sz="2400" kern="0" dirty="0">
                          <a:effectLst/>
                        </a:rPr>
                        <a:t>小组成员无人掌握其中某项开发技术</a:t>
                      </a:r>
                      <a:endParaRPr lang="zh-CN" sz="2400" kern="100" dirty="0">
                        <a:effectLst/>
                      </a:endParaRPr>
                    </a:p>
                    <a:p>
                      <a:pPr algn="just">
                        <a:spcAft>
                          <a:spcPts val="0"/>
                        </a:spcAft>
                      </a:pPr>
                      <a:r>
                        <a:rPr lang="en-US" sz="2400" kern="0" dirty="0">
                          <a:effectLst/>
                        </a:rPr>
                        <a:t>2.</a:t>
                      </a:r>
                      <a:r>
                        <a:rPr lang="zh-CN" sz="2400" kern="0" dirty="0">
                          <a:effectLst/>
                        </a:rPr>
                        <a:t>小组成员少数人掌握项目所要求的某项技术</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3406132118"/>
                  </a:ext>
                </a:extLst>
              </a:tr>
              <a:tr h="609641">
                <a:tc>
                  <a:txBody>
                    <a:bodyPr/>
                    <a:lstStyle/>
                    <a:p>
                      <a:pPr algn="just">
                        <a:spcAft>
                          <a:spcPts val="0"/>
                        </a:spcAft>
                      </a:pPr>
                      <a:r>
                        <a:rPr lang="zh-CN" sz="2400" kern="0">
                          <a:effectLst/>
                        </a:rPr>
                        <a:t>质量风险</a:t>
                      </a:r>
                      <a:endParaRPr lang="zh-CN" sz="2400" kern="100">
                        <a:effectLst/>
                      </a:endParaRPr>
                    </a:p>
                    <a:p>
                      <a:pPr algn="just">
                        <a:spcAft>
                          <a:spcPts val="0"/>
                        </a:spcAft>
                      </a:pPr>
                      <a:r>
                        <a:rPr lang="en-US" sz="2400" kern="0">
                          <a:effectLst/>
                        </a:rPr>
                        <a:t> </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marL="342900" lvl="0" indent="-342900" algn="just">
                        <a:spcAft>
                          <a:spcPts val="0"/>
                        </a:spcAft>
                        <a:buFont typeface="+mj-lt"/>
                        <a:buAutoNum type="arabicPeriod"/>
                        <a:tabLst>
                          <a:tab pos="198120" algn="l"/>
                        </a:tabLst>
                      </a:pPr>
                      <a:r>
                        <a:rPr lang="zh-CN" sz="2400" kern="0" dirty="0">
                          <a:effectLst/>
                        </a:rPr>
                        <a:t>软件质量无法达到用户代表要求</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用户代表审核无法通过</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398689596"/>
                  </a:ext>
                </a:extLst>
              </a:tr>
              <a:tr h="609641">
                <a:tc>
                  <a:txBody>
                    <a:bodyPr/>
                    <a:lstStyle/>
                    <a:p>
                      <a:pPr algn="just">
                        <a:spcAft>
                          <a:spcPts val="0"/>
                        </a:spcAft>
                      </a:pPr>
                      <a:r>
                        <a:rPr lang="zh-CN" sz="2400" kern="0">
                          <a:effectLst/>
                        </a:rPr>
                        <a:t>工具风险</a:t>
                      </a:r>
                      <a:endParaRPr lang="zh-CN" sz="2400" kern="100">
                        <a:effectLst/>
                      </a:endParaRPr>
                    </a:p>
                    <a:p>
                      <a:pPr algn="just">
                        <a:spcAft>
                          <a:spcPts val="0"/>
                        </a:spcAft>
                      </a:pPr>
                      <a:r>
                        <a:rPr lang="en-US" sz="2400" kern="0">
                          <a:effectLst/>
                        </a:rPr>
                        <a:t> </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marL="342900" lvl="0" indent="-342900" algn="just">
                        <a:spcAft>
                          <a:spcPts val="0"/>
                        </a:spcAft>
                        <a:buFont typeface="+mj-lt"/>
                        <a:buAutoNum type="arabicPeriod"/>
                      </a:pPr>
                      <a:r>
                        <a:rPr lang="zh-CN" sz="2400" kern="0" dirty="0">
                          <a:effectLst/>
                        </a:rPr>
                        <a:t>文档配置管理工具是否能得到熟练的使用</a:t>
                      </a:r>
                      <a:endParaRPr lang="zh-CN" sz="2400" kern="100" dirty="0">
                        <a:effectLst/>
                      </a:endParaRPr>
                    </a:p>
                    <a:p>
                      <a:pPr marL="342900" lvl="0" indent="-342900" algn="just">
                        <a:spcAft>
                          <a:spcPts val="0"/>
                        </a:spcAft>
                        <a:buFont typeface="+mj-lt"/>
                        <a:buAutoNum type="arabicPeriod"/>
                      </a:pPr>
                      <a:r>
                        <a:rPr lang="zh-CN" sz="2400" kern="0" dirty="0">
                          <a:effectLst/>
                        </a:rPr>
                        <a:t>相关工具是否掌握和熟练</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3520199883"/>
                  </a:ext>
                </a:extLst>
              </a:tr>
            </a:tbl>
          </a:graphicData>
        </a:graphic>
      </p:graphicFrame>
    </p:spTree>
    <p:extLst>
      <p:ext uri="{BB962C8B-B14F-4D97-AF65-F5344CB8AC3E}">
        <p14:creationId xmlns:p14="http://schemas.microsoft.com/office/powerpoint/2010/main" val="19622951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3AA039A-2EC6-4EEB-9742-C58888FEDBFC}"/>
              </a:ext>
            </a:extLst>
          </p:cNvPr>
          <p:cNvSpPr/>
          <p:nvPr/>
        </p:nvSpPr>
        <p:spPr>
          <a:xfrm>
            <a:off x="-445028" y="369243"/>
            <a:ext cx="3272050" cy="523220"/>
          </a:xfrm>
          <a:prstGeom prst="rect">
            <a:avLst/>
          </a:prstGeom>
        </p:spPr>
        <p:txBody>
          <a:bodyPr wrap="none">
            <a:spAutoFit/>
          </a:bodyPr>
          <a:lstStyle/>
          <a:p>
            <a:pPr lvl="2">
              <a:spcAft>
                <a:spcPts val="0"/>
              </a:spcAft>
              <a:buSzPts val="1400"/>
              <a:tabLst>
                <a:tab pos="228600" algn="l"/>
              </a:tabLst>
              <a:defRPr/>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规划风险应对</a:t>
            </a:r>
          </a:p>
        </p:txBody>
      </p:sp>
      <p:graphicFrame>
        <p:nvGraphicFramePr>
          <p:cNvPr id="3" name="表格 2">
            <a:extLst>
              <a:ext uri="{FF2B5EF4-FFF2-40B4-BE49-F238E27FC236}">
                <a16:creationId xmlns:a16="http://schemas.microsoft.com/office/drawing/2014/main" id="{412CA2C0-3346-444A-B130-671E0C9440B5}"/>
              </a:ext>
            </a:extLst>
          </p:cNvPr>
          <p:cNvGraphicFramePr>
            <a:graphicFrameLocks noGrp="1"/>
          </p:cNvGraphicFramePr>
          <p:nvPr>
            <p:extLst>
              <p:ext uri="{D42A27DB-BD31-4B8C-83A1-F6EECF244321}">
                <p14:modId xmlns:p14="http://schemas.microsoft.com/office/powerpoint/2010/main" val="3364942210"/>
              </p:ext>
            </p:extLst>
          </p:nvPr>
        </p:nvGraphicFramePr>
        <p:xfrm>
          <a:off x="523875" y="1276677"/>
          <a:ext cx="10515600" cy="5212080"/>
        </p:xfrm>
        <a:graphic>
          <a:graphicData uri="http://schemas.openxmlformats.org/drawingml/2006/table">
            <a:tbl>
              <a:tblPr firstRow="1" firstCol="1" bandRow="1">
                <a:tableStyleId>{5C22544A-7EE6-4342-B048-85BDC9FD1C3A}</a:tableStyleId>
              </a:tblPr>
              <a:tblGrid>
                <a:gridCol w="1914525">
                  <a:extLst>
                    <a:ext uri="{9D8B030D-6E8A-4147-A177-3AD203B41FA5}">
                      <a16:colId xmlns:a16="http://schemas.microsoft.com/office/drawing/2014/main" val="1435528164"/>
                    </a:ext>
                  </a:extLst>
                </a:gridCol>
                <a:gridCol w="8601075">
                  <a:extLst>
                    <a:ext uri="{9D8B030D-6E8A-4147-A177-3AD203B41FA5}">
                      <a16:colId xmlns:a16="http://schemas.microsoft.com/office/drawing/2014/main" val="3273189644"/>
                    </a:ext>
                  </a:extLst>
                </a:gridCol>
              </a:tblGrid>
              <a:tr h="76107">
                <a:tc>
                  <a:txBody>
                    <a:bodyPr/>
                    <a:lstStyle/>
                    <a:p>
                      <a:pPr algn="just">
                        <a:spcAft>
                          <a:spcPts val="0"/>
                        </a:spcAft>
                      </a:pPr>
                      <a:r>
                        <a:rPr lang="zh-CN" sz="1800" kern="0">
                          <a:effectLst/>
                        </a:rPr>
                        <a:t>风险</a:t>
                      </a:r>
                      <a:endParaRPr lang="zh-CN" sz="1800" kern="100">
                        <a:effectLst/>
                        <a:latin typeface="Times New Roman" panose="02020603050405020304" pitchFamily="18" charset="0"/>
                        <a:ea typeface="宋体" panose="02010600030101010101" pitchFamily="2" charset="-122"/>
                      </a:endParaRPr>
                    </a:p>
                  </a:txBody>
                  <a:tcPr marL="32617" marR="32617" marT="0" marB="0"/>
                </a:tc>
                <a:tc>
                  <a:txBody>
                    <a:bodyPr/>
                    <a:lstStyle/>
                    <a:p>
                      <a:pPr algn="just">
                        <a:spcAft>
                          <a:spcPts val="0"/>
                        </a:spcAft>
                      </a:pPr>
                      <a:r>
                        <a:rPr lang="zh-CN" sz="1800" kern="0">
                          <a:effectLst/>
                        </a:rPr>
                        <a:t>应对措施</a:t>
                      </a:r>
                      <a:endParaRPr lang="zh-CN" sz="1800" kern="10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468535564"/>
                  </a:ext>
                </a:extLst>
              </a:tr>
              <a:tr h="1369919">
                <a:tc>
                  <a:txBody>
                    <a:bodyPr/>
                    <a:lstStyle/>
                    <a:p>
                      <a:pPr algn="just">
                        <a:spcAft>
                          <a:spcPts val="0"/>
                        </a:spcAft>
                      </a:pPr>
                      <a:r>
                        <a:rPr lang="zh-CN" sz="1800" kern="0">
                          <a:effectLst/>
                        </a:rPr>
                        <a:t>人力资源风险</a:t>
                      </a:r>
                      <a:endParaRPr lang="zh-CN" sz="1800" kern="10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1800" kern="0">
                          <a:effectLst/>
                        </a:rPr>
                        <a:t>以六人小组的形式进行项目和需求工程计划的开发</a:t>
                      </a:r>
                      <a:r>
                        <a:rPr lang="en-US" sz="1800" kern="0">
                          <a:effectLst/>
                        </a:rPr>
                        <a:t>.</a:t>
                      </a:r>
                      <a:endParaRPr lang="zh-CN" sz="1800" kern="100">
                        <a:effectLst/>
                      </a:endParaRPr>
                    </a:p>
                    <a:p>
                      <a:pPr marL="342900" lvl="0" indent="-342900" algn="just">
                        <a:spcAft>
                          <a:spcPts val="0"/>
                        </a:spcAft>
                        <a:buFont typeface="+mj-lt"/>
                        <a:buAutoNum type="arabicPeriod"/>
                        <a:tabLst>
                          <a:tab pos="198120" algn="l"/>
                        </a:tabLst>
                      </a:pPr>
                      <a:r>
                        <a:rPr lang="zh-CN" sz="1800" kern="0">
                          <a:effectLst/>
                        </a:rPr>
                        <a:t>如果中途人员退出，需要召开临时小组会议，进行以后的任务分配</a:t>
                      </a:r>
                      <a:endParaRPr lang="zh-CN" sz="1800" kern="100">
                        <a:effectLst/>
                      </a:endParaRPr>
                    </a:p>
                    <a:p>
                      <a:pPr marL="342900" lvl="0" indent="-342900" algn="just">
                        <a:spcAft>
                          <a:spcPts val="0"/>
                        </a:spcAft>
                        <a:buFont typeface="+mj-lt"/>
                        <a:buAutoNum type="arabicPeriod"/>
                        <a:tabLst>
                          <a:tab pos="198120" algn="l"/>
                        </a:tabLst>
                      </a:pPr>
                      <a:r>
                        <a:rPr lang="zh-CN" sz="1800" kern="0">
                          <a:effectLst/>
                        </a:rPr>
                        <a:t>如果人员请假则需要召开临时会议，根据各成员时间情况进行任务重新分配</a:t>
                      </a:r>
                      <a:endParaRPr lang="zh-CN" sz="1800" kern="100">
                        <a:effectLst/>
                      </a:endParaRPr>
                    </a:p>
                    <a:p>
                      <a:pPr algn="just">
                        <a:spcAft>
                          <a:spcPts val="0"/>
                        </a:spcAft>
                      </a:pPr>
                      <a:r>
                        <a:rPr lang="en-US" sz="1800" kern="0">
                          <a:effectLst/>
                        </a:rPr>
                        <a:t>4. </a:t>
                      </a:r>
                      <a:r>
                        <a:rPr lang="zh-CN" sz="1800" kern="0">
                          <a:effectLst/>
                        </a:rPr>
                        <a:t>为了保证相关人员的任务按时完成，各成员需要在每周六九点前将自身任务作品上传到</a:t>
                      </a:r>
                      <a:r>
                        <a:rPr lang="en-US" sz="1800" kern="0">
                          <a:effectLst/>
                        </a:rPr>
                        <a:t>git</a:t>
                      </a:r>
                      <a:r>
                        <a:rPr lang="zh-CN" sz="1800" kern="0">
                          <a:effectLst/>
                        </a:rPr>
                        <a:t>属于自己的分支，并由项目经理进行审查，对于未能按时上交的将由项目经理走访，调查情况。</a:t>
                      </a:r>
                      <a:endParaRPr lang="zh-CN" sz="1800" kern="10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2755182125"/>
                  </a:ext>
                </a:extLst>
              </a:tr>
              <a:tr h="913279">
                <a:tc>
                  <a:txBody>
                    <a:bodyPr/>
                    <a:lstStyle/>
                    <a:p>
                      <a:pPr algn="just">
                        <a:spcAft>
                          <a:spcPts val="0"/>
                        </a:spcAft>
                      </a:pPr>
                      <a:r>
                        <a:rPr lang="zh-CN" sz="1800" kern="0">
                          <a:effectLst/>
                        </a:rPr>
                        <a:t>需求变更风险</a:t>
                      </a:r>
                      <a:endParaRPr lang="zh-CN" sz="1800" kern="10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1800" kern="0">
                          <a:effectLst/>
                        </a:rPr>
                        <a:t>对于早期的需求变更，根据需求情况进行需求优先级编号，在小组的日常会议中进行讨论，判断其影响并进行讨论。</a:t>
                      </a:r>
                      <a:endParaRPr lang="zh-CN" sz="1800" kern="100">
                        <a:effectLst/>
                      </a:endParaRPr>
                    </a:p>
                    <a:p>
                      <a:pPr marL="342900" lvl="0" indent="-342900" algn="just">
                        <a:spcAft>
                          <a:spcPts val="0"/>
                        </a:spcAft>
                        <a:buFont typeface="+mj-lt"/>
                        <a:buAutoNum type="arabicPeriod"/>
                        <a:tabLst>
                          <a:tab pos="198120" algn="l"/>
                        </a:tabLst>
                      </a:pPr>
                      <a:r>
                        <a:rPr lang="zh-CN" sz="1800" kern="0">
                          <a:effectLst/>
                        </a:rPr>
                        <a:t>对于晚期的需求变更，根据需求情况进行需求优先级编号，召开紧急会议进行讨论，判断其影响并进行讨论。</a:t>
                      </a:r>
                      <a:endParaRPr lang="zh-CN" sz="1800" kern="10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530137533"/>
                  </a:ext>
                </a:extLst>
              </a:tr>
              <a:tr h="228320">
                <a:tc>
                  <a:txBody>
                    <a:bodyPr/>
                    <a:lstStyle/>
                    <a:p>
                      <a:pPr algn="just">
                        <a:spcAft>
                          <a:spcPts val="0"/>
                        </a:spcAft>
                      </a:pPr>
                      <a:r>
                        <a:rPr lang="zh-CN" sz="1800" kern="0">
                          <a:effectLst/>
                        </a:rPr>
                        <a:t>进度风险</a:t>
                      </a:r>
                      <a:endParaRPr lang="zh-CN" sz="1800" kern="100">
                        <a:effectLst/>
                        <a:latin typeface="Times New Roman" panose="02020603050405020304" pitchFamily="18" charset="0"/>
                        <a:ea typeface="宋体" panose="02010600030101010101" pitchFamily="2" charset="-122"/>
                      </a:endParaRPr>
                    </a:p>
                  </a:txBody>
                  <a:tcPr marL="32617" marR="32617" marT="0" marB="0"/>
                </a:tc>
                <a:tc>
                  <a:txBody>
                    <a:bodyPr/>
                    <a:lstStyle/>
                    <a:p>
                      <a:pPr algn="just">
                        <a:spcAft>
                          <a:spcPts val="0"/>
                        </a:spcAft>
                      </a:pPr>
                      <a:r>
                        <a:rPr lang="en-US" sz="1800" kern="0">
                          <a:effectLst/>
                        </a:rPr>
                        <a:t>1.</a:t>
                      </a:r>
                      <a:r>
                        <a:rPr lang="zh-CN" sz="1800" kern="0">
                          <a:effectLst/>
                        </a:rPr>
                        <a:t>任务的进行需要实时对照甘特图。如果延后则根据实际情况进行修整</a:t>
                      </a:r>
                      <a:endParaRPr lang="zh-CN" sz="1800" kern="10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2351708315"/>
                  </a:ext>
                </a:extLst>
              </a:tr>
              <a:tr h="380533">
                <a:tc>
                  <a:txBody>
                    <a:bodyPr/>
                    <a:lstStyle/>
                    <a:p>
                      <a:pPr algn="just">
                        <a:spcAft>
                          <a:spcPts val="0"/>
                        </a:spcAft>
                      </a:pPr>
                      <a:r>
                        <a:rPr lang="zh-CN" sz="1800" kern="0">
                          <a:effectLst/>
                        </a:rPr>
                        <a:t>技术风险</a:t>
                      </a:r>
                      <a:endParaRPr lang="zh-CN" sz="1800" kern="10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1800" kern="0">
                          <a:effectLst/>
                        </a:rPr>
                        <a:t>进行自主学习或场外援助的方式解决</a:t>
                      </a:r>
                      <a:endParaRPr lang="zh-CN" sz="1800" kern="100">
                        <a:effectLst/>
                      </a:endParaRPr>
                    </a:p>
                    <a:p>
                      <a:pPr marL="342900" lvl="0" indent="-342900" algn="just">
                        <a:spcAft>
                          <a:spcPts val="0"/>
                        </a:spcAft>
                        <a:buFont typeface="+mj-lt"/>
                        <a:buAutoNum type="arabicPeriod"/>
                        <a:tabLst>
                          <a:tab pos="198120" algn="l"/>
                        </a:tabLst>
                      </a:pPr>
                      <a:r>
                        <a:rPr lang="zh-CN" sz="1800" kern="0">
                          <a:effectLst/>
                        </a:rPr>
                        <a:t>由相关技术人员对其它成员进行培训</a:t>
                      </a:r>
                      <a:endParaRPr lang="zh-CN" sz="1800" kern="100">
                        <a:effectLst/>
                      </a:endParaRPr>
                    </a:p>
                    <a:p>
                      <a:pPr algn="just">
                        <a:spcAft>
                          <a:spcPts val="0"/>
                        </a:spcAft>
                      </a:pPr>
                      <a:r>
                        <a:rPr lang="en-US" sz="1800" kern="0">
                          <a:effectLst/>
                        </a:rPr>
                        <a:t> </a:t>
                      </a:r>
                      <a:endParaRPr lang="zh-CN" sz="1800" kern="10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2552233666"/>
                  </a:ext>
                </a:extLst>
              </a:tr>
              <a:tr h="380533">
                <a:tc>
                  <a:txBody>
                    <a:bodyPr/>
                    <a:lstStyle/>
                    <a:p>
                      <a:pPr algn="just">
                        <a:spcAft>
                          <a:spcPts val="0"/>
                        </a:spcAft>
                      </a:pPr>
                      <a:r>
                        <a:rPr lang="zh-CN" sz="1800" kern="0">
                          <a:effectLst/>
                        </a:rPr>
                        <a:t>质量风险</a:t>
                      </a:r>
                      <a:endParaRPr lang="zh-CN" sz="1800" kern="10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1800" kern="0">
                          <a:effectLst/>
                        </a:rPr>
                        <a:t>需要在项目进行的整个过程中对里程碑进行对照和自查</a:t>
                      </a:r>
                      <a:endParaRPr lang="zh-CN" sz="1800" kern="100">
                        <a:effectLst/>
                      </a:endParaRPr>
                    </a:p>
                    <a:p>
                      <a:pPr marL="342900" lvl="0" indent="-342900" algn="just">
                        <a:spcAft>
                          <a:spcPts val="0"/>
                        </a:spcAft>
                        <a:buFont typeface="+mj-lt"/>
                        <a:buAutoNum type="arabicPeriod"/>
                        <a:tabLst>
                          <a:tab pos="198120" algn="l"/>
                        </a:tabLst>
                      </a:pPr>
                      <a:r>
                        <a:rPr lang="zh-CN" sz="1800" kern="0">
                          <a:effectLst/>
                        </a:rPr>
                        <a:t>需要适时的找用户代表进行确认</a:t>
                      </a:r>
                      <a:endParaRPr lang="zh-CN" sz="1800" kern="10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2846483424"/>
                  </a:ext>
                </a:extLst>
              </a:tr>
              <a:tr h="532746">
                <a:tc>
                  <a:txBody>
                    <a:bodyPr/>
                    <a:lstStyle/>
                    <a:p>
                      <a:pPr algn="just">
                        <a:spcAft>
                          <a:spcPts val="0"/>
                        </a:spcAft>
                      </a:pPr>
                      <a:r>
                        <a:rPr lang="zh-CN" sz="1800" kern="0">
                          <a:effectLst/>
                        </a:rPr>
                        <a:t>工具风险</a:t>
                      </a:r>
                      <a:endParaRPr lang="zh-CN" sz="1800" kern="10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1800" kern="0" dirty="0">
                          <a:effectLst/>
                        </a:rPr>
                        <a:t>文档配置管理工具需要得到日常的使用（每周五上传作品到各自分支）</a:t>
                      </a:r>
                      <a:endParaRPr lang="zh-CN" sz="1800" kern="100" dirty="0">
                        <a:effectLst/>
                      </a:endParaRPr>
                    </a:p>
                    <a:p>
                      <a:pPr marL="342900" lvl="0" indent="-342900" algn="just">
                        <a:spcAft>
                          <a:spcPts val="0"/>
                        </a:spcAft>
                        <a:buFont typeface="+mj-lt"/>
                        <a:buAutoNum type="arabicPeriod"/>
                        <a:tabLst>
                          <a:tab pos="198120" algn="l"/>
                        </a:tabLst>
                      </a:pPr>
                      <a:r>
                        <a:rPr lang="zh-CN" sz="1800" kern="0" dirty="0">
                          <a:effectLst/>
                        </a:rPr>
                        <a:t>对于没有熟练掌握的工具需要根据相关情况进行工具使用培训</a:t>
                      </a:r>
                      <a:endParaRPr lang="zh-CN" sz="1800" kern="100" dirty="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273128531"/>
                  </a:ext>
                </a:extLst>
              </a:tr>
            </a:tbl>
          </a:graphicData>
        </a:graphic>
      </p:graphicFrame>
    </p:spTree>
    <p:extLst>
      <p:ext uri="{BB962C8B-B14F-4D97-AF65-F5344CB8AC3E}">
        <p14:creationId xmlns:p14="http://schemas.microsoft.com/office/powerpoint/2010/main" val="1525549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8610C90-59AC-4116-A306-D8253E407029}"/>
              </a:ext>
            </a:extLst>
          </p:cNvPr>
          <p:cNvSpPr txBox="1">
            <a:spLocks noChangeArrowheads="1"/>
          </p:cNvSpPr>
          <p:nvPr/>
        </p:nvSpPr>
        <p:spPr bwMode="auto">
          <a:xfrm>
            <a:off x="549275" y="703263"/>
            <a:ext cx="250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2800" dirty="0"/>
              <a:t>风险应对</a:t>
            </a:r>
          </a:p>
        </p:txBody>
      </p:sp>
      <p:graphicFrame>
        <p:nvGraphicFramePr>
          <p:cNvPr id="3" name="表格 2">
            <a:extLst>
              <a:ext uri="{FF2B5EF4-FFF2-40B4-BE49-F238E27FC236}">
                <a16:creationId xmlns:a16="http://schemas.microsoft.com/office/drawing/2014/main" id="{8DD507D2-38D5-46C0-A1E8-76F8BE79FBA4}"/>
              </a:ext>
            </a:extLst>
          </p:cNvPr>
          <p:cNvGraphicFramePr>
            <a:graphicFrameLocks noGrp="1"/>
          </p:cNvGraphicFramePr>
          <p:nvPr>
            <p:extLst>
              <p:ext uri="{D42A27DB-BD31-4B8C-83A1-F6EECF244321}">
                <p14:modId xmlns:p14="http://schemas.microsoft.com/office/powerpoint/2010/main" val="1961010297"/>
              </p:ext>
            </p:extLst>
          </p:nvPr>
        </p:nvGraphicFramePr>
        <p:xfrm>
          <a:off x="549275" y="1641475"/>
          <a:ext cx="8127999" cy="286226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54101674"/>
                    </a:ext>
                  </a:extLst>
                </a:gridCol>
                <a:gridCol w="2709333">
                  <a:extLst>
                    <a:ext uri="{9D8B030D-6E8A-4147-A177-3AD203B41FA5}">
                      <a16:colId xmlns:a16="http://schemas.microsoft.com/office/drawing/2014/main" val="2095322761"/>
                    </a:ext>
                  </a:extLst>
                </a:gridCol>
                <a:gridCol w="2709333">
                  <a:extLst>
                    <a:ext uri="{9D8B030D-6E8A-4147-A177-3AD203B41FA5}">
                      <a16:colId xmlns:a16="http://schemas.microsoft.com/office/drawing/2014/main" val="102071203"/>
                    </a:ext>
                  </a:extLst>
                </a:gridCol>
              </a:tblGrid>
              <a:tr h="457258">
                <a:tc>
                  <a:txBody>
                    <a:bodyPr/>
                    <a:lstStyle/>
                    <a:p>
                      <a:r>
                        <a:rPr lang="zh-CN" altLang="en-US" sz="2400" dirty="0"/>
                        <a:t>项目角色</a:t>
                      </a:r>
                    </a:p>
                  </a:txBody>
                  <a:tcPr marT="45726" marB="45726"/>
                </a:tc>
                <a:tc>
                  <a:txBody>
                    <a:bodyPr/>
                    <a:lstStyle/>
                    <a:p>
                      <a:r>
                        <a:rPr lang="en-US" altLang="zh-CN" sz="2400" dirty="0"/>
                        <a:t>A</a:t>
                      </a:r>
                      <a:endParaRPr lang="zh-CN" altLang="en-US" sz="2400" dirty="0"/>
                    </a:p>
                  </a:txBody>
                  <a:tcPr marT="45726" marB="45726"/>
                </a:tc>
                <a:tc>
                  <a:txBody>
                    <a:bodyPr/>
                    <a:lstStyle/>
                    <a:p>
                      <a:r>
                        <a:rPr lang="en-US" altLang="zh-CN" sz="2400" dirty="0"/>
                        <a:t>B</a:t>
                      </a:r>
                      <a:endParaRPr lang="zh-CN" altLang="en-US" sz="2400" dirty="0"/>
                    </a:p>
                  </a:txBody>
                  <a:tcPr marT="45726" marB="45726"/>
                </a:tc>
                <a:extLst>
                  <a:ext uri="{0D108BD9-81ED-4DB2-BD59-A6C34878D82A}">
                    <a16:rowId xmlns:a16="http://schemas.microsoft.com/office/drawing/2014/main" val="2205609901"/>
                  </a:ext>
                </a:extLst>
              </a:tr>
              <a:tr h="542912">
                <a:tc>
                  <a:txBody>
                    <a:bodyPr/>
                    <a:lstStyle/>
                    <a:p>
                      <a:r>
                        <a:rPr lang="zh-CN" altLang="en-US" sz="2400" dirty="0"/>
                        <a:t>配置管理员</a:t>
                      </a:r>
                    </a:p>
                  </a:txBody>
                  <a:tcPr marT="45726" marB="45726"/>
                </a:tc>
                <a:tc>
                  <a:txBody>
                    <a:bodyPr/>
                    <a:lstStyle/>
                    <a:p>
                      <a:r>
                        <a:rPr lang="zh-CN" altLang="en-US" sz="2400" dirty="0"/>
                        <a:t>童欣</a:t>
                      </a:r>
                    </a:p>
                  </a:txBody>
                  <a:tcPr marT="45726" marB="45726"/>
                </a:tc>
                <a:tc>
                  <a:txBody>
                    <a:bodyPr/>
                    <a:lstStyle/>
                    <a:p>
                      <a:r>
                        <a:rPr lang="zh-CN" altLang="en-US" sz="2400" dirty="0"/>
                        <a:t>吴自强</a:t>
                      </a:r>
                    </a:p>
                  </a:txBody>
                  <a:tcPr marT="45726" marB="45726"/>
                </a:tc>
                <a:extLst>
                  <a:ext uri="{0D108BD9-81ED-4DB2-BD59-A6C34878D82A}">
                    <a16:rowId xmlns:a16="http://schemas.microsoft.com/office/drawing/2014/main" val="3579194914"/>
                  </a:ext>
                </a:extLst>
              </a:tr>
              <a:tr h="490317">
                <a:tc>
                  <a:txBody>
                    <a:bodyPr/>
                    <a:lstStyle/>
                    <a:p>
                      <a:r>
                        <a:rPr lang="zh-CN" altLang="en-US" sz="2400" dirty="0"/>
                        <a:t>需求分析员</a:t>
                      </a:r>
                    </a:p>
                  </a:txBody>
                  <a:tcPr marT="45726" marB="45726"/>
                </a:tc>
                <a:tc>
                  <a:txBody>
                    <a:bodyPr/>
                    <a:lstStyle/>
                    <a:p>
                      <a:r>
                        <a:rPr lang="zh-CN" altLang="en-US" sz="2400" dirty="0"/>
                        <a:t>吴自强</a:t>
                      </a:r>
                    </a:p>
                  </a:txBody>
                  <a:tcPr marT="45726" marB="45726"/>
                </a:tc>
                <a:tc>
                  <a:txBody>
                    <a:bodyPr/>
                    <a:lstStyle/>
                    <a:p>
                      <a:r>
                        <a:rPr lang="zh-CN" altLang="en-US" sz="2400" dirty="0"/>
                        <a:t>陈婧唯</a:t>
                      </a:r>
                    </a:p>
                  </a:txBody>
                  <a:tcPr marT="45726" marB="45726"/>
                </a:tc>
                <a:extLst>
                  <a:ext uri="{0D108BD9-81ED-4DB2-BD59-A6C34878D82A}">
                    <a16:rowId xmlns:a16="http://schemas.microsoft.com/office/drawing/2014/main" val="1013063885"/>
                  </a:ext>
                </a:extLst>
              </a:tr>
              <a:tr h="457258">
                <a:tc>
                  <a:txBody>
                    <a:bodyPr/>
                    <a:lstStyle/>
                    <a:p>
                      <a:r>
                        <a:rPr lang="zh-CN" altLang="en-US" sz="2400" dirty="0"/>
                        <a:t>原型开发员</a:t>
                      </a:r>
                    </a:p>
                  </a:txBody>
                  <a:tcPr marT="45726" marB="45726"/>
                </a:tc>
                <a:tc>
                  <a:txBody>
                    <a:bodyPr/>
                    <a:lstStyle/>
                    <a:p>
                      <a:r>
                        <a:rPr lang="zh-CN" altLang="en-US" sz="2400" dirty="0"/>
                        <a:t>陈雅菁</a:t>
                      </a:r>
                    </a:p>
                  </a:txBody>
                  <a:tcPr marT="45726" marB="45726"/>
                </a:tc>
                <a:tc>
                  <a:txBody>
                    <a:bodyPr/>
                    <a:lstStyle/>
                    <a:p>
                      <a:r>
                        <a:rPr lang="zh-CN" altLang="en-US" sz="2400" dirty="0"/>
                        <a:t>陈婧唯</a:t>
                      </a:r>
                    </a:p>
                  </a:txBody>
                  <a:tcPr marT="45726" marB="45726"/>
                </a:tc>
                <a:extLst>
                  <a:ext uri="{0D108BD9-81ED-4DB2-BD59-A6C34878D82A}">
                    <a16:rowId xmlns:a16="http://schemas.microsoft.com/office/drawing/2014/main" val="4116053983"/>
                  </a:ext>
                </a:extLst>
              </a:tr>
              <a:tr h="457258">
                <a:tc>
                  <a:txBody>
                    <a:bodyPr/>
                    <a:lstStyle/>
                    <a:p>
                      <a:r>
                        <a:rPr lang="zh-CN" altLang="en-US" sz="2400" dirty="0"/>
                        <a:t>会议记录员</a:t>
                      </a:r>
                    </a:p>
                  </a:txBody>
                  <a:tcPr marT="45726" marB="45726"/>
                </a:tc>
                <a:tc>
                  <a:txBody>
                    <a:bodyPr/>
                    <a:lstStyle/>
                    <a:p>
                      <a:r>
                        <a:rPr lang="zh-CN" altLang="en-US" sz="2400" dirty="0"/>
                        <a:t>陈婧唯</a:t>
                      </a:r>
                    </a:p>
                  </a:txBody>
                  <a:tcPr marT="45726" marB="45726"/>
                </a:tc>
                <a:tc>
                  <a:txBody>
                    <a:bodyPr/>
                    <a:lstStyle/>
                    <a:p>
                      <a:r>
                        <a:rPr lang="zh-CN" altLang="en-US" sz="2400" dirty="0"/>
                        <a:t>刘震</a:t>
                      </a:r>
                    </a:p>
                  </a:txBody>
                  <a:tcPr marT="45726" marB="45726"/>
                </a:tc>
                <a:extLst>
                  <a:ext uri="{0D108BD9-81ED-4DB2-BD59-A6C34878D82A}">
                    <a16:rowId xmlns:a16="http://schemas.microsoft.com/office/drawing/2014/main" val="2800635365"/>
                  </a:ext>
                </a:extLst>
              </a:tr>
              <a:tr h="457258">
                <a:tc>
                  <a:txBody>
                    <a:bodyPr/>
                    <a:lstStyle/>
                    <a:p>
                      <a:r>
                        <a:rPr lang="zh-CN" altLang="en-US" sz="2400" dirty="0"/>
                        <a:t>项目经理</a:t>
                      </a:r>
                    </a:p>
                  </a:txBody>
                  <a:tcPr marT="45726" marB="45726"/>
                </a:tc>
                <a:tc>
                  <a:txBody>
                    <a:bodyPr/>
                    <a:lstStyle/>
                    <a:p>
                      <a:r>
                        <a:rPr lang="zh-CN" altLang="en-US" sz="2400" dirty="0"/>
                        <a:t>童欣</a:t>
                      </a:r>
                    </a:p>
                  </a:txBody>
                  <a:tcPr marT="45726" marB="45726"/>
                </a:tc>
                <a:tc>
                  <a:txBody>
                    <a:bodyPr/>
                    <a:lstStyle/>
                    <a:p>
                      <a:r>
                        <a:rPr lang="zh-CN" altLang="en-US" sz="2400" dirty="0"/>
                        <a:t>吴自强</a:t>
                      </a:r>
                    </a:p>
                  </a:txBody>
                  <a:tcPr marT="45726" marB="45726"/>
                </a:tc>
                <a:extLst>
                  <a:ext uri="{0D108BD9-81ED-4DB2-BD59-A6C34878D82A}">
                    <a16:rowId xmlns:a16="http://schemas.microsoft.com/office/drawing/2014/main" val="436458020"/>
                  </a:ext>
                </a:extLst>
              </a:tr>
            </a:tbl>
          </a:graphicData>
        </a:graphic>
      </p:graphicFrame>
    </p:spTree>
    <p:extLst>
      <p:ext uri="{BB962C8B-B14F-4D97-AF65-F5344CB8AC3E}">
        <p14:creationId xmlns:p14="http://schemas.microsoft.com/office/powerpoint/2010/main" val="37413436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a:extLst>
              <a:ext uri="{FF2B5EF4-FFF2-40B4-BE49-F238E27FC236}">
                <a16:creationId xmlns:a16="http://schemas.microsoft.com/office/drawing/2014/main" id="{04612C7A-18CB-4FA1-80CA-FE3616EC0818}"/>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小组分工</a:t>
            </a:r>
          </a:p>
        </p:txBody>
      </p:sp>
      <p:sp>
        <p:nvSpPr>
          <p:cNvPr id="6" name="文本占位符 5">
            <a:extLst>
              <a:ext uri="{FF2B5EF4-FFF2-40B4-BE49-F238E27FC236}">
                <a16:creationId xmlns:a16="http://schemas.microsoft.com/office/drawing/2014/main" id="{9D703301-0657-48E4-B7B0-0D0D51B4C52A}"/>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altLang="zh-CN" sz="1800" dirty="0">
              <a:solidFill>
                <a:srgbClr val="FFFFFF">
                  <a:alpha val="70000"/>
                </a:srgbClr>
              </a:solidFill>
            </a:endParaRP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461859"/>
      </p:ext>
    </p:extLst>
  </p:cSld>
  <p:clrMapOvr>
    <a:overrideClrMapping bg1="dk1" tx1="lt1" bg2="dk2" tx2="lt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4DE4853-337C-4259-BC4D-2EFD51960075}"/>
              </a:ext>
            </a:extLst>
          </p:cNvPr>
          <p:cNvSpPr/>
          <p:nvPr/>
        </p:nvSpPr>
        <p:spPr>
          <a:xfrm>
            <a:off x="1790699" y="362635"/>
            <a:ext cx="7743825" cy="830997"/>
          </a:xfrm>
          <a:prstGeom prst="rect">
            <a:avLst/>
          </a:prstGeom>
        </p:spPr>
        <p:txBody>
          <a:bodyPr wrap="square">
            <a:spAutoFit/>
          </a:bodyPr>
          <a:lstStyle/>
          <a:p>
            <a:pPr algn="ctr"/>
            <a:r>
              <a:rPr lang="en-US" altLang="zh-CN" sz="2400" dirty="0"/>
              <a:t>PPT</a:t>
            </a:r>
            <a:r>
              <a:rPr lang="zh-CN" altLang="en-US" sz="2400" dirty="0"/>
              <a:t>制作：童欣</a:t>
            </a:r>
            <a:endParaRPr lang="en-US" altLang="zh-CN" sz="2400" dirty="0"/>
          </a:p>
          <a:p>
            <a:pPr algn="ctr"/>
            <a:r>
              <a:rPr lang="zh-CN" altLang="en-US" sz="2400" dirty="0"/>
              <a:t>文档编写：童欣，吴自强，陈雅菁，陈婧唯，刘震</a:t>
            </a:r>
            <a:endParaRPr lang="en-US" altLang="zh-CN" sz="2400" dirty="0"/>
          </a:p>
        </p:txBody>
      </p:sp>
      <p:graphicFrame>
        <p:nvGraphicFramePr>
          <p:cNvPr id="5" name="表格 4">
            <a:extLst>
              <a:ext uri="{FF2B5EF4-FFF2-40B4-BE49-F238E27FC236}">
                <a16:creationId xmlns:a16="http://schemas.microsoft.com/office/drawing/2014/main" id="{A02EC815-5269-43E5-BCAA-C0E1FC6058AE}"/>
              </a:ext>
            </a:extLst>
          </p:cNvPr>
          <p:cNvGraphicFramePr>
            <a:graphicFrameLocks noGrp="1"/>
          </p:cNvGraphicFramePr>
          <p:nvPr>
            <p:extLst>
              <p:ext uri="{D42A27DB-BD31-4B8C-83A1-F6EECF244321}">
                <p14:modId xmlns:p14="http://schemas.microsoft.com/office/powerpoint/2010/main" val="3526641531"/>
              </p:ext>
            </p:extLst>
          </p:nvPr>
        </p:nvGraphicFramePr>
        <p:xfrm>
          <a:off x="306388" y="1979613"/>
          <a:ext cx="11307763" cy="4713288"/>
        </p:xfrm>
        <a:graphic>
          <a:graphicData uri="http://schemas.openxmlformats.org/drawingml/2006/table">
            <a:tbl>
              <a:tblPr firstRow="1" bandRow="1">
                <a:tableStyleId>{5C22544A-7EE6-4342-B048-85BDC9FD1C3A}</a:tableStyleId>
              </a:tblPr>
              <a:tblGrid>
                <a:gridCol w="2374909">
                  <a:extLst>
                    <a:ext uri="{9D8B030D-6E8A-4147-A177-3AD203B41FA5}">
                      <a16:colId xmlns:a16="http://schemas.microsoft.com/office/drawing/2014/main" val="1713780254"/>
                    </a:ext>
                  </a:extLst>
                </a:gridCol>
                <a:gridCol w="5163600">
                  <a:extLst>
                    <a:ext uri="{9D8B030D-6E8A-4147-A177-3AD203B41FA5}">
                      <a16:colId xmlns:a16="http://schemas.microsoft.com/office/drawing/2014/main" val="1455609145"/>
                    </a:ext>
                  </a:extLst>
                </a:gridCol>
                <a:gridCol w="3769254">
                  <a:extLst>
                    <a:ext uri="{9D8B030D-6E8A-4147-A177-3AD203B41FA5}">
                      <a16:colId xmlns:a16="http://schemas.microsoft.com/office/drawing/2014/main" val="2334505512"/>
                    </a:ext>
                  </a:extLst>
                </a:gridCol>
              </a:tblGrid>
              <a:tr h="370776">
                <a:tc>
                  <a:txBody>
                    <a:bodyPr/>
                    <a:lstStyle/>
                    <a:p>
                      <a:r>
                        <a:rPr lang="zh-CN" altLang="en-US" sz="1800" dirty="0"/>
                        <a:t>姓名</a:t>
                      </a:r>
                    </a:p>
                  </a:txBody>
                  <a:tcPr marL="91435" marR="91435" marT="45711" marB="45711"/>
                </a:tc>
                <a:tc>
                  <a:txBody>
                    <a:bodyPr/>
                    <a:lstStyle/>
                    <a:p>
                      <a:r>
                        <a:rPr lang="zh-CN" altLang="en-US" sz="1800" dirty="0"/>
                        <a:t>分工</a:t>
                      </a:r>
                    </a:p>
                  </a:txBody>
                  <a:tcPr marL="91435" marR="91435" marT="45711" marB="45711"/>
                </a:tc>
                <a:tc>
                  <a:txBody>
                    <a:bodyPr/>
                    <a:lstStyle/>
                    <a:p>
                      <a:r>
                        <a:rPr lang="zh-CN" altLang="en-US" sz="1800" dirty="0"/>
                        <a:t>评分</a:t>
                      </a:r>
                    </a:p>
                  </a:txBody>
                  <a:tcPr marL="91435" marR="91435" marT="45711" marB="45711"/>
                </a:tc>
                <a:extLst>
                  <a:ext uri="{0D108BD9-81ED-4DB2-BD59-A6C34878D82A}">
                    <a16:rowId xmlns:a16="http://schemas.microsoft.com/office/drawing/2014/main" val="2388202997"/>
                  </a:ext>
                </a:extLst>
              </a:tr>
              <a:tr h="1188807">
                <a:tc>
                  <a:txBody>
                    <a:bodyPr/>
                    <a:lstStyle/>
                    <a:p>
                      <a:r>
                        <a:rPr lang="zh-CN" altLang="en-US" sz="1800" dirty="0"/>
                        <a:t>童欣</a:t>
                      </a:r>
                    </a:p>
                  </a:txBody>
                  <a:tcPr marL="91435" marR="91435" marT="45711" marB="45711"/>
                </a:tc>
                <a:tc>
                  <a:txBody>
                    <a:bodyPr/>
                    <a:lstStyle/>
                    <a:p>
                      <a:r>
                        <a:rPr lang="zh-CN" altLang="en-US" sz="1800" dirty="0"/>
                        <a:t>小组作业分配，需求工程项目计划甘特图，需求工程项目计划</a:t>
                      </a:r>
                      <a:r>
                        <a:rPr lang="en-US" altLang="zh-CN" sz="1800" dirty="0"/>
                        <a:t>ppt</a:t>
                      </a:r>
                      <a:r>
                        <a:rPr lang="zh-CN" altLang="en-US" sz="1800" dirty="0"/>
                        <a:t>，需求工程项目计划，</a:t>
                      </a:r>
                      <a:r>
                        <a:rPr lang="en-US" altLang="zh-CN" sz="1800" dirty="0"/>
                        <a:t>UML</a:t>
                      </a:r>
                      <a:r>
                        <a:rPr lang="zh-CN" altLang="en-US" sz="1800" dirty="0"/>
                        <a:t>概述</a:t>
                      </a:r>
                      <a:r>
                        <a:rPr lang="en-US" altLang="zh-CN" sz="1800" dirty="0"/>
                        <a:t>PPT</a:t>
                      </a:r>
                      <a:r>
                        <a:rPr lang="zh-CN" altLang="en-US" sz="1800" dirty="0"/>
                        <a:t>，</a:t>
                      </a:r>
                      <a:r>
                        <a:rPr lang="en-US" altLang="zh-CN" sz="1800" dirty="0"/>
                        <a:t>LOGO,</a:t>
                      </a:r>
                      <a:r>
                        <a:rPr lang="zh-CN" altLang="en-US" sz="1800" dirty="0"/>
                        <a:t>可行性分析计划，项目总体计划，界面原型</a:t>
                      </a:r>
                      <a:r>
                        <a:rPr lang="en-US" altLang="zh-CN" sz="1800" dirty="0"/>
                        <a:t>PPT</a:t>
                      </a:r>
                      <a:r>
                        <a:rPr lang="zh-CN" altLang="en-US" sz="1800" dirty="0"/>
                        <a:t>，界面原型</a:t>
                      </a:r>
                    </a:p>
                  </a:txBody>
                  <a:tcPr marL="91435" marR="91435" marT="45711" marB="45711"/>
                </a:tc>
                <a:tc>
                  <a:txBody>
                    <a:bodyPr/>
                    <a:lstStyle/>
                    <a:p>
                      <a:r>
                        <a:rPr lang="en-US" altLang="zh-CN" sz="1800" dirty="0"/>
                        <a:t>89</a:t>
                      </a:r>
                      <a:endParaRPr lang="zh-CN" altLang="en-US" sz="1800" dirty="0"/>
                    </a:p>
                  </a:txBody>
                  <a:tcPr marL="91435" marR="91435" marT="45711" marB="45711"/>
                </a:tc>
                <a:extLst>
                  <a:ext uri="{0D108BD9-81ED-4DB2-BD59-A6C34878D82A}">
                    <a16:rowId xmlns:a16="http://schemas.microsoft.com/office/drawing/2014/main" val="164274878"/>
                  </a:ext>
                </a:extLst>
              </a:tr>
              <a:tr h="640116">
                <a:tc>
                  <a:txBody>
                    <a:bodyPr/>
                    <a:lstStyle/>
                    <a:p>
                      <a:r>
                        <a:rPr lang="zh-CN" altLang="en-US" sz="1800" dirty="0"/>
                        <a:t>陈雅菁</a:t>
                      </a:r>
                    </a:p>
                  </a:txBody>
                  <a:tcPr marL="91435" marR="91435" marT="45711" marB="45711"/>
                </a:tc>
                <a:tc>
                  <a:txBody>
                    <a:bodyPr/>
                    <a:lstStyle/>
                    <a:p>
                      <a:r>
                        <a:rPr lang="zh-CN" altLang="en-US" sz="1800" dirty="0"/>
                        <a:t>项目章程，</a:t>
                      </a:r>
                      <a:r>
                        <a:rPr lang="en-US" altLang="zh-CN" sz="1800" dirty="0"/>
                        <a:t>QA</a:t>
                      </a:r>
                      <a:r>
                        <a:rPr lang="zh-CN" altLang="en-US" sz="1800" dirty="0"/>
                        <a:t>计划，项目总体计划，</a:t>
                      </a:r>
                      <a:r>
                        <a:rPr lang="en-US" altLang="zh-CN" sz="1800" dirty="0"/>
                        <a:t>UML</a:t>
                      </a:r>
                      <a:r>
                        <a:rPr lang="zh-CN" altLang="en-US" sz="1800" dirty="0"/>
                        <a:t>概述</a:t>
                      </a:r>
                      <a:r>
                        <a:rPr lang="en-US" altLang="zh-CN" sz="1800" dirty="0"/>
                        <a:t>PPT</a:t>
                      </a:r>
                      <a:r>
                        <a:rPr lang="zh-CN" altLang="en-US" sz="1800" dirty="0"/>
                        <a:t>，愿景和范围文档</a:t>
                      </a:r>
                      <a:r>
                        <a:rPr lang="en-US" altLang="zh-CN" sz="1800" dirty="0"/>
                        <a:t>,</a:t>
                      </a:r>
                      <a:r>
                        <a:rPr lang="zh-CN" altLang="en-US" sz="1800" dirty="0"/>
                        <a:t>需求工程项目计划</a:t>
                      </a:r>
                    </a:p>
                  </a:txBody>
                  <a:tcPr marL="91435" marR="91435" marT="45711" marB="45711"/>
                </a:tc>
                <a:tc>
                  <a:txBody>
                    <a:bodyPr/>
                    <a:lstStyle/>
                    <a:p>
                      <a:r>
                        <a:rPr lang="en-US" altLang="zh-CN" sz="1800" dirty="0"/>
                        <a:t>85</a:t>
                      </a:r>
                      <a:endParaRPr lang="zh-CN" altLang="en-US" sz="1800" dirty="0"/>
                    </a:p>
                  </a:txBody>
                  <a:tcPr marL="91435" marR="91435" marT="45711" marB="45711"/>
                </a:tc>
                <a:extLst>
                  <a:ext uri="{0D108BD9-81ED-4DB2-BD59-A6C34878D82A}">
                    <a16:rowId xmlns:a16="http://schemas.microsoft.com/office/drawing/2014/main" val="417910426"/>
                  </a:ext>
                </a:extLst>
              </a:tr>
              <a:tr h="734600">
                <a:tc>
                  <a:txBody>
                    <a:bodyPr/>
                    <a:lstStyle/>
                    <a:p>
                      <a:r>
                        <a:rPr lang="zh-CN" altLang="en-US" sz="1800" dirty="0"/>
                        <a:t>吴自强</a:t>
                      </a:r>
                    </a:p>
                  </a:txBody>
                  <a:tcPr marL="91435" marR="91435" marT="45711" marB="45711"/>
                </a:tc>
                <a:tc>
                  <a:txBody>
                    <a:bodyPr/>
                    <a:lstStyle/>
                    <a:p>
                      <a:r>
                        <a:rPr lang="zh-CN" altLang="en-US" sz="1800" dirty="0"/>
                        <a:t>需求工程项目计划</a:t>
                      </a:r>
                      <a:r>
                        <a:rPr lang="en-US" altLang="zh-CN" sz="1800" dirty="0"/>
                        <a:t>WBS</a:t>
                      </a:r>
                      <a:r>
                        <a:rPr lang="zh-CN" altLang="en-US" sz="1800" dirty="0"/>
                        <a:t>，项目总体计划，</a:t>
                      </a:r>
                      <a:r>
                        <a:rPr lang="en-US" altLang="zh-CN" sz="1800" dirty="0"/>
                        <a:t>UML</a:t>
                      </a:r>
                      <a:r>
                        <a:rPr lang="zh-CN" altLang="en-US" sz="1800" dirty="0"/>
                        <a:t>概述</a:t>
                      </a:r>
                      <a:r>
                        <a:rPr lang="en-US" altLang="zh-CN" sz="1800" dirty="0"/>
                        <a:t>PPT</a:t>
                      </a:r>
                      <a:r>
                        <a:rPr lang="zh-CN" altLang="en-US" sz="1800" dirty="0"/>
                        <a:t>，</a:t>
                      </a:r>
                      <a:r>
                        <a:rPr lang="en-US" altLang="zh-CN" sz="1800" dirty="0"/>
                        <a:t>UML</a:t>
                      </a:r>
                      <a:r>
                        <a:rPr lang="zh-CN" altLang="en-US" sz="1800" dirty="0"/>
                        <a:t>基础</a:t>
                      </a:r>
                      <a:r>
                        <a:rPr lang="en-US" altLang="zh-CN" sz="1800" dirty="0"/>
                        <a:t>1PPT</a:t>
                      </a:r>
                      <a:r>
                        <a:rPr lang="zh-CN" altLang="en-US" sz="1800" dirty="0"/>
                        <a:t>，界面原型</a:t>
                      </a:r>
                      <a:r>
                        <a:rPr lang="en-US" altLang="zh-CN" sz="1800" dirty="0"/>
                        <a:t>PPT</a:t>
                      </a:r>
                      <a:r>
                        <a:rPr lang="zh-CN" altLang="en-US" sz="1800" dirty="0"/>
                        <a:t>，界面原型</a:t>
                      </a:r>
                    </a:p>
                  </a:txBody>
                  <a:tcPr marL="91435" marR="91435" marT="45711" marB="45711"/>
                </a:tc>
                <a:tc>
                  <a:txBody>
                    <a:bodyPr/>
                    <a:lstStyle/>
                    <a:p>
                      <a:r>
                        <a:rPr lang="en-US" altLang="zh-CN" sz="1800" dirty="0"/>
                        <a:t>88</a:t>
                      </a:r>
                      <a:endParaRPr lang="zh-CN" altLang="en-US" sz="1800" dirty="0"/>
                    </a:p>
                  </a:txBody>
                  <a:tcPr marL="91435" marR="91435" marT="45711" marB="45711"/>
                </a:tc>
                <a:extLst>
                  <a:ext uri="{0D108BD9-81ED-4DB2-BD59-A6C34878D82A}">
                    <a16:rowId xmlns:a16="http://schemas.microsoft.com/office/drawing/2014/main" val="2514357961"/>
                  </a:ext>
                </a:extLst>
              </a:tr>
              <a:tr h="640116">
                <a:tc>
                  <a:txBody>
                    <a:bodyPr/>
                    <a:lstStyle/>
                    <a:p>
                      <a:r>
                        <a:rPr lang="zh-CN" altLang="en-US" sz="1800" dirty="0"/>
                        <a:t>陈婧唯</a:t>
                      </a:r>
                    </a:p>
                  </a:txBody>
                  <a:tcPr marL="91435" marR="91435" marT="45711" marB="45711"/>
                </a:tc>
                <a:tc>
                  <a:txBody>
                    <a:bodyPr/>
                    <a:lstStyle/>
                    <a:p>
                      <a:r>
                        <a:rPr lang="zh-CN" altLang="en-US" sz="1800" dirty="0"/>
                        <a:t>需求工程项目计划，项目总体计划</a:t>
                      </a:r>
                      <a:r>
                        <a:rPr lang="en-US" altLang="zh-CN" sz="1800" dirty="0"/>
                        <a:t>,</a:t>
                      </a:r>
                      <a:r>
                        <a:rPr lang="zh-CN" altLang="en-US" sz="1800" dirty="0"/>
                        <a:t>可行性分析计划，</a:t>
                      </a:r>
                      <a:r>
                        <a:rPr lang="en-US" altLang="zh-CN" sz="1800" dirty="0"/>
                        <a:t>UML</a:t>
                      </a:r>
                      <a:r>
                        <a:rPr lang="zh-CN" altLang="en-US" sz="1800" dirty="0"/>
                        <a:t>概述</a:t>
                      </a:r>
                      <a:r>
                        <a:rPr lang="en-US" altLang="zh-CN" sz="1800" dirty="0"/>
                        <a:t>PPT,UML</a:t>
                      </a:r>
                      <a:r>
                        <a:rPr lang="zh-CN" altLang="en-US" sz="1800" dirty="0"/>
                        <a:t>工具</a:t>
                      </a:r>
                      <a:r>
                        <a:rPr lang="en-US" altLang="zh-CN" sz="1800" dirty="0"/>
                        <a:t>PPT</a:t>
                      </a:r>
                      <a:r>
                        <a:rPr lang="zh-CN" altLang="en-US" sz="1800" dirty="0"/>
                        <a:t>，界面原型</a:t>
                      </a:r>
                    </a:p>
                  </a:txBody>
                  <a:tcPr marL="91435" marR="91435" marT="45711" marB="45711"/>
                </a:tc>
                <a:tc>
                  <a:txBody>
                    <a:bodyPr/>
                    <a:lstStyle/>
                    <a:p>
                      <a:r>
                        <a:rPr lang="en-US" altLang="zh-CN" sz="1800" dirty="0"/>
                        <a:t>87</a:t>
                      </a:r>
                    </a:p>
                  </a:txBody>
                  <a:tcPr marL="91435" marR="91435" marT="45711" marB="45711"/>
                </a:tc>
                <a:extLst>
                  <a:ext uri="{0D108BD9-81ED-4DB2-BD59-A6C34878D82A}">
                    <a16:rowId xmlns:a16="http://schemas.microsoft.com/office/drawing/2014/main" val="3042985660"/>
                  </a:ext>
                </a:extLst>
              </a:tr>
              <a:tr h="640743">
                <a:tc>
                  <a:txBody>
                    <a:bodyPr/>
                    <a:lstStyle/>
                    <a:p>
                      <a:r>
                        <a:rPr lang="zh-CN" altLang="en-US" sz="1800" dirty="0"/>
                        <a:t>刘震</a:t>
                      </a:r>
                    </a:p>
                  </a:txBody>
                  <a:tcPr marL="91435" marR="91435" marT="45711" marB="45711"/>
                </a:tc>
                <a:tc>
                  <a:txBody>
                    <a:bodyPr/>
                    <a:lstStyle/>
                    <a:p>
                      <a:r>
                        <a:rPr lang="en-US" altLang="zh-CN" sz="1800" dirty="0"/>
                        <a:t>UML</a:t>
                      </a:r>
                      <a:r>
                        <a:rPr lang="zh-CN" altLang="en-US" sz="1800" dirty="0"/>
                        <a:t>概述</a:t>
                      </a:r>
                      <a:r>
                        <a:rPr lang="en-US" altLang="zh-CN" sz="1800" dirty="0"/>
                        <a:t>PPT</a:t>
                      </a:r>
                      <a:r>
                        <a:rPr lang="zh-CN" altLang="en-US" sz="1800" dirty="0"/>
                        <a:t>，需求工程项目计划</a:t>
                      </a:r>
                      <a:r>
                        <a:rPr lang="en-US" altLang="zh-CN" sz="1800" dirty="0"/>
                        <a:t>OBS</a:t>
                      </a:r>
                      <a:r>
                        <a:rPr lang="zh-CN" altLang="en-US" sz="1800" dirty="0"/>
                        <a:t>，项目总体计划</a:t>
                      </a:r>
                      <a:r>
                        <a:rPr lang="en-US" altLang="zh-CN" sz="1800" dirty="0"/>
                        <a:t>, UML</a:t>
                      </a:r>
                      <a:r>
                        <a:rPr lang="zh-CN" altLang="en-US" sz="1800" dirty="0"/>
                        <a:t>工具</a:t>
                      </a:r>
                      <a:r>
                        <a:rPr lang="en-US" altLang="zh-CN" sz="1800" dirty="0"/>
                        <a:t>PPT</a:t>
                      </a:r>
                      <a:r>
                        <a:rPr lang="zh-CN" altLang="en-US" sz="1800" dirty="0"/>
                        <a:t>，界面原型</a:t>
                      </a:r>
                      <a:r>
                        <a:rPr lang="en-US" altLang="zh-CN" sz="1800" dirty="0"/>
                        <a:t>PPT</a:t>
                      </a:r>
                      <a:r>
                        <a:rPr lang="zh-CN" altLang="en-US" sz="1800" dirty="0"/>
                        <a:t>，界面原型</a:t>
                      </a:r>
                    </a:p>
                  </a:txBody>
                  <a:tcPr marL="91435" marR="91435" marT="45711" marB="45711"/>
                </a:tc>
                <a:tc>
                  <a:txBody>
                    <a:bodyPr/>
                    <a:lstStyle/>
                    <a:p>
                      <a:r>
                        <a:rPr lang="en-US" altLang="zh-CN" sz="1800" dirty="0"/>
                        <a:t>86</a:t>
                      </a:r>
                    </a:p>
                  </a:txBody>
                  <a:tcPr marL="91435" marR="91435" marT="45711" marB="45711"/>
                </a:tc>
                <a:extLst>
                  <a:ext uri="{0D108BD9-81ED-4DB2-BD59-A6C34878D82A}">
                    <a16:rowId xmlns:a16="http://schemas.microsoft.com/office/drawing/2014/main" val="3686140357"/>
                  </a:ext>
                </a:extLst>
              </a:tr>
              <a:tr h="498130">
                <a:tc>
                  <a:txBody>
                    <a:bodyPr/>
                    <a:lstStyle/>
                    <a:p>
                      <a:r>
                        <a:rPr lang="zh-CN" altLang="en-US" sz="1800" dirty="0"/>
                        <a:t>张天颖</a:t>
                      </a:r>
                    </a:p>
                  </a:txBody>
                  <a:tcPr marL="91435" marR="91435" marT="45711" marB="45711"/>
                </a:tc>
                <a:tc>
                  <a:txBody>
                    <a:bodyPr/>
                    <a:lstStyle/>
                    <a:p>
                      <a:r>
                        <a:rPr lang="en-US" altLang="zh-CN" sz="1800" dirty="0"/>
                        <a:t>UML</a:t>
                      </a:r>
                      <a:r>
                        <a:rPr lang="zh-CN" altLang="en-US" sz="1800" dirty="0"/>
                        <a:t>概述</a:t>
                      </a:r>
                      <a:r>
                        <a:rPr lang="en-US" altLang="zh-CN" sz="1800" dirty="0"/>
                        <a:t>PPT</a:t>
                      </a:r>
                      <a:r>
                        <a:rPr lang="zh-CN" altLang="en-US" sz="1800" dirty="0"/>
                        <a:t>，需求工程项目计划甘特图</a:t>
                      </a:r>
                    </a:p>
                  </a:txBody>
                  <a:tcPr marL="91435" marR="91435" marT="45711" marB="45711"/>
                </a:tc>
                <a:tc>
                  <a:txBody>
                    <a:bodyPr/>
                    <a:lstStyle/>
                    <a:p>
                      <a:r>
                        <a:rPr lang="en-US" altLang="zh-CN" sz="1800" dirty="0"/>
                        <a:t>84</a:t>
                      </a:r>
                    </a:p>
                  </a:txBody>
                  <a:tcPr marL="91435" marR="91435" marT="45711" marB="45711"/>
                </a:tc>
                <a:extLst>
                  <a:ext uri="{0D108BD9-81ED-4DB2-BD59-A6C34878D82A}">
                    <a16:rowId xmlns:a16="http://schemas.microsoft.com/office/drawing/2014/main" val="2978111836"/>
                  </a:ext>
                </a:extLst>
              </a:tr>
            </a:tbl>
          </a:graphicData>
        </a:graphic>
      </p:graphicFrame>
      <p:sp>
        <p:nvSpPr>
          <p:cNvPr id="6" name="文本框 3">
            <a:extLst>
              <a:ext uri="{FF2B5EF4-FFF2-40B4-BE49-F238E27FC236}">
                <a16:creationId xmlns:a16="http://schemas.microsoft.com/office/drawing/2014/main" id="{31E7B16F-3D89-457F-88EC-327BBEBE069A}"/>
              </a:ext>
            </a:extLst>
          </p:cNvPr>
          <p:cNvSpPr txBox="1">
            <a:spLocks noChangeArrowheads="1"/>
          </p:cNvSpPr>
          <p:nvPr/>
        </p:nvSpPr>
        <p:spPr bwMode="auto">
          <a:xfrm>
            <a:off x="3656013" y="1376363"/>
            <a:ext cx="421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buFont typeface="Arial" panose="020B0604020202020204" pitchFamily="34" charset="0"/>
              <a:buNone/>
            </a:pPr>
            <a:r>
              <a:rPr lang="zh-CN" altLang="en-US" sz="2800" b="1" dirty="0"/>
              <a:t>具体分工</a:t>
            </a:r>
          </a:p>
        </p:txBody>
      </p:sp>
    </p:spTree>
    <p:extLst>
      <p:ext uri="{BB962C8B-B14F-4D97-AF65-F5344CB8AC3E}">
        <p14:creationId xmlns:p14="http://schemas.microsoft.com/office/powerpoint/2010/main" val="32705099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AFCD53-14CB-43BD-ADB2-82F11256F787}"/>
              </a:ext>
            </a:extLst>
          </p:cNvPr>
          <p:cNvSpPr txBox="1"/>
          <p:nvPr/>
        </p:nvSpPr>
        <p:spPr>
          <a:xfrm>
            <a:off x="-165736" y="2867977"/>
            <a:ext cx="2047875" cy="646331"/>
          </a:xfrm>
          <a:prstGeom prst="rect">
            <a:avLst/>
          </a:prstGeom>
          <a:noFill/>
        </p:spPr>
        <p:txBody>
          <a:bodyPr wrap="square" rtlCol="0">
            <a:spAutoFit/>
          </a:bodyPr>
          <a:lstStyle/>
          <a:p>
            <a:r>
              <a:rPr lang="zh-CN" altLang="en-US" sz="3600" dirty="0"/>
              <a:t>会议记录</a:t>
            </a:r>
          </a:p>
        </p:txBody>
      </p:sp>
      <p:pic>
        <p:nvPicPr>
          <p:cNvPr id="4" name="图片 3">
            <a:extLst>
              <a:ext uri="{FF2B5EF4-FFF2-40B4-BE49-F238E27FC236}">
                <a16:creationId xmlns:a16="http://schemas.microsoft.com/office/drawing/2014/main" id="{4E89B808-115F-4159-A144-58D7E2468596}"/>
              </a:ext>
            </a:extLst>
          </p:cNvPr>
          <p:cNvPicPr>
            <a:picLocks noChangeAspect="1"/>
          </p:cNvPicPr>
          <p:nvPr/>
        </p:nvPicPr>
        <p:blipFill>
          <a:blip r:embed="rId2"/>
          <a:stretch>
            <a:fillRect/>
          </a:stretch>
        </p:blipFill>
        <p:spPr>
          <a:xfrm>
            <a:off x="2258413" y="0"/>
            <a:ext cx="8650533" cy="6858000"/>
          </a:xfrm>
          <a:prstGeom prst="rect">
            <a:avLst/>
          </a:prstGeom>
        </p:spPr>
      </p:pic>
    </p:spTree>
    <p:extLst>
      <p:ext uri="{BB962C8B-B14F-4D97-AF65-F5344CB8AC3E}">
        <p14:creationId xmlns:p14="http://schemas.microsoft.com/office/powerpoint/2010/main" val="19373933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31F57BA-C58E-4A9E-807C-C045BCC24385}"/>
              </a:ext>
            </a:extLst>
          </p:cNvPr>
          <p:cNvPicPr>
            <a:picLocks noChangeAspect="1"/>
          </p:cNvPicPr>
          <p:nvPr/>
        </p:nvPicPr>
        <p:blipFill>
          <a:blip r:embed="rId2"/>
          <a:stretch>
            <a:fillRect/>
          </a:stretch>
        </p:blipFill>
        <p:spPr>
          <a:xfrm>
            <a:off x="1207453" y="0"/>
            <a:ext cx="9777094" cy="6858000"/>
          </a:xfrm>
          <a:prstGeom prst="rect">
            <a:avLst/>
          </a:prstGeom>
        </p:spPr>
      </p:pic>
    </p:spTree>
    <p:extLst>
      <p:ext uri="{BB962C8B-B14F-4D97-AF65-F5344CB8AC3E}">
        <p14:creationId xmlns:p14="http://schemas.microsoft.com/office/powerpoint/2010/main" val="304520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4FE52DB-33A8-46DD-A4CA-AB2528D9247F}"/>
              </a:ext>
            </a:extLst>
          </p:cNvPr>
          <p:cNvSpPr/>
          <p:nvPr/>
        </p:nvSpPr>
        <p:spPr>
          <a:xfrm>
            <a:off x="733424" y="685711"/>
            <a:ext cx="8886825" cy="1969770"/>
          </a:xfrm>
          <a:prstGeom prst="rect">
            <a:avLst/>
          </a:prstGeom>
        </p:spPr>
        <p:txBody>
          <a:bodyPr wrap="square">
            <a:spAutoFit/>
          </a:bodyPr>
          <a:lstStyle/>
          <a:p>
            <a:r>
              <a:rPr lang="zh-CN" altLang="en-US" sz="3200" dirty="0"/>
              <a:t>编写目的</a:t>
            </a:r>
            <a:r>
              <a:rPr lang="en-US" altLang="zh-CN" dirty="0"/>
              <a:t> </a:t>
            </a:r>
          </a:p>
          <a:p>
            <a:endParaRPr lang="en-US" altLang="zh-CN" dirty="0"/>
          </a:p>
          <a:p>
            <a:r>
              <a:rPr lang="zh-CN" altLang="zh-CN" sz="2400" dirty="0"/>
              <a:t>本计划旨在说明“</a:t>
            </a:r>
            <a:r>
              <a:rPr lang="zh-CN" altLang="zh-CN" sz="2400" b="1" dirty="0"/>
              <a:t>软件工程系列课程教学辅助网站</a:t>
            </a:r>
            <a:r>
              <a:rPr lang="zh-CN" altLang="zh-CN" sz="2400" dirty="0"/>
              <a:t>”项目的项目范围、工作内容、人员分配、时间安排、管理与控制办法、资源情况等，使项目的实施在本计划的基础上得到实施与控制。</a:t>
            </a:r>
            <a:endParaRPr lang="zh-CN" altLang="en-US" sz="2400" dirty="0"/>
          </a:p>
        </p:txBody>
      </p:sp>
      <p:sp>
        <p:nvSpPr>
          <p:cNvPr id="5" name="矩形 4">
            <a:extLst>
              <a:ext uri="{FF2B5EF4-FFF2-40B4-BE49-F238E27FC236}">
                <a16:creationId xmlns:a16="http://schemas.microsoft.com/office/drawing/2014/main" id="{FEE8B07A-C7E1-4023-9F93-6C884F71180A}"/>
              </a:ext>
            </a:extLst>
          </p:cNvPr>
          <p:cNvSpPr/>
          <p:nvPr/>
        </p:nvSpPr>
        <p:spPr>
          <a:xfrm>
            <a:off x="733424" y="3556189"/>
            <a:ext cx="8562975" cy="1600438"/>
          </a:xfrm>
          <a:prstGeom prst="rect">
            <a:avLst/>
          </a:prstGeom>
        </p:spPr>
        <p:txBody>
          <a:bodyPr wrap="square">
            <a:spAutoFit/>
          </a:bodyPr>
          <a:lstStyle/>
          <a:p>
            <a:r>
              <a:rPr lang="zh-CN" altLang="en-US" sz="3200" dirty="0"/>
              <a:t>读者对象</a:t>
            </a:r>
            <a:r>
              <a:rPr lang="en-US" altLang="zh-CN" dirty="0"/>
              <a:t> </a:t>
            </a:r>
          </a:p>
          <a:p>
            <a:endParaRPr lang="en-US" altLang="zh-CN" dirty="0"/>
          </a:p>
          <a:p>
            <a:r>
              <a:rPr lang="zh-CN" altLang="zh-CN" sz="2400" dirty="0"/>
              <a:t>本文档的预期读者为高层领导、项目经理、项目成员、</a:t>
            </a:r>
            <a:r>
              <a:rPr lang="en-US" altLang="zh-CN" sz="2400" dirty="0"/>
              <a:t>QA</a:t>
            </a:r>
            <a:r>
              <a:rPr lang="zh-CN" altLang="zh-CN" sz="2400" dirty="0"/>
              <a:t>、客户代表以及其他需要了解本项目情况的人员。</a:t>
            </a:r>
            <a:endParaRPr lang="zh-CN" altLang="en-US" sz="2400" dirty="0"/>
          </a:p>
        </p:txBody>
      </p:sp>
    </p:spTree>
    <p:extLst>
      <p:ext uri="{BB962C8B-B14F-4D97-AF65-F5344CB8AC3E}">
        <p14:creationId xmlns:p14="http://schemas.microsoft.com/office/powerpoint/2010/main" val="32653575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B91DCDD-AF4A-4B34-B9D9-369D20230566}"/>
              </a:ext>
            </a:extLst>
          </p:cNvPr>
          <p:cNvSpPr/>
          <p:nvPr/>
        </p:nvSpPr>
        <p:spPr>
          <a:xfrm>
            <a:off x="2260413" y="2681585"/>
            <a:ext cx="7156831" cy="1323439"/>
          </a:xfrm>
          <a:prstGeom prst="rect">
            <a:avLst/>
          </a:prstGeom>
          <a:noFill/>
        </p:spPr>
        <p:txBody>
          <a:bodyPr wrap="none" lIns="91440" tIns="45720" rIns="91440" bIns="45720">
            <a:spAutoFit/>
          </a:bodyPr>
          <a:lstStyle/>
          <a:p>
            <a:pPr algn="ctr"/>
            <a:r>
              <a:rPr lang="en-US" altLang="zh-CN"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r>
              <a:rPr lang="zh-CN" alt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Tree>
    <p:extLst>
      <p:ext uri="{BB962C8B-B14F-4D97-AF65-F5344CB8AC3E}">
        <p14:creationId xmlns:p14="http://schemas.microsoft.com/office/powerpoint/2010/main" val="1924554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3326B53-712A-417A-974A-95D714454EE4}"/>
              </a:ext>
            </a:extLst>
          </p:cNvPr>
          <p:cNvSpPr/>
          <p:nvPr/>
        </p:nvSpPr>
        <p:spPr>
          <a:xfrm>
            <a:off x="323849" y="326321"/>
            <a:ext cx="9372601" cy="5355312"/>
          </a:xfrm>
          <a:prstGeom prst="rect">
            <a:avLst/>
          </a:prstGeom>
        </p:spPr>
        <p:txBody>
          <a:bodyPr wrap="square">
            <a:spAutoFit/>
          </a:bodyPr>
          <a:lstStyle/>
          <a:p>
            <a:r>
              <a:rPr lang="zh-CN" altLang="en-US" sz="3600" dirty="0"/>
              <a:t>业务目标</a:t>
            </a:r>
          </a:p>
          <a:p>
            <a:endParaRPr lang="zh-CN" altLang="en-US" dirty="0"/>
          </a:p>
          <a:p>
            <a:r>
              <a:rPr lang="zh-CN" altLang="en-US" sz="2400" dirty="0"/>
              <a:t>      虽然如今有很多教学网站，但是专门针对软件工程系列课程，又为学生之间提供交流平台的网站为数不多。这个网站作为一个开课的辅助工具，将有利于教师的教学和学生的学习；也为软件工程系列课程的成熟记录下足迹。 </a:t>
            </a:r>
          </a:p>
          <a:p>
            <a:r>
              <a:rPr lang="zh-CN" altLang="en-US" sz="2400" dirty="0"/>
              <a:t>这个网站的主要目的就是为教师和学生提供交流的平台，方便教师，方便学生。这个网站</a:t>
            </a:r>
          </a:p>
          <a:p>
            <a:r>
              <a:rPr lang="zh-CN" altLang="en-US" sz="2400" dirty="0"/>
              <a:t>还为一些对这门课程感兴趣的人士提供一个了解的机会。 </a:t>
            </a:r>
          </a:p>
          <a:p>
            <a:endParaRPr lang="en-US" altLang="zh-CN" sz="2400" dirty="0"/>
          </a:p>
          <a:p>
            <a:r>
              <a:rPr lang="zh-CN" altLang="en-US" sz="2400" dirty="0"/>
              <a:t>      本网站要求提供对外服务的能力</a:t>
            </a:r>
            <a:r>
              <a:rPr lang="en-US" altLang="zh-CN" sz="2400" dirty="0"/>
              <a:t>,</a:t>
            </a:r>
            <a:r>
              <a:rPr lang="zh-CN" altLang="en-US" sz="2400" dirty="0"/>
              <a:t>保证至少</a:t>
            </a:r>
            <a:r>
              <a:rPr lang="en-US" altLang="zh-CN" sz="2400" dirty="0"/>
              <a:t>300</a:t>
            </a:r>
            <a:r>
              <a:rPr lang="zh-CN" altLang="en-US" sz="2400" dirty="0"/>
              <a:t>名同学上课辅助服务的要求</a:t>
            </a:r>
            <a:r>
              <a:rPr lang="en-US" altLang="zh-CN" sz="2400" dirty="0"/>
              <a:t>.</a:t>
            </a:r>
            <a:r>
              <a:rPr lang="zh-CN" altLang="en-US" sz="2400" dirty="0"/>
              <a:t>包括数据存储能力</a:t>
            </a:r>
            <a:r>
              <a:rPr lang="en-US" altLang="zh-CN" sz="2400" dirty="0"/>
              <a:t>,</a:t>
            </a:r>
            <a:r>
              <a:rPr lang="zh-CN" altLang="en-US" sz="2400" dirty="0"/>
              <a:t>网络服务吞吐能力</a:t>
            </a:r>
            <a:r>
              <a:rPr lang="en-US" altLang="zh-CN" sz="2400" dirty="0"/>
              <a:t>,</a:t>
            </a:r>
            <a:r>
              <a:rPr lang="zh-CN" altLang="en-US" sz="2400" dirty="0"/>
              <a:t>数据安全特性等。且提供对外服务所要求的相应的安全保障。本网站分别适配在</a:t>
            </a:r>
            <a:r>
              <a:rPr lang="en-US" altLang="zh-CN" sz="2400" dirty="0"/>
              <a:t>PC</a:t>
            </a:r>
            <a:r>
              <a:rPr lang="zh-CN" altLang="en-US" sz="2400" dirty="0"/>
              <a:t>上的网页以及在手机端的网页。</a:t>
            </a:r>
          </a:p>
        </p:txBody>
      </p:sp>
    </p:spTree>
    <p:extLst>
      <p:ext uri="{BB962C8B-B14F-4D97-AF65-F5344CB8AC3E}">
        <p14:creationId xmlns:p14="http://schemas.microsoft.com/office/powerpoint/2010/main" val="321243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3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3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文本框 2">
            <a:extLst>
              <a:ext uri="{FF2B5EF4-FFF2-40B4-BE49-F238E27FC236}">
                <a16:creationId xmlns:a16="http://schemas.microsoft.com/office/drawing/2014/main" id="{676D7A4F-38C5-4BF5-8805-2CF1BDFBEEEF}"/>
              </a:ext>
            </a:extLst>
          </p:cNvPr>
          <p:cNvSpPr txBox="1"/>
          <p:nvPr/>
        </p:nvSpPr>
        <p:spPr>
          <a:xfrm>
            <a:off x="-1970591" y="124881"/>
            <a:ext cx="8288032" cy="1096316"/>
          </a:xfrm>
          <a:prstGeom prst="rect">
            <a:avLst/>
          </a:prstGeom>
        </p:spPr>
        <p:txBody>
          <a:bodyPr vert="horz" lIns="91440" tIns="45720" rIns="91440" bIns="45720" rtlCol="0" anchor="b">
            <a:normAutofit/>
          </a:bodyPr>
          <a:lstStyle/>
          <a:p>
            <a:pPr algn="ctr">
              <a:spcBef>
                <a:spcPct val="0"/>
              </a:spcBef>
              <a:spcAft>
                <a:spcPts val="600"/>
              </a:spcAft>
            </a:pPr>
            <a:r>
              <a:rPr lang="zh-CN" altLang="en-US" sz="4800" dirty="0">
                <a:solidFill>
                  <a:schemeClr val="accent1"/>
                </a:solidFill>
                <a:latin typeface="+mj-lt"/>
                <a:ea typeface="+mj-ea"/>
                <a:cs typeface="+mj-cs"/>
              </a:rPr>
              <a:t>小组成员</a:t>
            </a:r>
          </a:p>
        </p:txBody>
      </p:sp>
      <p:graphicFrame>
        <p:nvGraphicFramePr>
          <p:cNvPr id="2" name="表格 1">
            <a:extLst>
              <a:ext uri="{FF2B5EF4-FFF2-40B4-BE49-F238E27FC236}">
                <a16:creationId xmlns:a16="http://schemas.microsoft.com/office/drawing/2014/main" id="{936D4F28-4C3F-4093-A2ED-CCE824C4A8D3}"/>
              </a:ext>
            </a:extLst>
          </p:cNvPr>
          <p:cNvGraphicFramePr>
            <a:graphicFrameLocks noGrp="1"/>
          </p:cNvGraphicFramePr>
          <p:nvPr>
            <p:extLst>
              <p:ext uri="{D42A27DB-BD31-4B8C-83A1-F6EECF244321}">
                <p14:modId xmlns:p14="http://schemas.microsoft.com/office/powerpoint/2010/main" val="3277813831"/>
              </p:ext>
            </p:extLst>
          </p:nvPr>
        </p:nvGraphicFramePr>
        <p:xfrm>
          <a:off x="313163" y="1478807"/>
          <a:ext cx="11563878" cy="4572000"/>
        </p:xfrm>
        <a:graphic>
          <a:graphicData uri="http://schemas.openxmlformats.org/drawingml/2006/table">
            <a:tbl>
              <a:tblPr firstRow="1" firstCol="1" bandRow="1">
                <a:tableStyleId>{5C22544A-7EE6-4342-B048-85BDC9FD1C3A}</a:tableStyleId>
              </a:tblPr>
              <a:tblGrid>
                <a:gridCol w="661649">
                  <a:extLst>
                    <a:ext uri="{9D8B030D-6E8A-4147-A177-3AD203B41FA5}">
                      <a16:colId xmlns:a16="http://schemas.microsoft.com/office/drawing/2014/main" val="1940803698"/>
                    </a:ext>
                  </a:extLst>
                </a:gridCol>
                <a:gridCol w="661649">
                  <a:extLst>
                    <a:ext uri="{9D8B030D-6E8A-4147-A177-3AD203B41FA5}">
                      <a16:colId xmlns:a16="http://schemas.microsoft.com/office/drawing/2014/main" val="2078631220"/>
                    </a:ext>
                  </a:extLst>
                </a:gridCol>
                <a:gridCol w="1789774">
                  <a:extLst>
                    <a:ext uri="{9D8B030D-6E8A-4147-A177-3AD203B41FA5}">
                      <a16:colId xmlns:a16="http://schemas.microsoft.com/office/drawing/2014/main" val="2571350791"/>
                    </a:ext>
                  </a:extLst>
                </a:gridCol>
                <a:gridCol w="3301466">
                  <a:extLst>
                    <a:ext uri="{9D8B030D-6E8A-4147-A177-3AD203B41FA5}">
                      <a16:colId xmlns:a16="http://schemas.microsoft.com/office/drawing/2014/main" val="1128573124"/>
                    </a:ext>
                  </a:extLst>
                </a:gridCol>
                <a:gridCol w="1665681">
                  <a:extLst>
                    <a:ext uri="{9D8B030D-6E8A-4147-A177-3AD203B41FA5}">
                      <a16:colId xmlns:a16="http://schemas.microsoft.com/office/drawing/2014/main" val="4000473599"/>
                    </a:ext>
                  </a:extLst>
                </a:gridCol>
                <a:gridCol w="1789774">
                  <a:extLst>
                    <a:ext uri="{9D8B030D-6E8A-4147-A177-3AD203B41FA5}">
                      <a16:colId xmlns:a16="http://schemas.microsoft.com/office/drawing/2014/main" val="3671449267"/>
                    </a:ext>
                  </a:extLst>
                </a:gridCol>
                <a:gridCol w="1693885">
                  <a:extLst>
                    <a:ext uri="{9D8B030D-6E8A-4147-A177-3AD203B41FA5}">
                      <a16:colId xmlns:a16="http://schemas.microsoft.com/office/drawing/2014/main" val="713885146"/>
                    </a:ext>
                  </a:extLst>
                </a:gridCol>
              </a:tblGrid>
              <a:tr h="437073">
                <a:tc>
                  <a:txBody>
                    <a:bodyPr/>
                    <a:lstStyle/>
                    <a:p>
                      <a:pPr algn="just">
                        <a:spcAft>
                          <a:spcPts val="0"/>
                        </a:spcAft>
                      </a:pPr>
                      <a:r>
                        <a:rPr lang="zh-CN" sz="2000" kern="100">
                          <a:effectLst/>
                        </a:rPr>
                        <a:t>姓名</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职位</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电话</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QQ</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微信</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GitHub</a:t>
                      </a:r>
                      <a:r>
                        <a:rPr lang="zh-CN" sz="2000" kern="100" dirty="0">
                          <a:effectLst/>
                        </a:rPr>
                        <a:t>账号</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242303027"/>
                  </a:ext>
                </a:extLst>
              </a:tr>
              <a:tr h="437073">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组长</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13588176649</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31602377@stu.zucc.edu.cn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824336660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13588176649</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lynxhawk</a:t>
                      </a:r>
                      <a:endParaRPr lang="zh-CN" sz="2000" kern="10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805304573"/>
                  </a:ext>
                </a:extLst>
              </a:tr>
              <a:tr h="640362">
                <a:tc>
                  <a:txBody>
                    <a:bodyPr/>
                    <a:lstStyle/>
                    <a:p>
                      <a:pPr algn="just">
                        <a:spcAft>
                          <a:spcPts val="0"/>
                        </a:spcAft>
                      </a:pPr>
                      <a:r>
                        <a:rPr lang="zh-CN" sz="2000" kern="100">
                          <a:effectLst/>
                        </a:rPr>
                        <a:t>吴自强</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13588898232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31602305@stu.zucc.edu.cn</a:t>
                      </a:r>
                      <a:endParaRPr lang="zh-CN" sz="2000" kern="100" dirty="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1805200620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1805200620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Wzx404</a:t>
                      </a:r>
                      <a:endParaRPr lang="zh-CN" sz="2000" kern="10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337188359"/>
                  </a:ext>
                </a:extLst>
              </a:tr>
              <a:tr h="640362">
                <a:tc>
                  <a:txBody>
                    <a:bodyPr/>
                    <a:lstStyle/>
                    <a:p>
                      <a:pPr algn="just">
                        <a:spcAft>
                          <a:spcPts val="0"/>
                        </a:spcAft>
                      </a:pPr>
                      <a:r>
                        <a:rPr lang="zh-CN" sz="2000" kern="100">
                          <a:effectLst/>
                        </a:rPr>
                        <a:t>陈雅菁</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17774009674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31501357@stu.zucc.edu.cn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735730004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17774009674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err="1">
                          <a:effectLst/>
                        </a:rPr>
                        <a:t>AnnoraChan</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574916711"/>
                  </a:ext>
                </a:extLst>
              </a:tr>
              <a:tr h="640362">
                <a:tc>
                  <a:txBody>
                    <a:bodyPr/>
                    <a:lstStyle/>
                    <a:p>
                      <a:pPr algn="just">
                        <a:spcAft>
                          <a:spcPts val="0"/>
                        </a:spcAft>
                      </a:pPr>
                      <a:r>
                        <a:rPr lang="zh-CN" sz="2000" kern="100">
                          <a:effectLst/>
                        </a:rPr>
                        <a:t>陈婧唯</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15336579332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31601340@stu.zucc.edu.cn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987818585</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15336579332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err="1">
                          <a:effectLst/>
                        </a:rPr>
                        <a:t>zjjnlz</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219173962"/>
                  </a:ext>
                </a:extLst>
              </a:tr>
              <a:tr h="437073">
                <a:tc>
                  <a:txBody>
                    <a:bodyPr/>
                    <a:lstStyle/>
                    <a:p>
                      <a:pPr algn="just">
                        <a:spcAft>
                          <a:spcPts val="0"/>
                        </a:spcAft>
                      </a:pPr>
                      <a:r>
                        <a:rPr lang="zh-CN" sz="2000" kern="100">
                          <a:effectLst/>
                        </a:rPr>
                        <a:t>刘震</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15958129576</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31601357@stu.zucc.edu.cn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664522240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Lz664522240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Lz9576</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2883724205"/>
                  </a:ext>
                </a:extLst>
              </a:tr>
            </a:tbl>
          </a:graphicData>
        </a:graphic>
      </p:graphicFrame>
    </p:spTree>
    <p:extLst>
      <p:ext uri="{BB962C8B-B14F-4D97-AF65-F5344CB8AC3E}">
        <p14:creationId xmlns:p14="http://schemas.microsoft.com/office/powerpoint/2010/main" val="3147258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BF67E08-E2B2-4E19-B460-7B63111A74E9}"/>
              </a:ext>
            </a:extLst>
          </p:cNvPr>
          <p:cNvSpPr/>
          <p:nvPr/>
        </p:nvSpPr>
        <p:spPr>
          <a:xfrm>
            <a:off x="396270" y="443984"/>
            <a:ext cx="2646878" cy="584775"/>
          </a:xfrm>
          <a:prstGeom prst="rect">
            <a:avLst/>
          </a:prstGeom>
        </p:spPr>
        <p:txBody>
          <a:bodyPr wrap="none">
            <a:spAutoFit/>
          </a:bodyPr>
          <a:lstStyle/>
          <a:p>
            <a:r>
              <a:rPr lang="zh-CN" altLang="zh-CN" sz="3200" b="1" dirty="0"/>
              <a:t>项目交付成果</a:t>
            </a:r>
          </a:p>
        </p:txBody>
      </p:sp>
      <p:graphicFrame>
        <p:nvGraphicFramePr>
          <p:cNvPr id="3" name="表格 2">
            <a:extLst>
              <a:ext uri="{FF2B5EF4-FFF2-40B4-BE49-F238E27FC236}">
                <a16:creationId xmlns:a16="http://schemas.microsoft.com/office/drawing/2014/main" id="{37F0A5BA-9E9E-4534-A7B5-F3F879DD2A56}"/>
              </a:ext>
            </a:extLst>
          </p:cNvPr>
          <p:cNvGraphicFramePr>
            <a:graphicFrameLocks noGrp="1"/>
          </p:cNvGraphicFramePr>
          <p:nvPr>
            <p:extLst>
              <p:ext uri="{D42A27DB-BD31-4B8C-83A1-F6EECF244321}">
                <p14:modId xmlns:p14="http://schemas.microsoft.com/office/powerpoint/2010/main" val="1402611347"/>
              </p:ext>
            </p:extLst>
          </p:nvPr>
        </p:nvGraphicFramePr>
        <p:xfrm>
          <a:off x="396270" y="1028759"/>
          <a:ext cx="9669462" cy="3657539"/>
        </p:xfrm>
        <a:graphic>
          <a:graphicData uri="http://schemas.openxmlformats.org/drawingml/2006/table">
            <a:tbl>
              <a:tblPr firstRow="1" firstCol="1" bandRow="1">
                <a:tableStyleId>{5C22544A-7EE6-4342-B048-85BDC9FD1C3A}</a:tableStyleId>
              </a:tblPr>
              <a:tblGrid>
                <a:gridCol w="3991611">
                  <a:extLst>
                    <a:ext uri="{9D8B030D-6E8A-4147-A177-3AD203B41FA5}">
                      <a16:colId xmlns:a16="http://schemas.microsoft.com/office/drawing/2014/main" val="4074326703"/>
                    </a:ext>
                  </a:extLst>
                </a:gridCol>
                <a:gridCol w="2134228">
                  <a:extLst>
                    <a:ext uri="{9D8B030D-6E8A-4147-A177-3AD203B41FA5}">
                      <a16:colId xmlns:a16="http://schemas.microsoft.com/office/drawing/2014/main" val="2589733685"/>
                    </a:ext>
                  </a:extLst>
                </a:gridCol>
                <a:gridCol w="3543623">
                  <a:extLst>
                    <a:ext uri="{9D8B030D-6E8A-4147-A177-3AD203B41FA5}">
                      <a16:colId xmlns:a16="http://schemas.microsoft.com/office/drawing/2014/main" val="1709383657"/>
                    </a:ext>
                  </a:extLst>
                </a:gridCol>
              </a:tblGrid>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文件名称</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提交时间</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备注</a:t>
                      </a:r>
                      <a:r>
                        <a:rPr lang="en-US" sz="2000" kern="0" dirty="0">
                          <a:effectLst/>
                          <a:latin typeface="宋体" panose="02010600030101010101" pitchFamily="2" charset="-122"/>
                          <a:ea typeface="宋体" panose="02010600030101010101" pitchFamily="2" charset="-122"/>
                        </a:rPr>
                        <a:t>(</a:t>
                      </a:r>
                      <a:r>
                        <a:rPr lang="zh-CN" sz="2000" kern="0" dirty="0">
                          <a:effectLst/>
                          <a:latin typeface="宋体" panose="02010600030101010101" pitchFamily="2" charset="-122"/>
                          <a:ea typeface="宋体" panose="02010600030101010101" pitchFamily="2" charset="-122"/>
                        </a:rPr>
                        <a:t>时间</a:t>
                      </a:r>
                      <a:r>
                        <a:rPr lang="en-US" sz="2000" kern="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3960425955"/>
                  </a:ext>
                </a:extLst>
              </a:tr>
              <a:tr h="441771">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项目可行性分析报告</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第三周结束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169953958"/>
                  </a:ext>
                </a:extLst>
              </a:tr>
              <a:tr h="454698">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项目章程</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第四周结束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258324464"/>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《需求工程计划</a:t>
                      </a:r>
                      <a:r>
                        <a:rPr lang="en-US" sz="2000" kern="0" dirty="0">
                          <a:effectLst/>
                          <a:latin typeface="宋体" panose="02010600030101010101" pitchFamily="2" charset="-122"/>
                          <a:ea typeface="宋体" panose="02010600030101010101" pitchFamily="2" charset="-122"/>
                        </a:rPr>
                        <a:t>-</a:t>
                      </a:r>
                      <a:r>
                        <a:rPr lang="zh-CN" sz="2000" kern="0" dirty="0">
                          <a:effectLst/>
                          <a:latin typeface="宋体" panose="02010600030101010101" pitchFamily="2" charset="-122"/>
                          <a:ea typeface="宋体" panose="02010600030101010101" pitchFamily="2" charset="-122"/>
                        </a:rPr>
                        <a:t>初步》</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a:effectLst/>
                          <a:latin typeface="宋体" panose="02010600030101010101" pitchFamily="2" charset="-122"/>
                          <a:ea typeface="宋体" panose="02010600030101010101" pitchFamily="2" charset="-122"/>
                        </a:rPr>
                        <a:t>第四周结束</a:t>
                      </a:r>
                      <a:endParaRPr lang="zh-CN" sz="2000" kern="10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 </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387060179"/>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a:t>
                      </a:r>
                      <a:r>
                        <a:rPr lang="en-US" sz="2000" kern="0" dirty="0">
                          <a:effectLst/>
                          <a:latin typeface="宋体" panose="02010600030101010101" pitchFamily="2" charset="-122"/>
                          <a:ea typeface="宋体" panose="02010600030101010101" pitchFamily="2" charset="-122"/>
                        </a:rPr>
                        <a:t>QA</a:t>
                      </a:r>
                      <a:r>
                        <a:rPr lang="zh-CN" sz="2000" kern="0" dirty="0">
                          <a:effectLst/>
                          <a:latin typeface="宋体" panose="02010600030101010101" pitchFamily="2" charset="-122"/>
                          <a:ea typeface="宋体" panose="02010600030101010101" pitchFamily="2" charset="-122"/>
                        </a:rPr>
                        <a:t>计划》</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a:effectLst/>
                          <a:latin typeface="宋体" panose="02010600030101010101" pitchFamily="2" charset="-122"/>
                          <a:ea typeface="宋体" panose="02010600030101010101" pitchFamily="2" charset="-122"/>
                        </a:rPr>
                        <a:t>第五周结束</a:t>
                      </a:r>
                      <a:endParaRPr lang="zh-CN" sz="2000" kern="10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 </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540339951"/>
                  </a:ext>
                </a:extLst>
              </a:tr>
              <a:tr h="552215">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《需求工程计划》</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a:t>
                      </a:r>
                      <a:r>
                        <a:rPr lang="zh-CN" altLang="en-US" sz="2000" kern="0" dirty="0">
                          <a:effectLst/>
                          <a:latin typeface="宋体" panose="02010600030101010101" pitchFamily="2" charset="-122"/>
                          <a:ea typeface="宋体" panose="02010600030101010101" pitchFamily="2" charset="-122"/>
                        </a:rPr>
                        <a:t>十</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altLang="zh-CN" sz="2000" kern="0" dirty="0">
                          <a:effectLst/>
                          <a:latin typeface="宋体" panose="02010600030101010101" pitchFamily="2" charset="-122"/>
                          <a:ea typeface="宋体" panose="02010600030101010101" pitchFamily="2" charset="-122"/>
                        </a:rPr>
                        <a:t>10</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650608332"/>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《软件需求规格说明书》</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第十</a:t>
                      </a:r>
                      <a:r>
                        <a:rPr lang="zh-CN" altLang="en-US" sz="2000" kern="0" dirty="0">
                          <a:effectLst/>
                          <a:latin typeface="宋体" panose="02010600030101010101" pitchFamily="2" charset="-122"/>
                          <a:ea typeface="宋体" panose="02010600030101010101" pitchFamily="2" charset="-122"/>
                        </a:rPr>
                        <a:t>二</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13</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2585310634"/>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《软件需求变更文档》</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第十</a:t>
                      </a:r>
                      <a:r>
                        <a:rPr lang="zh-CN" altLang="en-US" sz="2000" kern="0" dirty="0">
                          <a:effectLst/>
                          <a:latin typeface="宋体" panose="02010600030101010101" pitchFamily="2" charset="-122"/>
                          <a:ea typeface="宋体" panose="02010600030101010101" pitchFamily="2" charset="-122"/>
                        </a:rPr>
                        <a:t>四</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14</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3887665929"/>
                  </a:ext>
                </a:extLst>
              </a:tr>
            </a:tbl>
          </a:graphicData>
        </a:graphic>
      </p:graphicFrame>
      <p:sp>
        <p:nvSpPr>
          <p:cNvPr id="4" name="矩形 3">
            <a:extLst>
              <a:ext uri="{FF2B5EF4-FFF2-40B4-BE49-F238E27FC236}">
                <a16:creationId xmlns:a16="http://schemas.microsoft.com/office/drawing/2014/main" id="{555F6BC4-8DA1-49CA-B48A-EB664815C902}"/>
              </a:ext>
            </a:extLst>
          </p:cNvPr>
          <p:cNvSpPr/>
          <p:nvPr/>
        </p:nvSpPr>
        <p:spPr>
          <a:xfrm>
            <a:off x="396270" y="5077361"/>
            <a:ext cx="8709630" cy="830997"/>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验收标准</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需求工程计划PPT及文档通过审核，进入下一步骤获取客户需求。</a:t>
            </a:r>
          </a:p>
        </p:txBody>
      </p:sp>
    </p:spTree>
    <p:extLst>
      <p:ext uri="{BB962C8B-B14F-4D97-AF65-F5344CB8AC3E}">
        <p14:creationId xmlns:p14="http://schemas.microsoft.com/office/powerpoint/2010/main" val="3276637804"/>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244</TotalTime>
  <Words>4372</Words>
  <Application>Microsoft Office PowerPoint</Application>
  <PresentationFormat>宽屏</PresentationFormat>
  <Paragraphs>875</Paragraphs>
  <Slides>60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60</vt:i4>
      </vt:variant>
    </vt:vector>
  </HeadingPairs>
  <TitlesOfParts>
    <vt:vector size="73" baseType="lpstr">
      <vt:lpstr>方正姚体</vt:lpstr>
      <vt:lpstr>黑体</vt:lpstr>
      <vt:lpstr>华文新魏</vt:lpstr>
      <vt:lpstr>宋体</vt:lpstr>
      <vt:lpstr>微软雅黑</vt:lpstr>
      <vt:lpstr>Arial</vt:lpstr>
      <vt:lpstr>Calibri</vt:lpstr>
      <vt:lpstr>Garamond</vt:lpstr>
      <vt:lpstr>Segoe UI</vt:lpstr>
      <vt:lpstr>Times New Roman</vt:lpstr>
      <vt:lpstr>Trebuchet MS</vt:lpstr>
      <vt:lpstr>Wingdings 3</vt:lpstr>
      <vt:lpstr>平面</vt:lpstr>
      <vt:lpstr>G17小组软件工程系列课程教学辅助网站 需求工程计划</vt:lpstr>
      <vt:lpstr>PowerPoint 演示文稿</vt:lpstr>
      <vt:lpstr>目录 </vt:lpstr>
      <vt:lpstr>项目概述</vt:lpstr>
      <vt:lpstr>参考资料</vt:lpstr>
      <vt:lpstr>PowerPoint 演示文稿</vt:lpstr>
      <vt:lpstr>PowerPoint 演示文稿</vt:lpstr>
      <vt:lpstr>PowerPoint 演示文稿</vt:lpstr>
      <vt:lpstr>PowerPoint 演示文稿</vt:lpstr>
      <vt:lpstr>PowerPoint 演示文稿</vt:lpstr>
      <vt:lpstr>可行性分析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项目章程</vt:lpstr>
      <vt:lpstr>PowerPoint 演示文稿</vt:lpstr>
      <vt:lpstr>PowerPoint 演示文稿</vt:lpstr>
      <vt:lpstr>PowerPoint 演示文稿</vt:lpstr>
      <vt:lpstr>PowerPoint 演示文稿</vt:lpstr>
      <vt:lpstr>PowerPoint 演示文稿</vt:lpstr>
      <vt:lpstr>项目组织</vt:lpstr>
      <vt:lpstr>PowerPoint 演示文稿</vt:lpstr>
      <vt:lpstr>PowerPoint 演示文稿</vt:lpstr>
      <vt:lpstr>PowerPoint 演示文稿</vt:lpstr>
      <vt:lpstr>范围管理计划</vt:lpstr>
      <vt:lpstr>PowerPoint 演示文稿</vt:lpstr>
      <vt:lpstr>PowerPoint 演示文稿</vt:lpstr>
      <vt:lpstr>进度管理计划</vt:lpstr>
      <vt:lpstr>PowerPoint 演示文稿</vt:lpstr>
      <vt:lpstr>成本管理计划</vt:lpstr>
      <vt:lpstr>PowerPoint 演示文稿</vt:lpstr>
      <vt:lpstr>质量管理计划</vt:lpstr>
      <vt:lpstr>PowerPoint 演示文稿</vt:lpstr>
      <vt:lpstr>PowerPoint 演示文稿</vt:lpstr>
      <vt:lpstr>配置管理计划</vt:lpstr>
      <vt:lpstr>PowerPoint 演示文稿</vt:lpstr>
      <vt:lpstr>PowerPoint 演示文稿</vt:lpstr>
      <vt:lpstr>PowerPoint 演示文稿</vt:lpstr>
      <vt:lpstr>PowerPoint 演示文稿</vt:lpstr>
      <vt:lpstr>人力资源管理计划</vt:lpstr>
      <vt:lpstr>PowerPoint 演示文稿</vt:lpstr>
      <vt:lpstr>PowerPoint 演示文稿</vt:lpstr>
      <vt:lpstr>沟通管理计划</vt:lpstr>
      <vt:lpstr>PowerPoint 演示文稿</vt:lpstr>
      <vt:lpstr>PowerPoint 演示文稿</vt:lpstr>
      <vt:lpstr>PowerPoint 演示文稿</vt:lpstr>
      <vt:lpstr>风险管理计划</vt:lpstr>
      <vt:lpstr>PowerPoint 演示文稿</vt:lpstr>
      <vt:lpstr>PowerPoint 演示文稿</vt:lpstr>
      <vt:lpstr>PowerPoint 演示文稿</vt:lpstr>
      <vt:lpstr>小组分工</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G17小组软件工程系列课程教学辅助网站 需求工程计划</dc:title>
  <dc:creator>hawk oliver</dc:creator>
  <cp:lastModifiedBy>hawk oliver</cp:lastModifiedBy>
  <cp:revision>32</cp:revision>
  <dcterms:created xsi:type="dcterms:W3CDTF">2018-11-25T16:02:04Z</dcterms:created>
  <dcterms:modified xsi:type="dcterms:W3CDTF">2018-11-26T16:22:55Z</dcterms:modified>
</cp:coreProperties>
</file>