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726"/>
  </p:normalViewPr>
  <p:slideViewPr>
    <p:cSldViewPr snapToGrid="0">
      <p:cViewPr varScale="1">
        <p:scale>
          <a:sx n="93" d="100"/>
          <a:sy n="93" d="100"/>
        </p:scale>
        <p:origin x="2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B62AC-C328-7526-E62B-A6DFA3093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1F49E9-89CE-9F9D-83BF-6374E9B39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9A633D-4898-39C2-B730-B342193D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CA28-D98D-44E0-B506-54F783717C31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5AD202-9643-8F13-D306-83F5F566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5CA682-AD74-58F6-621C-2CD00DC7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90DB-8810-42D4-AE19-C2DC3150E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91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12583-147C-A75A-F062-4914E033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98C4A2-2C66-F8B7-0275-59E298F6C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3F83EE-433C-F982-2336-A183FD2D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CA28-D98D-44E0-B506-54F783717C31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C8E8F5-B72C-1529-8783-5F1DA6D7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344948-2A9E-18E6-7A13-17AB215A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90DB-8810-42D4-AE19-C2DC3150E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43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E9787CC-FD0F-EF43-C127-6C0A2FD3B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40AAF1-663D-064A-EF1A-9E4635C8A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EF2B85-0583-8208-4335-99FD3AC2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CA28-D98D-44E0-B506-54F783717C31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FBC5F7-4EEA-3934-83A5-DFDDC7F1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46C8DB-E7F4-DD9D-7317-BBBC3EF8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90DB-8810-42D4-AE19-C2DC3150E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60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01749-1609-E245-8936-F2417C4F6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182E89-577C-2664-DEC8-873F60195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83E5D5-B6B8-2462-7487-2DA8494D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CA28-D98D-44E0-B506-54F783717C31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CBBB36-2D1D-DB8B-4ADC-F75ED50F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E3A86E-913E-07B0-057C-A1A98066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90DB-8810-42D4-AE19-C2DC3150E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52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A5A035-1D6F-012E-9421-25DD6901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3EA673-BC2E-FF7A-D7D7-2DA488860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9165E5-9F3A-3A7E-9EC8-0F4C066D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CA28-D98D-44E0-B506-54F783717C31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A67D8D-E12E-842F-CF15-6D61AE2D8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E1C0A1-8AAA-F6FF-FC87-40B9F407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90DB-8810-42D4-AE19-C2DC3150E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00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5B1D3-466A-8424-0D28-923ADCF0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D7849E-4AFA-0AE3-DED2-026331F98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33275C-E8E8-6E12-91E0-36D937E42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EEBB48-0E0E-D376-E866-25E2C3782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CA28-D98D-44E0-B506-54F783717C31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1D566C-8536-30B5-29E5-DAA8F295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24D114-D453-A6EB-27B9-673E0BB0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90DB-8810-42D4-AE19-C2DC3150E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34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DED55-91C0-3365-608D-9DBD23019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120D89-2ABC-E8E5-73B6-A8B5FD39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9CCC2B-F1A5-5FA5-A13E-A80ED3D16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9DBAEF-07E2-63B2-CAD1-2AE71AA6F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0E3C5C3-7BB8-6657-83E8-9E04F4D75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3F7CDD-B76D-1DDD-34B7-6D80C709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CA28-D98D-44E0-B506-54F783717C31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444534-3531-3677-5D66-AB7C9943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94EC726-C759-BE79-79E9-AF584B87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90DB-8810-42D4-AE19-C2DC3150E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68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A727E-37A5-DD1D-531D-FADC1F33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1699A04-37F8-61F7-3A1E-E5C26CE6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CA28-D98D-44E0-B506-54F783717C31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5D86BD2-D169-5DA9-369D-B36186B5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D200CAE-0CDB-A88F-C867-E9332649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90DB-8810-42D4-AE19-C2DC3150E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12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DF36CF-2E24-40CB-ABF3-A795CD66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CA28-D98D-44E0-B506-54F783717C31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A3FE8F-0B52-441B-E4A2-987845AB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68EFA2-3011-0C06-BD2E-F8563F39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90DB-8810-42D4-AE19-C2DC3150E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3E741-18EC-2F3A-6E38-7B9BBDA7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231C8B-3252-453A-525B-0BCAA89C4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59E714-6C3C-88F6-C578-B0BF7166D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9DA565-B743-4954-CF56-89A998002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CA28-D98D-44E0-B506-54F783717C31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A4B5E0-B299-CEA4-92AC-1C945F2E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09E149-FA53-A3A0-6E81-73A75C7D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90DB-8810-42D4-AE19-C2DC3150E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60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B502F-4B1B-3D00-C126-9279BDFE5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0704EFD-33BB-F6EB-CAD9-CBB96BAA2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71AC2D-4AD9-4ED6-6FE5-D33994298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846ED6-0FA2-16A8-2BE6-573E1CEC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CA28-D98D-44E0-B506-54F783717C31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BC48DA-5985-3327-6242-644FF29B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4C2D98-760E-B52A-2416-F4879F11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90DB-8810-42D4-AE19-C2DC3150E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70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88411-84E6-3633-9AA2-6FC21E313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F6BC23-EACF-4274-2392-6F12B0FC9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6B20C7-6481-2EC3-DE79-E294E9DF0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ACA28-D98D-44E0-B506-54F783717C31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2FCF67-4EFF-AEF8-B108-EA8E68DA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622863-39F2-2C8B-984E-286F728C1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190DB-8810-42D4-AE19-C2DC3150ED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25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28F831-8B0C-28D4-551D-D354673159FC}"/>
              </a:ext>
            </a:extLst>
          </p:cNvPr>
          <p:cNvSpPr txBox="1"/>
          <p:nvPr/>
        </p:nvSpPr>
        <p:spPr>
          <a:xfrm>
            <a:off x="2702010" y="3930191"/>
            <a:ext cx="64419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0907-31</a:t>
            </a:r>
          </a:p>
          <a:p>
            <a:pPr algn="ctr"/>
            <a:r>
              <a:rPr lang="ru-RU" sz="1600" dirty="0"/>
              <a:t>Воронина Кира</a:t>
            </a:r>
          </a:p>
          <a:p>
            <a:pPr algn="ctr"/>
            <a:r>
              <a:rPr lang="ru-RU" sz="1600" dirty="0"/>
              <a:t>Титова Мария</a:t>
            </a:r>
          </a:p>
          <a:p>
            <a:pPr algn="ctr"/>
            <a:r>
              <a:rPr lang="ru-RU" sz="1600" dirty="0"/>
              <a:t>Кляшторная Ольга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4DED9A-F191-3C30-490F-49D143BBF07F}"/>
              </a:ext>
            </a:extLst>
          </p:cNvPr>
          <p:cNvSpPr txBox="1"/>
          <p:nvPr/>
        </p:nvSpPr>
        <p:spPr>
          <a:xfrm>
            <a:off x="2965621" y="2321004"/>
            <a:ext cx="5914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File System</a:t>
            </a:r>
            <a:endParaRPr lang="ru-RU" sz="8000" b="1" dirty="0"/>
          </a:p>
        </p:txBody>
      </p:sp>
    </p:spTree>
    <p:extLst>
      <p:ext uri="{BB962C8B-B14F-4D97-AF65-F5344CB8AC3E}">
        <p14:creationId xmlns:p14="http://schemas.microsoft.com/office/powerpoint/2010/main" val="557518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8DD419-C7AA-3F33-9B9A-66CB29E01AF9}"/>
              </a:ext>
            </a:extLst>
          </p:cNvPr>
          <p:cNvSpPr txBox="1"/>
          <p:nvPr/>
        </p:nvSpPr>
        <p:spPr>
          <a:xfrm>
            <a:off x="4048896" y="811426"/>
            <a:ext cx="36246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Логотип нашего проекта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C08B71-C9A0-4826-99E4-483418DA77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45" t="8891" r="9155" b="10653"/>
          <a:stretch/>
        </p:blipFill>
        <p:spPr>
          <a:xfrm>
            <a:off x="4048896" y="2281882"/>
            <a:ext cx="4094205" cy="376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6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70FC7B-8A1F-0CEC-B61B-85BFCA0ECA30}"/>
              </a:ext>
            </a:extLst>
          </p:cNvPr>
          <p:cNvSpPr txBox="1"/>
          <p:nvPr/>
        </p:nvSpPr>
        <p:spPr>
          <a:xfrm>
            <a:off x="3126259" y="3075057"/>
            <a:ext cx="5939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1774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81BE9279-AF6D-CC7B-723C-5480FE15D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314155"/>
              </p:ext>
            </p:extLst>
          </p:nvPr>
        </p:nvGraphicFramePr>
        <p:xfrm>
          <a:off x="1649845" y="1883447"/>
          <a:ext cx="8892310" cy="38810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8246">
                  <a:extLst>
                    <a:ext uri="{9D8B030D-6E8A-4147-A177-3AD203B41FA5}">
                      <a16:colId xmlns:a16="http://schemas.microsoft.com/office/drawing/2014/main" val="1600967668"/>
                    </a:ext>
                  </a:extLst>
                </a:gridCol>
                <a:gridCol w="6074064">
                  <a:extLst>
                    <a:ext uri="{9D8B030D-6E8A-4147-A177-3AD203B41FA5}">
                      <a16:colId xmlns:a16="http://schemas.microsoft.com/office/drawing/2014/main" val="3125110105"/>
                    </a:ext>
                  </a:extLst>
                </a:gridCol>
              </a:tblGrid>
              <a:tr h="433484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Файл/папка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128797"/>
                  </a:ext>
                </a:extLst>
              </a:tr>
              <a:tr h="433484">
                <a:tc>
                  <a:txBody>
                    <a:bodyPr/>
                    <a:lstStyle/>
                    <a:p>
                      <a:r>
                        <a:rPr lang="en-US" dirty="0" err="1"/>
                        <a:t>main.c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</a:t>
                      </a:r>
                      <a:r>
                        <a:rPr lang="ru-RU" dirty="0"/>
                        <a:t>-утилита: </a:t>
                      </a:r>
                      <a:r>
                        <a:rPr lang="ru-RU" dirty="0" err="1"/>
                        <a:t>парсинг</a:t>
                      </a:r>
                      <a:r>
                        <a:rPr lang="ru-RU" dirty="0"/>
                        <a:t> команд, взаимодействие с </a:t>
                      </a:r>
                      <a:r>
                        <a:rPr lang="en-US" dirty="0"/>
                        <a:t>API </a:t>
                      </a:r>
                      <a:r>
                        <a:rPr lang="ru-RU" dirty="0"/>
                        <a:t>файловой системы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31132"/>
                  </a:ext>
                </a:extLst>
              </a:tr>
              <a:tr h="433484">
                <a:tc>
                  <a:txBody>
                    <a:bodyPr/>
                    <a:lstStyle/>
                    <a:p>
                      <a:r>
                        <a:rPr lang="en-US" dirty="0" err="1"/>
                        <a:t>filesystem.c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Реализация </a:t>
                      </a:r>
                      <a:r>
                        <a:rPr lang="en-US" dirty="0"/>
                        <a:t>in-memory </a:t>
                      </a:r>
                      <a:r>
                        <a:rPr lang="ru-RU" dirty="0"/>
                        <a:t>ФС и загрузка/выгрузка в </a:t>
                      </a:r>
                      <a:r>
                        <a:rPr lang="en-US" dirty="0" err="1"/>
                        <a:t>disk.filesystem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68553"/>
                  </a:ext>
                </a:extLst>
              </a:tr>
              <a:tr h="433484">
                <a:tc>
                  <a:txBody>
                    <a:bodyPr/>
                    <a:lstStyle/>
                    <a:p>
                      <a:r>
                        <a:rPr lang="en-US" dirty="0" err="1"/>
                        <a:t>filesystem.h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Публичный </a:t>
                      </a:r>
                      <a:r>
                        <a:rPr lang="en-US" dirty="0"/>
                        <a:t>API </a:t>
                      </a:r>
                      <a:r>
                        <a:rPr lang="ru-RU" dirty="0"/>
                        <a:t>(</a:t>
                      </a:r>
                      <a:r>
                        <a:rPr lang="en-US" dirty="0" err="1"/>
                        <a:t>fs_load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fs_select</a:t>
                      </a:r>
                      <a:r>
                        <a:rPr lang="en-US" dirty="0"/>
                        <a:t>, …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329722"/>
                  </a:ext>
                </a:extLst>
              </a:tr>
              <a:tr h="433484">
                <a:tc>
                  <a:txBody>
                    <a:bodyPr/>
                    <a:lstStyle/>
                    <a:p>
                      <a:r>
                        <a:rPr lang="en-US" dirty="0" err="1"/>
                        <a:t>disk.filesystem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Сам «диск»; текстовый контейнер с данными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994750"/>
                  </a:ext>
                </a:extLst>
              </a:tr>
              <a:tr h="433484">
                <a:tc>
                  <a:txBody>
                    <a:bodyPr/>
                    <a:lstStyle/>
                    <a:p>
                      <a:r>
                        <a:rPr lang="en-US" dirty="0" err="1"/>
                        <a:t>presentation.pptx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Презентация (архитектура, демо, перспективы)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29154"/>
                  </a:ext>
                </a:extLst>
              </a:tr>
              <a:tr h="433484">
                <a:tc>
                  <a:txBody>
                    <a:bodyPr/>
                    <a:lstStyle/>
                    <a:p>
                      <a:r>
                        <a:rPr lang="en-US" dirty="0" err="1"/>
                        <a:t>README.md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Файл с описанием работы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61811"/>
                  </a:ext>
                </a:extLst>
              </a:tr>
              <a:tr h="433484">
                <a:tc>
                  <a:txBody>
                    <a:bodyPr/>
                    <a:lstStyle/>
                    <a:p>
                      <a:r>
                        <a:rPr lang="en-US" dirty="0" err="1"/>
                        <a:t>logo.png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Логотип проекта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1425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2714CC8-CFF3-D12F-FBB2-F1E44A9B8071}"/>
              </a:ext>
            </a:extLst>
          </p:cNvPr>
          <p:cNvSpPr txBox="1"/>
          <p:nvPr/>
        </p:nvSpPr>
        <p:spPr>
          <a:xfrm>
            <a:off x="2736460" y="739546"/>
            <a:ext cx="671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Описание файловой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244041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73C0A6-4CB0-7209-D9A4-800162637BB1}"/>
              </a:ext>
            </a:extLst>
          </p:cNvPr>
          <p:cNvSpPr txBox="1"/>
          <p:nvPr/>
        </p:nvSpPr>
        <p:spPr>
          <a:xfrm>
            <a:off x="2736460" y="380669"/>
            <a:ext cx="6719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5 основных функций файловой системы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EA9506-6356-327C-2315-B2FEE36E1100}"/>
              </a:ext>
            </a:extLst>
          </p:cNvPr>
          <p:cNvSpPr txBox="1"/>
          <p:nvPr/>
        </p:nvSpPr>
        <p:spPr>
          <a:xfrm>
            <a:off x="3096058" y="3086100"/>
            <a:ext cx="5999884" cy="309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" sz="1600" b="0" i="0" u="none" strike="noStrike" dirty="0">
                <a:solidFill>
                  <a:srgbClr val="1F2328"/>
                </a:solidFill>
                <a:effectLst/>
              </a:rPr>
              <a:t>int </a:t>
            </a:r>
            <a:r>
              <a:rPr lang="en" sz="1600" b="0" i="0" u="none" strike="noStrike" dirty="0" err="1">
                <a:solidFill>
                  <a:srgbClr val="1F2328"/>
                </a:solidFill>
                <a:effectLst/>
              </a:rPr>
              <a:t>fs_load</a:t>
            </a:r>
            <a:r>
              <a:rPr lang="en" sz="1600" b="0" i="0" u="none" strike="noStrike" dirty="0">
                <a:solidFill>
                  <a:srgbClr val="1F2328"/>
                </a:solidFill>
                <a:effectLst/>
              </a:rPr>
              <a:t>(const char *</a:t>
            </a:r>
            <a:r>
              <a:rPr lang="en" sz="1600" b="0" i="0" u="none" strike="noStrike" dirty="0" err="1">
                <a:solidFill>
                  <a:srgbClr val="1F2328"/>
                </a:solidFill>
                <a:effectLst/>
              </a:rPr>
              <a:t>fname</a:t>
            </a:r>
            <a:r>
              <a:rPr lang="en" sz="1600" b="0" i="0" u="none" strike="noStrike" dirty="0">
                <a:solidFill>
                  <a:srgbClr val="1F2328"/>
                </a:solidFill>
                <a:effectLst/>
              </a:rPr>
              <a:t>, </a:t>
            </a:r>
            <a:r>
              <a:rPr lang="en" sz="1600" b="0" i="0" u="none" strike="noStrike" dirty="0" err="1">
                <a:solidFill>
                  <a:srgbClr val="1F2328"/>
                </a:solidFill>
                <a:effectLst/>
              </a:rPr>
              <a:t>FileSystem</a:t>
            </a:r>
            <a:r>
              <a:rPr lang="en" sz="1600" b="0" i="0" u="none" strike="noStrike" dirty="0">
                <a:solidFill>
                  <a:srgbClr val="1F2328"/>
                </a:solidFill>
                <a:effectLst/>
              </a:rPr>
              <a:t> *fs) </a:t>
            </a:r>
          </a:p>
          <a:p>
            <a:pPr algn="just">
              <a:lnSpc>
                <a:spcPct val="150000"/>
              </a:lnSpc>
              <a:buNone/>
            </a:pPr>
            <a:endParaRPr lang="en" sz="1600" dirty="0">
              <a:solidFill>
                <a:srgbClr val="1F2328"/>
              </a:solidFill>
            </a:endParaRPr>
          </a:p>
          <a:p>
            <a:pPr algn="just">
              <a:lnSpc>
                <a:spcPct val="150000"/>
              </a:lnSpc>
              <a:buNone/>
            </a:pPr>
            <a:r>
              <a:rPr lang="ru-RU" sz="1600" b="1" i="0" u="none" strike="noStrike" dirty="0">
                <a:solidFill>
                  <a:srgbClr val="1F2328"/>
                </a:solidFill>
                <a:effectLst/>
              </a:rPr>
              <a:t>Параметры:</a:t>
            </a:r>
            <a:endParaRPr lang="en-US" sz="1600" dirty="0">
              <a:solidFill>
                <a:srgbClr val="1F2328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 b="0" i="0" u="none" strike="noStrike" dirty="0">
                <a:solidFill>
                  <a:srgbClr val="1F2328"/>
                </a:solidFill>
                <a:effectLst/>
                <a:highlight>
                  <a:srgbClr val="C0C0C0"/>
                </a:highlight>
              </a:rPr>
              <a:t>const char *</a:t>
            </a:r>
            <a:r>
              <a:rPr lang="en" sz="1600" b="0" i="0" u="none" strike="noStrike" dirty="0" err="1">
                <a:solidFill>
                  <a:srgbClr val="1F2328"/>
                </a:solidFill>
                <a:effectLst/>
                <a:highlight>
                  <a:srgbClr val="C0C0C0"/>
                </a:highlight>
              </a:rPr>
              <a:t>fname</a:t>
            </a:r>
            <a:r>
              <a:rPr lang="en" sz="1600" b="0" i="0" u="none" strike="noStrike" dirty="0">
                <a:solidFill>
                  <a:srgbClr val="1F2328"/>
                </a:solidFill>
                <a:effectLst/>
                <a:highlight>
                  <a:srgbClr val="C0C0C0"/>
                </a:highlight>
              </a:rPr>
              <a:t> </a:t>
            </a:r>
            <a:r>
              <a:rPr lang="en" sz="1600" b="0" i="0" u="none" strike="noStrike" dirty="0">
                <a:solidFill>
                  <a:srgbClr val="1F2328"/>
                </a:solidFill>
                <a:effectLst/>
              </a:rPr>
              <a:t>— </a:t>
            </a:r>
            <a:r>
              <a:rPr lang="ru-RU" sz="1600" b="0" i="0" u="none" strike="noStrike" dirty="0">
                <a:solidFill>
                  <a:srgbClr val="1F2328"/>
                </a:solidFill>
                <a:effectLst/>
              </a:rPr>
              <a:t>путь к файлу для загрузки (строка)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 b="0" i="0" u="none" strike="noStrike" dirty="0" err="1">
                <a:solidFill>
                  <a:srgbClr val="1F2328"/>
                </a:solidFill>
                <a:effectLst/>
                <a:highlight>
                  <a:srgbClr val="C0C0C0"/>
                </a:highlight>
              </a:rPr>
              <a:t>FileSystem</a:t>
            </a:r>
            <a:r>
              <a:rPr lang="en" sz="1600" b="0" i="0" u="none" strike="noStrike" dirty="0">
                <a:solidFill>
                  <a:srgbClr val="1F2328"/>
                </a:solidFill>
                <a:effectLst/>
                <a:highlight>
                  <a:srgbClr val="C0C0C0"/>
                </a:highlight>
              </a:rPr>
              <a:t> *fs </a:t>
            </a:r>
            <a:r>
              <a:rPr lang="en" sz="1600" b="0" i="0" u="none" strike="noStrike" dirty="0">
                <a:solidFill>
                  <a:srgbClr val="1F2328"/>
                </a:solidFill>
                <a:effectLst/>
              </a:rPr>
              <a:t>— </a:t>
            </a:r>
            <a:r>
              <a:rPr lang="ru-RU" sz="1600" b="0" i="0" u="none" strike="noStrike" dirty="0">
                <a:solidFill>
                  <a:srgbClr val="1F2328"/>
                </a:solidFill>
                <a:effectLst/>
              </a:rPr>
              <a:t>указатель на структуру файловой системы</a:t>
            </a:r>
          </a:p>
          <a:p>
            <a:pPr algn="just">
              <a:lnSpc>
                <a:spcPct val="150000"/>
              </a:lnSpc>
              <a:buNone/>
            </a:pPr>
            <a:r>
              <a:rPr lang="ru-RU" sz="1600" b="1" i="0" u="none" strike="noStrike" dirty="0">
                <a:solidFill>
                  <a:srgbClr val="1F2328"/>
                </a:solidFill>
                <a:effectLst/>
              </a:rPr>
              <a:t>Возвращаемое значение:</a:t>
            </a:r>
            <a:endParaRPr lang="ru-RU" sz="1600" b="0" i="0" u="none" strike="noStrike" dirty="0">
              <a:solidFill>
                <a:srgbClr val="1F2328"/>
              </a:solidFill>
              <a:effectLst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0" i="0" u="none" strike="noStrike" dirty="0">
                <a:solidFill>
                  <a:srgbClr val="1F2328"/>
                </a:solidFill>
                <a:effectLst/>
              </a:rPr>
              <a:t>0 — успешная загрузка или создание пустой файловой системы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0" i="0" u="none" strike="noStrike" dirty="0">
                <a:solidFill>
                  <a:srgbClr val="1F2328"/>
                </a:solidFill>
                <a:effectLst/>
              </a:rPr>
              <a:t>-1 — ошибка при работе с файлом</a:t>
            </a: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AD617241-DED3-DCF9-474D-2EBC0E5EC4BF}"/>
              </a:ext>
            </a:extLst>
          </p:cNvPr>
          <p:cNvSpPr/>
          <p:nvPr/>
        </p:nvSpPr>
        <p:spPr>
          <a:xfrm>
            <a:off x="4927023" y="1880753"/>
            <a:ext cx="2337954" cy="602673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sz="2800" b="1" dirty="0" err="1">
                <a:solidFill>
                  <a:srgbClr val="1F2328"/>
                </a:solidFill>
              </a:rPr>
              <a:t>fs_load</a:t>
            </a:r>
            <a:endParaRPr lang="en" sz="2800" b="1" dirty="0">
              <a:solidFill>
                <a:srgbClr val="1F23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6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A2AA8-4F11-06D6-AA53-31FBE526D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FBB0B3-B365-7222-9ECE-4D7ADD496622}"/>
              </a:ext>
            </a:extLst>
          </p:cNvPr>
          <p:cNvSpPr txBox="1"/>
          <p:nvPr/>
        </p:nvSpPr>
        <p:spPr>
          <a:xfrm>
            <a:off x="2736460" y="380669"/>
            <a:ext cx="6719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5 основных функций файловой системы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BFBF2-64A9-A8DA-10EB-285F1A13920B}"/>
              </a:ext>
            </a:extLst>
          </p:cNvPr>
          <p:cNvSpPr txBox="1"/>
          <p:nvPr/>
        </p:nvSpPr>
        <p:spPr>
          <a:xfrm>
            <a:off x="2736460" y="2847109"/>
            <a:ext cx="7055861" cy="3378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sz="1600" dirty="0"/>
              <a:t>int </a:t>
            </a:r>
            <a:r>
              <a:rPr lang="en" sz="1600" dirty="0" err="1"/>
              <a:t>fs_select</a:t>
            </a:r>
            <a:r>
              <a:rPr lang="en" sz="1600" dirty="0"/>
              <a:t>(const </a:t>
            </a:r>
            <a:r>
              <a:rPr lang="en" sz="1600" dirty="0" err="1"/>
              <a:t>FileSystem</a:t>
            </a:r>
            <a:r>
              <a:rPr lang="en" sz="1600" dirty="0"/>
              <a:t> *fs, const char *path, char **</a:t>
            </a:r>
            <a:r>
              <a:rPr lang="en" sz="1600" dirty="0" err="1"/>
              <a:t>out_content</a:t>
            </a:r>
            <a:r>
              <a:rPr lang="en" sz="1600" dirty="0"/>
              <a:t>)</a:t>
            </a:r>
          </a:p>
          <a:p>
            <a:pPr>
              <a:lnSpc>
                <a:spcPct val="150000"/>
              </a:lnSpc>
            </a:pPr>
            <a:endParaRPr lang="en" sz="1600" dirty="0"/>
          </a:p>
          <a:p>
            <a:pPr>
              <a:lnSpc>
                <a:spcPct val="150000"/>
              </a:lnSpc>
            </a:pPr>
            <a:r>
              <a:rPr lang="ru-RU" sz="1600" b="1" dirty="0"/>
              <a:t>Параметры: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 dirty="0">
                <a:highlight>
                  <a:srgbClr val="C0C0C0"/>
                </a:highlight>
              </a:rPr>
              <a:t>const </a:t>
            </a:r>
            <a:r>
              <a:rPr lang="en" sz="1600" dirty="0" err="1">
                <a:highlight>
                  <a:srgbClr val="C0C0C0"/>
                </a:highlight>
              </a:rPr>
              <a:t>FileSystem</a:t>
            </a:r>
            <a:r>
              <a:rPr lang="en" sz="1600" dirty="0">
                <a:highlight>
                  <a:srgbClr val="C0C0C0"/>
                </a:highlight>
              </a:rPr>
              <a:t> *fs </a:t>
            </a:r>
            <a:r>
              <a:rPr lang="en" sz="1600" dirty="0"/>
              <a:t>— </a:t>
            </a:r>
            <a:r>
              <a:rPr lang="ru-RU" sz="1600" dirty="0"/>
              <a:t>указатель на структуру файловой системы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 dirty="0">
                <a:highlight>
                  <a:srgbClr val="C0C0C0"/>
                </a:highlight>
              </a:rPr>
              <a:t>const char *path </a:t>
            </a:r>
            <a:r>
              <a:rPr lang="en" sz="1600" dirty="0"/>
              <a:t>— </a:t>
            </a:r>
            <a:r>
              <a:rPr lang="ru-RU" sz="1600" dirty="0"/>
              <a:t>путь к искомому файлу (строка)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 dirty="0">
                <a:highlight>
                  <a:srgbClr val="C0C0C0"/>
                </a:highlight>
              </a:rPr>
              <a:t>char **</a:t>
            </a:r>
            <a:r>
              <a:rPr lang="en" sz="1600" dirty="0" err="1">
                <a:highlight>
                  <a:srgbClr val="C0C0C0"/>
                </a:highlight>
              </a:rPr>
              <a:t>out_content</a:t>
            </a:r>
            <a:r>
              <a:rPr lang="en" sz="1600" dirty="0">
                <a:highlight>
                  <a:srgbClr val="C0C0C0"/>
                </a:highlight>
              </a:rPr>
              <a:t> </a:t>
            </a:r>
            <a:r>
              <a:rPr lang="en" sz="1600" dirty="0"/>
              <a:t>— </a:t>
            </a:r>
            <a:r>
              <a:rPr lang="ru-RU" sz="1600" dirty="0"/>
              <a:t>двойной указатель для возврата содержимого файла</a:t>
            </a:r>
          </a:p>
          <a:p>
            <a:pPr>
              <a:lnSpc>
                <a:spcPct val="150000"/>
              </a:lnSpc>
            </a:pPr>
            <a:r>
              <a:rPr lang="ru-RU" sz="1600" b="1" dirty="0"/>
              <a:t>Возвращаемое значение: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0 — файл найден, содержимое скопировано в </a:t>
            </a:r>
            <a:r>
              <a:rPr lang="en" sz="1600" dirty="0" err="1"/>
              <a:t>out_content</a:t>
            </a:r>
            <a:endParaRPr lang="e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 dirty="0"/>
              <a:t>-1 — </a:t>
            </a:r>
            <a:r>
              <a:rPr lang="ru-RU" sz="1600" dirty="0"/>
              <a:t>файл не найден</a:t>
            </a: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C7A5998F-6A95-9187-F6D6-A17195547AE2}"/>
              </a:ext>
            </a:extLst>
          </p:cNvPr>
          <p:cNvSpPr/>
          <p:nvPr/>
        </p:nvSpPr>
        <p:spPr>
          <a:xfrm>
            <a:off x="4927023" y="1880753"/>
            <a:ext cx="2337954" cy="602673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sz="2800" b="1" dirty="0" err="1"/>
              <a:t>fs_select</a:t>
            </a:r>
            <a:endParaRPr lang="en" sz="2800" b="1" dirty="0"/>
          </a:p>
        </p:txBody>
      </p:sp>
    </p:spTree>
    <p:extLst>
      <p:ext uri="{BB962C8B-B14F-4D97-AF65-F5344CB8AC3E}">
        <p14:creationId xmlns:p14="http://schemas.microsoft.com/office/powerpoint/2010/main" val="103511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2B200-80D4-29BC-78ED-66CAC6EB7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A9152D-10A0-D2F5-921E-28BAC2EF703C}"/>
              </a:ext>
            </a:extLst>
          </p:cNvPr>
          <p:cNvSpPr txBox="1"/>
          <p:nvPr/>
        </p:nvSpPr>
        <p:spPr>
          <a:xfrm>
            <a:off x="2736460" y="380669"/>
            <a:ext cx="6719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5 основных функций файловой системы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E75B38-F652-ED9E-B5AD-915B11CDE3AD}"/>
              </a:ext>
            </a:extLst>
          </p:cNvPr>
          <p:cNvSpPr txBox="1"/>
          <p:nvPr/>
        </p:nvSpPr>
        <p:spPr>
          <a:xfrm>
            <a:off x="3292280" y="3023755"/>
            <a:ext cx="5607440" cy="3008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sz="1600" dirty="0"/>
              <a:t>int </a:t>
            </a:r>
            <a:r>
              <a:rPr lang="en" sz="1600" dirty="0" err="1"/>
              <a:t>fs_delete</a:t>
            </a:r>
            <a:r>
              <a:rPr lang="en" sz="1600" dirty="0"/>
              <a:t>(</a:t>
            </a:r>
            <a:r>
              <a:rPr lang="en" sz="1600" dirty="0" err="1"/>
              <a:t>FileSystem</a:t>
            </a:r>
            <a:r>
              <a:rPr lang="en" sz="1600" dirty="0"/>
              <a:t> *fs, const char *path)</a:t>
            </a:r>
          </a:p>
          <a:p>
            <a:pPr>
              <a:lnSpc>
                <a:spcPct val="150000"/>
              </a:lnSpc>
            </a:pPr>
            <a:endParaRPr lang="en" sz="1600" dirty="0"/>
          </a:p>
          <a:p>
            <a:pPr>
              <a:lnSpc>
                <a:spcPct val="150000"/>
              </a:lnSpc>
            </a:pPr>
            <a:r>
              <a:rPr lang="ru-RU" sz="1600" b="1" dirty="0"/>
              <a:t>Параметры: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 dirty="0" err="1">
                <a:highlight>
                  <a:srgbClr val="C0C0C0"/>
                </a:highlight>
              </a:rPr>
              <a:t>FileSystem</a:t>
            </a:r>
            <a:r>
              <a:rPr lang="en" sz="1600" dirty="0">
                <a:highlight>
                  <a:srgbClr val="C0C0C0"/>
                </a:highlight>
              </a:rPr>
              <a:t> *fs</a:t>
            </a:r>
            <a:r>
              <a:rPr lang="en" sz="1600" dirty="0"/>
              <a:t> — </a:t>
            </a:r>
            <a:r>
              <a:rPr lang="ru-RU" sz="1600" dirty="0"/>
              <a:t>указатель на структуру файловой системы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 dirty="0">
                <a:highlight>
                  <a:srgbClr val="C0C0C0"/>
                </a:highlight>
              </a:rPr>
              <a:t>const char *path </a:t>
            </a:r>
            <a:r>
              <a:rPr lang="en" sz="1600" dirty="0"/>
              <a:t>— </a:t>
            </a:r>
            <a:r>
              <a:rPr lang="ru-RU" sz="1600" dirty="0"/>
              <a:t>путь к удаляемому файлу (строка)</a:t>
            </a:r>
          </a:p>
          <a:p>
            <a:pPr>
              <a:lnSpc>
                <a:spcPct val="150000"/>
              </a:lnSpc>
            </a:pPr>
            <a:r>
              <a:rPr lang="ru-RU" sz="1600" b="1" dirty="0"/>
              <a:t>Возвращаемое значение: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0 — файл успешно удален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-1 — файл не найден</a:t>
            </a: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B830C4C0-41F5-09B9-FC25-8444CF2702C7}"/>
              </a:ext>
            </a:extLst>
          </p:cNvPr>
          <p:cNvSpPr/>
          <p:nvPr/>
        </p:nvSpPr>
        <p:spPr>
          <a:xfrm>
            <a:off x="4927023" y="1880753"/>
            <a:ext cx="2337954" cy="602673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sz="2800" b="1" dirty="0" err="1"/>
              <a:t>fs_delete</a:t>
            </a:r>
            <a:endParaRPr lang="en" sz="2800" b="1" dirty="0"/>
          </a:p>
        </p:txBody>
      </p:sp>
    </p:spTree>
    <p:extLst>
      <p:ext uri="{BB962C8B-B14F-4D97-AF65-F5344CB8AC3E}">
        <p14:creationId xmlns:p14="http://schemas.microsoft.com/office/powerpoint/2010/main" val="418418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1BE62-6A44-53E0-5988-2FCA7B595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9E796E-4952-8A2C-8AC1-13333587469A}"/>
              </a:ext>
            </a:extLst>
          </p:cNvPr>
          <p:cNvSpPr txBox="1"/>
          <p:nvPr/>
        </p:nvSpPr>
        <p:spPr>
          <a:xfrm>
            <a:off x="2736460" y="380669"/>
            <a:ext cx="6719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5 основных функций файловой системы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F3DD07-35F0-E064-EF6C-C055DC80EEB3}"/>
              </a:ext>
            </a:extLst>
          </p:cNvPr>
          <p:cNvSpPr txBox="1"/>
          <p:nvPr/>
        </p:nvSpPr>
        <p:spPr>
          <a:xfrm>
            <a:off x="1030478" y="3699165"/>
            <a:ext cx="4809213" cy="190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Параметры: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 dirty="0">
                <a:highlight>
                  <a:srgbClr val="C0C0C0"/>
                </a:highlight>
              </a:rPr>
              <a:t>filename</a:t>
            </a:r>
            <a:r>
              <a:rPr lang="en" sz="1600" dirty="0"/>
              <a:t> - </a:t>
            </a:r>
            <a:r>
              <a:rPr lang="en" sz="1600" dirty="0">
                <a:highlight>
                  <a:srgbClr val="C0C0C0"/>
                </a:highlight>
              </a:rPr>
              <a:t>const char* </a:t>
            </a:r>
            <a:r>
              <a:rPr lang="en" sz="1600" dirty="0"/>
              <a:t>- </a:t>
            </a:r>
            <a:r>
              <a:rPr lang="ru-RU" sz="1600" dirty="0"/>
              <a:t>имя создаваемого файла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 dirty="0">
                <a:highlight>
                  <a:srgbClr val="C0C0C0"/>
                </a:highlight>
              </a:rPr>
              <a:t>content</a:t>
            </a:r>
            <a:r>
              <a:rPr lang="en" sz="1600" dirty="0"/>
              <a:t> - </a:t>
            </a:r>
            <a:r>
              <a:rPr lang="en" sz="1600" dirty="0">
                <a:highlight>
                  <a:srgbClr val="C0C0C0"/>
                </a:highlight>
              </a:rPr>
              <a:t>const char* </a:t>
            </a:r>
            <a:r>
              <a:rPr lang="en" sz="1600" dirty="0"/>
              <a:t>- </a:t>
            </a:r>
            <a:r>
              <a:rPr lang="ru-RU" sz="1600" dirty="0"/>
              <a:t>содержимое файла</a:t>
            </a:r>
          </a:p>
          <a:p>
            <a:pPr>
              <a:lnSpc>
                <a:spcPct val="150000"/>
              </a:lnSpc>
            </a:pPr>
            <a:r>
              <a:rPr lang="ru-RU" sz="1600" b="1" dirty="0"/>
              <a:t>Возвращаемое значение: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Не возвращает значения (</a:t>
            </a:r>
            <a:r>
              <a:rPr lang="en" sz="1600" dirty="0"/>
              <a:t>void)</a:t>
            </a: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D8B1CD78-85EB-C936-D4FF-61A77A569323}"/>
              </a:ext>
            </a:extLst>
          </p:cNvPr>
          <p:cNvSpPr/>
          <p:nvPr/>
        </p:nvSpPr>
        <p:spPr>
          <a:xfrm>
            <a:off x="4559011" y="1880753"/>
            <a:ext cx="3073978" cy="602673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sz="2800" b="1" dirty="0" err="1"/>
              <a:t>create_new_file</a:t>
            </a:r>
            <a:endParaRPr lang="en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97423-AE07-D69F-0A1F-9BB473BD605F}"/>
              </a:ext>
            </a:extLst>
          </p:cNvPr>
          <p:cNvSpPr txBox="1"/>
          <p:nvPr/>
        </p:nvSpPr>
        <p:spPr>
          <a:xfrm>
            <a:off x="3215261" y="2848398"/>
            <a:ext cx="6099462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sz="1600" dirty="0"/>
              <a:t>void </a:t>
            </a:r>
            <a:r>
              <a:rPr lang="en" sz="1600" dirty="0" err="1"/>
              <a:t>create_new_file</a:t>
            </a:r>
            <a:r>
              <a:rPr lang="en" sz="1600" dirty="0"/>
              <a:t>(const char* filename, const char* content)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A9E58F-CAEA-9727-4B4E-13ACCE6A0EB1}"/>
              </a:ext>
            </a:extLst>
          </p:cNvPr>
          <p:cNvSpPr txBox="1"/>
          <p:nvPr/>
        </p:nvSpPr>
        <p:spPr>
          <a:xfrm>
            <a:off x="6414657" y="3699165"/>
            <a:ext cx="4809213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Описание:</a:t>
            </a:r>
            <a:r>
              <a:rPr lang="ru-RU" sz="1600" dirty="0"/>
              <a:t> Функция добавляет новый файл в конец файловой системы. Формат записи: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/>
              <a:t>Строка с меткой </a:t>
            </a:r>
            <a:r>
              <a:rPr lang="en" sz="1600" dirty="0"/>
              <a:t>FILE: </a:t>
            </a:r>
            <a:r>
              <a:rPr lang="ru-RU" sz="1600" dirty="0"/>
              <a:t>и именем файла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/>
              <a:t>Содержимое файла</a:t>
            </a:r>
          </a:p>
        </p:txBody>
      </p:sp>
    </p:spTree>
    <p:extLst>
      <p:ext uri="{BB962C8B-B14F-4D97-AF65-F5344CB8AC3E}">
        <p14:creationId xmlns:p14="http://schemas.microsoft.com/office/powerpoint/2010/main" val="230196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F2AAF-57C0-FDF6-1569-594EDE39F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25EF9-8D32-7A1D-F5D0-A3B844E26C0C}"/>
              </a:ext>
            </a:extLst>
          </p:cNvPr>
          <p:cNvSpPr txBox="1"/>
          <p:nvPr/>
        </p:nvSpPr>
        <p:spPr>
          <a:xfrm>
            <a:off x="2736460" y="380669"/>
            <a:ext cx="6719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5 основных функций файловой системы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A806C-2A9B-9A34-D962-75F7129C3F90}"/>
              </a:ext>
            </a:extLst>
          </p:cNvPr>
          <p:cNvSpPr txBox="1"/>
          <p:nvPr/>
        </p:nvSpPr>
        <p:spPr>
          <a:xfrm>
            <a:off x="531714" y="3429000"/>
            <a:ext cx="4809213" cy="3008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Параметры: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 dirty="0">
                <a:highlight>
                  <a:srgbClr val="C0C0C0"/>
                </a:highlight>
              </a:rPr>
              <a:t>filename</a:t>
            </a:r>
            <a:r>
              <a:rPr lang="en" sz="1600" dirty="0"/>
              <a:t> - </a:t>
            </a:r>
            <a:r>
              <a:rPr lang="en" sz="1600" dirty="0">
                <a:highlight>
                  <a:srgbClr val="C0C0C0"/>
                </a:highlight>
              </a:rPr>
              <a:t>const char* </a:t>
            </a:r>
            <a:r>
              <a:rPr lang="en" sz="1600" dirty="0"/>
              <a:t>- </a:t>
            </a:r>
            <a:r>
              <a:rPr lang="ru-RU" sz="1600" dirty="0"/>
              <a:t>имя</a:t>
            </a:r>
            <a:r>
              <a:rPr lang="en-US" sz="1600" dirty="0"/>
              <a:t> </a:t>
            </a:r>
            <a:r>
              <a:rPr lang="ru-RU" sz="1600" dirty="0"/>
              <a:t>изменяемого файла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 dirty="0" err="1">
                <a:highlight>
                  <a:srgbClr val="C0C0C0"/>
                </a:highlight>
              </a:rPr>
              <a:t>new_content</a:t>
            </a:r>
            <a:r>
              <a:rPr lang="en" sz="1600" dirty="0"/>
              <a:t> - </a:t>
            </a:r>
            <a:r>
              <a:rPr lang="en" sz="1600" dirty="0">
                <a:highlight>
                  <a:srgbClr val="C0C0C0"/>
                </a:highlight>
              </a:rPr>
              <a:t>const char* </a:t>
            </a:r>
            <a:r>
              <a:rPr lang="en" sz="1600" dirty="0"/>
              <a:t>- </a:t>
            </a:r>
            <a:r>
              <a:rPr lang="ru-RU" sz="1600" dirty="0"/>
              <a:t>новое содержимое файла</a:t>
            </a:r>
          </a:p>
          <a:p>
            <a:pPr>
              <a:lnSpc>
                <a:spcPct val="150000"/>
              </a:lnSpc>
            </a:pPr>
            <a:r>
              <a:rPr lang="ru-RU" sz="1600" b="1" dirty="0"/>
              <a:t>Возвращаемое значение: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Не возвращает значения (</a:t>
            </a:r>
            <a:r>
              <a:rPr lang="en" sz="1600" dirty="0"/>
              <a:t>void)</a:t>
            </a:r>
          </a:p>
          <a:p>
            <a:pPr>
              <a:lnSpc>
                <a:spcPct val="150000"/>
              </a:lnSpc>
            </a:pPr>
            <a:r>
              <a:rPr lang="ru-RU" sz="1600" b="1" dirty="0"/>
              <a:t>Примечание:</a:t>
            </a:r>
            <a:r>
              <a:rPr lang="ru-RU" sz="1600" dirty="0"/>
              <a:t> Если указанный файл не существует, функция не делает никаких изменений</a:t>
            </a: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C61B8E53-1D78-1E74-E222-A5DDB2354756}"/>
              </a:ext>
            </a:extLst>
          </p:cNvPr>
          <p:cNvSpPr/>
          <p:nvPr/>
        </p:nvSpPr>
        <p:spPr>
          <a:xfrm>
            <a:off x="4559011" y="1880753"/>
            <a:ext cx="3073978" cy="602673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sz="2800" b="1" dirty="0" err="1"/>
              <a:t>modify_file</a:t>
            </a:r>
            <a:endParaRPr lang="en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3F2593-6E9E-CD8B-1CE0-0A55644B7902}"/>
              </a:ext>
            </a:extLst>
          </p:cNvPr>
          <p:cNvSpPr txBox="1"/>
          <p:nvPr/>
        </p:nvSpPr>
        <p:spPr>
          <a:xfrm>
            <a:off x="3215261" y="2660071"/>
            <a:ext cx="6099462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sz="1600" dirty="0"/>
              <a:t>void </a:t>
            </a:r>
            <a:r>
              <a:rPr lang="en" sz="1600" dirty="0" err="1"/>
              <a:t>modify_file</a:t>
            </a:r>
            <a:r>
              <a:rPr lang="en" sz="1600" dirty="0"/>
              <a:t>(const char* filename, const char* </a:t>
            </a:r>
            <a:r>
              <a:rPr lang="en" sz="1600" dirty="0" err="1"/>
              <a:t>new_content</a:t>
            </a:r>
            <a:r>
              <a:rPr lang="en" sz="16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B4F157-58DB-843B-C2C9-85337DF3EDC0}"/>
              </a:ext>
            </a:extLst>
          </p:cNvPr>
          <p:cNvSpPr txBox="1"/>
          <p:nvPr/>
        </p:nvSpPr>
        <p:spPr>
          <a:xfrm>
            <a:off x="5517572" y="3430743"/>
            <a:ext cx="6477001" cy="3008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Описание:</a:t>
            </a:r>
            <a:r>
              <a:rPr lang="en-US" sz="1600" b="1" dirty="0"/>
              <a:t> </a:t>
            </a:r>
            <a:r>
              <a:rPr lang="ru-RU" sz="1600" dirty="0"/>
              <a:t>Функция находит указанный файл в файловой системе и заменяет его содержимое на новое. Алгоритм работы: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/>
              <a:t>Сохраняет все файлы кроме изменяемого без изменений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/>
              <a:t>Для изменяемого файла: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600" dirty="0"/>
              <a:t>Сохраняет строку с именем файла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600" dirty="0"/>
              <a:t>Удаляет старое содержимое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600" dirty="0"/>
              <a:t>Добавляет новое содержимое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600" dirty="0"/>
              <a:t>Заменяет оригинальную файловую систему обновлённой версией</a:t>
            </a:r>
          </a:p>
        </p:txBody>
      </p:sp>
    </p:spTree>
    <p:extLst>
      <p:ext uri="{BB962C8B-B14F-4D97-AF65-F5344CB8AC3E}">
        <p14:creationId xmlns:p14="http://schemas.microsoft.com/office/powerpoint/2010/main" val="2425323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B18E6E-1507-4700-9ACA-9A8780D9E575}"/>
              </a:ext>
            </a:extLst>
          </p:cNvPr>
          <p:cNvSpPr txBox="1"/>
          <p:nvPr/>
        </p:nvSpPr>
        <p:spPr>
          <a:xfrm>
            <a:off x="2431727" y="733168"/>
            <a:ext cx="7328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Принцип использования команд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52C94-6DBE-A675-C6A0-BD8B6F953365}"/>
              </a:ext>
            </a:extLst>
          </p:cNvPr>
          <p:cNvSpPr txBox="1"/>
          <p:nvPr/>
        </p:nvSpPr>
        <p:spPr>
          <a:xfrm>
            <a:off x="1202724" y="1733658"/>
            <a:ext cx="609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800" dirty="0"/>
              <a:t>Создание файла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highlight>
                  <a:srgbClr val="C0C0C0"/>
                </a:highlight>
              </a:rPr>
              <a:t>&gt; создать &lt;</a:t>
            </a:r>
            <a:r>
              <a:rPr lang="ru-RU" sz="1600" dirty="0" err="1">
                <a:highlight>
                  <a:srgbClr val="C0C0C0"/>
                </a:highlight>
              </a:rPr>
              <a:t>имя_файла</a:t>
            </a:r>
            <a:r>
              <a:rPr lang="ru-RU" sz="1600" dirty="0">
                <a:highlight>
                  <a:srgbClr val="C0C0C0"/>
                </a:highlight>
              </a:rPr>
              <a:t>&gt;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ru-RU" sz="16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ru-RU" sz="1600" dirty="0"/>
              <a:t>&gt; создать document.txt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ru-RU" sz="1600" dirty="0"/>
              <a:t>Файл 'document.txt' успешно создан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598E0-F065-740F-87AE-18EA957A82DE}"/>
              </a:ext>
            </a:extLst>
          </p:cNvPr>
          <p:cNvSpPr txBox="1"/>
          <p:nvPr/>
        </p:nvSpPr>
        <p:spPr>
          <a:xfrm>
            <a:off x="1202724" y="3534367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ru-RU" sz="2800" dirty="0"/>
              <a:t>2. Удаление файла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highlight>
                  <a:srgbClr val="C0C0C0"/>
                </a:highlight>
              </a:rPr>
              <a:t>&gt; удалить &lt;</a:t>
            </a:r>
            <a:r>
              <a:rPr lang="ru-RU" sz="1600" dirty="0" err="1">
                <a:highlight>
                  <a:srgbClr val="C0C0C0"/>
                </a:highlight>
              </a:rPr>
              <a:t>имя_файла</a:t>
            </a:r>
            <a:r>
              <a:rPr lang="ru-RU" sz="1600" dirty="0">
                <a:highlight>
                  <a:srgbClr val="C0C0C0"/>
                </a:highlight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ru-RU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ru-RU" sz="1600" dirty="0"/>
              <a:t>&gt; удалить </a:t>
            </a:r>
            <a:r>
              <a:rPr lang="en-US" sz="1600" dirty="0"/>
              <a:t>document.txt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ru-RU" sz="1600" dirty="0"/>
              <a:t>Файл '</a:t>
            </a:r>
            <a:r>
              <a:rPr lang="en-US" sz="1600" dirty="0"/>
              <a:t>document.txt' </a:t>
            </a:r>
            <a:r>
              <a:rPr lang="ru-RU" sz="1600" dirty="0"/>
              <a:t>успешно удален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ru-RU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ru-RU" sz="1600" dirty="0"/>
              <a:t>&gt; удалить </a:t>
            </a:r>
            <a:r>
              <a:rPr lang="en-US" sz="1600" dirty="0"/>
              <a:t>unknown.txt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ru-RU" sz="1600" dirty="0"/>
              <a:t>Ошибка: Не удалось удалить файл '</a:t>
            </a:r>
            <a:r>
              <a:rPr lang="en-US" sz="1600" dirty="0"/>
              <a:t>unknown.txt'</a:t>
            </a:r>
            <a:endParaRPr lang="ru-RU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57B427-4025-4D5B-5E56-BD3409FB21F3}"/>
              </a:ext>
            </a:extLst>
          </p:cNvPr>
          <p:cNvSpPr txBox="1"/>
          <p:nvPr/>
        </p:nvSpPr>
        <p:spPr>
          <a:xfrm>
            <a:off x="5626444" y="2487710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ru-RU" sz="2800" dirty="0"/>
              <a:t>3. Редактирование файла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highlight>
                  <a:srgbClr val="C0C0C0"/>
                </a:highlight>
              </a:rPr>
              <a:t>&gt; изменить &lt;</a:t>
            </a:r>
            <a:r>
              <a:rPr lang="ru-RU" sz="1600" dirty="0" err="1">
                <a:highlight>
                  <a:srgbClr val="C0C0C0"/>
                </a:highlight>
              </a:rPr>
              <a:t>имя_файла</a:t>
            </a:r>
            <a:r>
              <a:rPr lang="ru-RU" sz="1600" dirty="0">
                <a:highlight>
                  <a:srgbClr val="C0C0C0"/>
                </a:highlight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ru-RU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ru-RU" sz="1600" dirty="0"/>
              <a:t>&gt; изменить data.txt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ru-RU" sz="1600" dirty="0"/>
              <a:t>Введите содержимое для файла 'data.txt' (макс. 1024 символов):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ru-RU" sz="1600" dirty="0"/>
              <a:t>Это первая строка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ru-RU" sz="1600" dirty="0"/>
              <a:t>И вторая строка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ru-RU" sz="1600" dirty="0"/>
              <a:t>Содержимое файла 'data.txt' успешно изменено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604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CBF9EC-87E0-E228-AD39-64FDC288E2CF}"/>
              </a:ext>
            </a:extLst>
          </p:cNvPr>
          <p:cNvSpPr txBox="1"/>
          <p:nvPr/>
        </p:nvSpPr>
        <p:spPr>
          <a:xfrm>
            <a:off x="873210" y="1908823"/>
            <a:ext cx="609600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indent="0"/>
            <a:r>
              <a:rPr lang="ru-RU" sz="2800" dirty="0"/>
              <a:t>4. Просмотр файла</a:t>
            </a:r>
          </a:p>
          <a:p>
            <a:pPr marL="152400" indent="0"/>
            <a:r>
              <a:rPr lang="ru-RU" sz="1600" dirty="0">
                <a:highlight>
                  <a:srgbClr val="C0C0C0"/>
                </a:highlight>
              </a:rPr>
              <a:t>&gt; просмотреть &lt;</a:t>
            </a:r>
            <a:r>
              <a:rPr lang="ru-RU" sz="1600" dirty="0" err="1">
                <a:highlight>
                  <a:srgbClr val="C0C0C0"/>
                </a:highlight>
              </a:rPr>
              <a:t>имя_файла</a:t>
            </a:r>
            <a:r>
              <a:rPr lang="ru-RU" sz="1600" dirty="0">
                <a:highlight>
                  <a:srgbClr val="C0C0C0"/>
                </a:highlight>
              </a:rPr>
              <a:t>&gt;</a:t>
            </a:r>
          </a:p>
          <a:p>
            <a:pPr marL="152400" indent="0"/>
            <a:endParaRPr lang="ru-RU" sz="1600" dirty="0"/>
          </a:p>
          <a:p>
            <a:pPr marL="152400" indent="0"/>
            <a:r>
              <a:rPr lang="ru-RU" sz="1600" dirty="0"/>
              <a:t>&gt; просмотреть notes.txt</a:t>
            </a:r>
          </a:p>
          <a:p>
            <a:pPr marL="152400" indent="0"/>
            <a:r>
              <a:rPr lang="ru-RU" sz="1600" dirty="0"/>
              <a:t>Содержимое файла 'notes.txt':</a:t>
            </a:r>
          </a:p>
          <a:p>
            <a:pPr marL="152400" indent="0"/>
            <a:r>
              <a:rPr lang="ru-RU" sz="1600" dirty="0"/>
              <a:t>Это первая строка</a:t>
            </a:r>
          </a:p>
          <a:p>
            <a:pPr marL="152400" indent="0"/>
            <a:r>
              <a:rPr lang="ru-RU" sz="1600" dirty="0"/>
              <a:t>И вторая строка</a:t>
            </a:r>
          </a:p>
          <a:p>
            <a:pPr marL="152400" indent="0"/>
            <a:endParaRPr lang="ru-RU" sz="1600" dirty="0"/>
          </a:p>
          <a:p>
            <a:pPr marL="152400" indent="0"/>
            <a:r>
              <a:rPr lang="ru-RU" sz="1600" dirty="0"/>
              <a:t>&gt; просмотреть missing.txt</a:t>
            </a:r>
          </a:p>
          <a:p>
            <a:pPr marL="152400" indent="0"/>
            <a:r>
              <a:rPr lang="ru-RU" sz="1600" dirty="0"/>
              <a:t>Ошибка: Не удалось открыть файл 'missing.txt' для чтения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A0C05-5847-2634-42C6-8C5A315E7A98}"/>
              </a:ext>
            </a:extLst>
          </p:cNvPr>
          <p:cNvSpPr txBox="1"/>
          <p:nvPr/>
        </p:nvSpPr>
        <p:spPr>
          <a:xfrm>
            <a:off x="1029730" y="4648034"/>
            <a:ext cx="3814119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ru-RU" sz="2800" dirty="0"/>
              <a:t>5. Выход из программы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highlight>
                  <a:srgbClr val="C0C0C0"/>
                </a:highlight>
              </a:rPr>
              <a:t>&gt; выход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ru-RU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ru-RU" sz="1600" dirty="0"/>
              <a:t>&gt; выход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ru-RU" sz="1600" dirty="0"/>
              <a:t>Работа файловой системы завершена.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CF33F-F530-09FF-7812-DEEEB7B71F14}"/>
              </a:ext>
            </a:extLst>
          </p:cNvPr>
          <p:cNvSpPr txBox="1"/>
          <p:nvPr/>
        </p:nvSpPr>
        <p:spPr>
          <a:xfrm>
            <a:off x="2430161" y="775042"/>
            <a:ext cx="73316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/>
              <a:t>Принцип использования команд</a:t>
            </a:r>
          </a:p>
        </p:txBody>
      </p:sp>
    </p:spTree>
    <p:extLst>
      <p:ext uri="{BB962C8B-B14F-4D97-AF65-F5344CB8AC3E}">
        <p14:creationId xmlns:p14="http://schemas.microsoft.com/office/powerpoint/2010/main" val="2564415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676</Words>
  <Application>Microsoft Office PowerPoint</Application>
  <PresentationFormat>Широкоэкранный</PresentationFormat>
  <Paragraphs>120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Klyashtornaya Olga</dc:creator>
  <cp:lastModifiedBy>Klyashtornaya Olga</cp:lastModifiedBy>
  <cp:revision>17</cp:revision>
  <dcterms:created xsi:type="dcterms:W3CDTF">2025-05-21T17:17:51Z</dcterms:created>
  <dcterms:modified xsi:type="dcterms:W3CDTF">2025-05-27T07:54:56Z</dcterms:modified>
</cp:coreProperties>
</file>