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2" r:id="rId3"/>
    <p:sldId id="256" r:id="rId4"/>
    <p:sldId id="257" r:id="rId5"/>
    <p:sldId id="258" r:id="rId6"/>
    <p:sldId id="259" r:id="rId7"/>
    <p:sldId id="263" r:id="rId8"/>
    <p:sldId id="260" r:id="rId9"/>
    <p:sldId id="261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426" y="6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79AD-8EE5-4954-9813-22C614D5AEFA}" type="datetimeFigureOut">
              <a:rPr kumimoji="1" lang="ja-JP" altLang="en-US" smtClean="0"/>
              <a:pPr/>
              <a:t>2015/5/9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A6C21-BE18-446F-90A4-8DB661DDC07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79AD-8EE5-4954-9813-22C614D5AEFA}" type="datetimeFigureOut">
              <a:rPr kumimoji="1" lang="ja-JP" altLang="en-US" smtClean="0"/>
              <a:pPr/>
              <a:t>2015/5/9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A6C21-BE18-446F-90A4-8DB661DDC07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79AD-8EE5-4954-9813-22C614D5AEFA}" type="datetimeFigureOut">
              <a:rPr kumimoji="1" lang="ja-JP" altLang="en-US" smtClean="0"/>
              <a:pPr/>
              <a:t>2015/5/9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A6C21-BE18-446F-90A4-8DB661DDC07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79AD-8EE5-4954-9813-22C614D5AEFA}" type="datetimeFigureOut">
              <a:rPr kumimoji="1" lang="ja-JP" altLang="en-US" smtClean="0"/>
              <a:pPr/>
              <a:t>2015/5/9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A6C21-BE18-446F-90A4-8DB661DDC07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79AD-8EE5-4954-9813-22C614D5AEFA}" type="datetimeFigureOut">
              <a:rPr kumimoji="1" lang="ja-JP" altLang="en-US" smtClean="0"/>
              <a:pPr/>
              <a:t>2015/5/9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A6C21-BE18-446F-90A4-8DB661DDC07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79AD-8EE5-4954-9813-22C614D5AEFA}" type="datetimeFigureOut">
              <a:rPr kumimoji="1" lang="ja-JP" altLang="en-US" smtClean="0"/>
              <a:pPr/>
              <a:t>2015/5/9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A6C21-BE18-446F-90A4-8DB661DDC07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79AD-8EE5-4954-9813-22C614D5AEFA}" type="datetimeFigureOut">
              <a:rPr kumimoji="1" lang="ja-JP" altLang="en-US" smtClean="0"/>
              <a:pPr/>
              <a:t>2015/5/9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A6C21-BE18-446F-90A4-8DB661DDC07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79AD-8EE5-4954-9813-22C614D5AEFA}" type="datetimeFigureOut">
              <a:rPr kumimoji="1" lang="ja-JP" altLang="en-US" smtClean="0"/>
              <a:pPr/>
              <a:t>2015/5/9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A6C21-BE18-446F-90A4-8DB661DDC07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79AD-8EE5-4954-9813-22C614D5AEFA}" type="datetimeFigureOut">
              <a:rPr kumimoji="1" lang="ja-JP" altLang="en-US" smtClean="0"/>
              <a:pPr/>
              <a:t>2015/5/9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A6C21-BE18-446F-90A4-8DB661DDC07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79AD-8EE5-4954-9813-22C614D5AEFA}" type="datetimeFigureOut">
              <a:rPr kumimoji="1" lang="ja-JP" altLang="en-US" smtClean="0"/>
              <a:pPr/>
              <a:t>2015/5/9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A6C21-BE18-446F-90A4-8DB661DDC07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79AD-8EE5-4954-9813-22C614D5AEFA}" type="datetimeFigureOut">
              <a:rPr kumimoji="1" lang="ja-JP" altLang="en-US" smtClean="0"/>
              <a:pPr/>
              <a:t>2015/5/9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A6C21-BE18-446F-90A4-8DB661DDC07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B79AD-8EE5-4954-9813-22C614D5AEFA}" type="datetimeFigureOut">
              <a:rPr kumimoji="1" lang="ja-JP" altLang="en-US" smtClean="0"/>
              <a:pPr/>
              <a:t>2015/5/9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A6C21-BE18-446F-90A4-8DB661DDC070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/>
          <p:cNvCxnSpPr/>
          <p:nvPr/>
        </p:nvCxnSpPr>
        <p:spPr>
          <a:xfrm>
            <a:off x="4572000" y="0"/>
            <a:ext cx="0" cy="5661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/>
        </p:nvSpPr>
        <p:spPr>
          <a:xfrm>
            <a:off x="107504" y="116632"/>
            <a:ext cx="4392488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Client</a:t>
            </a:r>
            <a:endParaRPr kumimoji="1" lang="ja-JP" altLang="en-US" sz="1400" dirty="0"/>
          </a:p>
        </p:txBody>
      </p:sp>
      <p:sp>
        <p:nvSpPr>
          <p:cNvPr id="8" name="正方形/長方形 7"/>
          <p:cNvSpPr/>
          <p:nvPr/>
        </p:nvSpPr>
        <p:spPr>
          <a:xfrm>
            <a:off x="4644008" y="116632"/>
            <a:ext cx="4392488" cy="2880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Server</a:t>
            </a:r>
            <a:endParaRPr kumimoji="1" lang="ja-JP" altLang="en-US" sz="1400" dirty="0"/>
          </a:p>
        </p:txBody>
      </p:sp>
      <p:sp>
        <p:nvSpPr>
          <p:cNvPr id="9" name="正方形/長方形 8"/>
          <p:cNvSpPr/>
          <p:nvPr/>
        </p:nvSpPr>
        <p:spPr>
          <a:xfrm>
            <a:off x="467544" y="548680"/>
            <a:ext cx="3744416" cy="223224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/>
          <a:lstStyle/>
          <a:p>
            <a:r>
              <a:rPr kumimoji="1" lang="en-US" altLang="ja-JP" sz="900" dirty="0" smtClean="0"/>
              <a:t>socket</a:t>
            </a:r>
            <a:endParaRPr kumimoji="1" lang="ja-JP" altLang="en-US" sz="900" dirty="0"/>
          </a:p>
        </p:txBody>
      </p:sp>
      <p:sp>
        <p:nvSpPr>
          <p:cNvPr id="12" name="正方形/長方形 11"/>
          <p:cNvSpPr/>
          <p:nvPr/>
        </p:nvSpPr>
        <p:spPr>
          <a:xfrm>
            <a:off x="4932040" y="548680"/>
            <a:ext cx="3744416" cy="223224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/>
          <a:lstStyle/>
          <a:p>
            <a:r>
              <a:rPr kumimoji="1" lang="en-US" altLang="ja-JP" sz="900" dirty="0" smtClean="0"/>
              <a:t>socket</a:t>
            </a:r>
            <a:endParaRPr kumimoji="1" lang="ja-JP" altLang="en-US" sz="900" dirty="0"/>
          </a:p>
        </p:txBody>
      </p:sp>
      <p:sp>
        <p:nvSpPr>
          <p:cNvPr id="16" name="正方形/長方形 15"/>
          <p:cNvSpPr/>
          <p:nvPr/>
        </p:nvSpPr>
        <p:spPr>
          <a:xfrm>
            <a:off x="539552" y="1556792"/>
            <a:ext cx="3600400" cy="50405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/>
          <a:lstStyle/>
          <a:p>
            <a:r>
              <a:rPr kumimoji="1" lang="en-US" altLang="ja-JP" sz="900" dirty="0" smtClean="0"/>
              <a:t>.on(“sync”, {</a:t>
            </a:r>
            <a:r>
              <a:rPr kumimoji="1" lang="en-US" altLang="ja-JP" sz="900" i="1" dirty="0" err="1" smtClean="0"/>
              <a:t>uuid</a:t>
            </a:r>
            <a:r>
              <a:rPr kumimoji="1" lang="en-US" altLang="ja-JP" sz="900" dirty="0" smtClean="0"/>
              <a:t>:{__</a:t>
            </a:r>
            <a:r>
              <a:rPr kumimoji="1" lang="en-US" altLang="ja-JP" sz="900" smtClean="0"/>
              <a:t>classname__:”</a:t>
            </a:r>
            <a:r>
              <a:rPr lang="en-US" altLang="ja-JP" sz="900" smtClean="0"/>
              <a:t>”,</a:t>
            </a:r>
            <a:r>
              <a:rPr kumimoji="1" lang="en-US" altLang="ja-JP" sz="900" dirty="0" smtClean="0"/>
              <a:t>members…},</a:t>
            </a:r>
            <a:r>
              <a:rPr kumimoji="1" lang="en-US" altLang="ja-JP" sz="900" i="1" dirty="0" err="1" smtClean="0"/>
              <a:t>uuid</a:t>
            </a:r>
            <a:r>
              <a:rPr kumimoji="1" lang="en-US" altLang="ja-JP" sz="900" dirty="0" smtClean="0"/>
              <a:t>:{…}})</a:t>
            </a:r>
            <a:endParaRPr kumimoji="1" lang="ja-JP" altLang="en-US" sz="900" dirty="0"/>
          </a:p>
        </p:txBody>
      </p:sp>
      <p:sp>
        <p:nvSpPr>
          <p:cNvPr id="17" name="正方形/長方形 16"/>
          <p:cNvSpPr/>
          <p:nvPr/>
        </p:nvSpPr>
        <p:spPr>
          <a:xfrm>
            <a:off x="5004048" y="1196752"/>
            <a:ext cx="3600400" cy="64807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/>
          <a:lstStyle/>
          <a:p>
            <a:r>
              <a:rPr kumimoji="1" lang="en-US" altLang="ja-JP" sz="900" dirty="0" smtClean="0"/>
              <a:t>.on(“</a:t>
            </a:r>
            <a:r>
              <a:rPr kumimoji="1" lang="en-US" altLang="ja-JP" sz="900" dirty="0" err="1" smtClean="0"/>
              <a:t>requestAll</a:t>
            </a:r>
            <a:r>
              <a:rPr kumimoji="1" lang="en-US" altLang="ja-JP" sz="900" dirty="0" smtClean="0"/>
              <a:t>”, {})	</a:t>
            </a:r>
            <a:endParaRPr kumimoji="1" lang="ja-JP" altLang="en-US" sz="900" dirty="0"/>
          </a:p>
        </p:txBody>
      </p:sp>
      <p:sp>
        <p:nvSpPr>
          <p:cNvPr id="19" name="正方形/長方形 18"/>
          <p:cNvSpPr/>
          <p:nvPr/>
        </p:nvSpPr>
        <p:spPr>
          <a:xfrm>
            <a:off x="5580112" y="3501008"/>
            <a:ext cx="1368152" cy="43204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/>
          <a:lstStyle/>
          <a:p>
            <a:r>
              <a:rPr kumimoji="1" lang="en-US" altLang="ja-JP" sz="900" dirty="0" err="1" smtClean="0"/>
              <a:t>instanceB</a:t>
            </a:r>
            <a:r>
              <a:rPr lang="en-US" altLang="ja-JP" sz="900" dirty="0" smtClean="0"/>
              <a:t> (</a:t>
            </a:r>
            <a:r>
              <a:rPr lang="en-US" altLang="ja-JP" sz="900" dirty="0" err="1" smtClean="0"/>
              <a:t>uuid</a:t>
            </a:r>
            <a:r>
              <a:rPr lang="en-US" altLang="ja-JP" sz="900" dirty="0" smtClean="0"/>
              <a:t>: </a:t>
            </a:r>
            <a:r>
              <a:rPr lang="en-US" altLang="ja-JP" sz="900" dirty="0" err="1" smtClean="0"/>
              <a:t>xxxx</a:t>
            </a:r>
            <a:r>
              <a:rPr lang="en-US" altLang="ja-JP" sz="900" dirty="0" smtClean="0"/>
              <a:t>)</a:t>
            </a:r>
            <a:endParaRPr lang="en-US" altLang="ja-JP" sz="900" dirty="0" smtClean="0"/>
          </a:p>
          <a:p>
            <a:r>
              <a:rPr lang="en-US" altLang="ja-JP" sz="900" dirty="0" smtClean="0"/>
              <a:t>m</a:t>
            </a:r>
            <a:r>
              <a:rPr kumimoji="1" lang="en-US" altLang="ja-JP" sz="900" dirty="0" smtClean="0"/>
              <a:t>embers: [</a:t>
            </a:r>
            <a:r>
              <a:rPr kumimoji="1" lang="en-US" altLang="ja-JP" sz="900" dirty="0" err="1" smtClean="0"/>
              <a:t>instanceC,D</a:t>
            </a:r>
            <a:r>
              <a:rPr kumimoji="1" lang="en-US" altLang="ja-JP" sz="900" dirty="0" smtClean="0"/>
              <a:t>]</a:t>
            </a:r>
            <a:endParaRPr kumimoji="1" lang="ja-JP" altLang="en-US" sz="900" dirty="0"/>
          </a:p>
        </p:txBody>
      </p:sp>
      <p:sp>
        <p:nvSpPr>
          <p:cNvPr id="22" name="正方形/長方形 21"/>
          <p:cNvSpPr/>
          <p:nvPr/>
        </p:nvSpPr>
        <p:spPr>
          <a:xfrm>
            <a:off x="5580112" y="4077072"/>
            <a:ext cx="1368152" cy="43204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/>
          <a:lstStyle/>
          <a:p>
            <a:r>
              <a:rPr kumimoji="1" lang="en-US" altLang="ja-JP" sz="900" dirty="0" err="1" smtClean="0"/>
              <a:t>instanceC</a:t>
            </a:r>
            <a:r>
              <a:rPr lang="en-US" altLang="ja-JP" sz="900" dirty="0" smtClean="0"/>
              <a:t> (</a:t>
            </a:r>
            <a:r>
              <a:rPr lang="en-US" altLang="ja-JP" sz="900" dirty="0" err="1" smtClean="0"/>
              <a:t>uuid</a:t>
            </a:r>
            <a:r>
              <a:rPr lang="en-US" altLang="ja-JP" sz="900" dirty="0" smtClean="0"/>
              <a:t>: </a:t>
            </a:r>
            <a:r>
              <a:rPr lang="en-US" altLang="ja-JP" sz="900" dirty="0" err="1" smtClean="0"/>
              <a:t>xxxx</a:t>
            </a:r>
            <a:r>
              <a:rPr lang="en-US" altLang="ja-JP" sz="900" dirty="0" smtClean="0"/>
              <a:t>)</a:t>
            </a:r>
          </a:p>
          <a:p>
            <a:r>
              <a:rPr lang="en-US" altLang="ja-JP" sz="900" dirty="0" smtClean="0"/>
              <a:t>attr1</a:t>
            </a:r>
            <a:r>
              <a:rPr kumimoji="1" lang="en-US" altLang="ja-JP" sz="900" dirty="0" smtClean="0"/>
              <a:t>: 1234</a:t>
            </a:r>
            <a:endParaRPr kumimoji="1" lang="ja-JP" altLang="en-US" sz="900" dirty="0"/>
          </a:p>
        </p:txBody>
      </p:sp>
      <p:sp>
        <p:nvSpPr>
          <p:cNvPr id="23" name="正方形/長方形 22"/>
          <p:cNvSpPr/>
          <p:nvPr/>
        </p:nvSpPr>
        <p:spPr>
          <a:xfrm>
            <a:off x="5580112" y="2924944"/>
            <a:ext cx="1368152" cy="43204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/>
          <a:lstStyle/>
          <a:p>
            <a:r>
              <a:rPr lang="en-US" altLang="ja-JP" sz="900" dirty="0" err="1" smtClean="0"/>
              <a:t>instanceA</a:t>
            </a:r>
            <a:r>
              <a:rPr lang="en-US" altLang="ja-JP" sz="900" dirty="0" smtClean="0"/>
              <a:t> (</a:t>
            </a:r>
            <a:r>
              <a:rPr lang="en-US" altLang="ja-JP" sz="900" dirty="0" err="1" smtClean="0"/>
              <a:t>uuid</a:t>
            </a:r>
            <a:r>
              <a:rPr lang="en-US" altLang="ja-JP" sz="900" dirty="0" smtClean="0"/>
              <a:t>: </a:t>
            </a:r>
            <a:r>
              <a:rPr lang="en-US" altLang="ja-JP" sz="900" dirty="0" err="1" smtClean="0"/>
              <a:t>xxxx</a:t>
            </a:r>
            <a:r>
              <a:rPr lang="en-US" altLang="ja-JP" sz="900" dirty="0" smtClean="0"/>
              <a:t>)</a:t>
            </a:r>
            <a:endParaRPr lang="en-US" altLang="ja-JP" sz="900" dirty="0" smtClean="0"/>
          </a:p>
          <a:p>
            <a:r>
              <a:rPr lang="en-US" altLang="ja-JP" sz="900" dirty="0" smtClean="0"/>
              <a:t>m</a:t>
            </a:r>
            <a:r>
              <a:rPr kumimoji="1" lang="en-US" altLang="ja-JP" sz="900" dirty="0" smtClean="0"/>
              <a:t>embers: [</a:t>
            </a:r>
            <a:r>
              <a:rPr kumimoji="1" lang="en-US" altLang="ja-JP" sz="900" dirty="0" err="1" smtClean="0"/>
              <a:t>instanceB</a:t>
            </a:r>
            <a:r>
              <a:rPr kumimoji="1" lang="en-US" altLang="ja-JP" sz="900" dirty="0" smtClean="0"/>
              <a:t>]</a:t>
            </a:r>
            <a:endParaRPr kumimoji="1" lang="ja-JP" altLang="en-US" sz="900" dirty="0"/>
          </a:p>
        </p:txBody>
      </p:sp>
      <p:sp>
        <p:nvSpPr>
          <p:cNvPr id="24" name="正方形/長方形 23"/>
          <p:cNvSpPr/>
          <p:nvPr/>
        </p:nvSpPr>
        <p:spPr>
          <a:xfrm>
            <a:off x="7092280" y="4077072"/>
            <a:ext cx="1368152" cy="43204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/>
          <a:lstStyle/>
          <a:p>
            <a:r>
              <a:rPr kumimoji="1" lang="en-US" altLang="ja-JP" sz="900" dirty="0" err="1" smtClean="0"/>
              <a:t>instanceD</a:t>
            </a:r>
            <a:r>
              <a:rPr lang="en-US" altLang="ja-JP" sz="900" dirty="0" smtClean="0"/>
              <a:t> (</a:t>
            </a:r>
            <a:r>
              <a:rPr lang="en-US" altLang="ja-JP" sz="900" dirty="0" err="1" smtClean="0"/>
              <a:t>uuid</a:t>
            </a:r>
            <a:r>
              <a:rPr lang="en-US" altLang="ja-JP" sz="900" dirty="0" smtClean="0"/>
              <a:t>: </a:t>
            </a:r>
            <a:r>
              <a:rPr lang="en-US" altLang="ja-JP" sz="900" dirty="0" err="1" smtClean="0"/>
              <a:t>xxxx</a:t>
            </a:r>
            <a:r>
              <a:rPr lang="en-US" altLang="ja-JP" sz="900" dirty="0" smtClean="0"/>
              <a:t>)</a:t>
            </a:r>
          </a:p>
          <a:p>
            <a:r>
              <a:rPr lang="en-US" altLang="ja-JP" sz="900" dirty="0" smtClean="0"/>
              <a:t>attr1</a:t>
            </a:r>
            <a:r>
              <a:rPr kumimoji="1" lang="en-US" altLang="ja-JP" sz="900" dirty="0" smtClean="0"/>
              <a:t>: 5678</a:t>
            </a:r>
            <a:endParaRPr kumimoji="1" lang="ja-JP" altLang="en-US" sz="900" dirty="0"/>
          </a:p>
        </p:txBody>
      </p:sp>
      <p:cxnSp>
        <p:nvCxnSpPr>
          <p:cNvPr id="29" name="直線矢印コネクタ 28"/>
          <p:cNvCxnSpPr>
            <a:stCxn id="32" idx="3"/>
            <a:endCxn id="23" idx="1"/>
          </p:cNvCxnSpPr>
          <p:nvPr/>
        </p:nvCxnSpPr>
        <p:spPr>
          <a:xfrm>
            <a:off x="5364088" y="3140968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/>
        </p:nvSpPr>
        <p:spPr>
          <a:xfrm>
            <a:off x="5004048" y="2996952"/>
            <a:ext cx="360040" cy="28803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lang="en-US" altLang="ja-JP" sz="900" dirty="0" smtClean="0"/>
              <a:t>root</a:t>
            </a:r>
            <a:endParaRPr kumimoji="1" lang="ja-JP" altLang="en-US" sz="900" dirty="0"/>
          </a:p>
        </p:txBody>
      </p:sp>
      <p:sp>
        <p:nvSpPr>
          <p:cNvPr id="33" name="正方形/長方形 32"/>
          <p:cNvSpPr/>
          <p:nvPr/>
        </p:nvSpPr>
        <p:spPr>
          <a:xfrm>
            <a:off x="539552" y="1196752"/>
            <a:ext cx="3600400" cy="28803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/>
          <a:lstStyle/>
          <a:p>
            <a:r>
              <a:rPr kumimoji="1" lang="en-US" altLang="ja-JP" sz="900" dirty="0" smtClean="0"/>
              <a:t>.emit(“request”, </a:t>
            </a:r>
            <a:r>
              <a:rPr kumimoji="1" lang="en-US" altLang="ja-JP" sz="900" strike="sngStrike" dirty="0" smtClean="0"/>
              <a:t>{</a:t>
            </a:r>
            <a:r>
              <a:rPr kumimoji="1" lang="en-US" altLang="ja-JP" sz="900" strike="sngStrike" dirty="0" err="1" smtClean="0"/>
              <a:t>uuids</a:t>
            </a:r>
            <a:r>
              <a:rPr kumimoji="1" lang="en-US" altLang="ja-JP" sz="900" strike="sngStrike" dirty="0" smtClean="0"/>
              <a:t>:[</a:t>
            </a:r>
            <a:r>
              <a:rPr kumimoji="1" lang="en-US" altLang="ja-JP" sz="900" strike="sngStrike" dirty="0" err="1" smtClean="0"/>
              <a:t>uuid_of_root</a:t>
            </a:r>
            <a:r>
              <a:rPr kumimoji="1" lang="en-US" altLang="ja-JP" sz="900" strike="sngStrike" dirty="0" smtClean="0"/>
              <a:t>]})</a:t>
            </a:r>
            <a:endParaRPr kumimoji="1" lang="ja-JP" altLang="en-US" sz="900" strike="sngStrike" dirty="0"/>
          </a:p>
        </p:txBody>
      </p:sp>
      <p:cxnSp>
        <p:nvCxnSpPr>
          <p:cNvPr id="34" name="直線矢印コネクタ 33"/>
          <p:cNvCxnSpPr/>
          <p:nvPr/>
        </p:nvCxnSpPr>
        <p:spPr>
          <a:xfrm>
            <a:off x="4139952" y="1340768"/>
            <a:ext cx="86409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flipH="1">
            <a:off x="4139952" y="1700808"/>
            <a:ext cx="86409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カギ線コネクタ 40"/>
          <p:cNvCxnSpPr/>
          <p:nvPr/>
        </p:nvCxnSpPr>
        <p:spPr>
          <a:xfrm rot="10800000">
            <a:off x="5148064" y="1340768"/>
            <a:ext cx="1728192" cy="1512168"/>
          </a:xfrm>
          <a:prstGeom prst="bentConnector3">
            <a:avLst>
              <a:gd name="adj1" fmla="val 396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正方形/長方形 43"/>
          <p:cNvSpPr/>
          <p:nvPr/>
        </p:nvSpPr>
        <p:spPr>
          <a:xfrm>
            <a:off x="5076056" y="1484784"/>
            <a:ext cx="3456384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/>
          <a:lstStyle/>
          <a:p>
            <a:r>
              <a:rPr kumimoji="1" lang="en-US" altLang="ja-JP" sz="700" dirty="0" err="1" smtClean="0"/>
              <a:t>Syncable</a:t>
            </a:r>
            <a:r>
              <a:rPr kumimoji="1" lang="ja-JP" altLang="en-US" sz="700" dirty="0" smtClean="0"/>
              <a:t>継承クラスへの参照は、</a:t>
            </a:r>
            <a:r>
              <a:rPr kumimoji="1" lang="en-US" altLang="ja-JP" sz="700" dirty="0" smtClean="0"/>
              <a:t>{__</a:t>
            </a:r>
            <a:r>
              <a:rPr kumimoji="1" lang="en-US" altLang="ja-JP" sz="700" dirty="0" err="1" smtClean="0"/>
              <a:t>uuid</a:t>
            </a:r>
            <a:r>
              <a:rPr kumimoji="1" lang="en-US" altLang="ja-JP" sz="700" dirty="0" smtClean="0"/>
              <a:t>__: </a:t>
            </a:r>
            <a:r>
              <a:rPr kumimoji="1" lang="en-US" altLang="ja-JP" sz="700" i="1" dirty="0" err="1" smtClean="0"/>
              <a:t>uuid</a:t>
            </a:r>
            <a:r>
              <a:rPr kumimoji="1" lang="en-US" altLang="ja-JP" sz="700" dirty="0" smtClean="0"/>
              <a:t>} </a:t>
            </a:r>
            <a:r>
              <a:rPr kumimoji="1" lang="ja-JP" altLang="en-US" sz="700" dirty="0" smtClean="0"/>
              <a:t>という</a:t>
            </a:r>
            <a:r>
              <a:rPr kumimoji="1" lang="en-US" altLang="ja-JP" sz="700" dirty="0" smtClean="0"/>
              <a:t>Object</a:t>
            </a:r>
            <a:r>
              <a:rPr kumimoji="1" lang="ja-JP" altLang="en-US" sz="700" dirty="0" smtClean="0"/>
              <a:t>に置換してから送信する。</a:t>
            </a:r>
            <a:endParaRPr kumimoji="1" lang="ja-JP" altLang="en-US" sz="700" dirty="0"/>
          </a:p>
        </p:txBody>
      </p:sp>
      <p:cxnSp>
        <p:nvCxnSpPr>
          <p:cNvPr id="46" name="直線矢印コネクタ 45"/>
          <p:cNvCxnSpPr/>
          <p:nvPr/>
        </p:nvCxnSpPr>
        <p:spPr>
          <a:xfrm>
            <a:off x="4139952" y="2276872"/>
            <a:ext cx="86409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正方形/長方形 47"/>
          <p:cNvSpPr/>
          <p:nvPr/>
        </p:nvSpPr>
        <p:spPr>
          <a:xfrm>
            <a:off x="539552" y="2132856"/>
            <a:ext cx="3600400" cy="28803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/>
          <a:lstStyle/>
          <a:p>
            <a:r>
              <a:rPr kumimoji="1" lang="en-US" altLang="ja-JP" sz="900" dirty="0" smtClean="0"/>
              <a:t>.emit(“call”, {</a:t>
            </a:r>
            <a:r>
              <a:rPr kumimoji="1" lang="en-US" altLang="ja-JP" sz="900" dirty="0" err="1" smtClean="0"/>
              <a:t>this:</a:t>
            </a:r>
            <a:r>
              <a:rPr kumimoji="1" lang="en-US" altLang="ja-JP" sz="900" i="1" dirty="0" err="1" smtClean="0"/>
              <a:t>uuid</a:t>
            </a:r>
            <a:r>
              <a:rPr kumimoji="1" lang="en-US" altLang="ja-JP" sz="900" dirty="0" smtClean="0"/>
              <a:t>, </a:t>
            </a:r>
            <a:r>
              <a:rPr kumimoji="1" lang="en-US" altLang="ja-JP" sz="900" dirty="0" err="1" smtClean="0"/>
              <a:t>func</a:t>
            </a:r>
            <a:r>
              <a:rPr kumimoji="1" lang="en-US" altLang="ja-JP" sz="900" dirty="0" smtClean="0"/>
              <a:t>:”</a:t>
            </a:r>
            <a:r>
              <a:rPr kumimoji="1" lang="en-US" altLang="ja-JP" sz="900" i="1" dirty="0" err="1" smtClean="0"/>
              <a:t>functionname</a:t>
            </a:r>
            <a:r>
              <a:rPr kumimoji="1" lang="en-US" altLang="ja-JP" sz="900" i="1" dirty="0" smtClean="0"/>
              <a:t>”</a:t>
            </a:r>
            <a:r>
              <a:rPr kumimoji="1" lang="en-US" altLang="ja-JP" sz="900" dirty="0" smtClean="0"/>
              <a:t>, </a:t>
            </a:r>
            <a:r>
              <a:rPr kumimoji="1" lang="en-US" altLang="ja-JP" sz="900" dirty="0" err="1" smtClean="0"/>
              <a:t>arg</a:t>
            </a:r>
            <a:r>
              <a:rPr kumimoji="1" lang="en-US" altLang="ja-JP" sz="900" dirty="0" smtClean="0"/>
              <a:t>:[]})</a:t>
            </a:r>
            <a:endParaRPr kumimoji="1" lang="ja-JP" altLang="en-US" sz="900" strike="sngStrike" dirty="0"/>
          </a:p>
        </p:txBody>
      </p:sp>
      <p:sp>
        <p:nvSpPr>
          <p:cNvPr id="49" name="正方形/長方形 48"/>
          <p:cNvSpPr/>
          <p:nvPr/>
        </p:nvSpPr>
        <p:spPr>
          <a:xfrm>
            <a:off x="2411760" y="4941168"/>
            <a:ext cx="4392488" cy="936104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/>
          <a:lstStyle/>
          <a:p>
            <a:pPr>
              <a:buFont typeface="Arial" pitchFamily="34" charset="0"/>
              <a:buChar char="•"/>
            </a:pPr>
            <a:r>
              <a:rPr kumimoji="1" lang="en-US" altLang="ja-JP" sz="900" dirty="0" smtClean="0"/>
              <a:t> client</a:t>
            </a:r>
            <a:r>
              <a:rPr kumimoji="1" lang="ja-JP" altLang="en-US" sz="900" dirty="0" smtClean="0"/>
              <a:t>と</a:t>
            </a:r>
            <a:r>
              <a:rPr kumimoji="1" lang="en-US" altLang="ja-JP" sz="900" dirty="0" smtClean="0"/>
              <a:t>server</a:t>
            </a:r>
            <a:r>
              <a:rPr kumimoji="1" lang="ja-JP" altLang="en-US" sz="900" dirty="0" smtClean="0"/>
              <a:t>で同期する属性について、</a:t>
            </a:r>
            <a:r>
              <a:rPr kumimoji="1" lang="en-US" altLang="ja-JP" sz="900" dirty="0" smtClean="0"/>
              <a:t>client</a:t>
            </a:r>
            <a:r>
              <a:rPr lang="ja-JP" altLang="en-US" sz="900" dirty="0" smtClean="0"/>
              <a:t>側</a:t>
            </a:r>
            <a:r>
              <a:rPr lang="ja-JP" altLang="en-US" sz="900" dirty="0" smtClean="0"/>
              <a:t>で変更しない。</a:t>
            </a:r>
            <a:endParaRPr lang="en-US" altLang="ja-JP" sz="900" dirty="0" smtClean="0"/>
          </a:p>
          <a:p>
            <a:pPr>
              <a:buFont typeface="Arial" pitchFamily="34" charset="0"/>
              <a:buChar char="•"/>
            </a:pPr>
            <a:r>
              <a:rPr kumimoji="1" lang="en-US" altLang="ja-JP" sz="900" dirty="0" smtClean="0"/>
              <a:t> </a:t>
            </a:r>
            <a:r>
              <a:rPr lang="en-US" altLang="ja-JP" sz="900" dirty="0" smtClean="0"/>
              <a:t>client</a:t>
            </a:r>
            <a:r>
              <a:rPr lang="ja-JP" altLang="en-US" sz="900" dirty="0" smtClean="0"/>
              <a:t>で</a:t>
            </a:r>
            <a:r>
              <a:rPr lang="en-US" altLang="ja-JP" sz="900" dirty="0" smtClean="0"/>
              <a:t>instance</a:t>
            </a:r>
            <a:r>
              <a:rPr lang="ja-JP" altLang="en-US" sz="900" dirty="0" smtClean="0"/>
              <a:t>内容を変更しうるアクションは、すべて</a:t>
            </a:r>
            <a:r>
              <a:rPr lang="en-US" altLang="ja-JP" sz="900" dirty="0" smtClean="0"/>
              <a:t>RPC</a:t>
            </a:r>
            <a:r>
              <a:rPr lang="ja-JP" altLang="en-US" sz="900" dirty="0" smtClean="0"/>
              <a:t>として</a:t>
            </a:r>
            <a:r>
              <a:rPr lang="en-US" altLang="ja-JP" sz="900" dirty="0" smtClean="0"/>
              <a:t>server</a:t>
            </a:r>
            <a:r>
              <a:rPr lang="ja-JP" altLang="en-US" sz="900" dirty="0" smtClean="0"/>
              <a:t>に通知する。</a:t>
            </a:r>
            <a:endParaRPr lang="en-US" altLang="ja-JP" sz="900" dirty="0" smtClean="0"/>
          </a:p>
          <a:p>
            <a:pPr>
              <a:buFont typeface="Arial" pitchFamily="34" charset="0"/>
              <a:buChar char="•"/>
            </a:pPr>
            <a:r>
              <a:rPr kumimoji="1" lang="en-US" altLang="ja-JP" sz="900" dirty="0" smtClean="0"/>
              <a:t> </a:t>
            </a:r>
            <a:r>
              <a:rPr lang="en-US" altLang="ja-JP" sz="900" dirty="0" smtClean="0"/>
              <a:t>server</a:t>
            </a:r>
            <a:r>
              <a:rPr lang="ja-JP" altLang="en-US" sz="900" dirty="0" smtClean="0"/>
              <a:t>は</a:t>
            </a:r>
            <a:r>
              <a:rPr lang="ja-JP" altLang="en-US" sz="900" u="sng" dirty="0" smtClean="0"/>
              <a:t>変更のあった</a:t>
            </a:r>
            <a:r>
              <a:rPr lang="en-US" altLang="ja-JP" sz="900" u="sng" dirty="0" smtClean="0"/>
              <a:t>instance</a:t>
            </a:r>
            <a:r>
              <a:rPr lang="ja-JP" altLang="en-US" sz="900" dirty="0" smtClean="0"/>
              <a:t>の全属性</a:t>
            </a:r>
            <a:r>
              <a:rPr lang="en-US" altLang="ja-JP" sz="900" dirty="0" smtClean="0"/>
              <a:t>(</a:t>
            </a:r>
            <a:r>
              <a:rPr lang="ja-JP" altLang="en-US" sz="900" dirty="0" smtClean="0"/>
              <a:t>ただし</a:t>
            </a:r>
            <a:r>
              <a:rPr lang="en-US" altLang="ja-JP" sz="900" dirty="0" smtClean="0"/>
              <a:t>client</a:t>
            </a:r>
            <a:r>
              <a:rPr lang="ja-JP" altLang="en-US" sz="900" dirty="0" smtClean="0"/>
              <a:t>別にフィルタすることは</a:t>
            </a:r>
            <a:r>
              <a:rPr lang="en-US" altLang="ja-JP" sz="900" dirty="0" smtClean="0"/>
              <a:t>OK)</a:t>
            </a:r>
            <a:r>
              <a:rPr lang="ja-JP" altLang="en-US" sz="900" dirty="0" smtClean="0"/>
              <a:t>を</a:t>
            </a:r>
            <a:r>
              <a:rPr lang="en-US" altLang="ja-JP" sz="900" dirty="0" smtClean="0"/>
              <a:t/>
            </a:r>
            <a:br>
              <a:rPr lang="en-US" altLang="ja-JP" sz="900" dirty="0" smtClean="0"/>
            </a:br>
            <a:r>
              <a:rPr lang="en-US" altLang="ja-JP" sz="900" dirty="0" smtClean="0"/>
              <a:t>   “sync”</a:t>
            </a:r>
            <a:r>
              <a:rPr lang="ja-JP" altLang="en-US" sz="900" dirty="0" smtClean="0"/>
              <a:t>をブロードキャストする。</a:t>
            </a:r>
            <a:endParaRPr lang="en-US" altLang="ja-JP" sz="900" dirty="0" smtClean="0"/>
          </a:p>
          <a:p>
            <a:pPr>
              <a:buFont typeface="Arial" pitchFamily="34" charset="0"/>
              <a:buChar char="•"/>
            </a:pPr>
            <a:r>
              <a:rPr kumimoji="1" lang="en-US" altLang="ja-JP" sz="900" dirty="0" smtClean="0"/>
              <a:t> </a:t>
            </a:r>
            <a:r>
              <a:rPr kumimoji="1" lang="en-US" altLang="ja-JP" sz="900" dirty="0" smtClean="0"/>
              <a:t>server</a:t>
            </a:r>
            <a:r>
              <a:rPr kumimoji="1" lang="ja-JP" altLang="en-US" sz="900" dirty="0" smtClean="0"/>
              <a:t>は、</a:t>
            </a:r>
            <a:r>
              <a:rPr kumimoji="1" lang="en-US" altLang="ja-JP" sz="900" dirty="0" smtClean="0"/>
              <a:t>RPC</a:t>
            </a:r>
            <a:r>
              <a:rPr kumimoji="1" lang="ja-JP" altLang="en-US" sz="900" dirty="0" smtClean="0"/>
              <a:t>の応答としてだけでなく任意のタイミングで</a:t>
            </a:r>
            <a:r>
              <a:rPr kumimoji="1" lang="en-US" altLang="ja-JP" sz="900" dirty="0" smtClean="0"/>
              <a:t>”sync”</a:t>
            </a:r>
            <a:r>
              <a:rPr kumimoji="1" lang="ja-JP" altLang="en-US" sz="900" dirty="0" smtClean="0"/>
              <a:t>を送信できる。</a:t>
            </a:r>
            <a:endParaRPr kumimoji="1" lang="ja-JP" altLang="en-US" sz="900" dirty="0"/>
          </a:p>
        </p:txBody>
      </p:sp>
      <p:sp>
        <p:nvSpPr>
          <p:cNvPr id="50" name="正方形/長方形 49"/>
          <p:cNvSpPr/>
          <p:nvPr/>
        </p:nvSpPr>
        <p:spPr>
          <a:xfrm>
            <a:off x="2411760" y="4581128"/>
            <a:ext cx="4392488" cy="2880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/>
              <a:t>Rules</a:t>
            </a:r>
            <a:endParaRPr kumimoji="1" lang="ja-JP" altLang="en-US" sz="1400" dirty="0"/>
          </a:p>
        </p:txBody>
      </p:sp>
      <p:sp>
        <p:nvSpPr>
          <p:cNvPr id="56" name="正方形/長方形 55"/>
          <p:cNvSpPr/>
          <p:nvPr/>
        </p:nvSpPr>
        <p:spPr>
          <a:xfrm>
            <a:off x="5004048" y="2132856"/>
            <a:ext cx="3600400" cy="28803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/>
          <a:lstStyle/>
          <a:p>
            <a:r>
              <a:rPr kumimoji="1" lang="en-US" altLang="ja-JP" sz="900" dirty="0" smtClean="0"/>
              <a:t>.on(“call</a:t>
            </a:r>
            <a:r>
              <a:rPr lang="en-US" altLang="ja-JP" sz="900" dirty="0" smtClean="0"/>
              <a:t>”, {</a:t>
            </a:r>
            <a:r>
              <a:rPr lang="en-US" altLang="ja-JP" sz="900" dirty="0" err="1" smtClean="0"/>
              <a:t>this:</a:t>
            </a:r>
            <a:r>
              <a:rPr lang="en-US" altLang="ja-JP" sz="900" i="1" dirty="0" err="1" smtClean="0"/>
              <a:t>uuid</a:t>
            </a:r>
            <a:r>
              <a:rPr lang="en-US" altLang="ja-JP" sz="900" dirty="0" smtClean="0"/>
              <a:t>, </a:t>
            </a:r>
            <a:r>
              <a:rPr lang="en-US" altLang="ja-JP" sz="900" dirty="0" err="1" smtClean="0"/>
              <a:t>func</a:t>
            </a:r>
            <a:r>
              <a:rPr lang="en-US" altLang="ja-JP" sz="900" dirty="0" smtClean="0"/>
              <a:t>:”</a:t>
            </a:r>
            <a:r>
              <a:rPr lang="en-US" altLang="ja-JP" sz="900" i="1" dirty="0" err="1" smtClean="0"/>
              <a:t>functionname</a:t>
            </a:r>
            <a:r>
              <a:rPr lang="en-US" altLang="ja-JP" sz="900" i="1" dirty="0" smtClean="0"/>
              <a:t>”</a:t>
            </a:r>
            <a:r>
              <a:rPr lang="en-US" altLang="ja-JP" sz="900" dirty="0" smtClean="0"/>
              <a:t>, </a:t>
            </a:r>
            <a:r>
              <a:rPr lang="en-US" altLang="ja-JP" sz="900" dirty="0" err="1" smtClean="0"/>
              <a:t>arg</a:t>
            </a:r>
            <a:r>
              <a:rPr lang="en-US" altLang="ja-JP" sz="900" dirty="0" smtClean="0"/>
              <a:t>:[]})</a:t>
            </a:r>
            <a:endParaRPr kumimoji="1" lang="ja-JP" altLang="en-US" sz="900" dirty="0"/>
          </a:p>
        </p:txBody>
      </p:sp>
      <p:sp>
        <p:nvSpPr>
          <p:cNvPr id="57" name="正方形/長方形 56"/>
          <p:cNvSpPr/>
          <p:nvPr/>
        </p:nvSpPr>
        <p:spPr>
          <a:xfrm>
            <a:off x="539552" y="836712"/>
            <a:ext cx="3600400" cy="28803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/>
          <a:lstStyle/>
          <a:p>
            <a:r>
              <a:rPr kumimoji="1" lang="en-US" altLang="ja-JP" sz="900" dirty="0" err="1" smtClean="0"/>
              <a:t>Syncable.startSync</a:t>
            </a:r>
            <a:endParaRPr kumimoji="1" lang="ja-JP" altLang="en-US" sz="900" strike="sngStrike" dirty="0"/>
          </a:p>
        </p:txBody>
      </p:sp>
      <p:sp>
        <p:nvSpPr>
          <p:cNvPr id="59" name="正方形/長方形 58"/>
          <p:cNvSpPr/>
          <p:nvPr/>
        </p:nvSpPr>
        <p:spPr>
          <a:xfrm>
            <a:off x="5004048" y="836712"/>
            <a:ext cx="3600400" cy="28803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/>
          <a:lstStyle/>
          <a:p>
            <a:r>
              <a:rPr kumimoji="1" lang="en-US" altLang="ja-JP" sz="900" dirty="0" err="1" smtClean="0"/>
              <a:t>Syncable.startSync</a:t>
            </a:r>
            <a:endParaRPr kumimoji="1" lang="ja-JP" altLang="en-US" sz="900" strike="sngStrik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/>
        </p:nvSpPr>
        <p:spPr>
          <a:xfrm>
            <a:off x="899592" y="2852936"/>
            <a:ext cx="2160240" cy="1512168"/>
          </a:xfrm>
          <a:prstGeom prst="rect">
            <a:avLst/>
          </a:prstGeom>
          <a:ln w="952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kumimoji="1" lang="en-US" altLang="ja-JP" sz="900" dirty="0" smtClean="0"/>
              <a:t>&lt;&lt;Group&gt;&gt;</a:t>
            </a:r>
          </a:p>
          <a:p>
            <a:pPr algn="ctr"/>
            <a:r>
              <a:rPr lang="en-US" altLang="ja-JP" sz="900" dirty="0" err="1" smtClean="0"/>
              <a:t>UserList</a:t>
            </a:r>
            <a:endParaRPr kumimoji="1" lang="ja-JP" altLang="en-US" sz="900" dirty="0"/>
          </a:p>
        </p:txBody>
      </p:sp>
      <p:sp>
        <p:nvSpPr>
          <p:cNvPr id="21" name="正方形/長方形 20"/>
          <p:cNvSpPr/>
          <p:nvPr/>
        </p:nvSpPr>
        <p:spPr>
          <a:xfrm>
            <a:off x="4283968" y="1484784"/>
            <a:ext cx="4464496" cy="2592288"/>
          </a:xfrm>
          <a:prstGeom prst="rect">
            <a:avLst/>
          </a:prstGeom>
          <a:ln w="952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kumimoji="1" lang="en-US" altLang="ja-JP" sz="900" dirty="0" smtClean="0"/>
              <a:t>&lt;&lt;Group&gt;&gt;</a:t>
            </a:r>
          </a:p>
          <a:p>
            <a:pPr algn="ctr"/>
            <a:r>
              <a:rPr lang="en-US" altLang="ja-JP" sz="900" dirty="0" err="1" smtClean="0"/>
              <a:t>CardArea</a:t>
            </a:r>
            <a:endParaRPr kumimoji="1" lang="ja-JP" altLang="en-US" sz="900" dirty="0"/>
          </a:p>
        </p:txBody>
      </p:sp>
      <p:sp>
        <p:nvSpPr>
          <p:cNvPr id="20" name="正方形/長方形 19"/>
          <p:cNvSpPr/>
          <p:nvPr/>
        </p:nvSpPr>
        <p:spPr>
          <a:xfrm>
            <a:off x="3851920" y="1340768"/>
            <a:ext cx="4464496" cy="2592288"/>
          </a:xfrm>
          <a:prstGeom prst="rect">
            <a:avLst/>
          </a:prstGeom>
          <a:ln w="952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kumimoji="1" lang="en-US" altLang="ja-JP" sz="900" dirty="0" smtClean="0"/>
              <a:t>&lt;&lt;Group&gt;&gt;</a:t>
            </a:r>
          </a:p>
          <a:p>
            <a:pPr algn="ctr"/>
            <a:r>
              <a:rPr lang="en-US" altLang="ja-JP" sz="900" dirty="0" err="1" smtClean="0"/>
              <a:t>CardArea</a:t>
            </a:r>
            <a:endParaRPr kumimoji="1" lang="ja-JP" altLang="en-US" sz="900" dirty="0"/>
          </a:p>
        </p:txBody>
      </p:sp>
      <p:sp>
        <p:nvSpPr>
          <p:cNvPr id="19" name="正方形/長方形 18"/>
          <p:cNvSpPr/>
          <p:nvPr/>
        </p:nvSpPr>
        <p:spPr>
          <a:xfrm>
            <a:off x="3419872" y="1196752"/>
            <a:ext cx="4464496" cy="2592288"/>
          </a:xfrm>
          <a:prstGeom prst="rect">
            <a:avLst/>
          </a:prstGeom>
          <a:ln w="9525"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kumimoji="1" lang="en-US" altLang="ja-JP" sz="900" dirty="0" smtClean="0"/>
              <a:t>&lt;&lt;Group&gt;&gt;</a:t>
            </a:r>
          </a:p>
          <a:p>
            <a:pPr algn="ctr"/>
            <a:r>
              <a:rPr lang="en-US" altLang="ja-JP" sz="900" dirty="0" err="1" smtClean="0"/>
              <a:t>CardArea</a:t>
            </a:r>
            <a:endParaRPr kumimoji="1" lang="ja-JP" altLang="en-US" sz="900" dirty="0"/>
          </a:p>
        </p:txBody>
      </p:sp>
      <p:sp>
        <p:nvSpPr>
          <p:cNvPr id="4" name="正方形/長方形 3"/>
          <p:cNvSpPr/>
          <p:nvPr/>
        </p:nvSpPr>
        <p:spPr>
          <a:xfrm>
            <a:off x="5004048" y="332656"/>
            <a:ext cx="864096" cy="43204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kumimoji="1" lang="en-US" altLang="ja-JP" sz="900" dirty="0" smtClean="0"/>
              <a:t>&lt;&lt;Scene&gt;&gt;</a:t>
            </a:r>
          </a:p>
          <a:p>
            <a:pPr algn="ctr"/>
            <a:r>
              <a:rPr lang="en-US" altLang="ja-JP" sz="900" dirty="0" err="1" smtClean="0"/>
              <a:t>GameScene</a:t>
            </a:r>
            <a:endParaRPr kumimoji="1" lang="ja-JP" altLang="en-US" sz="900" dirty="0"/>
          </a:p>
        </p:txBody>
      </p:sp>
      <p:sp>
        <p:nvSpPr>
          <p:cNvPr id="5" name="正方形/長方形 4"/>
          <p:cNvSpPr/>
          <p:nvPr/>
        </p:nvSpPr>
        <p:spPr>
          <a:xfrm>
            <a:off x="1835696" y="332656"/>
            <a:ext cx="864096" cy="43204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kumimoji="1" lang="en-US" altLang="ja-JP" sz="900" dirty="0" smtClean="0"/>
              <a:t>&lt;&lt;Scene&gt;&gt;</a:t>
            </a:r>
          </a:p>
          <a:p>
            <a:pPr algn="ctr"/>
            <a:r>
              <a:rPr lang="en-US" altLang="ja-JP" sz="900" dirty="0" err="1" smtClean="0"/>
              <a:t>RoomScene</a:t>
            </a:r>
            <a:endParaRPr kumimoji="1" lang="ja-JP" altLang="en-US" sz="900" dirty="0"/>
          </a:p>
        </p:txBody>
      </p:sp>
      <p:sp>
        <p:nvSpPr>
          <p:cNvPr id="6" name="正方形/長方形 5"/>
          <p:cNvSpPr/>
          <p:nvPr/>
        </p:nvSpPr>
        <p:spPr>
          <a:xfrm>
            <a:off x="467544" y="332656"/>
            <a:ext cx="864096" cy="43204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kumimoji="1" lang="en-US" altLang="ja-JP" sz="900" dirty="0" smtClean="0"/>
              <a:t>&lt;&lt;Scene&gt;&gt;</a:t>
            </a:r>
          </a:p>
          <a:p>
            <a:pPr algn="ctr"/>
            <a:r>
              <a:rPr lang="en-US" altLang="ja-JP" sz="900" dirty="0" err="1" smtClean="0"/>
              <a:t>EntranceScene</a:t>
            </a:r>
            <a:endParaRPr kumimoji="1" lang="ja-JP" altLang="en-US" sz="900" dirty="0"/>
          </a:p>
        </p:txBody>
      </p:sp>
      <p:sp>
        <p:nvSpPr>
          <p:cNvPr id="7" name="正方形/長方形 6"/>
          <p:cNvSpPr/>
          <p:nvPr/>
        </p:nvSpPr>
        <p:spPr>
          <a:xfrm>
            <a:off x="467544" y="1268760"/>
            <a:ext cx="864096" cy="43204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kumimoji="1" lang="en-US" altLang="ja-JP" sz="900" dirty="0" smtClean="0"/>
              <a:t>&lt;&lt;Label&gt;&gt;</a:t>
            </a:r>
          </a:p>
          <a:p>
            <a:pPr algn="ctr"/>
            <a:r>
              <a:rPr lang="en-US" altLang="ja-JP" sz="900" dirty="0" smtClean="0"/>
              <a:t>form, input</a:t>
            </a:r>
            <a:endParaRPr kumimoji="1" lang="ja-JP" altLang="en-US" sz="900" dirty="0"/>
          </a:p>
        </p:txBody>
      </p:sp>
      <p:cxnSp>
        <p:nvCxnSpPr>
          <p:cNvPr id="9" name="直線矢印コネクタ 8"/>
          <p:cNvCxnSpPr>
            <a:stCxn id="6" idx="2"/>
            <a:endCxn id="7" idx="0"/>
          </p:cNvCxnSpPr>
          <p:nvPr/>
        </p:nvCxnSpPr>
        <p:spPr>
          <a:xfrm>
            <a:off x="899592" y="764704"/>
            <a:ext cx="0" cy="504056"/>
          </a:xfrm>
          <a:prstGeom prst="straightConnector1">
            <a:avLst/>
          </a:prstGeom>
          <a:ln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/>
          <p:cNvSpPr/>
          <p:nvPr/>
        </p:nvSpPr>
        <p:spPr>
          <a:xfrm>
            <a:off x="3491880" y="1556792"/>
            <a:ext cx="4320480" cy="216024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kumimoji="1" lang="en-US" altLang="ja-JP" sz="900" dirty="0" smtClean="0"/>
              <a:t>&lt;&lt;Sprite&gt;&gt;</a:t>
            </a:r>
          </a:p>
          <a:p>
            <a:pPr algn="ctr"/>
            <a:r>
              <a:rPr lang="en-US" altLang="ja-JP" sz="900" dirty="0" err="1" smtClean="0"/>
              <a:t>CardAreaBackground</a:t>
            </a:r>
            <a:endParaRPr kumimoji="1" lang="ja-JP" altLang="en-US" sz="900" dirty="0"/>
          </a:p>
        </p:txBody>
      </p:sp>
      <p:sp>
        <p:nvSpPr>
          <p:cNvPr id="17" name="正方形/長方形 16"/>
          <p:cNvSpPr/>
          <p:nvPr/>
        </p:nvSpPr>
        <p:spPr>
          <a:xfrm>
            <a:off x="5364088" y="2780928"/>
            <a:ext cx="864096" cy="43204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kumimoji="1" lang="en-US" altLang="ja-JP" sz="900" dirty="0" smtClean="0"/>
              <a:t>&lt;&lt;Sprite&gt;&gt;</a:t>
            </a:r>
          </a:p>
          <a:p>
            <a:pPr algn="ctr"/>
            <a:r>
              <a:rPr lang="en-US" altLang="ja-JP" sz="900" dirty="0" smtClean="0"/>
              <a:t>card</a:t>
            </a:r>
            <a:endParaRPr kumimoji="1" lang="ja-JP" altLang="en-US" sz="900" dirty="0"/>
          </a:p>
        </p:txBody>
      </p:sp>
      <p:sp>
        <p:nvSpPr>
          <p:cNvPr id="18" name="正方形/長方形 17"/>
          <p:cNvSpPr/>
          <p:nvPr/>
        </p:nvSpPr>
        <p:spPr>
          <a:xfrm>
            <a:off x="5292080" y="2708920"/>
            <a:ext cx="864096" cy="43204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kumimoji="1" lang="en-US" altLang="ja-JP" sz="900" dirty="0" smtClean="0"/>
              <a:t>&lt;&lt;Sprite&gt;&gt;</a:t>
            </a:r>
          </a:p>
          <a:p>
            <a:pPr algn="ctr"/>
            <a:r>
              <a:rPr lang="en-US" altLang="ja-JP" sz="900" dirty="0" smtClean="0"/>
              <a:t>card</a:t>
            </a:r>
            <a:endParaRPr kumimoji="1" lang="ja-JP" altLang="en-US" sz="900" dirty="0"/>
          </a:p>
        </p:txBody>
      </p:sp>
      <p:cxnSp>
        <p:nvCxnSpPr>
          <p:cNvPr id="22" name="直線矢印コネクタ 21"/>
          <p:cNvCxnSpPr>
            <a:stCxn id="4" idx="2"/>
            <a:endCxn id="19" idx="0"/>
          </p:cNvCxnSpPr>
          <p:nvPr/>
        </p:nvCxnSpPr>
        <p:spPr>
          <a:xfrm>
            <a:off x="5436096" y="764704"/>
            <a:ext cx="216024" cy="432048"/>
          </a:xfrm>
          <a:prstGeom prst="straightConnector1">
            <a:avLst/>
          </a:prstGeom>
          <a:ln>
            <a:headEnd type="diamon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971600" y="3212976"/>
            <a:ext cx="2016224" cy="108012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kumimoji="1" lang="en-US" altLang="ja-JP" sz="900" dirty="0" smtClean="0"/>
              <a:t>&lt;&lt;Sprite&gt;&gt;</a:t>
            </a:r>
          </a:p>
          <a:p>
            <a:pPr algn="ctr"/>
            <a:r>
              <a:rPr lang="en-US" altLang="ja-JP" sz="900" dirty="0" err="1" smtClean="0"/>
              <a:t>UserListBackground</a:t>
            </a:r>
            <a:endParaRPr kumimoji="1" lang="ja-JP" altLang="en-US" sz="900" dirty="0"/>
          </a:p>
        </p:txBody>
      </p:sp>
      <p:sp>
        <p:nvSpPr>
          <p:cNvPr id="31" name="正方形/長方形 30"/>
          <p:cNvSpPr/>
          <p:nvPr/>
        </p:nvSpPr>
        <p:spPr>
          <a:xfrm>
            <a:off x="1115616" y="3717032"/>
            <a:ext cx="864096" cy="43204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kumimoji="1" lang="en-US" altLang="ja-JP" sz="900" dirty="0" smtClean="0"/>
              <a:t>&lt;&lt;Sprite&gt;&gt;</a:t>
            </a:r>
          </a:p>
          <a:p>
            <a:pPr algn="ctr"/>
            <a:r>
              <a:rPr lang="en-US" altLang="ja-JP" sz="900" dirty="0" smtClean="0"/>
              <a:t>User</a:t>
            </a:r>
            <a:endParaRPr kumimoji="1" lang="ja-JP" altLang="en-US" sz="900" dirty="0"/>
          </a:p>
        </p:txBody>
      </p:sp>
      <p:sp>
        <p:nvSpPr>
          <p:cNvPr id="28" name="正方形/長方形 27"/>
          <p:cNvSpPr/>
          <p:nvPr/>
        </p:nvSpPr>
        <p:spPr>
          <a:xfrm>
            <a:off x="1043608" y="3645024"/>
            <a:ext cx="864096" cy="43204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t"/>
          <a:lstStyle/>
          <a:p>
            <a:pPr algn="ctr"/>
            <a:r>
              <a:rPr kumimoji="1" lang="en-US" altLang="ja-JP" sz="900" dirty="0" smtClean="0"/>
              <a:t>&lt;&lt;Sprite&gt;&gt;</a:t>
            </a:r>
          </a:p>
          <a:p>
            <a:pPr algn="ctr"/>
            <a:r>
              <a:rPr lang="en-US" altLang="ja-JP" sz="900" dirty="0" smtClean="0"/>
              <a:t>User</a:t>
            </a:r>
            <a:endParaRPr kumimoji="1" lang="ja-JP" altLang="en-US" sz="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/>
          <p:cNvSpPr/>
          <p:nvPr/>
        </p:nvSpPr>
        <p:spPr>
          <a:xfrm flipH="1">
            <a:off x="1259632" y="620688"/>
            <a:ext cx="864096" cy="86409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 smtClean="0"/>
              <a:t>ルーム選択</a:t>
            </a:r>
            <a:endParaRPr kumimoji="1" lang="en-US" altLang="ja-JP" sz="1100" dirty="0" smtClean="0"/>
          </a:p>
          <a:p>
            <a:pPr algn="ctr"/>
            <a:r>
              <a:rPr lang="en-US" altLang="ja-JP" sz="1100" dirty="0" smtClean="0"/>
              <a:t>/</a:t>
            </a:r>
            <a:endParaRPr kumimoji="1" lang="ja-JP" altLang="en-US" sz="1100" dirty="0"/>
          </a:p>
        </p:txBody>
      </p:sp>
      <p:sp>
        <p:nvSpPr>
          <p:cNvPr id="5" name="円/楕円 4"/>
          <p:cNvSpPr/>
          <p:nvPr/>
        </p:nvSpPr>
        <p:spPr>
          <a:xfrm flipH="1">
            <a:off x="2699792" y="620688"/>
            <a:ext cx="864096" cy="86409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 smtClean="0"/>
              <a:t>ゲーム設定</a:t>
            </a:r>
            <a:endParaRPr kumimoji="1" lang="en-US" altLang="ja-JP" sz="1100" dirty="0" smtClean="0"/>
          </a:p>
          <a:p>
            <a:pPr algn="ctr"/>
            <a:r>
              <a:rPr lang="en-US" altLang="ja-JP" sz="1100" dirty="0" smtClean="0"/>
              <a:t>/room</a:t>
            </a:r>
            <a:endParaRPr kumimoji="1" lang="ja-JP" altLang="en-US" sz="1100" dirty="0"/>
          </a:p>
        </p:txBody>
      </p:sp>
      <p:sp>
        <p:nvSpPr>
          <p:cNvPr id="6" name="円/楕円 5"/>
          <p:cNvSpPr/>
          <p:nvPr/>
        </p:nvSpPr>
        <p:spPr>
          <a:xfrm flipH="1">
            <a:off x="4139952" y="620688"/>
            <a:ext cx="864096" cy="86409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ja-JP" altLang="en-US" sz="1100" dirty="0" smtClean="0"/>
              <a:t>プレイ中</a:t>
            </a:r>
            <a:endParaRPr kumimoji="1" lang="en-US" altLang="ja-JP" sz="1100" dirty="0" smtClean="0"/>
          </a:p>
          <a:p>
            <a:pPr algn="ctr"/>
            <a:r>
              <a:rPr lang="en-US" altLang="ja-JP" sz="1100" dirty="0" smtClean="0"/>
              <a:t>/play</a:t>
            </a:r>
            <a:endParaRPr kumimoji="1" lang="ja-JP" altLang="en-US" sz="1100" dirty="0"/>
          </a:p>
        </p:txBody>
      </p:sp>
      <p:cxnSp>
        <p:nvCxnSpPr>
          <p:cNvPr id="8" name="直線矢印コネクタ 7"/>
          <p:cNvCxnSpPr>
            <a:stCxn id="4" idx="2"/>
            <a:endCxn id="5" idx="6"/>
          </p:cNvCxnSpPr>
          <p:nvPr/>
        </p:nvCxnSpPr>
        <p:spPr>
          <a:xfrm>
            <a:off x="2123728" y="1052736"/>
            <a:ext cx="5760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>
            <a:stCxn id="5" idx="1"/>
            <a:endCxn id="6" idx="7"/>
          </p:cNvCxnSpPr>
          <p:nvPr/>
        </p:nvCxnSpPr>
        <p:spPr>
          <a:xfrm>
            <a:off x="3437344" y="747232"/>
            <a:ext cx="829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>
            <a:stCxn id="6" idx="5"/>
            <a:endCxn id="5" idx="3"/>
          </p:cNvCxnSpPr>
          <p:nvPr/>
        </p:nvCxnSpPr>
        <p:spPr>
          <a:xfrm flipH="1">
            <a:off x="3437344" y="1358240"/>
            <a:ext cx="82915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曲線コネクタ 17"/>
          <p:cNvCxnSpPr>
            <a:stCxn id="5" idx="0"/>
            <a:endCxn id="4" idx="1"/>
          </p:cNvCxnSpPr>
          <p:nvPr/>
        </p:nvCxnSpPr>
        <p:spPr>
          <a:xfrm rot="16200000" flipH="1" flipV="1">
            <a:off x="2501240" y="116632"/>
            <a:ext cx="126544" cy="1134656"/>
          </a:xfrm>
          <a:prstGeom prst="curvedConnector3">
            <a:avLst>
              <a:gd name="adj1" fmla="val -18064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線コネクタ 18"/>
          <p:cNvCxnSpPr>
            <a:stCxn id="6" idx="0"/>
            <a:endCxn id="4" idx="1"/>
          </p:cNvCxnSpPr>
          <p:nvPr/>
        </p:nvCxnSpPr>
        <p:spPr>
          <a:xfrm rot="16200000" flipH="1" flipV="1">
            <a:off x="3221320" y="-603448"/>
            <a:ext cx="126544" cy="2574816"/>
          </a:xfrm>
          <a:prstGeom prst="curvedConnector3">
            <a:avLst>
              <a:gd name="adj1" fmla="val -41649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2123728" y="1124744"/>
            <a:ext cx="576064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lnSpc>
                <a:spcPts val="800"/>
              </a:lnSpc>
            </a:pPr>
            <a:r>
              <a:rPr lang="en-US" altLang="ja-JP" sz="700" dirty="0" err="1" smtClean="0"/>
              <a:t>user_id</a:t>
            </a:r>
            <a:endParaRPr lang="en-US" altLang="ja-JP" sz="700" dirty="0" smtClean="0"/>
          </a:p>
          <a:p>
            <a:pPr>
              <a:lnSpc>
                <a:spcPts val="800"/>
              </a:lnSpc>
            </a:pPr>
            <a:r>
              <a:rPr kumimoji="1" lang="en-US" altLang="ja-JP" sz="700" dirty="0" smtClean="0"/>
              <a:t>nickname</a:t>
            </a:r>
          </a:p>
          <a:p>
            <a:pPr>
              <a:lnSpc>
                <a:spcPts val="800"/>
              </a:lnSpc>
            </a:pPr>
            <a:r>
              <a:rPr lang="en-US" altLang="ja-JP" sz="700" dirty="0" err="1" smtClean="0"/>
              <a:t>room_id</a:t>
            </a:r>
            <a:endParaRPr kumimoji="1" lang="en-US" altLang="ja-JP" sz="700" dirty="0" smtClean="0"/>
          </a:p>
        </p:txBody>
      </p:sp>
      <p:sp>
        <p:nvSpPr>
          <p:cNvPr id="27" name="正方形/長方形 26"/>
          <p:cNvSpPr/>
          <p:nvPr/>
        </p:nvSpPr>
        <p:spPr>
          <a:xfrm>
            <a:off x="2123728" y="836712"/>
            <a:ext cx="432048" cy="1440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lnSpc>
                <a:spcPts val="800"/>
              </a:lnSpc>
            </a:pPr>
            <a:r>
              <a:rPr lang="en-US" altLang="ja-JP" sz="700" dirty="0" smtClean="0"/>
              <a:t>enter</a:t>
            </a:r>
            <a:endParaRPr kumimoji="1" lang="en-US" altLang="ja-JP" sz="700" dirty="0" smtClean="0"/>
          </a:p>
        </p:txBody>
      </p:sp>
      <p:sp>
        <p:nvSpPr>
          <p:cNvPr id="28" name="正方形/長方形 27"/>
          <p:cNvSpPr/>
          <p:nvPr/>
        </p:nvSpPr>
        <p:spPr>
          <a:xfrm>
            <a:off x="3563888" y="404664"/>
            <a:ext cx="432048" cy="1440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lnSpc>
                <a:spcPts val="800"/>
              </a:lnSpc>
            </a:pPr>
            <a:r>
              <a:rPr lang="en-US" altLang="ja-JP" sz="700" dirty="0" smtClean="0"/>
              <a:t>play</a:t>
            </a:r>
            <a:endParaRPr kumimoji="1" lang="en-US" altLang="ja-JP" sz="700" dirty="0" smtClean="0"/>
          </a:p>
        </p:txBody>
      </p:sp>
      <p:sp>
        <p:nvSpPr>
          <p:cNvPr id="26" name="正方形/長方形 25"/>
          <p:cNvSpPr/>
          <p:nvPr/>
        </p:nvSpPr>
        <p:spPr>
          <a:xfrm>
            <a:off x="3563888" y="548680"/>
            <a:ext cx="576064" cy="1440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lnSpc>
                <a:spcPts val="800"/>
              </a:lnSpc>
            </a:pPr>
            <a:r>
              <a:rPr lang="en-US" altLang="ja-JP" sz="700" dirty="0" err="1" smtClean="0"/>
              <a:t>user_id</a:t>
            </a:r>
            <a:endParaRPr kumimoji="1" lang="en-US" altLang="ja-JP" sz="700" dirty="0" smtClean="0"/>
          </a:p>
        </p:txBody>
      </p:sp>
      <p:sp>
        <p:nvSpPr>
          <p:cNvPr id="30" name="正方形/長方形 29"/>
          <p:cNvSpPr/>
          <p:nvPr/>
        </p:nvSpPr>
        <p:spPr>
          <a:xfrm>
            <a:off x="3563888" y="1412776"/>
            <a:ext cx="432048" cy="1440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lnSpc>
                <a:spcPts val="800"/>
              </a:lnSpc>
            </a:pPr>
            <a:r>
              <a:rPr lang="en-US" altLang="ja-JP" sz="700" dirty="0" smtClean="0"/>
              <a:t>reset</a:t>
            </a:r>
            <a:endParaRPr kumimoji="1" lang="en-US" altLang="ja-JP" sz="700" dirty="0" smtClean="0"/>
          </a:p>
        </p:txBody>
      </p:sp>
      <p:sp>
        <p:nvSpPr>
          <p:cNvPr id="29" name="正方形/長方形 28"/>
          <p:cNvSpPr/>
          <p:nvPr/>
        </p:nvSpPr>
        <p:spPr>
          <a:xfrm>
            <a:off x="3563888" y="1556792"/>
            <a:ext cx="576064" cy="1440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lnSpc>
                <a:spcPts val="800"/>
              </a:lnSpc>
            </a:pPr>
            <a:r>
              <a:rPr lang="en-US" altLang="ja-JP" sz="700" dirty="0" err="1" smtClean="0"/>
              <a:t>user_id</a:t>
            </a:r>
            <a:endParaRPr kumimoji="1" lang="en-US" altLang="ja-JP" sz="700" dirty="0" smtClean="0"/>
          </a:p>
        </p:txBody>
      </p:sp>
      <p:sp>
        <p:nvSpPr>
          <p:cNvPr id="31" name="正方形/長方形 30"/>
          <p:cNvSpPr/>
          <p:nvPr/>
        </p:nvSpPr>
        <p:spPr>
          <a:xfrm>
            <a:off x="1979712" y="404664"/>
            <a:ext cx="432048" cy="1440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lnSpc>
                <a:spcPts val="800"/>
              </a:lnSpc>
            </a:pPr>
            <a:r>
              <a:rPr lang="en-US" altLang="ja-JP" sz="700" dirty="0" smtClean="0"/>
              <a:t>leave</a:t>
            </a:r>
            <a:endParaRPr kumimoji="1" lang="en-US" altLang="ja-JP" sz="700" dirty="0" smtClean="0"/>
          </a:p>
        </p:txBody>
      </p:sp>
      <p:cxnSp>
        <p:nvCxnSpPr>
          <p:cNvPr id="40" name="直線矢印コネクタ 39"/>
          <p:cNvCxnSpPr>
            <a:endCxn id="34" idx="3"/>
          </p:cNvCxnSpPr>
          <p:nvPr/>
        </p:nvCxnSpPr>
        <p:spPr>
          <a:xfrm flipH="1">
            <a:off x="2339752" y="2708920"/>
            <a:ext cx="504056" cy="288032"/>
          </a:xfrm>
          <a:prstGeom prst="straightConnector1">
            <a:avLst/>
          </a:prstGeom>
          <a:ln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>
            <a:stCxn id="52" idx="3"/>
            <a:endCxn id="38" idx="3"/>
          </p:cNvCxnSpPr>
          <p:nvPr/>
        </p:nvCxnSpPr>
        <p:spPr>
          <a:xfrm flipV="1">
            <a:off x="3419872" y="2852936"/>
            <a:ext cx="504056" cy="576064"/>
          </a:xfrm>
          <a:prstGeom prst="bentConnector3">
            <a:avLst>
              <a:gd name="adj1" fmla="val 145352"/>
            </a:avLst>
          </a:prstGeom>
          <a:ln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/>
          <p:cNvSpPr/>
          <p:nvPr/>
        </p:nvSpPr>
        <p:spPr>
          <a:xfrm>
            <a:off x="2915816" y="2636912"/>
            <a:ext cx="504056" cy="1440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lnSpc>
                <a:spcPts val="800"/>
              </a:lnSpc>
            </a:pPr>
            <a:r>
              <a:rPr lang="en-US" altLang="ja-JP" sz="700" i="1" dirty="0" err="1" smtClean="0"/>
              <a:t>RoomInfo</a:t>
            </a:r>
            <a:endParaRPr kumimoji="1" lang="en-US" altLang="ja-JP" sz="700" i="1" dirty="0" smtClean="0"/>
          </a:p>
        </p:txBody>
      </p:sp>
      <p:sp>
        <p:nvSpPr>
          <p:cNvPr id="38" name="正方形/長方形 37"/>
          <p:cNvSpPr/>
          <p:nvPr/>
        </p:nvSpPr>
        <p:spPr>
          <a:xfrm>
            <a:off x="2915816" y="2780928"/>
            <a:ext cx="1008112" cy="1440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lnSpc>
                <a:spcPts val="800"/>
              </a:lnSpc>
            </a:pPr>
            <a:r>
              <a:rPr lang="en-US" altLang="ja-JP" sz="700" dirty="0" smtClean="0"/>
              <a:t>users[</a:t>
            </a:r>
            <a:r>
              <a:rPr lang="en-US" altLang="ja-JP" sz="700" dirty="0" err="1" smtClean="0"/>
              <a:t>user_id</a:t>
            </a:r>
            <a:r>
              <a:rPr lang="en-US" altLang="ja-JP" sz="700" dirty="0" smtClean="0"/>
              <a:t>] : </a:t>
            </a:r>
            <a:r>
              <a:rPr lang="en-US" altLang="ja-JP" sz="700" dirty="0" err="1" smtClean="0"/>
              <a:t>Dict</a:t>
            </a:r>
            <a:endParaRPr kumimoji="1" lang="en-US" altLang="ja-JP" sz="700" dirty="0" smtClean="0"/>
          </a:p>
        </p:txBody>
      </p:sp>
      <p:sp>
        <p:nvSpPr>
          <p:cNvPr id="52" name="正方形/長方形 51"/>
          <p:cNvSpPr/>
          <p:nvPr/>
        </p:nvSpPr>
        <p:spPr>
          <a:xfrm>
            <a:off x="2915816" y="3356992"/>
            <a:ext cx="504056" cy="1440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lnSpc>
                <a:spcPts val="800"/>
              </a:lnSpc>
            </a:pPr>
            <a:r>
              <a:rPr lang="en-US" altLang="ja-JP" sz="700" i="1" dirty="0" err="1" smtClean="0"/>
              <a:t>UserInfo</a:t>
            </a:r>
            <a:endParaRPr kumimoji="1" lang="en-US" altLang="ja-JP" sz="700" i="1" dirty="0" smtClean="0"/>
          </a:p>
        </p:txBody>
      </p:sp>
      <p:sp>
        <p:nvSpPr>
          <p:cNvPr id="47" name="正方形/長方形 46"/>
          <p:cNvSpPr/>
          <p:nvPr/>
        </p:nvSpPr>
        <p:spPr>
          <a:xfrm>
            <a:off x="2915816" y="3501008"/>
            <a:ext cx="1008112" cy="1440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lnSpc>
                <a:spcPts val="800"/>
              </a:lnSpc>
            </a:pPr>
            <a:r>
              <a:rPr lang="en-US" altLang="ja-JP" sz="700" dirty="0" smtClean="0"/>
              <a:t>nickname</a:t>
            </a:r>
            <a:endParaRPr kumimoji="1" lang="en-US" altLang="ja-JP" sz="700" dirty="0" smtClean="0"/>
          </a:p>
        </p:txBody>
      </p:sp>
      <p:sp>
        <p:nvSpPr>
          <p:cNvPr id="53" name="正方形/長方形 52"/>
          <p:cNvSpPr/>
          <p:nvPr/>
        </p:nvSpPr>
        <p:spPr>
          <a:xfrm>
            <a:off x="2915816" y="3645024"/>
            <a:ext cx="1008112" cy="1440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lnSpc>
                <a:spcPts val="800"/>
              </a:lnSpc>
            </a:pPr>
            <a:r>
              <a:rPr lang="en-US" altLang="ja-JP" sz="700" dirty="0" err="1" smtClean="0"/>
              <a:t>user_id</a:t>
            </a:r>
            <a:endParaRPr kumimoji="1" lang="en-US" altLang="ja-JP" sz="700" dirty="0" smtClean="0"/>
          </a:p>
        </p:txBody>
      </p:sp>
      <p:sp>
        <p:nvSpPr>
          <p:cNvPr id="55" name="正方形/長方形 54"/>
          <p:cNvSpPr/>
          <p:nvPr/>
        </p:nvSpPr>
        <p:spPr>
          <a:xfrm>
            <a:off x="2915816" y="3789040"/>
            <a:ext cx="1008112" cy="1440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lnSpc>
                <a:spcPts val="800"/>
              </a:lnSpc>
            </a:pPr>
            <a:r>
              <a:rPr lang="en-US" altLang="ja-JP" sz="700" dirty="0" err="1" smtClean="0"/>
              <a:t>room_id</a:t>
            </a:r>
            <a:endParaRPr kumimoji="1" lang="en-US" altLang="ja-JP" sz="700" dirty="0" smtClean="0"/>
          </a:p>
        </p:txBody>
      </p:sp>
      <p:sp>
        <p:nvSpPr>
          <p:cNvPr id="56" name="正方形/長方形 55"/>
          <p:cNvSpPr/>
          <p:nvPr/>
        </p:nvSpPr>
        <p:spPr>
          <a:xfrm>
            <a:off x="1259632" y="2780928"/>
            <a:ext cx="504056" cy="1440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lnSpc>
                <a:spcPts val="800"/>
              </a:lnSpc>
            </a:pPr>
            <a:r>
              <a:rPr lang="en-US" altLang="ja-JP" sz="700" i="1" dirty="0" smtClean="0"/>
              <a:t>Server DB</a:t>
            </a:r>
            <a:endParaRPr kumimoji="1" lang="en-US" altLang="ja-JP" sz="700" i="1" dirty="0" smtClean="0"/>
          </a:p>
        </p:txBody>
      </p:sp>
      <p:sp>
        <p:nvSpPr>
          <p:cNvPr id="34" name="正方形/長方形 33"/>
          <p:cNvSpPr/>
          <p:nvPr/>
        </p:nvSpPr>
        <p:spPr>
          <a:xfrm>
            <a:off x="1259632" y="2924944"/>
            <a:ext cx="1080120" cy="1440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lnSpc>
                <a:spcPts val="800"/>
              </a:lnSpc>
            </a:pPr>
            <a:r>
              <a:rPr lang="en-US" altLang="ja-JP" sz="700" dirty="0" smtClean="0"/>
              <a:t>rooms[</a:t>
            </a:r>
            <a:r>
              <a:rPr lang="en-US" altLang="ja-JP" sz="700" dirty="0" err="1" smtClean="0"/>
              <a:t>room_id</a:t>
            </a:r>
            <a:r>
              <a:rPr lang="en-US" altLang="ja-JP" sz="700" dirty="0" smtClean="0"/>
              <a:t>] : </a:t>
            </a:r>
            <a:r>
              <a:rPr lang="en-US" altLang="ja-JP" sz="700" dirty="0" err="1" smtClean="0"/>
              <a:t>Dict</a:t>
            </a:r>
            <a:endParaRPr kumimoji="1" lang="en-US" altLang="ja-JP" sz="700" dirty="0" smtClean="0"/>
          </a:p>
        </p:txBody>
      </p:sp>
      <p:sp>
        <p:nvSpPr>
          <p:cNvPr id="60" name="正方形/長方形 59"/>
          <p:cNvSpPr/>
          <p:nvPr/>
        </p:nvSpPr>
        <p:spPr>
          <a:xfrm>
            <a:off x="2915816" y="2924944"/>
            <a:ext cx="1008112" cy="1440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lnSpc>
                <a:spcPts val="800"/>
              </a:lnSpc>
            </a:pPr>
            <a:r>
              <a:rPr lang="en-US" altLang="ja-JP" sz="700" dirty="0" smtClean="0"/>
              <a:t>game : </a:t>
            </a:r>
            <a:r>
              <a:rPr lang="en-US" altLang="ja-JP" sz="700" dirty="0" err="1" smtClean="0"/>
              <a:t>Dict</a:t>
            </a:r>
            <a:endParaRPr kumimoji="1" lang="en-US" altLang="ja-JP" sz="700" dirty="0" smtClean="0"/>
          </a:p>
        </p:txBody>
      </p:sp>
      <p:sp>
        <p:nvSpPr>
          <p:cNvPr id="62" name="正方形/長方形 61"/>
          <p:cNvSpPr/>
          <p:nvPr/>
        </p:nvSpPr>
        <p:spPr>
          <a:xfrm>
            <a:off x="4499992" y="3356992"/>
            <a:ext cx="504056" cy="1440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lnSpc>
                <a:spcPts val="800"/>
              </a:lnSpc>
            </a:pPr>
            <a:r>
              <a:rPr lang="en-US" altLang="ja-JP" sz="700" i="1" dirty="0" err="1" smtClean="0"/>
              <a:t>GameInfo</a:t>
            </a:r>
            <a:endParaRPr kumimoji="1" lang="en-US" altLang="ja-JP" sz="700" i="1" dirty="0" smtClean="0"/>
          </a:p>
        </p:txBody>
      </p:sp>
      <p:sp>
        <p:nvSpPr>
          <p:cNvPr id="39" name="正方形/長方形 38"/>
          <p:cNvSpPr/>
          <p:nvPr/>
        </p:nvSpPr>
        <p:spPr>
          <a:xfrm>
            <a:off x="4499992" y="3501008"/>
            <a:ext cx="1008112" cy="1440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lnSpc>
                <a:spcPts val="800"/>
              </a:lnSpc>
            </a:pPr>
            <a:r>
              <a:rPr lang="en-US" altLang="ja-JP" sz="700" dirty="0" smtClean="0"/>
              <a:t>policies : </a:t>
            </a:r>
            <a:r>
              <a:rPr lang="en-US" altLang="ja-JP" sz="700" dirty="0" err="1" smtClean="0"/>
              <a:t>Dict</a:t>
            </a:r>
            <a:endParaRPr kumimoji="1" lang="en-US" altLang="ja-JP" sz="700" dirty="0" smtClean="0"/>
          </a:p>
        </p:txBody>
      </p:sp>
      <p:sp>
        <p:nvSpPr>
          <p:cNvPr id="61" name="正方形/長方形 60"/>
          <p:cNvSpPr/>
          <p:nvPr/>
        </p:nvSpPr>
        <p:spPr>
          <a:xfrm>
            <a:off x="4499992" y="3645024"/>
            <a:ext cx="1008112" cy="1440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lnSpc>
                <a:spcPts val="800"/>
              </a:lnSpc>
            </a:pPr>
            <a:r>
              <a:rPr lang="en-US" altLang="ja-JP" sz="700" dirty="0" smtClean="0"/>
              <a:t>context : </a:t>
            </a:r>
            <a:r>
              <a:rPr lang="en-US" altLang="ja-JP" sz="700" dirty="0" err="1" smtClean="0"/>
              <a:t>Dict</a:t>
            </a:r>
            <a:endParaRPr kumimoji="1" lang="en-US" altLang="ja-JP" sz="700" dirty="0" smtClean="0"/>
          </a:p>
        </p:txBody>
      </p:sp>
      <p:sp>
        <p:nvSpPr>
          <p:cNvPr id="67" name="正方形/長方形 66"/>
          <p:cNvSpPr/>
          <p:nvPr/>
        </p:nvSpPr>
        <p:spPr>
          <a:xfrm>
            <a:off x="2915816" y="3933056"/>
            <a:ext cx="1008112" cy="1440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lnSpc>
                <a:spcPts val="800"/>
              </a:lnSpc>
            </a:pPr>
            <a:r>
              <a:rPr lang="en-US" altLang="ja-JP" sz="700" dirty="0" smtClean="0"/>
              <a:t>state</a:t>
            </a:r>
            <a:endParaRPr kumimoji="1" lang="en-US" altLang="ja-JP" sz="700" dirty="0" smtClean="0"/>
          </a:p>
        </p:txBody>
      </p:sp>
      <p:cxnSp>
        <p:nvCxnSpPr>
          <p:cNvPr id="68" name="直線矢印コネクタ 67"/>
          <p:cNvCxnSpPr>
            <a:endCxn id="60" idx="3"/>
          </p:cNvCxnSpPr>
          <p:nvPr/>
        </p:nvCxnSpPr>
        <p:spPr>
          <a:xfrm flipH="1" flipV="1">
            <a:off x="3923928" y="2996952"/>
            <a:ext cx="504056" cy="432048"/>
          </a:xfrm>
          <a:prstGeom prst="straightConnector1">
            <a:avLst/>
          </a:prstGeom>
          <a:ln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1259632" y="3068960"/>
            <a:ext cx="1080120" cy="1440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>
              <a:lnSpc>
                <a:spcPts val="800"/>
              </a:lnSpc>
            </a:pPr>
            <a:r>
              <a:rPr lang="en-US" altLang="ja-JP" sz="700" dirty="0" smtClean="0"/>
              <a:t>users[</a:t>
            </a:r>
            <a:r>
              <a:rPr lang="en-US" altLang="ja-JP" sz="700" dirty="0" err="1" smtClean="0"/>
              <a:t>user_id</a:t>
            </a:r>
            <a:r>
              <a:rPr lang="en-US" altLang="ja-JP" sz="700" dirty="0" smtClean="0"/>
              <a:t>] : </a:t>
            </a:r>
            <a:r>
              <a:rPr lang="en-US" altLang="ja-JP" sz="700" dirty="0" err="1" smtClean="0"/>
              <a:t>Dict</a:t>
            </a:r>
            <a:endParaRPr kumimoji="1" lang="en-US" altLang="ja-JP" sz="700" dirty="0" smtClean="0"/>
          </a:p>
        </p:txBody>
      </p:sp>
      <p:cxnSp>
        <p:nvCxnSpPr>
          <p:cNvPr id="36" name="直線矢印コネクタ 35"/>
          <p:cNvCxnSpPr>
            <a:endCxn id="35" idx="3"/>
          </p:cNvCxnSpPr>
          <p:nvPr/>
        </p:nvCxnSpPr>
        <p:spPr>
          <a:xfrm flipH="1" flipV="1">
            <a:off x="2339752" y="3140968"/>
            <a:ext cx="504056" cy="216024"/>
          </a:xfrm>
          <a:prstGeom prst="straightConnector1">
            <a:avLst/>
          </a:prstGeom>
          <a:ln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/>
          <p:cNvCxnSpPr/>
          <p:nvPr/>
        </p:nvCxnSpPr>
        <p:spPr>
          <a:xfrm>
            <a:off x="0" y="0"/>
            <a:ext cx="914400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 flipV="1">
            <a:off x="0" y="0"/>
            <a:ext cx="914400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正方形/長方形 41"/>
          <p:cNvSpPr/>
          <p:nvPr/>
        </p:nvSpPr>
        <p:spPr>
          <a:xfrm>
            <a:off x="5868144" y="2348880"/>
            <a:ext cx="2808312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50" dirty="0" smtClean="0"/>
              <a:t>2014/04/05</a:t>
            </a:r>
          </a:p>
          <a:p>
            <a:pPr algn="ctr"/>
            <a:r>
              <a:rPr kumimoji="1" lang="en-US" altLang="ja-JP" sz="1050" dirty="0" smtClean="0"/>
              <a:t>Enchant</a:t>
            </a:r>
            <a:r>
              <a:rPr kumimoji="1" lang="ja-JP" altLang="en-US" sz="1050" dirty="0" smtClean="0"/>
              <a:t>導入に伴い</a:t>
            </a:r>
            <a:r>
              <a:rPr kumimoji="1" lang="en-US" altLang="ja-JP" sz="1050" dirty="0" err="1" smtClean="0"/>
              <a:t>obsolute</a:t>
            </a:r>
            <a:r>
              <a:rPr kumimoji="1" lang="ja-JP" altLang="en-US" sz="1050" dirty="0" smtClean="0"/>
              <a:t>に</a:t>
            </a:r>
            <a:endParaRPr kumimoji="1" lang="ja-JP" altLang="en-US" sz="10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/>
        </p:nvSpPr>
        <p:spPr>
          <a:xfrm>
            <a:off x="5364088" y="1340768"/>
            <a:ext cx="3528392" cy="20882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err="1" smtClean="0"/>
              <a:t>SharedYama</a:t>
            </a:r>
            <a:r>
              <a:rPr lang="en-US" altLang="ja-JP" dirty="0" smtClean="0"/>
              <a:t> = </a:t>
            </a:r>
            <a:r>
              <a:rPr lang="en-US" altLang="ja-JP" dirty="0" err="1" smtClean="0"/>
              <a:t>CardGroup.new</a:t>
            </a:r>
            <a:endParaRPr lang="en-US" altLang="ja-JP" dirty="0" smtClean="0"/>
          </a:p>
          <a:p>
            <a:r>
              <a:rPr lang="en-US" altLang="ja-JP" dirty="0" err="1" smtClean="0"/>
              <a:t>SharedYama.user</a:t>
            </a:r>
            <a:r>
              <a:rPr lang="en-US" altLang="ja-JP" dirty="0" smtClean="0"/>
              <a:t> = everyone</a:t>
            </a:r>
          </a:p>
          <a:p>
            <a:r>
              <a:rPr lang="ja-JP" altLang="en-US" dirty="0" smtClean="0"/>
              <a:t>全員のユーザで同じ内容が表示される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TODO: </a:t>
            </a:r>
            <a:r>
              <a:rPr lang="ja-JP" altLang="en-US" dirty="0" smtClean="0"/>
              <a:t>見ている方向を考慮して向きを変える？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2" name="正方形/長方形 1"/>
          <p:cNvSpPr/>
          <p:nvPr/>
        </p:nvSpPr>
        <p:spPr>
          <a:xfrm>
            <a:off x="827584" y="908720"/>
            <a:ext cx="4176464" cy="42484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smtClean="0"/>
              <a:t>Field = </a:t>
            </a:r>
            <a:r>
              <a:rPr lang="en-US" altLang="ja-JP" dirty="0" err="1" smtClean="0"/>
              <a:t>CardGroup.new</a:t>
            </a:r>
            <a:endParaRPr lang="en-US" altLang="ja-JP" dirty="0" smtClean="0"/>
          </a:p>
          <a:p>
            <a:r>
              <a:rPr lang="en-US" altLang="ja-JP" dirty="0" err="1" smtClean="0"/>
              <a:t>Field.user</a:t>
            </a:r>
            <a:r>
              <a:rPr lang="en-US" altLang="ja-JP" dirty="0" smtClean="0"/>
              <a:t> = everyone</a:t>
            </a:r>
          </a:p>
          <a:p>
            <a:r>
              <a:rPr lang="ja-JP" altLang="en-US" dirty="0" smtClean="0"/>
              <a:t>全員のユーザで同じ内容が表示される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TODO: </a:t>
            </a:r>
            <a:r>
              <a:rPr lang="ja-JP" altLang="en-US" dirty="0" smtClean="0"/>
              <a:t>見ている方向を考慮して向きを変える？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3" name="正方形/長方形 2"/>
          <p:cNvSpPr/>
          <p:nvPr/>
        </p:nvSpPr>
        <p:spPr>
          <a:xfrm>
            <a:off x="1259632" y="5445224"/>
            <a:ext cx="5040560" cy="10081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dirty="0" smtClean="0"/>
              <a:t>Hand = </a:t>
            </a:r>
            <a:r>
              <a:rPr lang="en-US" altLang="ja-JP" dirty="0" err="1" smtClean="0"/>
              <a:t>CardGroup.new</a:t>
            </a:r>
            <a:endParaRPr lang="en-US" altLang="ja-JP" dirty="0" smtClean="0"/>
          </a:p>
          <a:p>
            <a:r>
              <a:rPr kumimoji="1" lang="en-US" altLang="ja-JP" dirty="0" err="1" smtClean="0"/>
              <a:t>Hand.user</a:t>
            </a:r>
            <a:r>
              <a:rPr kumimoji="1" lang="en-US" altLang="ja-JP" dirty="0" smtClean="0"/>
              <a:t> = xxx</a:t>
            </a:r>
          </a:p>
          <a:p>
            <a:r>
              <a:rPr lang="ja-JP" altLang="en-US" dirty="0" smtClean="0"/>
              <a:t>各ユーザの手札</a:t>
            </a:r>
            <a:r>
              <a:rPr lang="en-US" altLang="ja-JP" dirty="0" smtClean="0"/>
              <a:t>(</a:t>
            </a:r>
            <a:r>
              <a:rPr lang="ja-JP" altLang="en-US" dirty="0" smtClean="0"/>
              <a:t>表向き</a:t>
            </a:r>
            <a:r>
              <a:rPr lang="en-US" altLang="ja-JP" dirty="0" smtClean="0"/>
              <a:t>)</a:t>
            </a:r>
            <a:r>
              <a:rPr lang="ja-JP" altLang="en-US" dirty="0" smtClean="0"/>
              <a:t>が表示される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0" y="2420888"/>
            <a:ext cx="3456384" cy="15841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dirty="0" smtClean="0"/>
              <a:t>&lt;</a:t>
            </a:r>
            <a:r>
              <a:rPr kumimoji="1" lang="ja-JP" altLang="en-US" dirty="0" smtClean="0"/>
              <a:t>札置き場</a:t>
            </a:r>
            <a:r>
              <a:rPr kumimoji="1" lang="en-US" altLang="ja-JP" dirty="0" smtClean="0"/>
              <a:t>: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CardGroup</a:t>
            </a:r>
            <a:r>
              <a:rPr kumimoji="1" lang="en-US" altLang="ja-JP" dirty="0" smtClean="0"/>
              <a:t>&gt;</a:t>
            </a:r>
          </a:p>
          <a:p>
            <a:r>
              <a:rPr lang="en-US" altLang="ja-JP" dirty="0" smtClean="0"/>
              <a:t>User: </a:t>
            </a:r>
            <a:r>
              <a:rPr lang="ja-JP" altLang="en-US" dirty="0" smtClean="0"/>
              <a:t>所属ユーザ</a:t>
            </a:r>
            <a:r>
              <a:rPr lang="en-US" altLang="ja-JP" dirty="0" smtClean="0"/>
              <a:t>or</a:t>
            </a:r>
            <a:r>
              <a:rPr lang="ja-JP" altLang="en-US" dirty="0" smtClean="0"/>
              <a:t>共有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5220072" y="5733256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Card1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1907704" y="2420888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Card2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2915816" y="2420888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Card3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7668344" y="2996952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Card4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7452320" y="2852936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Card5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9324528" y="908720"/>
            <a:ext cx="151216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9324528" y="1556792"/>
            <a:ext cx="151216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251520" y="332656"/>
            <a:ext cx="3744416" cy="5040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ルールをシステムが意識する</a:t>
            </a:r>
            <a:endParaRPr kumimoji="1" lang="ja-JP" altLang="en-US" dirty="0"/>
          </a:p>
        </p:txBody>
      </p:sp>
      <p:cxnSp>
        <p:nvCxnSpPr>
          <p:cNvPr id="15" name="直線コネクタ 14"/>
          <p:cNvCxnSpPr/>
          <p:nvPr/>
        </p:nvCxnSpPr>
        <p:spPr>
          <a:xfrm>
            <a:off x="0" y="0"/>
            <a:ext cx="914400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 flipV="1">
            <a:off x="0" y="0"/>
            <a:ext cx="914400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爆発 2 12"/>
          <p:cNvSpPr/>
          <p:nvPr/>
        </p:nvSpPr>
        <p:spPr>
          <a:xfrm>
            <a:off x="7740352" y="692696"/>
            <a:ext cx="1403648" cy="936104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827584" y="980728"/>
            <a:ext cx="6912768" cy="42484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ja-JP" altLang="en-US" dirty="0" smtClean="0"/>
              <a:t>共有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7" name="正方形/長方形 6"/>
          <p:cNvSpPr/>
          <p:nvPr/>
        </p:nvSpPr>
        <p:spPr>
          <a:xfrm>
            <a:off x="1475656" y="1340768"/>
            <a:ext cx="1152128" cy="20882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dirty="0" smtClean="0"/>
              <a:t>Group</a:t>
            </a:r>
          </a:p>
          <a:p>
            <a:pPr algn="ctr"/>
            <a:endParaRPr lang="en-US" altLang="ja-JP" dirty="0" smtClean="0"/>
          </a:p>
          <a:p>
            <a:pPr algn="ctr"/>
            <a:endParaRPr kumimoji="1" lang="en-US" altLang="ja-JP" dirty="0" smtClean="0"/>
          </a:p>
          <a:p>
            <a:endParaRPr kumimoji="1" lang="en-US" altLang="ja-JP" sz="900" dirty="0" smtClean="0"/>
          </a:p>
          <a:p>
            <a:r>
              <a:rPr kumimoji="1" lang="en-US" altLang="ja-JP" sz="900" dirty="0" smtClean="0"/>
              <a:t>1</a:t>
            </a:r>
            <a:r>
              <a:rPr lang="ja-JP" altLang="en-US" sz="900" dirty="0" smtClean="0"/>
              <a:t>番上のカード操作</a:t>
            </a:r>
            <a:endParaRPr lang="en-US" altLang="ja-JP" sz="900" dirty="0" smtClean="0"/>
          </a:p>
          <a:p>
            <a:r>
              <a:rPr kumimoji="1" lang="ja-JP" altLang="en-US" sz="900" dirty="0" smtClean="0"/>
              <a:t>配る</a:t>
            </a:r>
            <a:endParaRPr kumimoji="1" lang="en-US" altLang="ja-JP" sz="900" dirty="0" smtClean="0"/>
          </a:p>
          <a:p>
            <a:r>
              <a:rPr lang="ja-JP" altLang="en-US" sz="900" dirty="0" smtClean="0"/>
              <a:t>ランダムに広げる</a:t>
            </a:r>
            <a:endParaRPr lang="en-US" altLang="ja-JP" sz="900" dirty="0" smtClean="0"/>
          </a:p>
          <a:p>
            <a:r>
              <a:rPr kumimoji="1" lang="ja-JP" altLang="en-US" sz="900" dirty="0" smtClean="0"/>
              <a:t>グループ内のシャッフル</a:t>
            </a:r>
            <a:endParaRPr kumimoji="1" lang="en-US" altLang="ja-JP" sz="900" dirty="0" smtClean="0"/>
          </a:p>
          <a:p>
            <a:r>
              <a:rPr kumimoji="1" lang="ja-JP" altLang="en-US" sz="900" dirty="0" smtClean="0"/>
              <a:t>グループ内移動</a:t>
            </a:r>
            <a:endParaRPr kumimoji="1" lang="en-US" altLang="ja-JP" sz="900" dirty="0" smtClean="0"/>
          </a:p>
          <a:p>
            <a:r>
              <a:rPr lang="ja-JP" altLang="en-US" sz="900" dirty="0" smtClean="0"/>
              <a:t>グループごと移動</a:t>
            </a:r>
            <a:endParaRPr kumimoji="1" lang="ja-JP" altLang="en-US" sz="900" dirty="0"/>
          </a:p>
        </p:txBody>
      </p:sp>
      <p:sp>
        <p:nvSpPr>
          <p:cNvPr id="2" name="正方形/長方形 1"/>
          <p:cNvSpPr/>
          <p:nvPr/>
        </p:nvSpPr>
        <p:spPr>
          <a:xfrm>
            <a:off x="251520" y="332656"/>
            <a:ext cx="3744416" cy="50405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ルールをシステムが意識</a:t>
            </a:r>
            <a:r>
              <a:rPr lang="ja-JP" altLang="en-US" dirty="0" smtClean="0"/>
              <a:t>しない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827584" y="5229200"/>
            <a:ext cx="6912768" cy="13681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dirty="0" smtClean="0"/>
              <a:t>固有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619672" y="1772816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CardN</a:t>
            </a:r>
            <a:endParaRPr kumimoji="1" lang="en-US" altLang="ja-JP" dirty="0" smtClean="0"/>
          </a:p>
        </p:txBody>
      </p:sp>
      <p:sp>
        <p:nvSpPr>
          <p:cNvPr id="6" name="正方形/長方形 5"/>
          <p:cNvSpPr/>
          <p:nvPr/>
        </p:nvSpPr>
        <p:spPr>
          <a:xfrm>
            <a:off x="1691680" y="1844824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CardN</a:t>
            </a:r>
            <a:endParaRPr kumimoji="1" lang="en-US" altLang="ja-JP" dirty="0" smtClean="0"/>
          </a:p>
        </p:txBody>
      </p:sp>
      <p:sp>
        <p:nvSpPr>
          <p:cNvPr id="8" name="正方形/長方形 7"/>
          <p:cNvSpPr/>
          <p:nvPr/>
        </p:nvSpPr>
        <p:spPr>
          <a:xfrm>
            <a:off x="3275856" y="1844824"/>
            <a:ext cx="792088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CardN</a:t>
            </a:r>
            <a:endParaRPr kumimoji="1" lang="en-US" altLang="ja-JP" dirty="0" smtClean="0"/>
          </a:p>
        </p:txBody>
      </p:sp>
      <p:sp>
        <p:nvSpPr>
          <p:cNvPr id="9" name="正方形/長方形 8"/>
          <p:cNvSpPr/>
          <p:nvPr/>
        </p:nvSpPr>
        <p:spPr>
          <a:xfrm>
            <a:off x="3131840" y="1340768"/>
            <a:ext cx="1080120" cy="1872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en-US" altLang="ja-JP" dirty="0" smtClean="0"/>
          </a:p>
          <a:p>
            <a:pPr algn="ctr"/>
            <a:endParaRPr lang="en-US" altLang="ja-JP" dirty="0" smtClean="0"/>
          </a:p>
          <a:p>
            <a:pPr algn="ctr"/>
            <a:endParaRPr kumimoji="1" lang="en-US" altLang="ja-JP" dirty="0" smtClean="0"/>
          </a:p>
          <a:p>
            <a:endParaRPr kumimoji="1" lang="en-US" altLang="ja-JP" sz="900" dirty="0" smtClean="0"/>
          </a:p>
          <a:p>
            <a:r>
              <a:rPr kumimoji="1" lang="ja-JP" altLang="en-US" sz="900" dirty="0" smtClean="0"/>
              <a:t>ひっくり返す</a:t>
            </a:r>
            <a:endParaRPr kumimoji="1" lang="en-US" altLang="ja-JP" sz="900" dirty="0" smtClean="0"/>
          </a:p>
          <a:p>
            <a:r>
              <a:rPr lang="ja-JP" altLang="en-US" sz="900" dirty="0" smtClean="0"/>
              <a:t>移動</a:t>
            </a:r>
            <a:endParaRPr lang="en-US" altLang="ja-JP" sz="900" dirty="0" smtClean="0"/>
          </a:p>
          <a:p>
            <a:r>
              <a:rPr lang="ja-JP" altLang="en-US" sz="900" dirty="0" smtClean="0"/>
              <a:t>特定の誰かに見せる</a:t>
            </a:r>
            <a:endParaRPr lang="en-US" altLang="ja-JP" sz="900" dirty="0" smtClean="0"/>
          </a:p>
        </p:txBody>
      </p:sp>
      <p:sp>
        <p:nvSpPr>
          <p:cNvPr id="10" name="正方形/長方形 9"/>
          <p:cNvSpPr/>
          <p:nvPr/>
        </p:nvSpPr>
        <p:spPr>
          <a:xfrm>
            <a:off x="7956376" y="908720"/>
            <a:ext cx="936104" cy="648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dirty="0" smtClean="0"/>
              <a:t>固有</a:t>
            </a:r>
            <a:endParaRPr kumimoji="1" lang="en-US" altLang="ja-JP" dirty="0" smtClean="0"/>
          </a:p>
          <a:p>
            <a:r>
              <a:rPr lang="en-US" altLang="ja-JP" sz="1200" dirty="0" smtClean="0"/>
              <a:t>(</a:t>
            </a:r>
            <a:r>
              <a:rPr lang="ja-JP" altLang="en-US" sz="1200" dirty="0" smtClean="0"/>
              <a:t>他ユーザ</a:t>
            </a:r>
            <a:r>
              <a:rPr lang="en-US" altLang="ja-JP" sz="1200" dirty="0" smtClean="0"/>
              <a:t>)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7956376" y="1628800"/>
            <a:ext cx="936104" cy="648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dirty="0" smtClean="0"/>
              <a:t>固有</a:t>
            </a:r>
            <a:endParaRPr kumimoji="1" lang="en-US" altLang="ja-JP" dirty="0" smtClean="0"/>
          </a:p>
          <a:p>
            <a:r>
              <a:rPr lang="en-US" altLang="ja-JP" sz="1200" dirty="0" smtClean="0"/>
              <a:t>(</a:t>
            </a:r>
            <a:r>
              <a:rPr lang="ja-JP" altLang="en-US" sz="1200" dirty="0" smtClean="0"/>
              <a:t>他ユーザ</a:t>
            </a:r>
            <a:r>
              <a:rPr lang="en-US" altLang="ja-JP" sz="1200" dirty="0" smtClean="0"/>
              <a:t>)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7956376" y="2348880"/>
            <a:ext cx="936104" cy="6480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dirty="0" smtClean="0"/>
              <a:t>固有</a:t>
            </a:r>
            <a:endParaRPr kumimoji="1" lang="en-US" altLang="ja-JP" dirty="0" smtClean="0"/>
          </a:p>
          <a:p>
            <a:r>
              <a:rPr lang="en-US" altLang="ja-JP" sz="1200" dirty="0" smtClean="0"/>
              <a:t>(</a:t>
            </a:r>
            <a:r>
              <a:rPr lang="ja-JP" altLang="en-US" sz="1200" dirty="0" smtClean="0"/>
              <a:t>他ユーザ</a:t>
            </a:r>
            <a:r>
              <a:rPr lang="en-US" altLang="ja-JP" sz="1200" dirty="0" smtClean="0"/>
              <a:t>)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611560" y="764704"/>
            <a:ext cx="3600400" cy="18722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dirty="0" smtClean="0"/>
              <a:t>Card</a:t>
            </a:r>
          </a:p>
          <a:p>
            <a:r>
              <a:rPr lang="en-US" altLang="ja-JP" sz="1200" dirty="0" err="1" smtClean="0"/>
              <a:t>card_id</a:t>
            </a:r>
            <a:r>
              <a:rPr lang="en-US" altLang="ja-JP" sz="1200" dirty="0" smtClean="0"/>
              <a:t>:</a:t>
            </a:r>
            <a:r>
              <a:rPr lang="ja-JP" altLang="en-US" sz="1200" dirty="0" smtClean="0"/>
              <a:t>カード固有</a:t>
            </a:r>
            <a:r>
              <a:rPr lang="en-US" altLang="ja-JP" sz="1200" dirty="0" smtClean="0"/>
              <a:t>ID (</a:t>
            </a:r>
            <a:r>
              <a:rPr lang="ja-JP" altLang="en-US" sz="1200" dirty="0" smtClean="0"/>
              <a:t>同じカード</a:t>
            </a:r>
            <a:r>
              <a:rPr lang="en-US" altLang="ja-JP" sz="1200" dirty="0" smtClean="0"/>
              <a:t>2</a:t>
            </a:r>
            <a:r>
              <a:rPr lang="ja-JP" altLang="en-US" sz="1200" dirty="0" smtClean="0"/>
              <a:t>枚でも別番号</a:t>
            </a:r>
            <a:r>
              <a:rPr lang="en-US" altLang="ja-JP" sz="1200" dirty="0" smtClean="0"/>
              <a:t>)</a:t>
            </a:r>
          </a:p>
          <a:p>
            <a:r>
              <a:rPr lang="en-US" altLang="ja-JP" sz="1200" dirty="0" err="1" smtClean="0"/>
              <a:t>image_ids</a:t>
            </a:r>
            <a:r>
              <a:rPr lang="en-US" altLang="ja-JP" sz="1200" dirty="0" smtClean="0"/>
              <a:t>:[closed</a:t>
            </a:r>
            <a:r>
              <a:rPr lang="ja-JP" altLang="en-US" sz="1200" dirty="0" smtClean="0"/>
              <a:t>状態の</a:t>
            </a:r>
            <a:r>
              <a:rPr lang="en-US" altLang="ja-JP" sz="1200" dirty="0" err="1" smtClean="0"/>
              <a:t>ID,opened</a:t>
            </a:r>
            <a:r>
              <a:rPr lang="ja-JP" altLang="en-US" sz="1200" dirty="0" smtClean="0"/>
              <a:t>状態の</a:t>
            </a:r>
            <a:r>
              <a:rPr lang="en-US" altLang="ja-JP" sz="1200" dirty="0" smtClean="0"/>
              <a:t>ID]</a:t>
            </a:r>
          </a:p>
          <a:p>
            <a:r>
              <a:rPr lang="en-US" altLang="ja-JP" sz="1200" dirty="0" err="1" smtClean="0"/>
              <a:t>x,y</a:t>
            </a:r>
            <a:r>
              <a:rPr lang="en-US" altLang="ja-JP" sz="1200" dirty="0" smtClean="0"/>
              <a:t>:</a:t>
            </a:r>
            <a:r>
              <a:rPr lang="ja-JP" altLang="en-US" sz="1200" dirty="0" smtClean="0"/>
              <a:t>座標</a:t>
            </a:r>
            <a:r>
              <a:rPr lang="en-US" altLang="ja-JP" sz="1200" dirty="0" smtClean="0"/>
              <a:t>(</a:t>
            </a:r>
            <a:r>
              <a:rPr lang="ja-JP" altLang="en-US" sz="1200" dirty="0" smtClean="0"/>
              <a:t>ピクセル</a:t>
            </a:r>
            <a:r>
              <a:rPr lang="en-US" altLang="ja-JP" sz="1200" dirty="0" smtClean="0"/>
              <a:t>)</a:t>
            </a:r>
          </a:p>
          <a:p>
            <a:r>
              <a:rPr lang="en-US" altLang="ja-JP" sz="1200" dirty="0" smtClean="0"/>
              <a:t>z:</a:t>
            </a:r>
            <a:r>
              <a:rPr lang="ja-JP" altLang="en-US" sz="1200" dirty="0" smtClean="0"/>
              <a:t>表示順</a:t>
            </a:r>
            <a:r>
              <a:rPr lang="en-US" altLang="ja-JP" sz="1200" dirty="0" smtClean="0"/>
              <a:t>(</a:t>
            </a:r>
            <a:r>
              <a:rPr lang="ja-JP" altLang="en-US" sz="1200" dirty="0" smtClean="0"/>
              <a:t>大きいほど手前</a:t>
            </a:r>
            <a:r>
              <a:rPr lang="en-US" altLang="ja-JP" sz="1200" dirty="0" smtClean="0"/>
              <a:t>)</a:t>
            </a:r>
          </a:p>
          <a:p>
            <a:r>
              <a:rPr lang="en-US" altLang="ja-JP" sz="1200" dirty="0" smtClean="0"/>
              <a:t>opened:</a:t>
            </a:r>
            <a:r>
              <a:rPr lang="ja-JP" altLang="en-US" sz="1200" dirty="0" smtClean="0"/>
              <a:t>開いた状態かどうか</a:t>
            </a:r>
            <a:endParaRPr lang="en-US" altLang="ja-JP" sz="1200" dirty="0" smtClean="0"/>
          </a:p>
          <a:p>
            <a:r>
              <a:rPr lang="en-US" altLang="ja-JP" sz="1200" dirty="0" smtClean="0"/>
              <a:t>user:</a:t>
            </a:r>
            <a:r>
              <a:rPr lang="ja-JP" altLang="en-US" sz="1200" dirty="0" smtClean="0"/>
              <a:t>所有ユーザ</a:t>
            </a:r>
            <a:r>
              <a:rPr lang="en-US" altLang="ja-JP" sz="1200" dirty="0" smtClean="0"/>
              <a:t>(null</a:t>
            </a:r>
            <a:r>
              <a:rPr lang="ja-JP" altLang="en-US" sz="1200" dirty="0" smtClean="0"/>
              <a:t>なら共有</a:t>
            </a:r>
            <a:r>
              <a:rPr lang="en-US" altLang="ja-JP" sz="1200" dirty="0" smtClean="0"/>
              <a:t>)</a:t>
            </a:r>
          </a:p>
          <a:p>
            <a:r>
              <a:rPr lang="en-US" altLang="ja-JP" sz="1200" dirty="0" err="1" smtClean="0"/>
              <a:t>group:TODO</a:t>
            </a:r>
            <a:endParaRPr lang="en-US" altLang="ja-JP" sz="1200" dirty="0" smtClean="0"/>
          </a:p>
          <a:p>
            <a:r>
              <a:rPr lang="en-US" altLang="ja-JP" sz="1200" dirty="0" err="1" smtClean="0"/>
              <a:t>zgroup:TODO</a:t>
            </a:r>
            <a:endParaRPr lang="en-US" altLang="ja-JP" sz="12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115616" y="1268760"/>
            <a:ext cx="4968552" cy="309634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1547664" y="4365104"/>
            <a:ext cx="453650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My cards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6084168" y="1268760"/>
            <a:ext cx="648072" cy="151216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Users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1115616" y="4365104"/>
            <a:ext cx="432048" cy="64807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700" dirty="0" smtClean="0"/>
              <a:t>myself</a:t>
            </a:r>
            <a:endParaRPr kumimoji="1" lang="ja-JP" altLang="en-US" sz="700" dirty="0"/>
          </a:p>
        </p:txBody>
      </p:sp>
      <p:sp>
        <p:nvSpPr>
          <p:cNvPr id="11" name="上下矢印 10"/>
          <p:cNvSpPr/>
          <p:nvPr/>
        </p:nvSpPr>
        <p:spPr>
          <a:xfrm>
            <a:off x="6588224" y="1268760"/>
            <a:ext cx="144016" cy="151216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G:\vim_ki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4365104"/>
            <a:ext cx="288032" cy="288032"/>
          </a:xfrm>
          <a:prstGeom prst="rect">
            <a:avLst/>
          </a:prstGeom>
          <a:noFill/>
        </p:spPr>
      </p:pic>
      <p:sp>
        <p:nvSpPr>
          <p:cNvPr id="13" name="左大かっこ 12"/>
          <p:cNvSpPr/>
          <p:nvPr/>
        </p:nvSpPr>
        <p:spPr>
          <a:xfrm>
            <a:off x="899592" y="1268760"/>
            <a:ext cx="144016" cy="3744416"/>
          </a:xfrm>
          <a:prstGeom prst="leftBracket">
            <a:avLst>
              <a:gd name="adj" fmla="val 2298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左大かっこ 13"/>
          <p:cNvSpPr/>
          <p:nvPr/>
        </p:nvSpPr>
        <p:spPr>
          <a:xfrm rot="5400000">
            <a:off x="3851920" y="-1683568"/>
            <a:ext cx="144016" cy="5616624"/>
          </a:xfrm>
          <a:prstGeom prst="leftBracket">
            <a:avLst>
              <a:gd name="adj" fmla="val 2298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1115616" y="836712"/>
            <a:ext cx="5616624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16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683568" y="1268760"/>
            <a:ext cx="216024" cy="3744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9</a:t>
            </a:r>
            <a:endParaRPr kumimoji="1" lang="ja-JP" altLang="en-US" dirty="0"/>
          </a:p>
        </p:txBody>
      </p:sp>
      <p:pic>
        <p:nvPicPr>
          <p:cNvPr id="1027" name="Picture 3" descr="G:\logo_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8184" y="1340768"/>
            <a:ext cx="304975" cy="288032"/>
          </a:xfrm>
          <a:prstGeom prst="rect">
            <a:avLst/>
          </a:prstGeom>
          <a:noFill/>
        </p:spPr>
      </p:pic>
      <p:pic>
        <p:nvPicPr>
          <p:cNvPr id="1028" name="Picture 4" descr="G:\hog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8184" y="1628800"/>
            <a:ext cx="288032" cy="288032"/>
          </a:xfrm>
          <a:prstGeom prst="rect">
            <a:avLst/>
          </a:prstGeom>
          <a:noFill/>
        </p:spPr>
      </p:pic>
      <p:pic>
        <p:nvPicPr>
          <p:cNvPr id="1029" name="Picture 5" descr="C:\Program Files (x86)\Cards.2005.01\Regular 79x123 Gifs\1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88024" y="4437112"/>
            <a:ext cx="349122" cy="5435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23" name="正方形/長方形 22"/>
          <p:cNvSpPr/>
          <p:nvPr/>
        </p:nvSpPr>
        <p:spPr>
          <a:xfrm>
            <a:off x="6084168" y="2780928"/>
            <a:ext cx="648072" cy="223224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25" name="四角形吹き出し 24"/>
          <p:cNvSpPr/>
          <p:nvPr/>
        </p:nvSpPr>
        <p:spPr>
          <a:xfrm>
            <a:off x="1331640" y="1412776"/>
            <a:ext cx="4536504" cy="648072"/>
          </a:xfrm>
          <a:prstGeom prst="wedgeRectCallout">
            <a:avLst>
              <a:gd name="adj1" fmla="val 61460"/>
              <a:gd name="adj2" fmla="val -240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Kimu’s</a:t>
            </a:r>
            <a:r>
              <a:rPr lang="en-US" altLang="ja-JP" dirty="0" smtClean="0"/>
              <a:t> cards</a:t>
            </a:r>
            <a:endParaRPr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4644008" y="2060848"/>
            <a:ext cx="1224136" cy="20648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pic>
        <p:nvPicPr>
          <p:cNvPr id="1030" name="Picture 6" descr="R:\shoes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12160" y="4509120"/>
            <a:ext cx="297033" cy="360040"/>
          </a:xfrm>
          <a:prstGeom prst="rect">
            <a:avLst/>
          </a:prstGeom>
          <a:noFill/>
        </p:spPr>
      </p:pic>
      <p:pic>
        <p:nvPicPr>
          <p:cNvPr id="28" name="Picture 3" descr="G:\logo_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200000">
            <a:off x="4718252" y="2058613"/>
            <a:ext cx="224496" cy="212024"/>
          </a:xfrm>
          <a:prstGeom prst="rect">
            <a:avLst/>
          </a:prstGeom>
          <a:noFill/>
        </p:spPr>
      </p:pic>
      <p:pic>
        <p:nvPicPr>
          <p:cNvPr id="29" name="Picture 3" descr="G:\logo_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5004048" y="2060848"/>
            <a:ext cx="224496" cy="212024"/>
          </a:xfrm>
          <a:prstGeom prst="rect">
            <a:avLst/>
          </a:prstGeom>
          <a:noFill/>
        </p:spPr>
      </p:pic>
      <p:pic>
        <p:nvPicPr>
          <p:cNvPr id="30" name="Picture 3" descr="G:\logo_whit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5285844" y="2058613"/>
            <a:ext cx="224497" cy="212025"/>
          </a:xfrm>
          <a:prstGeom prst="rect">
            <a:avLst/>
          </a:prstGeom>
          <a:noFill/>
        </p:spPr>
      </p:pic>
      <p:sp>
        <p:nvSpPr>
          <p:cNvPr id="31" name="正方形/長方形 30"/>
          <p:cNvSpPr/>
          <p:nvPr/>
        </p:nvSpPr>
        <p:spPr>
          <a:xfrm>
            <a:off x="6372200" y="1484784"/>
            <a:ext cx="144016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kumimoji="1" lang="en-US" altLang="ja-JP" sz="800" i="1" dirty="0" smtClean="0"/>
              <a:t>12</a:t>
            </a:r>
            <a:endParaRPr kumimoji="1" lang="ja-JP" altLang="en-US" sz="800" i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kumimoji="1" lang="ja-JP" altLang="en-US" sz="3600" dirty="0" smtClean="0"/>
              <a:t>命名規則</a:t>
            </a:r>
            <a:endParaRPr kumimoji="1" lang="ja-JP" altLang="en-US" sz="36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r>
              <a:rPr kumimoji="1" lang="en-US" altLang="ja-JP" sz="2400" dirty="0" smtClean="0"/>
              <a:t>Socket</a:t>
            </a:r>
            <a:r>
              <a:rPr kumimoji="1" lang="ja-JP" altLang="en-US" sz="2400" dirty="0" smtClean="0"/>
              <a:t>のメッセージ名</a:t>
            </a:r>
            <a:endParaRPr kumimoji="1" lang="en-US" altLang="ja-JP" sz="2400" dirty="0" smtClean="0"/>
          </a:p>
          <a:p>
            <a:pPr lvl="1"/>
            <a:r>
              <a:rPr kumimoji="1" lang="en-US" altLang="ja-JP" sz="2000" dirty="0" smtClean="0"/>
              <a:t>emit</a:t>
            </a:r>
            <a:r>
              <a:rPr kumimoji="1" lang="ja-JP" altLang="en-US" sz="2000" dirty="0" smtClean="0"/>
              <a:t>する側から見て、「動詞</a:t>
            </a:r>
            <a:r>
              <a:rPr kumimoji="1" lang="en-US" altLang="ja-JP" sz="2000" dirty="0" smtClean="0"/>
              <a:t>(+</a:t>
            </a:r>
            <a:r>
              <a:rPr kumimoji="1" lang="ja-JP" altLang="en-US" sz="2000" dirty="0" smtClean="0"/>
              <a:t>目的語</a:t>
            </a:r>
            <a:r>
              <a:rPr kumimoji="1" lang="en-US" altLang="ja-JP" sz="2000" dirty="0" smtClean="0"/>
              <a:t>)</a:t>
            </a:r>
            <a:r>
              <a:rPr kumimoji="1" lang="ja-JP" altLang="en-US" sz="2000" dirty="0" smtClean="0"/>
              <a:t>」で命名する</a:t>
            </a:r>
            <a:endParaRPr kumimoji="1" lang="ja-JP" alt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</TotalTime>
  <Words>533</Words>
  <Application>Microsoft Office PowerPoint</Application>
  <PresentationFormat>画面に合わせる (4:3)</PresentationFormat>
  <Paragraphs>165</Paragraphs>
  <Slides>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0" baseType="lpstr">
      <vt:lpstr>Office テーマ</vt:lpstr>
      <vt:lpstr>スライド 1</vt:lpstr>
      <vt:lpstr>スライド 2</vt:lpstr>
      <vt:lpstr>スライド 3</vt:lpstr>
      <vt:lpstr>スライド 4</vt:lpstr>
      <vt:lpstr>スライド 5</vt:lpstr>
      <vt:lpstr>スライド 6</vt:lpstr>
      <vt:lpstr>スライド 7</vt:lpstr>
      <vt:lpstr>スライド 8</vt:lpstr>
      <vt:lpstr>命名規則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shuta</dc:creator>
  <cp:lastModifiedBy>shuta</cp:lastModifiedBy>
  <cp:revision>88</cp:revision>
  <dcterms:created xsi:type="dcterms:W3CDTF">2013-09-07T15:23:53Z</dcterms:created>
  <dcterms:modified xsi:type="dcterms:W3CDTF">2015-05-09T16:59:00Z</dcterms:modified>
</cp:coreProperties>
</file>