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0" r:id="rId4"/>
    <p:sldId id="258" r:id="rId5"/>
    <p:sldId id="271" r:id="rId6"/>
    <p:sldId id="285" r:id="rId7"/>
    <p:sldId id="319" r:id="rId8"/>
    <p:sldId id="286" r:id="rId9"/>
    <p:sldId id="275" r:id="rId10"/>
    <p:sldId id="280" r:id="rId11"/>
    <p:sldId id="288" r:id="rId12"/>
    <p:sldId id="342" r:id="rId13"/>
    <p:sldId id="291" r:id="rId14"/>
    <p:sldId id="287" r:id="rId15"/>
    <p:sldId id="340" r:id="rId16"/>
    <p:sldId id="341" r:id="rId17"/>
    <p:sldId id="277" r:id="rId18"/>
    <p:sldId id="317" r:id="rId19"/>
    <p:sldId id="344" r:id="rId20"/>
    <p:sldId id="318"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555555"/>
    <a:srgbClr val="CF3B4C"/>
    <a:srgbClr val="344F66"/>
    <a:srgbClr val="444444"/>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6314" autoAdjust="0"/>
  </p:normalViewPr>
  <p:slideViewPr>
    <p:cSldViewPr snapToGrid="0">
      <p:cViewPr varScale="1">
        <p:scale>
          <a:sx n="108" d="100"/>
          <a:sy n="108" d="100"/>
        </p:scale>
        <p:origin x="8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p:cNvPicPr>
            <a:picLocks noChangeAspect="1"/>
          </p:cNvPicPr>
          <p:nvPr userDrawn="1"/>
        </p:nvPicPr>
        <p:blipFill rotWithShape="1">
          <a:blip r:embed="rId2"/>
          <a:srcRect l="6659" t="6677" r="6720" b="6693"/>
          <a:stretch>
            <a:fillRect/>
          </a:stretch>
        </p:blipFill>
        <p:spPr>
          <a:xfrm>
            <a:off x="-1" y="0"/>
            <a:ext cx="12192001" cy="6858000"/>
          </a:xfrm>
          <a:prstGeom prst="rect">
            <a:avLst/>
          </a:prstGeom>
        </p:spPr>
      </p:pic>
      <p:grpSp>
        <p:nvGrpSpPr>
          <p:cNvPr id="51" name="组合 50"/>
          <p:cNvGrpSpPr/>
          <p:nvPr userDrawn="1"/>
        </p:nvGrpSpPr>
        <p:grpSpPr>
          <a:xfrm>
            <a:off x="-4151" y="6748272"/>
            <a:ext cx="3001030" cy="109728"/>
            <a:chOff x="0" y="0"/>
            <a:chExt cx="3001030" cy="109728"/>
          </a:xfrm>
        </p:grpSpPr>
        <p:sp>
          <p:nvSpPr>
            <p:cNvPr id="52" name="矩形 51"/>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userDrawn="1"/>
        </p:nvGrpSpPr>
        <p:grpSpPr>
          <a:xfrm>
            <a:off x="5993758" y="6748272"/>
            <a:ext cx="3001030" cy="109728"/>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userDrawn="1"/>
        </p:nvGrpSpPr>
        <p:grpSpPr>
          <a:xfrm>
            <a:off x="2992728" y="6748272"/>
            <a:ext cx="3001030" cy="109728"/>
            <a:chOff x="0" y="0"/>
            <a:chExt cx="3001030" cy="109728"/>
          </a:xfrm>
        </p:grpSpPr>
        <p:sp>
          <p:nvSpPr>
            <p:cNvPr id="58" name="矩形 57"/>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userDrawn="1"/>
        </p:nvGrpSpPr>
        <p:grpSpPr>
          <a:xfrm>
            <a:off x="8994788" y="6748272"/>
            <a:ext cx="3197212" cy="109728"/>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84" y="-210898"/>
            <a:ext cx="2690446" cy="1513197"/>
          </a:xfrm>
          <a:prstGeom prst="rect">
            <a:avLst/>
          </a:prstGeom>
        </p:spPr>
      </p:pic>
      <p:cxnSp>
        <p:nvCxnSpPr>
          <p:cNvPr id="19" name="直接连接符 18"/>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6659" t="6677" r="6720" b="6693"/>
          <a:stretch>
            <a:fillRect/>
          </a:stretch>
        </p:blipFill>
        <p:spPr>
          <a:xfrm>
            <a:off x="3809" y="0"/>
            <a:ext cx="12192001" cy="6858000"/>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7397" t="24071" r="37290" b="24627"/>
          <a:stretch>
            <a:fillRect/>
          </a:stretch>
        </p:blipFill>
        <p:spPr>
          <a:xfrm>
            <a:off x="5359400" y="536575"/>
            <a:ext cx="1473200" cy="1679326"/>
          </a:xfrm>
          <a:prstGeom prst="rect">
            <a:avLst/>
          </a:prstGeom>
        </p:spPr>
      </p:pic>
      <p:sp>
        <p:nvSpPr>
          <p:cNvPr id="17" name="文本框 16"/>
          <p:cNvSpPr txBox="1"/>
          <p:nvPr/>
        </p:nvSpPr>
        <p:spPr>
          <a:xfrm>
            <a:off x="749935" y="2494915"/>
            <a:ext cx="11018520" cy="1106805"/>
          </a:xfrm>
          <a:prstGeom prst="rect">
            <a:avLst/>
          </a:prstGeom>
          <a:noFill/>
        </p:spPr>
        <p:txBody>
          <a:bodyPr wrap="square" rtlCol="0">
            <a:spAutoFit/>
          </a:bodyPr>
          <a:lstStyle/>
          <a:p>
            <a:pPr algn="dist"/>
            <a:r>
              <a:rPr sz="6600" b="1" dirty="0">
                <a:solidFill>
                  <a:srgbClr val="484848"/>
                </a:solidFill>
                <a:cs typeface="+mn-ea"/>
                <a:sym typeface="+mn-lt"/>
              </a:rPr>
              <a:t>专业综合课程设计一(算法类)</a:t>
            </a:r>
            <a:endParaRPr sz="6600" b="1" dirty="0">
              <a:solidFill>
                <a:srgbClr val="484848"/>
              </a:solidFill>
              <a:cs typeface="+mn-ea"/>
              <a:sym typeface="+mn-lt"/>
            </a:endParaRPr>
          </a:p>
        </p:txBody>
      </p:sp>
      <p:sp>
        <p:nvSpPr>
          <p:cNvPr id="18" name="文本框 17"/>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GRADUATION THESIS DEFENSE</a:t>
            </a:r>
            <a:endParaRPr lang="zh-CN" altLang="en-US" sz="2000" dirty="0">
              <a:solidFill>
                <a:srgbClr val="484848"/>
              </a:solidFill>
              <a:cs typeface="+mn-ea"/>
              <a:sym typeface="+mn-lt"/>
            </a:endParaRPr>
          </a:p>
        </p:txBody>
      </p:sp>
      <p:sp>
        <p:nvSpPr>
          <p:cNvPr id="19" name="文本框 18"/>
          <p:cNvSpPr txBox="1"/>
          <p:nvPr/>
        </p:nvSpPr>
        <p:spPr>
          <a:xfrm>
            <a:off x="3973830" y="4823460"/>
            <a:ext cx="4389755" cy="521970"/>
          </a:xfrm>
          <a:prstGeom prst="rect">
            <a:avLst/>
          </a:prstGeom>
          <a:noFill/>
        </p:spPr>
        <p:txBody>
          <a:bodyPr wrap="square" rtlCol="0">
            <a:spAutoFit/>
          </a:bodyPr>
          <a:lstStyle/>
          <a:p>
            <a:pPr algn="dist"/>
            <a:r>
              <a:rPr lang="zh-CN" altLang="en-US" sz="2800" dirty="0" smtClean="0">
                <a:solidFill>
                  <a:srgbClr val="484848"/>
                </a:solidFill>
                <a:cs typeface="+mn-ea"/>
                <a:sym typeface="+mn-lt"/>
              </a:rPr>
              <a:t>多元Huffman 编码问题</a:t>
            </a:r>
            <a:endParaRPr lang="zh-CN" altLang="en-US" sz="2800" dirty="0" smtClean="0">
              <a:solidFill>
                <a:srgbClr val="484848"/>
              </a:solidFill>
              <a:cs typeface="+mn-ea"/>
              <a:sym typeface="+mn-lt"/>
            </a:endParaRPr>
          </a:p>
        </p:txBody>
      </p:sp>
      <p:sp>
        <p:nvSpPr>
          <p:cNvPr id="20" name="文本框 19"/>
          <p:cNvSpPr txBox="1"/>
          <p:nvPr/>
        </p:nvSpPr>
        <p:spPr>
          <a:xfrm>
            <a:off x="2073910" y="6013450"/>
            <a:ext cx="2616835" cy="306705"/>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：计算机</a:t>
            </a:r>
            <a:r>
              <a:rPr lang="en-US" altLang="zh-CN" sz="1400" dirty="0" smtClean="0">
                <a:solidFill>
                  <a:srgbClr val="484848"/>
                </a:solidFill>
                <a:cs typeface="+mn-ea"/>
                <a:sym typeface="+mn-lt"/>
              </a:rPr>
              <a:t>183 </a:t>
            </a:r>
            <a:r>
              <a:rPr lang="zh-CN" altLang="en-US" sz="1400" dirty="0">
                <a:solidFill>
                  <a:srgbClr val="484848"/>
                </a:solidFill>
                <a:cs typeface="+mn-ea"/>
                <a:sym typeface="+mn-lt"/>
              </a:rPr>
              <a:t>王禹森</a:t>
            </a:r>
            <a:endParaRPr lang="zh-CN" altLang="en-US" sz="1400" dirty="0">
              <a:solidFill>
                <a:srgbClr val="484848"/>
              </a:solidFill>
              <a:cs typeface="+mn-ea"/>
              <a:sym typeface="+mn-lt"/>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989" y="5887499"/>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649"/>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149"/>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649"/>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149"/>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510" t="24114" r="34678" b="22737"/>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第四部分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1779905" y="3306445"/>
            <a:ext cx="876046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算法实现和复杂度分析</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49"/>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2"/>
          <p:cNvSpPr txBox="1"/>
          <p:nvPr/>
        </p:nvSpPr>
        <p:spPr>
          <a:xfrm>
            <a:off x="1302580" y="197113"/>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stonemax</a:t>
            </a:r>
            <a:r>
              <a:rPr lang="zh-CN" altLang="en-US" b="0" dirty="0">
                <a:solidFill>
                  <a:srgbClr val="444444"/>
                </a:solidFill>
                <a:latin typeface="+mn-lt"/>
                <a:ea typeface="+mn-ea"/>
                <a:cs typeface="+mn-ea"/>
                <a:sym typeface="+mn-lt"/>
              </a:rPr>
              <a:t>函数</a:t>
            </a:r>
            <a:endParaRPr lang="zh-CN" altLang="en-US" b="0" dirty="0">
              <a:solidFill>
                <a:srgbClr val="444444"/>
              </a:solidFill>
              <a:latin typeface="+mn-lt"/>
              <a:ea typeface="+mn-ea"/>
              <a:cs typeface="+mn-ea"/>
              <a:sym typeface="+mn-lt"/>
            </a:endParaRPr>
          </a:p>
        </p:txBody>
      </p:sp>
      <p:sp>
        <p:nvSpPr>
          <p:cNvPr id="19" name="文本框 18"/>
          <p:cNvSpPr txBox="1"/>
          <p:nvPr/>
        </p:nvSpPr>
        <p:spPr>
          <a:xfrm>
            <a:off x="904875" y="872490"/>
            <a:ext cx="10382885" cy="6185535"/>
          </a:xfrm>
          <a:prstGeom prst="rect">
            <a:avLst/>
          </a:prstGeom>
          <a:noFill/>
        </p:spPr>
        <p:txBody>
          <a:bodyPr wrap="square" rtlCol="0">
            <a:spAutoFit/>
          </a:bodyPr>
          <a:p>
            <a:r>
              <a:rPr lang="zh-CN" altLang="en-US"/>
              <a:t>int stonemax(int n,int k){</a:t>
            </a:r>
            <a:endParaRPr lang="zh-CN" altLang="en-US"/>
          </a:p>
          <a:p>
            <a:r>
              <a:rPr lang="zh-CN" altLang="en-US"/>
              <a:t>	priority_queue&lt;int&gt; q;</a:t>
            </a:r>
            <a:endParaRPr lang="zh-CN" altLang="en-US"/>
          </a:p>
          <a:p>
            <a:r>
              <a:rPr lang="zh-CN" altLang="en-US"/>
              <a:t>	//生成最大优先队列</a:t>
            </a:r>
            <a:endParaRPr lang="zh-CN" altLang="en-US"/>
          </a:p>
          <a:p>
            <a:r>
              <a:rPr lang="zh-CN" altLang="en-US"/>
              <a:t>	for(i=0;i&lt;n;i++)</a:t>
            </a:r>
            <a:endParaRPr lang="zh-CN" altLang="en-US"/>
          </a:p>
          <a:p>
            <a:r>
              <a:rPr lang="zh-CN" altLang="en-US"/>
              <a:t>	q.push(stone[i]);</a:t>
            </a:r>
            <a:endParaRPr lang="zh-CN" altLang="en-US"/>
          </a:p>
          <a:p>
            <a:r>
              <a:rPr lang="zh-CN" altLang="en-US"/>
              <a:t>	int sum=0,max=0;</a:t>
            </a:r>
            <a:endParaRPr lang="zh-CN" altLang="en-US"/>
          </a:p>
          <a:p>
            <a:r>
              <a:rPr lang="zh-CN" altLang="en-US"/>
              <a:t>	while(q.size()&gt;2)</a:t>
            </a:r>
            <a:r>
              <a:rPr lang="zh-CN" altLang="en-US">
                <a:sym typeface="+mn-ea"/>
              </a:rPr>
              <a:t>{</a:t>
            </a:r>
            <a:endParaRPr lang="zh-CN" altLang="en-US"/>
          </a:p>
          <a:p>
            <a:r>
              <a:rPr lang="zh-CN" altLang="en-US"/>
              <a:t>	//因为要求最大总费用，所以要求合并次数尽量多</a:t>
            </a:r>
            <a:endParaRPr lang="zh-CN" altLang="en-US"/>
          </a:p>
          <a:p>
            <a:r>
              <a:rPr lang="zh-CN" altLang="en-US"/>
              <a:t>		sum=0;</a:t>
            </a:r>
            <a:endParaRPr lang="zh-CN" altLang="en-US"/>
          </a:p>
          <a:p>
            <a:r>
              <a:rPr lang="zh-CN" altLang="en-US"/>
              <a:t>		for(i=0;i&lt;2;i++){</a:t>
            </a:r>
            <a:endParaRPr lang="zh-CN" altLang="en-US"/>
          </a:p>
          <a:p>
            <a:r>
              <a:rPr lang="zh-CN" altLang="en-US"/>
              <a:t>			sum+=q.top();</a:t>
            </a:r>
            <a:endParaRPr lang="zh-CN" altLang="en-US"/>
          </a:p>
          <a:p>
            <a:r>
              <a:rPr lang="zh-CN" altLang="en-US"/>
              <a:t>			q.pop();</a:t>
            </a:r>
            <a:endParaRPr lang="zh-CN" altLang="en-US"/>
          </a:p>
          <a:p>
            <a:r>
              <a:rPr lang="zh-CN" altLang="en-US"/>
              <a:t>		}</a:t>
            </a:r>
            <a:endParaRPr lang="zh-CN" altLang="en-US"/>
          </a:p>
          <a:p>
            <a:r>
              <a:rPr lang="zh-CN" altLang="en-US"/>
              <a:t>		max+=sum;</a:t>
            </a:r>
            <a:endParaRPr lang="zh-CN" altLang="en-US"/>
          </a:p>
          <a:p>
            <a:r>
              <a:rPr lang="zh-CN" altLang="en-US"/>
              <a:t>		q.push(sum);</a:t>
            </a:r>
            <a:endParaRPr lang="zh-CN" altLang="en-US"/>
          </a:p>
          <a:p>
            <a:r>
              <a:rPr lang="zh-CN" altLang="en-US"/>
              <a:t>	}</a:t>
            </a:r>
            <a:endParaRPr lang="zh-CN" altLang="en-US"/>
          </a:p>
          <a:p>
            <a:r>
              <a:rPr lang="zh-CN" altLang="en-US"/>
              <a:t>	while(!q.empty()){</a:t>
            </a:r>
            <a:endParaRPr lang="zh-CN" altLang="en-US"/>
          </a:p>
          <a:p>
            <a:r>
              <a:rPr lang="zh-CN" altLang="en-US"/>
              <a:t>		max+=q.top();</a:t>
            </a:r>
            <a:endParaRPr lang="zh-CN" altLang="en-US"/>
          </a:p>
          <a:p>
            <a:r>
              <a:rPr lang="zh-CN" altLang="en-US"/>
              <a:t>		q.pop();</a:t>
            </a:r>
            <a:endParaRPr lang="zh-CN" altLang="en-US"/>
          </a:p>
          <a:p>
            <a:r>
              <a:rPr lang="zh-CN" altLang="en-US"/>
              <a:t>	}</a:t>
            </a:r>
            <a:endParaRPr lang="zh-CN" altLang="en-US"/>
          </a:p>
          <a:p>
            <a:r>
              <a:rPr lang="zh-CN" altLang="en-US"/>
              <a:t>	return max;</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ppt_w</p:attrName>
                                        </p:attrNameLst>
                                      </p:cBhvr>
                                      <p:tavLst>
                                        <p:tav tm="0">
                                          <p:val>
                                            <p:fltVal val="0"/>
                                          </p:val>
                                        </p:tav>
                                        <p:tav tm="100000">
                                          <p:val>
                                            <p:strVal val="#ppt_w"/>
                                          </p:val>
                                        </p:tav>
                                      </p:tavLst>
                                    </p:anim>
                                    <p:anim calcmode="lin" valueType="num">
                                      <p:cBhvr>
                                        <p:cTn id="10"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2"/>
          <p:cNvSpPr txBox="1"/>
          <p:nvPr/>
        </p:nvSpPr>
        <p:spPr>
          <a:xfrm>
            <a:off x="1302580" y="197113"/>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stonemin</a:t>
            </a:r>
            <a:r>
              <a:rPr lang="zh-CN" altLang="en-US" b="0" dirty="0">
                <a:solidFill>
                  <a:srgbClr val="444444"/>
                </a:solidFill>
                <a:latin typeface="+mn-lt"/>
                <a:ea typeface="+mn-ea"/>
                <a:cs typeface="+mn-ea"/>
                <a:sym typeface="+mn-lt"/>
              </a:rPr>
              <a:t>函数</a:t>
            </a:r>
            <a:endParaRPr lang="zh-CN" altLang="en-US" b="0" dirty="0">
              <a:solidFill>
                <a:srgbClr val="444444"/>
              </a:solidFill>
              <a:latin typeface="+mn-lt"/>
              <a:ea typeface="+mn-ea"/>
              <a:cs typeface="+mn-ea"/>
              <a:sym typeface="+mn-lt"/>
            </a:endParaRPr>
          </a:p>
        </p:txBody>
      </p:sp>
      <p:sp>
        <p:nvSpPr>
          <p:cNvPr id="19" name="文本框 18"/>
          <p:cNvSpPr txBox="1"/>
          <p:nvPr/>
        </p:nvSpPr>
        <p:spPr>
          <a:xfrm>
            <a:off x="904240" y="835660"/>
            <a:ext cx="10382885" cy="6185535"/>
          </a:xfrm>
          <a:prstGeom prst="rect">
            <a:avLst/>
          </a:prstGeom>
          <a:noFill/>
        </p:spPr>
        <p:txBody>
          <a:bodyPr wrap="square" rtlCol="0">
            <a:spAutoFit/>
          </a:bodyPr>
          <a:p>
            <a:r>
              <a:rPr lang="zh-CN" altLang="en-US"/>
              <a:t>int stonemin(int n,int k){</a:t>
            </a:r>
            <a:endParaRPr lang="zh-CN" altLang="en-US"/>
          </a:p>
          <a:p>
            <a:r>
              <a:rPr lang="zh-CN" altLang="en-US"/>
              <a:t>	priority_queue&lt;int,vector&lt;int&gt;,greater&lt;int&gt; &gt; q;</a:t>
            </a:r>
            <a:endParaRPr lang="zh-CN" altLang="en-US"/>
          </a:p>
          <a:p>
            <a:r>
              <a:rPr lang="zh-CN" altLang="en-US"/>
              <a:t>	//生成最小优先队列</a:t>
            </a:r>
            <a:endParaRPr lang="zh-CN" altLang="en-US"/>
          </a:p>
          <a:p>
            <a:r>
              <a:rPr lang="zh-CN" altLang="en-US"/>
              <a:t>	for(i=0;i&lt;n;i++)</a:t>
            </a:r>
            <a:endParaRPr lang="zh-CN" altLang="en-US"/>
          </a:p>
          <a:p>
            <a:r>
              <a:rPr lang="zh-CN" altLang="en-US"/>
              <a:t>	q.push(stone[i]);</a:t>
            </a:r>
            <a:endParaRPr lang="zh-CN" altLang="en-US"/>
          </a:p>
          <a:p>
            <a:r>
              <a:rPr lang="zh-CN" altLang="en-US"/>
              <a:t>	int sum=0,min=0;</a:t>
            </a:r>
            <a:endParaRPr lang="zh-CN" altLang="en-US"/>
          </a:p>
          <a:p>
            <a:r>
              <a:rPr lang="zh-CN" altLang="en-US"/>
              <a:t>	while(q.size()&gt;k)</a:t>
            </a:r>
            <a:r>
              <a:rPr lang="en-US" altLang="zh-CN"/>
              <a:t>{</a:t>
            </a:r>
            <a:endParaRPr lang="zh-CN" altLang="en-US"/>
          </a:p>
          <a:p>
            <a:r>
              <a:rPr lang="zh-CN" altLang="en-US"/>
              <a:t>	//因为要求最小总费用，所以要求合并次数尽量少</a:t>
            </a:r>
            <a:endParaRPr lang="zh-CN" altLang="en-US"/>
          </a:p>
          <a:p>
            <a:r>
              <a:rPr lang="zh-CN" altLang="en-US"/>
              <a:t>		sum=0;</a:t>
            </a:r>
            <a:endParaRPr lang="zh-CN" altLang="en-US"/>
          </a:p>
          <a:p>
            <a:r>
              <a:rPr lang="zh-CN" altLang="en-US"/>
              <a:t>		for(i=0;i&lt;k;i++){</a:t>
            </a:r>
            <a:endParaRPr lang="zh-CN" altLang="en-US"/>
          </a:p>
          <a:p>
            <a:r>
              <a:rPr lang="zh-CN" altLang="en-US"/>
              <a:t>			sum+=q.top();</a:t>
            </a:r>
            <a:endParaRPr lang="zh-CN" altLang="en-US"/>
          </a:p>
          <a:p>
            <a:r>
              <a:rPr lang="zh-CN" altLang="en-US"/>
              <a:t>			q.pop();</a:t>
            </a:r>
            <a:endParaRPr lang="zh-CN" altLang="en-US"/>
          </a:p>
          <a:p>
            <a:r>
              <a:rPr lang="zh-CN" altLang="en-US"/>
              <a:t>		}</a:t>
            </a:r>
            <a:endParaRPr lang="zh-CN" altLang="en-US"/>
          </a:p>
          <a:p>
            <a:r>
              <a:rPr lang="zh-CN" altLang="en-US"/>
              <a:t>		min+=sum;</a:t>
            </a:r>
            <a:endParaRPr lang="zh-CN" altLang="en-US"/>
          </a:p>
          <a:p>
            <a:r>
              <a:rPr lang="zh-CN" altLang="en-US"/>
              <a:t>		q.push(sum);</a:t>
            </a:r>
            <a:endParaRPr lang="zh-CN" altLang="en-US"/>
          </a:p>
          <a:p>
            <a:r>
              <a:rPr lang="zh-CN" altLang="en-US"/>
              <a:t>	}</a:t>
            </a:r>
            <a:endParaRPr lang="zh-CN" altLang="en-US"/>
          </a:p>
          <a:p>
            <a:r>
              <a:rPr lang="zh-CN" altLang="en-US"/>
              <a:t>	while(!q.empty()){</a:t>
            </a:r>
            <a:endParaRPr lang="zh-CN" altLang="en-US"/>
          </a:p>
          <a:p>
            <a:r>
              <a:rPr lang="zh-CN" altLang="en-US"/>
              <a:t>		min+=q.top();</a:t>
            </a:r>
            <a:endParaRPr lang="zh-CN" altLang="en-US"/>
          </a:p>
          <a:p>
            <a:r>
              <a:rPr lang="zh-CN" altLang="en-US"/>
              <a:t>		q.pop();</a:t>
            </a:r>
            <a:endParaRPr lang="zh-CN" altLang="en-US"/>
          </a:p>
          <a:p>
            <a:r>
              <a:rPr lang="zh-CN" altLang="en-US"/>
              <a:t>	}</a:t>
            </a:r>
            <a:endParaRPr lang="zh-CN" altLang="en-US"/>
          </a:p>
          <a:p>
            <a:r>
              <a:rPr lang="zh-CN" altLang="en-US"/>
              <a:t>	return min;</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ppt_w</p:attrName>
                                        </p:attrNameLst>
                                      </p:cBhvr>
                                      <p:tavLst>
                                        <p:tav tm="0">
                                          <p:val>
                                            <p:fltVal val="0"/>
                                          </p:val>
                                        </p:tav>
                                        <p:tav tm="100000">
                                          <p:val>
                                            <p:strVal val="#ppt_w"/>
                                          </p:val>
                                        </p:tav>
                                      </p:tavLst>
                                    </p:anim>
                                    <p:anim calcmode="lin" valueType="num">
                                      <p:cBhvr>
                                        <p:cTn id="10"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a:srcRect l="6659" t="6677" r="6720" b="6693"/>
          <a:stretch>
            <a:fillRect/>
          </a:stretch>
        </p:blipFill>
        <p:spPr>
          <a:xfrm>
            <a:off x="-4446" y="0"/>
            <a:ext cx="12192001"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510" t="24114" r="34678" b="22737"/>
          <a:stretch>
            <a:fillRect/>
          </a:stretch>
        </p:blipFill>
        <p:spPr>
          <a:xfrm>
            <a:off x="1605674" y="1133573"/>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第五部分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测试结果与分析</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3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in.txt</a:t>
            </a:r>
            <a:r>
              <a:rPr lang="zh-CN" altLang="en-US" b="0" dirty="0">
                <a:solidFill>
                  <a:srgbClr val="444444"/>
                </a:solidFill>
                <a:latin typeface="+mn-lt"/>
                <a:ea typeface="+mn-ea"/>
                <a:cs typeface="+mn-ea"/>
                <a:sym typeface="+mn-lt"/>
              </a:rPr>
              <a:t>文件</a:t>
            </a:r>
            <a:endParaRPr lang="zh-CN" altLang="en-US" b="0" dirty="0">
              <a:solidFill>
                <a:srgbClr val="444444"/>
              </a:solidFill>
              <a:latin typeface="+mn-lt"/>
              <a:ea typeface="+mn-ea"/>
              <a:cs typeface="+mn-ea"/>
              <a:sym typeface="+mn-lt"/>
            </a:endParaRPr>
          </a:p>
        </p:txBody>
      </p:sp>
      <p:pic>
        <p:nvPicPr>
          <p:cNvPr id="29" name="图片 5"/>
          <p:cNvPicPr>
            <a:picLocks noChangeAspect="1"/>
          </p:cNvPicPr>
          <p:nvPr>
            <p:custDataLst>
              <p:tags r:id="rId1"/>
            </p:custDataLst>
          </p:nvPr>
        </p:nvPicPr>
        <p:blipFill>
          <a:blip r:embed="rId2"/>
          <a:stretch>
            <a:fillRect/>
          </a:stretch>
        </p:blipFill>
        <p:spPr>
          <a:xfrm>
            <a:off x="1116330" y="1017905"/>
            <a:ext cx="5878830" cy="5570220"/>
          </a:xfrm>
          <a:prstGeom prst="rect">
            <a:avLst/>
          </a:prstGeom>
          <a:noFill/>
          <a:ln>
            <a:noFill/>
          </a:ln>
        </p:spPr>
      </p:pic>
      <p:sp>
        <p:nvSpPr>
          <p:cNvPr id="2" name="文本框 1"/>
          <p:cNvSpPr txBox="1"/>
          <p:nvPr/>
        </p:nvSpPr>
        <p:spPr>
          <a:xfrm>
            <a:off x="7598410" y="1310640"/>
            <a:ext cx="3324225" cy="645160"/>
          </a:xfrm>
          <a:prstGeom prst="rect">
            <a:avLst/>
          </a:prstGeom>
          <a:noFill/>
        </p:spPr>
        <p:txBody>
          <a:bodyPr wrap="square" rtlCol="0">
            <a:spAutoFit/>
          </a:bodyPr>
          <a:p>
            <a:r>
              <a:rPr lang="zh-CN" altLang="en-US"/>
              <a:t>8堆石子每次至少选2堆最多选3堆石子合并成新的一堆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ppt_w/2"/>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ppt_w</p:attrName>
                                        </p:attrNameLst>
                                      </p:cBhvr>
                                      <p:tavLst>
                                        <p:tav tm="0">
                                          <p:val>
                                            <p:fltVal val="0"/>
                                          </p:val>
                                        </p:tav>
                                        <p:tav tm="100000">
                                          <p:val>
                                            <p:strVal val="#ppt_w"/>
                                          </p:val>
                                        </p:tav>
                                      </p:tavLst>
                                    </p:anim>
                                    <p:anim calcmode="lin" valueType="num">
                                      <p:cBhvr>
                                        <p:cTn id="10" dur="5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out.txt</a:t>
            </a:r>
            <a:r>
              <a:rPr lang="zh-CN" altLang="en-US" b="0" dirty="0">
                <a:solidFill>
                  <a:srgbClr val="444444"/>
                </a:solidFill>
                <a:latin typeface="+mn-lt"/>
                <a:ea typeface="+mn-ea"/>
                <a:cs typeface="+mn-ea"/>
                <a:sym typeface="+mn-lt"/>
              </a:rPr>
              <a:t>文件</a:t>
            </a:r>
            <a:endParaRPr lang="zh-CN" altLang="en-US" b="0" dirty="0">
              <a:solidFill>
                <a:srgbClr val="444444"/>
              </a:solidFill>
              <a:latin typeface="+mn-lt"/>
              <a:ea typeface="+mn-ea"/>
              <a:cs typeface="+mn-ea"/>
              <a:sym typeface="+mn-lt"/>
            </a:endParaRPr>
          </a:p>
        </p:txBody>
      </p:sp>
      <p:pic>
        <p:nvPicPr>
          <p:cNvPr id="26" name="图片 2"/>
          <p:cNvPicPr>
            <a:picLocks noChangeAspect="1"/>
          </p:cNvPicPr>
          <p:nvPr/>
        </p:nvPicPr>
        <p:blipFill>
          <a:blip r:embed="rId1"/>
          <a:stretch>
            <a:fillRect/>
          </a:stretch>
        </p:blipFill>
        <p:spPr>
          <a:xfrm>
            <a:off x="1127125" y="998855"/>
            <a:ext cx="5666740" cy="5368925"/>
          </a:xfrm>
          <a:prstGeom prst="rect">
            <a:avLst/>
          </a:prstGeom>
          <a:noFill/>
          <a:ln>
            <a:noFill/>
          </a:ln>
        </p:spPr>
      </p:pic>
      <p:sp>
        <p:nvSpPr>
          <p:cNvPr id="2" name="文本框 1"/>
          <p:cNvSpPr txBox="1"/>
          <p:nvPr/>
        </p:nvSpPr>
        <p:spPr>
          <a:xfrm>
            <a:off x="7379970" y="1083310"/>
            <a:ext cx="3206115" cy="645160"/>
          </a:xfrm>
          <a:prstGeom prst="rect">
            <a:avLst/>
          </a:prstGeom>
          <a:noFill/>
        </p:spPr>
        <p:txBody>
          <a:bodyPr wrap="square" rtlCol="0">
            <a:spAutoFit/>
          </a:bodyPr>
          <a:p>
            <a:r>
              <a:rPr lang="zh-CN" altLang="en-US"/>
              <a:t>最大总费用：693</a:t>
            </a:r>
            <a:endParaRPr lang="zh-CN" altLang="en-US"/>
          </a:p>
          <a:p>
            <a:r>
              <a:rPr lang="zh-CN" altLang="en-US"/>
              <a:t>最小总费用：273</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ppt_w/2"/>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a:solidFill>
                  <a:srgbClr val="444444"/>
                </a:solidFill>
                <a:latin typeface="+mn-lt"/>
                <a:ea typeface="+mn-ea"/>
                <a:cs typeface="+mn-ea"/>
                <a:sym typeface="+mn-lt"/>
              </a:rPr>
              <a:t>运行结果</a:t>
            </a:r>
            <a:endParaRPr lang="zh-CN" altLang="en-US" b="0" dirty="0">
              <a:solidFill>
                <a:srgbClr val="444444"/>
              </a:solidFill>
              <a:latin typeface="+mn-lt"/>
              <a:ea typeface="+mn-ea"/>
              <a:cs typeface="+mn-ea"/>
              <a:sym typeface="+mn-lt"/>
            </a:endParaRPr>
          </a:p>
        </p:txBody>
      </p:sp>
      <p:pic>
        <p:nvPicPr>
          <p:cNvPr id="2" name="图片 3"/>
          <p:cNvPicPr>
            <a:picLocks noChangeAspect="1"/>
          </p:cNvPicPr>
          <p:nvPr/>
        </p:nvPicPr>
        <p:blipFill>
          <a:blip r:embed="rId1"/>
          <a:stretch>
            <a:fillRect/>
          </a:stretch>
        </p:blipFill>
        <p:spPr>
          <a:xfrm>
            <a:off x="1663065" y="1113155"/>
            <a:ext cx="9479915" cy="495363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ppt_w</p:attrName>
                                        </p:attrNameLst>
                                      </p:cBhvr>
                                      <p:tavLst>
                                        <p:tav tm="0">
                                          <p:val>
                                            <p:fltVal val="0"/>
                                          </p:val>
                                        </p:tav>
                                        <p:tav tm="100000">
                                          <p:val>
                                            <p:strVal val="#ppt_w"/>
                                          </p:val>
                                        </p:tav>
                                      </p:tavLst>
                                    </p:anim>
                                    <p:anim calcmode="lin" valueType="num">
                                      <p:cBhvr>
                                        <p:cTn id="10"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6510" t="24114" r="34678" b="22737"/>
          <a:stretch>
            <a:fillRect/>
          </a:stretch>
        </p:blipFill>
        <p:spPr>
          <a:xfrm>
            <a:off x="1241184" y="1188818"/>
            <a:ext cx="2094129" cy="2172731"/>
          </a:xfrm>
          <a:prstGeom prst="rect">
            <a:avLst/>
          </a:prstGeom>
        </p:spPr>
      </p:pic>
      <p:sp>
        <p:nvSpPr>
          <p:cNvPr id="7" name="TextBox 12"/>
          <p:cNvSpPr txBox="1"/>
          <p:nvPr/>
        </p:nvSpPr>
        <p:spPr>
          <a:xfrm>
            <a:off x="2135811" y="1913442"/>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第六</a:t>
            </a:r>
            <a:r>
              <a:rPr lang="zh-CN" altLang="en-US" sz="6600" dirty="0">
                <a:solidFill>
                  <a:srgbClr val="484848"/>
                </a:solidFill>
                <a:latin typeface="+mn-lt"/>
                <a:ea typeface="+mn-ea"/>
                <a:cs typeface="+mn-ea"/>
                <a:sym typeface="+mn-lt"/>
              </a:rPr>
              <a:t>部分</a:t>
            </a:r>
            <a:endParaRPr lang="zh-CN" altLang="en-US" sz="6600" dirty="0">
              <a:solidFill>
                <a:srgbClr val="484848"/>
              </a:solidFill>
              <a:latin typeface="+mn-lt"/>
              <a:ea typeface="+mn-ea"/>
              <a:cs typeface="+mn-ea"/>
              <a:sym typeface="+mn-lt"/>
            </a:endParaRPr>
          </a:p>
        </p:txBody>
      </p:sp>
      <p:pic>
        <p:nvPicPr>
          <p:cNvPr id="55" name="图片 54"/>
          <p:cNvPicPr>
            <a:picLocks noChangeAspect="1"/>
          </p:cNvPicPr>
          <p:nvPr/>
        </p:nvPicPr>
        <p:blipFill>
          <a:blip r:embed="rId2"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总结</a:t>
            </a:r>
            <a:endParaRPr lang="zh-CN" altLang="en-US" sz="6600" dirty="0">
              <a:solidFill>
                <a:srgbClr val="484848"/>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2"/>
          <p:cNvSpPr/>
          <p:nvPr/>
        </p:nvSpPr>
        <p:spPr>
          <a:xfrm>
            <a:off x="6649954" y="4642883"/>
            <a:ext cx="5313886"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3" name="圆角矩形 13"/>
          <p:cNvSpPr/>
          <p:nvPr/>
        </p:nvSpPr>
        <p:spPr>
          <a:xfrm>
            <a:off x="4026700" y="2590030"/>
            <a:ext cx="551101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grpSp>
        <p:nvGrpSpPr>
          <p:cNvPr id="4" name="组合 3"/>
          <p:cNvGrpSpPr/>
          <p:nvPr/>
        </p:nvGrpSpPr>
        <p:grpSpPr>
          <a:xfrm>
            <a:off x="1138519" y="1406258"/>
            <a:ext cx="1436856" cy="1972078"/>
            <a:chOff x="1032992" y="2432634"/>
            <a:chExt cx="1230525" cy="1688231"/>
          </a:xfrm>
        </p:grpSpPr>
        <p:sp>
          <p:nvSpPr>
            <p:cNvPr id="5"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KSO_Shape"/>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sp>
          <p:nvSpPr>
            <p:cNvPr id="7" name="文本框 6"/>
            <p:cNvSpPr txBox="1"/>
            <p:nvPr/>
          </p:nvSpPr>
          <p:spPr>
            <a:xfrm>
              <a:off x="1032992" y="3398149"/>
              <a:ext cx="1193800" cy="315289"/>
            </a:xfrm>
            <a:prstGeom prst="rect">
              <a:avLst/>
            </a:prstGeom>
            <a:noFill/>
          </p:spPr>
          <p:txBody>
            <a:bodyPr wrap="square" rtlCol="0">
              <a:spAutoFit/>
            </a:bodyPr>
            <a:lstStyle/>
            <a:p>
              <a:pPr algn="ctr"/>
              <a:r>
                <a:rPr lang="zh-CN" altLang="en-US" dirty="0">
                  <a:solidFill>
                    <a:schemeClr val="bg1"/>
                  </a:solidFill>
                  <a:cs typeface="+mn-ea"/>
                  <a:sym typeface="+mn-lt"/>
                </a:rPr>
                <a:t> 优点</a:t>
              </a:r>
              <a:endParaRPr lang="zh-CN" altLang="en-US" dirty="0">
                <a:solidFill>
                  <a:schemeClr val="bg1"/>
                </a:solidFill>
                <a:cs typeface="+mn-ea"/>
                <a:sym typeface="+mn-lt"/>
              </a:endParaRPr>
            </a:p>
          </p:txBody>
        </p:sp>
      </p:grpSp>
      <p:grpSp>
        <p:nvGrpSpPr>
          <p:cNvPr id="8" name="组合 7"/>
          <p:cNvGrpSpPr/>
          <p:nvPr/>
        </p:nvGrpSpPr>
        <p:grpSpPr>
          <a:xfrm>
            <a:off x="2358894" y="2215760"/>
            <a:ext cx="1446523" cy="1972077"/>
            <a:chOff x="2255236" y="3004658"/>
            <a:chExt cx="1238805" cy="1688231"/>
          </a:xfrm>
        </p:grpSpPr>
        <p:sp>
          <p:nvSpPr>
            <p:cNvPr id="9"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0" name="KSO_Shape"/>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11" name="文本框 85"/>
            <p:cNvSpPr txBox="1"/>
            <p:nvPr/>
          </p:nvSpPr>
          <p:spPr>
            <a:xfrm>
              <a:off x="2255236" y="3965724"/>
              <a:ext cx="1193800" cy="315290"/>
            </a:xfrm>
            <a:prstGeom prst="rect">
              <a:avLst/>
            </a:prstGeom>
            <a:noFill/>
          </p:spPr>
          <p:txBody>
            <a:bodyPr wrap="square" rtlCol="0">
              <a:spAutoFit/>
            </a:bodyPr>
            <a:lstStyle/>
            <a:p>
              <a:pPr algn="ctr"/>
              <a:r>
                <a:rPr lang="zh-CN" altLang="en-US" dirty="0">
                  <a:solidFill>
                    <a:schemeClr val="bg1"/>
                  </a:solidFill>
                  <a:cs typeface="+mn-ea"/>
                  <a:sym typeface="+mn-lt"/>
                </a:rPr>
                <a:t> 不足</a:t>
              </a:r>
              <a:endParaRPr lang="zh-CN" altLang="en-US" dirty="0">
                <a:solidFill>
                  <a:schemeClr val="bg1"/>
                </a:solidFill>
                <a:cs typeface="+mn-ea"/>
                <a:sym typeface="+mn-lt"/>
              </a:endParaRPr>
            </a:p>
          </p:txBody>
        </p:sp>
      </p:grpSp>
      <p:cxnSp>
        <p:nvCxnSpPr>
          <p:cNvPr id="12" name="直接连接符 11"/>
          <p:cNvCxnSpPr/>
          <p:nvPr/>
        </p:nvCxnSpPr>
        <p:spPr>
          <a:xfrm>
            <a:off x="2696199" y="1808710"/>
            <a:ext cx="972791" cy="0"/>
          </a:xfrm>
          <a:prstGeom prst="line">
            <a:avLst/>
          </a:prstGeom>
          <a:ln>
            <a:solidFill>
              <a:srgbClr val="344F66"/>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40198" y="2951008"/>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89880" y="3868757"/>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15" name="圆角矩形 25"/>
          <p:cNvSpPr/>
          <p:nvPr/>
        </p:nvSpPr>
        <p:spPr>
          <a:xfrm>
            <a:off x="5413626" y="3576075"/>
            <a:ext cx="5313886"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6" name="圆角矩形 26"/>
          <p:cNvSpPr/>
          <p:nvPr/>
        </p:nvSpPr>
        <p:spPr>
          <a:xfrm>
            <a:off x="3484818" y="1445692"/>
            <a:ext cx="5155131"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7" name="文本框 13"/>
          <p:cNvSpPr txBox="1"/>
          <p:nvPr/>
        </p:nvSpPr>
        <p:spPr>
          <a:xfrm>
            <a:off x="4453462" y="1613206"/>
            <a:ext cx="3769111" cy="607695"/>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本算法能高效快捷地解决问题，且思路清晰便于理解。</a:t>
            </a:r>
            <a:endParaRPr lang="zh-CN" altLang="en-US" sz="1400" dirty="0">
              <a:solidFill>
                <a:srgbClr val="555555"/>
              </a:solidFill>
              <a:cs typeface="+mn-ea"/>
              <a:sym typeface="+mn-lt"/>
            </a:endParaRPr>
          </a:p>
        </p:txBody>
      </p:sp>
      <p:sp>
        <p:nvSpPr>
          <p:cNvPr id="18" name="文本框 89"/>
          <p:cNvSpPr txBox="1"/>
          <p:nvPr/>
        </p:nvSpPr>
        <p:spPr>
          <a:xfrm>
            <a:off x="5545874" y="2715161"/>
            <a:ext cx="3769111" cy="349250"/>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rgbClr val="555555"/>
                </a:solidFill>
                <a:latin typeface="+mn-lt"/>
                <a:ea typeface="+mn-ea"/>
                <a:cs typeface="+mn-ea"/>
                <a:sym typeface="+mn-lt"/>
              </a:rPr>
              <a:t>本算法用户交互性不强</a:t>
            </a:r>
            <a:endParaRPr lang="zh-CN" altLang="en-US" sz="1400" dirty="0">
              <a:solidFill>
                <a:srgbClr val="555555"/>
              </a:solidFill>
              <a:latin typeface="+mn-lt"/>
              <a:ea typeface="+mn-ea"/>
              <a:cs typeface="+mn-ea"/>
              <a:sym typeface="+mn-lt"/>
            </a:endParaRPr>
          </a:p>
        </p:txBody>
      </p:sp>
      <p:sp>
        <p:nvSpPr>
          <p:cNvPr id="19" name="文本框 91"/>
          <p:cNvSpPr txBox="1"/>
          <p:nvPr/>
        </p:nvSpPr>
        <p:spPr>
          <a:xfrm>
            <a:off x="6782208" y="3620065"/>
            <a:ext cx="3769111" cy="1124585"/>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通过本次算法课程设计我了解并掌握了多元Huffman 编码问题，提高了自身编写代码，修改bug的能力，发现了自身的不足，会继续努力。</a:t>
            </a:r>
            <a:endParaRPr lang="zh-CN" altLang="en-US" sz="1400" dirty="0">
              <a:solidFill>
                <a:srgbClr val="555555"/>
              </a:solidFill>
              <a:cs typeface="+mn-ea"/>
              <a:sym typeface="+mn-lt"/>
            </a:endParaRPr>
          </a:p>
        </p:txBody>
      </p:sp>
      <p:grpSp>
        <p:nvGrpSpPr>
          <p:cNvPr id="20" name="组合 19"/>
          <p:cNvGrpSpPr/>
          <p:nvPr/>
        </p:nvGrpSpPr>
        <p:grpSpPr>
          <a:xfrm>
            <a:off x="4822163" y="3956833"/>
            <a:ext cx="1436856" cy="1972078"/>
            <a:chOff x="3494041" y="3716886"/>
            <a:chExt cx="1230525" cy="1688231"/>
          </a:xfrm>
        </p:grpSpPr>
        <p:sp>
          <p:nvSpPr>
            <p:cNvPr id="21" name="任意多边形 31"/>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2" name="KSO_Shape"/>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7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7"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7"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7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7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23" name="文本框 86"/>
            <p:cNvSpPr txBox="1"/>
            <p:nvPr/>
          </p:nvSpPr>
          <p:spPr>
            <a:xfrm>
              <a:off x="3494041" y="4712872"/>
              <a:ext cx="1193800" cy="315289"/>
            </a:xfrm>
            <a:prstGeom prst="rect">
              <a:avLst/>
            </a:prstGeom>
            <a:noFill/>
          </p:spPr>
          <p:txBody>
            <a:bodyPr wrap="square" rtlCol="0">
              <a:spAutoFit/>
            </a:bodyPr>
            <a:lstStyle/>
            <a:p>
              <a:pPr algn="ctr"/>
              <a:r>
                <a:rPr lang="zh-CN" altLang="en-US" dirty="0">
                  <a:solidFill>
                    <a:schemeClr val="bg1"/>
                  </a:solidFill>
                  <a:cs typeface="+mn-ea"/>
                  <a:sym typeface="+mn-lt"/>
                </a:rPr>
                <a:t>感谢</a:t>
              </a:r>
              <a:endParaRPr lang="zh-CN" altLang="en-US" dirty="0">
                <a:solidFill>
                  <a:schemeClr val="bg1"/>
                </a:solidFill>
                <a:cs typeface="+mn-ea"/>
                <a:sym typeface="+mn-lt"/>
              </a:endParaRPr>
            </a:p>
          </p:txBody>
        </p:sp>
      </p:grpSp>
      <p:cxnSp>
        <p:nvCxnSpPr>
          <p:cNvPr id="24" name="直接连接符 23"/>
          <p:cNvCxnSpPr/>
          <p:nvPr/>
        </p:nvCxnSpPr>
        <p:spPr>
          <a:xfrm>
            <a:off x="6287559" y="4930915"/>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25" name="文本框 91"/>
          <p:cNvSpPr txBox="1"/>
          <p:nvPr/>
        </p:nvSpPr>
        <p:spPr>
          <a:xfrm>
            <a:off x="8050771" y="4686874"/>
            <a:ext cx="3769111" cy="607695"/>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感谢老师的言传身教，祝老师工作顺利，阖家欢乐，谢谢！</a:t>
            </a:r>
            <a:endParaRPr lang="zh-CN" altLang="en-US" sz="1400" dirty="0">
              <a:solidFill>
                <a:srgbClr val="555555"/>
              </a:solidFill>
              <a:cs typeface="+mn-ea"/>
              <a:sym typeface="+mn-lt"/>
            </a:endParaRPr>
          </a:p>
        </p:txBody>
      </p:sp>
      <p:grpSp>
        <p:nvGrpSpPr>
          <p:cNvPr id="26" name="组合 25"/>
          <p:cNvGrpSpPr/>
          <p:nvPr/>
        </p:nvGrpSpPr>
        <p:grpSpPr>
          <a:xfrm>
            <a:off x="3598607" y="3104526"/>
            <a:ext cx="1436856" cy="1972078"/>
            <a:chOff x="3937449" y="3388370"/>
            <a:chExt cx="1230525" cy="1688231"/>
          </a:xfrm>
        </p:grpSpPr>
        <p:grpSp>
          <p:nvGrpSpPr>
            <p:cNvPr id="27" name="组合 26"/>
            <p:cNvGrpSpPr/>
            <p:nvPr/>
          </p:nvGrpSpPr>
          <p:grpSpPr>
            <a:xfrm>
              <a:off x="3937449" y="3388370"/>
              <a:ext cx="1230525" cy="1688231"/>
              <a:chOff x="3494041" y="3716886"/>
              <a:chExt cx="1230525" cy="1688231"/>
            </a:xfrm>
            <a:solidFill>
              <a:srgbClr val="FC4B41"/>
            </a:solidFill>
          </p:grpSpPr>
          <p:sp>
            <p:nvSpPr>
              <p:cNvPr id="29" name="任意多边形 39"/>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30" name="文本框 86"/>
              <p:cNvSpPr txBox="1"/>
              <p:nvPr/>
            </p:nvSpPr>
            <p:spPr>
              <a:xfrm>
                <a:off x="3494041" y="4712872"/>
                <a:ext cx="1193800" cy="315289"/>
              </a:xfrm>
              <a:prstGeom prst="rect">
                <a:avLst/>
              </a:prstGeom>
              <a:noFill/>
            </p:spPr>
            <p:txBody>
              <a:bodyPr wrap="square" rtlCol="0">
                <a:spAutoFit/>
              </a:bodyPr>
              <a:lstStyle/>
              <a:p>
                <a:pPr algn="ctr"/>
                <a:r>
                  <a:rPr lang="zh-CN" altLang="en-US" dirty="0">
                    <a:solidFill>
                      <a:schemeClr val="bg1"/>
                    </a:solidFill>
                    <a:cs typeface="+mn-ea"/>
                    <a:sym typeface="+mn-lt"/>
                  </a:rPr>
                  <a:t>收获</a:t>
                </a:r>
                <a:r>
                  <a:rPr lang="zh-CN" altLang="en-US" dirty="0">
                    <a:solidFill>
                      <a:schemeClr val="bg1"/>
                    </a:solidFill>
                    <a:cs typeface="+mn-ea"/>
                    <a:sym typeface="+mn-lt"/>
                  </a:rPr>
                  <a:t> </a:t>
                </a:r>
                <a:endParaRPr lang="zh-CN" altLang="en-US" dirty="0">
                  <a:solidFill>
                    <a:schemeClr val="bg1"/>
                  </a:solidFill>
                  <a:cs typeface="+mn-ea"/>
                  <a:sym typeface="+mn-lt"/>
                </a:endParaRPr>
              </a:p>
            </p:txBody>
          </p:sp>
        </p:grpSp>
        <p:sp>
          <p:nvSpPr>
            <p:cNvPr id="28"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600">
                <a:solidFill>
                  <a:srgbClr val="0EDEBA"/>
                </a:solidFill>
                <a:cs typeface="+mn-ea"/>
                <a:sym typeface="+mn-lt"/>
              </a:endParaRPr>
            </a:p>
          </p:txBody>
        </p:sp>
      </p:grpSp>
      <p:sp>
        <p:nvSpPr>
          <p:cNvPr id="31"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a:solidFill>
                  <a:srgbClr val="444444"/>
                </a:solidFill>
                <a:latin typeface="+mn-lt"/>
                <a:ea typeface="+mn-ea"/>
                <a:cs typeface="+mn-ea"/>
                <a:sym typeface="+mn-lt"/>
              </a:rPr>
              <a:t>小结</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ppt_w/2"/>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ppt_w</p:attrName>
                                        </p:attrNameLst>
                                      </p:cBhvr>
                                      <p:tavLst>
                                        <p:tav tm="0">
                                          <p:val>
                                            <p:fltVal val="0"/>
                                          </p:val>
                                        </p:tav>
                                        <p:tav tm="100000">
                                          <p:val>
                                            <p:strVal val="#ppt_w"/>
                                          </p:val>
                                        </p:tav>
                                      </p:tavLst>
                                    </p:anim>
                                    <p:anim calcmode="lin" valueType="num">
                                      <p:cBhvr>
                                        <p:cTn id="10" dur="500" fill="hold"/>
                                        <p:tgtEl>
                                          <p:spTgt spid="3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ppt_x</p:attrName>
                                        </p:attrNameLst>
                                      </p:cBhvr>
                                      <p:tavLst>
                                        <p:tav tm="0">
                                          <p:val>
                                            <p:strVal val="#ppt_x"/>
                                          </p:val>
                                        </p:tav>
                                        <p:tav tm="100000">
                                          <p:val>
                                            <p:strVal val="#ppt_x"/>
                                          </p:val>
                                        </p:tav>
                                      </p:tavLst>
                                    </p:anim>
                                    <p:anim calcmode="lin" valueType="num">
                                      <p:cBhvr>
                                        <p:cTn id="16" dur="75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4500"/>
                            </p:stCondLst>
                            <p:childTnLst>
                              <p:par>
                                <p:cTn id="40" presetID="10"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50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500"/>
                            </p:stCondLst>
                            <p:childTnLst>
                              <p:par>
                                <p:cTn id="48" presetID="42"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par>
                          <p:cTn id="53" fill="hold">
                            <p:stCondLst>
                              <p:cond delay="6500"/>
                            </p:stCondLst>
                            <p:childTnLst>
                              <p:par>
                                <p:cTn id="54" presetID="2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70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75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8000"/>
                            </p:stCondLst>
                            <p:childTnLst>
                              <p:par>
                                <p:cTn id="66" presetID="42" presetClass="entr" presetSubtype="0"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par>
                          <p:cTn id="71" fill="hold">
                            <p:stCondLst>
                              <p:cond delay="9000"/>
                            </p:stCondLst>
                            <p:childTnLst>
                              <p:par>
                                <p:cTn id="72" presetID="22" presetClass="entr" presetSubtype="8"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par>
                          <p:cTn id="75" fill="hold">
                            <p:stCondLst>
                              <p:cond delay="9500"/>
                            </p:stCondLst>
                            <p:childTnLst>
                              <p:par>
                                <p:cTn id="76" presetID="10" presetClass="entr" presetSubtype="0" fill="hold" grpId="0" nodeType="after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par>
                          <p:cTn id="79" fill="hold">
                            <p:stCondLst>
                              <p:cond delay="1000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16" grpId="0" bldLvl="0" animBg="1"/>
      <p:bldP spid="17" grpId="0"/>
      <p:bldP spid="18" grpId="0"/>
      <p:bldP spid="19" grpId="0"/>
      <p:bldP spid="25"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p:cNvSpPr txBox="1"/>
          <p:nvPr/>
        </p:nvSpPr>
        <p:spPr>
          <a:xfrm>
            <a:off x="6869218" y="1532756"/>
            <a:ext cx="3767336" cy="553720"/>
          </a:xfrm>
          <a:prstGeom prst="rect">
            <a:avLst/>
          </a:prstGeom>
          <a:noFill/>
        </p:spPr>
        <p:txBody>
          <a:bodyPr wrap="square" lIns="0" tIns="0" rIns="0" bIns="0" rtlCol="0">
            <a:spAutoFit/>
          </a:bodyPr>
          <a:lstStyle/>
          <a:p>
            <a:pPr>
              <a:lnSpc>
                <a:spcPct val="150000"/>
              </a:lnSpc>
            </a:pPr>
            <a:r>
              <a:rPr lang="zh-CN" altLang="en-US" sz="1200" dirty="0">
                <a:solidFill>
                  <a:srgbClr val="555555"/>
                </a:solidFill>
                <a:cs typeface="+mn-ea"/>
                <a:sym typeface="+mn-lt"/>
              </a:rPr>
              <a:t>王晓东 主编．《计算机算法设计与分析》．第4版．北京：电子工业出版社，2012年．</a:t>
            </a:r>
            <a:endParaRPr lang="zh-CN" altLang="en-US" sz="1200" dirty="0">
              <a:solidFill>
                <a:srgbClr val="555555"/>
              </a:solidFill>
              <a:cs typeface="+mn-ea"/>
              <a:sym typeface="+mn-lt"/>
            </a:endParaRPr>
          </a:p>
        </p:txBody>
      </p:sp>
      <p:sp>
        <p:nvSpPr>
          <p:cNvPr id="4" name="椭圆 3"/>
          <p:cNvSpPr/>
          <p:nvPr/>
        </p:nvSpPr>
        <p:spPr>
          <a:xfrm>
            <a:off x="5776003" y="145542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1</a:t>
            </a:r>
            <a:endParaRPr lang="zh-CN" altLang="en-US" sz="3200" dirty="0">
              <a:cs typeface="+mn-ea"/>
              <a:sym typeface="+mn-lt"/>
            </a:endParaRPr>
          </a:p>
        </p:txBody>
      </p:sp>
      <p:sp>
        <p:nvSpPr>
          <p:cNvPr id="5" name="TextBox 33"/>
          <p:cNvSpPr txBox="1"/>
          <p:nvPr/>
        </p:nvSpPr>
        <p:spPr>
          <a:xfrm>
            <a:off x="7325188" y="3187216"/>
            <a:ext cx="3767336" cy="553720"/>
          </a:xfrm>
          <a:prstGeom prst="rect">
            <a:avLst/>
          </a:prstGeom>
          <a:noFill/>
        </p:spPr>
        <p:txBody>
          <a:bodyPr wrap="square" lIns="0" tIns="0" rIns="0" bIns="0" rtlCol="0">
            <a:spAutoFit/>
          </a:bodyPr>
          <a:lstStyle/>
          <a:p>
            <a:pPr>
              <a:lnSpc>
                <a:spcPct val="150000"/>
              </a:lnSpc>
            </a:pPr>
            <a:r>
              <a:rPr lang="zh-CN" altLang="en-US" sz="1200" dirty="0">
                <a:solidFill>
                  <a:srgbClr val="555555"/>
                </a:solidFill>
                <a:cs typeface="+mn-ea"/>
                <a:sym typeface="+mn-lt"/>
              </a:rPr>
              <a:t>M. H. Alsuwaiyel主编．《算法设计技巧与分析》．第1版．北京：电子工业出版社，2013年．</a:t>
            </a:r>
            <a:endParaRPr lang="zh-CN" altLang="en-US" sz="1200" dirty="0">
              <a:solidFill>
                <a:srgbClr val="555555"/>
              </a:solidFill>
              <a:cs typeface="+mn-ea"/>
              <a:sym typeface="+mn-lt"/>
            </a:endParaRPr>
          </a:p>
        </p:txBody>
      </p:sp>
      <p:sp>
        <p:nvSpPr>
          <p:cNvPr id="6" name="椭圆 5"/>
          <p:cNvSpPr/>
          <p:nvPr/>
        </p:nvSpPr>
        <p:spPr>
          <a:xfrm>
            <a:off x="6378407" y="3109245"/>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2</a:t>
            </a:r>
            <a:endParaRPr lang="zh-CN" altLang="en-US" sz="3200" dirty="0">
              <a:cs typeface="+mn-ea"/>
              <a:sym typeface="+mn-lt"/>
            </a:endParaRPr>
          </a:p>
        </p:txBody>
      </p:sp>
      <p:sp>
        <p:nvSpPr>
          <p:cNvPr id="7" name="TextBox 33"/>
          <p:cNvSpPr txBox="1"/>
          <p:nvPr/>
        </p:nvSpPr>
        <p:spPr>
          <a:xfrm>
            <a:off x="6869147" y="4875331"/>
            <a:ext cx="3767336" cy="553720"/>
          </a:xfrm>
          <a:prstGeom prst="rect">
            <a:avLst/>
          </a:prstGeom>
          <a:noFill/>
        </p:spPr>
        <p:txBody>
          <a:bodyPr wrap="square" lIns="0" tIns="0" rIns="0" bIns="0" rtlCol="0">
            <a:spAutoFit/>
          </a:bodyPr>
          <a:lstStyle/>
          <a:p>
            <a:pPr>
              <a:lnSpc>
                <a:spcPct val="150000"/>
              </a:lnSpc>
            </a:pPr>
            <a:r>
              <a:rPr lang="zh-CN" altLang="en-US" sz="1200" dirty="0">
                <a:solidFill>
                  <a:srgbClr val="555555"/>
                </a:solidFill>
                <a:cs typeface="+mn-ea"/>
                <a:sym typeface="+mn-lt"/>
              </a:rPr>
              <a:t>王晓东 编著．《计算机算法设计与分析习题解答》．第2版．北京：电子工业出版社，2012年．</a:t>
            </a:r>
            <a:endParaRPr lang="zh-CN" altLang="en-US" sz="1200" dirty="0">
              <a:solidFill>
                <a:srgbClr val="555555"/>
              </a:solidFill>
              <a:cs typeface="+mn-ea"/>
              <a:sym typeface="+mn-lt"/>
            </a:endParaRPr>
          </a:p>
        </p:txBody>
      </p:sp>
      <p:sp>
        <p:nvSpPr>
          <p:cNvPr id="8" name="椭圆 7"/>
          <p:cNvSpPr/>
          <p:nvPr/>
        </p:nvSpPr>
        <p:spPr>
          <a:xfrm>
            <a:off x="5776090" y="479736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3</a:t>
            </a:r>
            <a:endParaRPr lang="zh-CN" altLang="en-US" sz="3200" dirty="0">
              <a:cs typeface="+mn-ea"/>
              <a:sym typeface="+mn-lt"/>
            </a:endParaRPr>
          </a:p>
        </p:txBody>
      </p:sp>
      <p:sp>
        <p:nvSpPr>
          <p:cNvPr id="13" name="TextBox 33"/>
          <p:cNvSpPr txBox="1"/>
          <p:nvPr/>
        </p:nvSpPr>
        <p:spPr>
          <a:xfrm>
            <a:off x="1134310" y="2635267"/>
            <a:ext cx="3706455" cy="406778"/>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anose="020B0503020204020204" pitchFamily="34" charset="-122"/>
                <a:ea typeface="微软雅黑" panose="020B0503020204020204" pitchFamily="34" charset="-122"/>
              </a:defRPr>
            </a:lvl1pPr>
          </a:lstStyle>
          <a:p>
            <a:pPr>
              <a:lnSpc>
                <a:spcPct val="150000"/>
              </a:lnSpc>
            </a:pPr>
            <a:r>
              <a:rPr lang="zh-CN" altLang="en-US" dirty="0">
                <a:latin typeface="+mn-lt"/>
                <a:ea typeface="+mn-ea"/>
                <a:cs typeface="+mn-ea"/>
                <a:sym typeface="+mn-lt"/>
              </a:rPr>
              <a:t>参考文献</a:t>
            </a:r>
            <a:endParaRPr lang="zh-CN" altLang="en-US" dirty="0">
              <a:latin typeface="+mn-lt"/>
              <a:ea typeface="+mn-ea"/>
              <a:cs typeface="+mn-ea"/>
              <a:sym typeface="+mn-lt"/>
            </a:endParaRPr>
          </a:p>
        </p:txBody>
      </p:sp>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21941" t="28357" r="23200" b="24413"/>
          <a:stretch>
            <a:fillRect/>
          </a:stretch>
        </p:blipFill>
        <p:spPr>
          <a:xfrm>
            <a:off x="1367448" y="2191520"/>
            <a:ext cx="3706454" cy="2970543"/>
          </a:xfrm>
          <a:prstGeom prst="rect">
            <a:avLst/>
          </a:prstGeom>
        </p:spPr>
      </p:pic>
      <p:sp>
        <p:nvSpPr>
          <p:cNvPr id="16"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 </a:t>
            </a:r>
            <a:r>
              <a:rPr lang="zh-CN" altLang="en-US" b="0" dirty="0">
                <a:solidFill>
                  <a:srgbClr val="444444"/>
                </a:solidFill>
                <a:latin typeface="+mn-lt"/>
                <a:ea typeface="+mn-ea"/>
                <a:cs typeface="+mn-ea"/>
                <a:sym typeface="+mn-lt"/>
              </a:rPr>
              <a:t>参考文献</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2" presetClass="entr" presetSubtype="2" fill="hold" grpId="0" nodeType="withEffect" p14:presetBounceEnd="6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0000">
                                          <p:cBhvr additive="base">
                                            <p:cTn id="17"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14:bounceEnd="60000">
                                          <p:cBhvr additive="base">
                                            <p:cTn id="21" dur="10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14:bounceEnd="60000">
                                          <p:cBhvr additive="base">
                                            <p:cTn id="25" dur="10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700"/>
                                            <p:tgtEl>
                                              <p:spTgt spid="3"/>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700"/>
                                            <p:tgtEl>
                                              <p:spTgt spid="5"/>
                                            </p:tgtEl>
                                          </p:cBhvr>
                                        </p:animEffect>
                                      </p:childTnLst>
                                    </p:cTn>
                                  </p:par>
                                  <p:par>
                                    <p:cTn id="34" presetID="22" presetClass="entr" presetSubtype="8" fill="hold" grpId="0" nodeType="withEffect">
                                      <p:stCondLst>
                                        <p:cond delay="60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700"/>
                                            <p:tgtEl>
                                              <p:spTgt spid="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p:bldP spid="6" grpId="0" bldLvl="0" animBg="1"/>
          <p:bldP spid="7" grpId="0"/>
          <p:bldP spid="8" grpId="0" bldLvl="0" animBg="1"/>
          <p:bldP spid="13"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1+#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1+#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700"/>
                                            <p:tgtEl>
                                              <p:spTgt spid="3"/>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700"/>
                                            <p:tgtEl>
                                              <p:spTgt spid="5"/>
                                            </p:tgtEl>
                                          </p:cBhvr>
                                        </p:animEffect>
                                      </p:childTnLst>
                                    </p:cTn>
                                  </p:par>
                                  <p:par>
                                    <p:cTn id="34" presetID="22" presetClass="entr" presetSubtype="8" fill="hold" grpId="0" nodeType="withEffect">
                                      <p:stCondLst>
                                        <p:cond delay="60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700"/>
                                            <p:tgtEl>
                                              <p:spTgt spid="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p:bldP spid="6" grpId="0" bldLvl="0" animBg="1"/>
          <p:bldP spid="7" grpId="0"/>
          <p:bldP spid="8" grpId="0" bldLvl="0" animBg="1"/>
          <p:bldP spid="13" grpId="0"/>
          <p:bldP spid="1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p:cNvPicPr>
            <a:picLocks noChangeAspect="1"/>
          </p:cNvPicPr>
          <p:nvPr/>
        </p:nvPicPr>
        <p:blipFill rotWithShape="1">
          <a:blip r:embed="rId1"/>
          <a:srcRect l="6659" t="6677" r="6720" b="6693"/>
          <a:stretch>
            <a:fillRect/>
          </a:stretch>
        </p:blipFill>
        <p:spPr>
          <a:xfrm>
            <a:off x="-1" y="0"/>
            <a:ext cx="12192001" cy="6858000"/>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37397" t="24071" r="37290" b="24627"/>
          <a:stretch>
            <a:fillRect/>
          </a:stretch>
        </p:blipFill>
        <p:spPr>
          <a:xfrm>
            <a:off x="1745762" y="1220061"/>
            <a:ext cx="1473200" cy="1679326"/>
          </a:xfrm>
          <a:prstGeom prst="rect">
            <a:avLst/>
          </a:prstGeom>
        </p:spPr>
      </p:pic>
      <p:sp>
        <p:nvSpPr>
          <p:cNvPr id="5" name="文本框 4"/>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endParaRPr lang="zh-CN" altLang="en-US" sz="6600" b="1" dirty="0">
              <a:solidFill>
                <a:srgbClr val="484848"/>
              </a:solidFill>
              <a:cs typeface="+mn-ea"/>
              <a:sym typeface="+mn-lt"/>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1649103"/>
            <a:ext cx="625231" cy="625231"/>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666807"/>
            <a:ext cx="625231" cy="625231"/>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2680929"/>
            <a:ext cx="625231" cy="625231"/>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3659415"/>
            <a:ext cx="625231" cy="625231"/>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4742042"/>
            <a:ext cx="625231" cy="625231"/>
          </a:xfrm>
          <a:prstGeom prst="rect">
            <a:avLst/>
          </a:prstGeom>
        </p:spPr>
      </p:pic>
      <p:grpSp>
        <p:nvGrpSpPr>
          <p:cNvPr id="30" name="组合 29"/>
          <p:cNvGrpSpPr/>
          <p:nvPr/>
        </p:nvGrpSpPr>
        <p:grpSpPr>
          <a:xfrm>
            <a:off x="-4151" y="0"/>
            <a:ext cx="12196151" cy="6858000"/>
            <a:chOff x="-4151" y="0"/>
            <a:chExt cx="12196151" cy="6858000"/>
          </a:xfrm>
        </p:grpSpPr>
        <p:grpSp>
          <p:nvGrpSpPr>
            <p:cNvPr id="31" name="组合 30"/>
            <p:cNvGrpSpPr/>
            <p:nvPr/>
          </p:nvGrpSpPr>
          <p:grpSpPr>
            <a:xfrm>
              <a:off x="0" y="0"/>
              <a:ext cx="3001030" cy="109728"/>
              <a:chOff x="0" y="0"/>
              <a:chExt cx="3001030" cy="109728"/>
            </a:xfrm>
          </p:grpSpPr>
          <p:sp>
            <p:nvSpPr>
              <p:cNvPr id="65" name="矩形 6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p:cNvGrpSpPr/>
            <p:nvPr/>
          </p:nvGrpSpPr>
          <p:grpSpPr>
            <a:xfrm>
              <a:off x="8994788" y="0"/>
              <a:ext cx="3197212" cy="109728"/>
              <a:chOff x="0" y="0"/>
              <a:chExt cx="3001030" cy="109728"/>
            </a:xfrm>
          </p:grpSpPr>
          <p:sp>
            <p:nvSpPr>
              <p:cNvPr id="63" name="矩形 6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p:cNvGrpSpPr/>
            <p:nvPr/>
          </p:nvGrpSpPr>
          <p:grpSpPr>
            <a:xfrm>
              <a:off x="5997909" y="0"/>
              <a:ext cx="3001030" cy="109728"/>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2996879" y="0"/>
              <a:ext cx="3001030" cy="109728"/>
              <a:chOff x="0" y="0"/>
              <a:chExt cx="3001030" cy="109728"/>
            </a:xfrm>
          </p:grpSpPr>
          <p:sp>
            <p:nvSpPr>
              <p:cNvPr id="59" name="矩形 5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4151" y="6748272"/>
              <a:ext cx="3001030" cy="109728"/>
              <a:chOff x="0" y="0"/>
              <a:chExt cx="3001030" cy="109728"/>
            </a:xfrm>
          </p:grpSpPr>
          <p:sp>
            <p:nvSpPr>
              <p:cNvPr id="57" name="矩形 5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p:cNvGrpSpPr/>
            <p:nvPr/>
          </p:nvGrpSpPr>
          <p:grpSpPr>
            <a:xfrm>
              <a:off x="5993758" y="6748272"/>
              <a:ext cx="3001030" cy="109728"/>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2992728" y="6748272"/>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8994788" y="6748272"/>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rot="16200000">
              <a:off x="-1543742" y="1653470"/>
              <a:ext cx="3197212"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p:cNvGrpSpPr/>
            <p:nvPr/>
          </p:nvGrpSpPr>
          <p:grpSpPr>
            <a:xfrm rot="16200000">
              <a:off x="-1667877" y="4970666"/>
              <a:ext cx="3441332" cy="113879"/>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rot="16200000">
              <a:off x="10538530" y="1653470"/>
              <a:ext cx="3197212"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rot="16200000">
              <a:off x="10414395" y="4970666"/>
              <a:ext cx="3441332" cy="113879"/>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6194092" y="1219677"/>
            <a:ext cx="5301002" cy="145020"/>
          </a:xfrm>
          <a:prstGeom prst="rect">
            <a:avLst/>
          </a:prstGeom>
        </p:spPr>
      </p:pic>
      <p:sp>
        <p:nvSpPr>
          <p:cNvPr id="69" name="TextBox 47"/>
          <p:cNvSpPr txBox="1"/>
          <p:nvPr/>
        </p:nvSpPr>
        <p:spPr>
          <a:xfrm>
            <a:off x="6606855" y="718620"/>
            <a:ext cx="5112568" cy="52197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dirty="0">
                <a:solidFill>
                  <a:srgbClr val="484848"/>
                </a:solidFill>
                <a:latin typeface="+mn-lt"/>
                <a:ea typeface="+mn-ea"/>
                <a:cs typeface="+mn-ea"/>
                <a:sym typeface="+mn-lt"/>
              </a:rPr>
              <a:t>1.</a:t>
            </a:r>
            <a:r>
              <a:rPr lang="zh-CN" altLang="en-US" dirty="0">
                <a:solidFill>
                  <a:srgbClr val="484848"/>
                </a:solidFill>
                <a:latin typeface="+mn-lt"/>
                <a:ea typeface="+mn-ea"/>
                <a:cs typeface="+mn-ea"/>
                <a:sym typeface="+mn-lt"/>
              </a:rPr>
              <a:t>问题描述</a:t>
            </a:r>
            <a:endParaRPr lang="zh-CN" altLang="en-US" dirty="0">
              <a:solidFill>
                <a:srgbClr val="484848"/>
              </a:solidFill>
              <a:latin typeface="+mn-lt"/>
              <a:ea typeface="+mn-ea"/>
              <a:cs typeface="+mn-ea"/>
              <a:sym typeface="+mn-lt"/>
            </a:endParaRPr>
          </a:p>
        </p:txBody>
      </p:sp>
      <p:sp>
        <p:nvSpPr>
          <p:cNvPr id="70" name="TextBox 48"/>
          <p:cNvSpPr txBox="1"/>
          <p:nvPr/>
        </p:nvSpPr>
        <p:spPr>
          <a:xfrm>
            <a:off x="6606855" y="1752749"/>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2.</a:t>
            </a:r>
            <a:r>
              <a:rPr lang="zh-CN" altLang="en-US" sz="2800" dirty="0">
                <a:solidFill>
                  <a:srgbClr val="484848"/>
                </a:solidFill>
                <a:latin typeface="+mn-lt"/>
                <a:ea typeface="+mn-ea"/>
                <a:cs typeface="+mn-ea"/>
                <a:sym typeface="+mn-lt"/>
              </a:rPr>
              <a:t>分析问题</a:t>
            </a:r>
            <a:endParaRPr lang="zh-CN" altLang="en-US" sz="2800" dirty="0">
              <a:solidFill>
                <a:srgbClr val="484848"/>
              </a:solidFill>
              <a:latin typeface="+mn-lt"/>
              <a:ea typeface="+mn-ea"/>
              <a:cs typeface="+mn-ea"/>
              <a:sym typeface="+mn-lt"/>
            </a:endParaRPr>
          </a:p>
        </p:txBody>
      </p:sp>
      <p:sp>
        <p:nvSpPr>
          <p:cNvPr id="71" name="TextBox 55"/>
          <p:cNvSpPr txBox="1"/>
          <p:nvPr/>
        </p:nvSpPr>
        <p:spPr>
          <a:xfrm>
            <a:off x="6606855" y="2807833"/>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3.</a:t>
            </a:r>
            <a:r>
              <a:rPr lang="zh-CN" altLang="en-US" sz="2800" dirty="0">
                <a:solidFill>
                  <a:srgbClr val="484848"/>
                </a:solidFill>
                <a:latin typeface="+mn-lt"/>
                <a:ea typeface="+mn-ea"/>
                <a:cs typeface="+mn-ea"/>
                <a:sym typeface="+mn-lt"/>
              </a:rPr>
              <a:t>算法设计</a:t>
            </a:r>
            <a:endParaRPr lang="zh-CN" altLang="en-US" sz="2800" dirty="0">
              <a:solidFill>
                <a:srgbClr val="484848"/>
              </a:solidFill>
              <a:latin typeface="+mn-lt"/>
              <a:ea typeface="+mn-ea"/>
              <a:cs typeface="+mn-ea"/>
              <a:sym typeface="+mn-lt"/>
            </a:endParaRPr>
          </a:p>
        </p:txBody>
      </p:sp>
      <p:sp>
        <p:nvSpPr>
          <p:cNvPr id="72" name="TextBox 56"/>
          <p:cNvSpPr txBox="1"/>
          <p:nvPr/>
        </p:nvSpPr>
        <p:spPr>
          <a:xfrm>
            <a:off x="6606855" y="3763222"/>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4.</a:t>
            </a:r>
            <a:r>
              <a:rPr lang="zh-CN" altLang="en-US" sz="2800" dirty="0">
                <a:solidFill>
                  <a:srgbClr val="484848"/>
                </a:solidFill>
                <a:latin typeface="+mn-lt"/>
                <a:ea typeface="+mn-ea"/>
                <a:cs typeface="+mn-ea"/>
                <a:sym typeface="+mn-lt"/>
              </a:rPr>
              <a:t>算法实现和复杂度分析</a:t>
            </a:r>
            <a:endParaRPr lang="zh-CN" altLang="en-US" sz="2800" dirty="0">
              <a:solidFill>
                <a:srgbClr val="484848"/>
              </a:solidFill>
              <a:latin typeface="+mn-lt"/>
              <a:ea typeface="+mn-ea"/>
              <a:cs typeface="+mn-ea"/>
              <a:sym typeface="+mn-lt"/>
            </a:endParaRPr>
          </a:p>
        </p:txBody>
      </p:sp>
      <p:sp>
        <p:nvSpPr>
          <p:cNvPr id="73" name="TextBox 57"/>
          <p:cNvSpPr txBox="1"/>
          <p:nvPr/>
        </p:nvSpPr>
        <p:spPr>
          <a:xfrm>
            <a:off x="6606855" y="4845613"/>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5.</a:t>
            </a:r>
            <a:r>
              <a:rPr lang="zh-CN" altLang="en-US" sz="2800" dirty="0">
                <a:solidFill>
                  <a:srgbClr val="484848"/>
                </a:solidFill>
                <a:latin typeface="+mn-lt"/>
                <a:ea typeface="+mn-ea"/>
                <a:cs typeface="+mn-ea"/>
                <a:sym typeface="+mn-lt"/>
              </a:rPr>
              <a:t>测试结果与分析</a:t>
            </a:r>
            <a:endParaRPr lang="zh-CN" altLang="en-US" sz="2800" dirty="0">
              <a:solidFill>
                <a:srgbClr val="484848"/>
              </a:solidFill>
              <a:latin typeface="+mn-lt"/>
              <a:ea typeface="+mn-ea"/>
              <a:cs typeface="+mn-ea"/>
              <a:sym typeface="+mn-lt"/>
            </a:endParaRPr>
          </a:p>
        </p:txBody>
      </p:sp>
      <p:pic>
        <p:nvPicPr>
          <p:cNvPr id="74" name="图片 7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5445085"/>
            <a:ext cx="5301002" cy="145020"/>
          </a:xfrm>
          <a:prstGeom prst="rect">
            <a:avLst/>
          </a:prstGeom>
        </p:spPr>
      </p:pic>
      <p:pic>
        <p:nvPicPr>
          <p:cNvPr id="75" name="图片 74"/>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2343656"/>
            <a:ext cx="5301002" cy="145020"/>
          </a:xfrm>
          <a:prstGeom prst="rect">
            <a:avLst/>
          </a:prstGeom>
        </p:spPr>
      </p:pic>
      <p:pic>
        <p:nvPicPr>
          <p:cNvPr id="76" name="图片 75"/>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3356511"/>
            <a:ext cx="5301002" cy="145020"/>
          </a:xfrm>
          <a:prstGeom prst="rect">
            <a:avLst/>
          </a:prstGeom>
        </p:spPr>
      </p:pic>
      <p:pic>
        <p:nvPicPr>
          <p:cNvPr id="77" name="图片 7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53147" y="4437946"/>
            <a:ext cx="5301002" cy="145020"/>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076" y="5651997"/>
            <a:ext cx="625231" cy="625231"/>
          </a:xfrm>
          <a:prstGeom prst="rect">
            <a:avLst/>
          </a:prstGeom>
        </p:spPr>
      </p:pic>
      <p:pic>
        <p:nvPicPr>
          <p:cNvPr id="3" name="图片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6364565"/>
            <a:ext cx="5301002" cy="145020"/>
          </a:xfrm>
          <a:prstGeom prst="rect">
            <a:avLst/>
          </a:prstGeom>
        </p:spPr>
      </p:pic>
      <p:sp>
        <p:nvSpPr>
          <p:cNvPr id="7" name="TextBox 57"/>
          <p:cNvSpPr txBox="1"/>
          <p:nvPr/>
        </p:nvSpPr>
        <p:spPr>
          <a:xfrm>
            <a:off x="6697025" y="5755568"/>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6.</a:t>
            </a:r>
            <a:r>
              <a:rPr lang="zh-CN" altLang="en-US" sz="2800" dirty="0">
                <a:solidFill>
                  <a:srgbClr val="484848"/>
                </a:solidFill>
                <a:latin typeface="+mn-lt"/>
                <a:ea typeface="+mn-ea"/>
                <a:cs typeface="+mn-ea"/>
                <a:sym typeface="+mn-lt"/>
              </a:rPr>
              <a:t>总结</a:t>
            </a:r>
            <a:endParaRPr lang="zh-CN" altLang="en-US" sz="28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49"/>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3549"/>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8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3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55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0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30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88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1035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08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par>
                          <p:cTn id="107" fill="hold">
                            <p:stCondLst>
                              <p:cond delay="12250"/>
                            </p:stCondLst>
                            <p:childTnLst>
                              <p:par>
                                <p:cTn id="108" presetID="10" presetClass="entr" presetSubtype="0" fill="hold" nodeType="after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childTnLst>
                                </p:cTn>
                              </p:par>
                              <p:par>
                                <p:cTn id="111" presetID="63" presetClass="path" presetSubtype="0" accel="50000" decel="50000" fill="hold" nodeType="withEffect">
                                  <p:stCondLst>
                                    <p:cond delay="0"/>
                                  </p:stCondLst>
                                  <p:childTnLst>
                                    <p:animMotion origin="layout" path="M 6.25E-7 4.07407E-6 L 0.47409 4.07407E-6 " pathEditMode="relative" rAng="0" ptsTypes="AA">
                                      <p:cBhvr>
                                        <p:cTn id="112" dur="1000" fill="hold"/>
                                        <p:tgtEl>
                                          <p:spTgt spid="2"/>
                                        </p:tgtEl>
                                        <p:attrNameLst>
                                          <p:attrName>ppt_x</p:attrName>
                                          <p:attrName>ppt_y</p:attrName>
                                        </p:attrNameLst>
                                      </p:cBhvr>
                                      <p:rCtr x="23698" y="0"/>
                                    </p:animMotion>
                                  </p:childTnLst>
                                </p:cTn>
                              </p:par>
                              <p:par>
                                <p:cTn id="113" presetID="22" presetClass="entr" presetSubtype="8" fill="hold" nodeType="withEffect">
                                  <p:stCondLst>
                                    <p:cond delay="0"/>
                                  </p:stCondLst>
                                  <p:childTnLst>
                                    <p:set>
                                      <p:cBhvr>
                                        <p:cTn id="114" dur="1" fill="hold">
                                          <p:stCondLst>
                                            <p:cond delay="0"/>
                                          </p:stCondLst>
                                        </p:cTn>
                                        <p:tgtEl>
                                          <p:spTgt spid="3"/>
                                        </p:tgtEl>
                                        <p:attrNameLst>
                                          <p:attrName>style.visibility</p:attrName>
                                        </p:attrNameLst>
                                      </p:cBhvr>
                                      <p:to>
                                        <p:strVal val="visible"/>
                                      </p:to>
                                    </p:set>
                                    <p:animEffect transition="in" filter="wipe(left)">
                                      <p:cBhvr>
                                        <p:cTn id="115" dur="1000"/>
                                        <p:tgtEl>
                                          <p:spTgt spid="3"/>
                                        </p:tgtEl>
                                      </p:cBhvr>
                                    </p:animEffect>
                                  </p:childTnLst>
                                </p:cTn>
                              </p:par>
                            </p:childTnLst>
                          </p:cTn>
                        </p:par>
                        <p:par>
                          <p:cTn id="116" fill="hold">
                            <p:stCondLst>
                              <p:cond delay="12750"/>
                            </p:stCondLst>
                            <p:childTnLst>
                              <p:par>
                                <p:cTn id="117" presetID="41" presetClass="entr" presetSubtype="0" fill="hold" grpId="0" nodeType="afterEffect">
                                  <p:stCondLst>
                                    <p:cond delay="0"/>
                                  </p:stCondLst>
                                  <p:iterate type="lt">
                                    <p:tmPct val="10000"/>
                                  </p:iterate>
                                  <p:childTnLst>
                                    <p:set>
                                      <p:cBhvr>
                                        <p:cTn id="118" dur="1" fill="hold">
                                          <p:stCondLst>
                                            <p:cond delay="0"/>
                                          </p:stCondLst>
                                        </p:cTn>
                                        <p:tgtEl>
                                          <p:spTgt spid="7"/>
                                        </p:tgtEl>
                                        <p:attrNameLst>
                                          <p:attrName>style.visibility</p:attrName>
                                        </p:attrNameLst>
                                      </p:cBhvr>
                                      <p:to>
                                        <p:strVal val="visible"/>
                                      </p:to>
                                    </p:set>
                                    <p:anim calcmode="lin" valueType="num">
                                      <p:cBhvr>
                                        <p:cTn id="1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0" dur="500" fill="hold"/>
                                        <p:tgtEl>
                                          <p:spTgt spid="7"/>
                                        </p:tgtEl>
                                        <p:attrNameLst>
                                          <p:attrName>ppt_y</p:attrName>
                                        </p:attrNameLst>
                                      </p:cBhvr>
                                      <p:tavLst>
                                        <p:tav tm="0">
                                          <p:val>
                                            <p:strVal val="#ppt_y"/>
                                          </p:val>
                                        </p:tav>
                                        <p:tav tm="100000">
                                          <p:val>
                                            <p:strVal val="#ppt_y"/>
                                          </p:val>
                                        </p:tav>
                                      </p:tavLst>
                                    </p:anim>
                                    <p:anim calcmode="lin" valueType="num">
                                      <p:cBhvr>
                                        <p:cTn id="1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23"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6659" t="6677" r="6720" b="6693"/>
          <a:stretch>
            <a:fillRect/>
          </a:stretch>
        </p:blipFill>
        <p:spPr>
          <a:xfrm>
            <a:off x="3809" y="0"/>
            <a:ext cx="12192001" cy="6858000"/>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7397" t="24071" r="37290" b="24627"/>
          <a:stretch>
            <a:fillRect/>
          </a:stretch>
        </p:blipFill>
        <p:spPr>
          <a:xfrm>
            <a:off x="5359400" y="536575"/>
            <a:ext cx="1473200" cy="1679326"/>
          </a:xfrm>
          <a:prstGeom prst="rect">
            <a:avLst/>
          </a:prstGeom>
        </p:spPr>
      </p:pic>
      <p:sp>
        <p:nvSpPr>
          <p:cNvPr id="17" name="文本框 16"/>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谢谢您的观看</a:t>
            </a:r>
            <a:endParaRPr lang="zh-CN" altLang="en-US" sz="6600" b="1" dirty="0">
              <a:solidFill>
                <a:srgbClr val="484848"/>
              </a:solidFill>
              <a:cs typeface="+mn-ea"/>
              <a:sym typeface="+mn-lt"/>
            </a:endParaRPr>
          </a:p>
        </p:txBody>
      </p:sp>
      <p:sp>
        <p:nvSpPr>
          <p:cNvPr id="18" name="文本框 17"/>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20" name="文本框 19"/>
          <p:cNvSpPr txBox="1"/>
          <p:nvPr/>
        </p:nvSpPr>
        <p:spPr>
          <a:xfrm>
            <a:off x="2557145" y="5705475"/>
            <a:ext cx="2500630" cy="306705"/>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：计算机</a:t>
            </a:r>
            <a:r>
              <a:rPr lang="en-US" altLang="zh-CN" sz="1400" dirty="0" smtClean="0">
                <a:solidFill>
                  <a:srgbClr val="484848"/>
                </a:solidFill>
                <a:cs typeface="+mn-ea"/>
                <a:sym typeface="+mn-lt"/>
              </a:rPr>
              <a:t>183 </a:t>
            </a:r>
            <a:r>
              <a:rPr lang="zh-CN" altLang="en-US" sz="1400" dirty="0">
                <a:solidFill>
                  <a:srgbClr val="484848"/>
                </a:solidFill>
                <a:cs typeface="+mn-ea"/>
                <a:sym typeface="+mn-lt"/>
              </a:rPr>
              <a:t>王禹森</a:t>
            </a:r>
            <a:endParaRPr lang="zh-CN" altLang="en-US" sz="1400" dirty="0">
              <a:solidFill>
                <a:srgbClr val="484848"/>
              </a:solidFill>
              <a:cs typeface="+mn-ea"/>
              <a:sym typeface="+mn-lt"/>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8194" y="5580794"/>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510" t="24114" r="34678" b="22737"/>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第一部分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2223324" y="3307329"/>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问题描述</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43429" y="4930222"/>
            <a:ext cx="10309654" cy="1364343"/>
            <a:chOff x="943429" y="4849537"/>
            <a:chExt cx="10309654" cy="1364343"/>
          </a:xfrm>
        </p:grpSpPr>
        <p:sp>
          <p:nvSpPr>
            <p:cNvPr id="3" name="圆角矩形 6"/>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4" name="五边形 7"/>
            <p:cNvSpPr/>
            <p:nvPr/>
          </p:nvSpPr>
          <p:spPr>
            <a:xfrm>
              <a:off x="9830683" y="5158690"/>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5" name="TextBox 33"/>
            <p:cNvSpPr txBox="1"/>
            <p:nvPr/>
          </p:nvSpPr>
          <p:spPr>
            <a:xfrm>
              <a:off x="3079313" y="5047699"/>
              <a:ext cx="5977601" cy="969010"/>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题目要求</a:t>
              </a:r>
              <a:endParaRPr lang="zh-CN" altLang="en-US" sz="1400" b="1" dirty="0">
                <a:solidFill>
                  <a:srgbClr val="555555"/>
                </a:solidFill>
                <a:cs typeface="+mn-ea"/>
                <a:sym typeface="+mn-lt"/>
              </a:endParaRPr>
            </a:p>
            <a:p>
              <a:pPr>
                <a:lnSpc>
                  <a:spcPct val="150000"/>
                </a:lnSpc>
              </a:pPr>
              <a:r>
                <a:rPr lang="zh-CN" altLang="en-US" sz="1400" b="1" dirty="0">
                  <a:solidFill>
                    <a:srgbClr val="555555"/>
                  </a:solidFill>
                  <a:cs typeface="+mn-ea"/>
                  <a:sym typeface="+mn-lt"/>
                </a:rPr>
                <a:t>由文件input.txt提供输入数据。将计算的最大总费用和最小总费用输出到文件output.txt。</a:t>
              </a:r>
              <a:endParaRPr lang="zh-CN" altLang="en-US" sz="1400" b="1" dirty="0">
                <a:solidFill>
                  <a:srgbClr val="555555"/>
                </a:solidFill>
                <a:cs typeface="+mn-ea"/>
                <a:sym typeface="+mn-lt"/>
              </a:endParaRPr>
            </a:p>
          </p:txBody>
        </p:sp>
        <p:sp>
          <p:nvSpPr>
            <p:cNvPr id="6" name="椭圆 5"/>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7" name="组合 6"/>
            <p:cNvGrpSpPr/>
            <p:nvPr/>
          </p:nvGrpSpPr>
          <p:grpSpPr>
            <a:xfrm>
              <a:off x="1679904" y="5268632"/>
              <a:ext cx="486104" cy="526152"/>
              <a:chOff x="3714875" y="1883685"/>
              <a:chExt cx="486104" cy="526152"/>
            </a:xfrm>
          </p:grpSpPr>
          <p:sp>
            <p:nvSpPr>
              <p:cNvPr id="8" name="Oval 92"/>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9" name="Freeform 93"/>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0" name="Freeform 94"/>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1" name="Freeform 95"/>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2" name="Freeform 96"/>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3" name="Freeform 97"/>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14" name="Freeform 98"/>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grpSp>
        <p:nvGrpSpPr>
          <p:cNvPr id="15" name="组合 14"/>
          <p:cNvGrpSpPr/>
          <p:nvPr/>
        </p:nvGrpSpPr>
        <p:grpSpPr>
          <a:xfrm>
            <a:off x="943429" y="3377192"/>
            <a:ext cx="10309654" cy="1364343"/>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3079313" y="3701679"/>
              <a:ext cx="5977601" cy="645795"/>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算法设计</a:t>
              </a:r>
              <a:endParaRPr lang="zh-CN" altLang="en-US" sz="1400" b="1" dirty="0">
                <a:solidFill>
                  <a:srgbClr val="555555"/>
                </a:solidFill>
                <a:cs typeface="+mn-ea"/>
                <a:sym typeface="+mn-lt"/>
              </a:endParaRPr>
            </a:p>
            <a:p>
              <a:pPr>
                <a:lnSpc>
                  <a:spcPct val="150000"/>
                </a:lnSpc>
              </a:pPr>
              <a:r>
                <a:rPr lang="zh-CN" altLang="en-US" sz="1400" b="1" dirty="0">
                  <a:solidFill>
                    <a:srgbClr val="555555"/>
                  </a:solidFill>
                  <a:cs typeface="+mn-ea"/>
                  <a:sym typeface="+mn-lt"/>
                </a:rPr>
                <a:t>对给定的n堆石子，计算合并成一堆的最大总费用和最小总费用。</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sp>
        <p:nvSpPr>
          <p:cNvPr id="27" name="TextBox 33"/>
          <p:cNvSpPr txBox="1"/>
          <p:nvPr/>
        </p:nvSpPr>
        <p:spPr>
          <a:xfrm>
            <a:off x="4917554" y="1119826"/>
            <a:ext cx="2346338" cy="553720"/>
          </a:xfrm>
          <a:prstGeom prst="rect">
            <a:avLst/>
          </a:prstGeom>
          <a:noFill/>
        </p:spPr>
        <p:txBody>
          <a:bodyPr wrap="square" lIns="0" tIns="0" rIns="0" bIns="0" rtlCol="0" anchor="ctr">
            <a:spAutoFit/>
          </a:bodyPr>
          <a:lstStyle/>
          <a:p>
            <a:pPr algn="ctr"/>
            <a:r>
              <a:rPr lang="zh-CN" altLang="en-US" sz="3600" b="1" dirty="0">
                <a:solidFill>
                  <a:srgbClr val="344F66"/>
                </a:solidFill>
                <a:cs typeface="+mn-ea"/>
                <a:sym typeface="+mn-lt"/>
              </a:rPr>
              <a:t>问题描述</a:t>
            </a:r>
            <a:endParaRPr lang="zh-CN" altLang="en-US" sz="3600" b="1" dirty="0">
              <a:solidFill>
                <a:srgbClr val="344F66"/>
              </a:solidFill>
              <a:cs typeface="+mn-ea"/>
              <a:sym typeface="+mn-lt"/>
            </a:endParaRPr>
          </a:p>
        </p:txBody>
      </p:sp>
      <p:grpSp>
        <p:nvGrpSpPr>
          <p:cNvPr id="28" name="组合 27"/>
          <p:cNvGrpSpPr/>
          <p:nvPr/>
        </p:nvGrpSpPr>
        <p:grpSpPr>
          <a:xfrm>
            <a:off x="943429" y="1824164"/>
            <a:ext cx="10309654" cy="1391823"/>
            <a:chOff x="943429" y="1743479"/>
            <a:chExt cx="10309654" cy="139182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3079313" y="1843077"/>
              <a:ext cx="5977601" cy="1292225"/>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在一个操场的四周摆放着n堆石子，现将石子有次序地合并成一堆。规定每次至少选2堆最多选k堆石子合并成新的一堆，合并的费用为新的一堆的石子数。试设计一个算法，计算出将n堆石子合并成一堆的最大总费用和最小总费用。</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33" name="组合 32"/>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7"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000" b="1">
                  <a:solidFill>
                    <a:schemeClr val="tx1">
                      <a:lumMod val="85000"/>
                      <a:lumOff val="15000"/>
                    </a:schemeClr>
                  </a:solidFill>
                  <a:cs typeface="+mn-ea"/>
                  <a:sym typeface="+mn-lt"/>
                </a:endParaRPr>
              </a:p>
            </p:txBody>
          </p:sp>
        </p:grpSp>
      </p:grpSp>
      <p:sp>
        <p:nvSpPr>
          <p:cNvPr id="52"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1.1</a:t>
            </a:r>
            <a:r>
              <a:rPr lang="zh-CN" altLang="en-US" b="0" dirty="0">
                <a:solidFill>
                  <a:srgbClr val="444444"/>
                </a:solidFill>
                <a:latin typeface="+mn-lt"/>
                <a:ea typeface="+mn-ea"/>
                <a:cs typeface="+mn-ea"/>
                <a:sym typeface="+mn-lt"/>
              </a:rPr>
              <a:t>问题描述</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ppt_x</p:attrName>
                                        </p:attrNameLst>
                                      </p:cBhvr>
                                      <p:tavLst>
                                        <p:tav tm="0">
                                          <p:val>
                                            <p:strVal val="#ppt_x-#ppt_w/2"/>
                                          </p:val>
                                        </p:tav>
                                        <p:tav tm="100000">
                                          <p:val>
                                            <p:strVal val="#ppt_x"/>
                                          </p:val>
                                        </p:tav>
                                      </p:tavLst>
                                    </p:anim>
                                    <p:anim calcmode="lin" valueType="num">
                                      <p:cBhvr>
                                        <p:cTn id="8" dur="500" fill="hold"/>
                                        <p:tgtEl>
                                          <p:spTgt spid="52"/>
                                        </p:tgtEl>
                                        <p:attrNameLst>
                                          <p:attrName>ppt_y</p:attrName>
                                        </p:attrNameLst>
                                      </p:cBhvr>
                                      <p:tavLst>
                                        <p:tav tm="0">
                                          <p:val>
                                            <p:strVal val="#ppt_y"/>
                                          </p:val>
                                        </p:tav>
                                        <p:tav tm="100000">
                                          <p:val>
                                            <p:strVal val="#ppt_y"/>
                                          </p:val>
                                        </p:tav>
                                      </p:tavLst>
                                    </p:anim>
                                    <p:anim calcmode="lin" valueType="num">
                                      <p:cBhvr>
                                        <p:cTn id="9" dur="500" fill="hold"/>
                                        <p:tgtEl>
                                          <p:spTgt spid="52"/>
                                        </p:tgtEl>
                                        <p:attrNameLst>
                                          <p:attrName>ppt_w</p:attrName>
                                        </p:attrNameLst>
                                      </p:cBhvr>
                                      <p:tavLst>
                                        <p:tav tm="0">
                                          <p:val>
                                            <p:fltVal val="0"/>
                                          </p:val>
                                        </p:tav>
                                        <p:tav tm="100000">
                                          <p:val>
                                            <p:strVal val="#ppt_w"/>
                                          </p:val>
                                        </p:tav>
                                      </p:tavLst>
                                    </p:anim>
                                    <p:anim calcmode="lin" valueType="num">
                                      <p:cBhvr>
                                        <p:cTn id="10" dur="500" fill="hold"/>
                                        <p:tgtEl>
                                          <p:spTgt spid="52"/>
                                        </p:tgtEl>
                                        <p:attrNameLst>
                                          <p:attrName>ppt_h</p:attrName>
                                        </p:attrNameLst>
                                      </p:cBhvr>
                                      <p:tavLst>
                                        <p:tav tm="0">
                                          <p:val>
                                            <p:strVal val="#ppt_h"/>
                                          </p:val>
                                        </p:tav>
                                        <p:tav tm="100000">
                                          <p:val>
                                            <p:strVal val="#ppt_h"/>
                                          </p:val>
                                        </p:tav>
                                      </p:tavLst>
                                    </p:anim>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08333E-7 7.40741E-7 L -2.08333E-7 -0.47384 " pathEditMode="relative" rAng="0" ptsTypes="AA">
                                      <p:cBhvr>
                                        <p:cTn id="14" dur="1500" spd="-100000" fill="hold"/>
                                        <p:tgtEl>
                                          <p:spTgt spid="28"/>
                                        </p:tgtEl>
                                        <p:attrNameLst>
                                          <p:attrName>ppt_x</p:attrName>
                                          <p:attrName>ppt_y</p:attrName>
                                        </p:attrNameLst>
                                      </p:cBhvr>
                                      <p:rCtr x="0" y="-23704"/>
                                    </p:animMotion>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2.08333E-7 1.85185E-6 L -2.08333E-7 -0.22639 " pathEditMode="relative" rAng="0" ptsTypes="AA">
                                      <p:cBhvr>
                                        <p:cTn id="20" dur="1500" spd="-100000" fill="hold"/>
                                        <p:tgtEl>
                                          <p:spTgt spid="15"/>
                                        </p:tgtEl>
                                        <p:attrNameLst>
                                          <p:attrName>ppt_x</p:attrName>
                                          <p:attrName>ppt_y</p:attrName>
                                        </p:attrNameLst>
                                      </p:cBhvr>
                                      <p:rCtr x="0" y="-11319"/>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2.08333E-7 2.96296E-6 L -2.08333E-7 -0.22639 " pathEditMode="relative" rAng="0" ptsTypes="AA">
                                      <p:cBhvr>
                                        <p:cTn id="26" dur="1500" spd="-100000" fill="hold"/>
                                        <p:tgtEl>
                                          <p:spTgt spid="2"/>
                                        </p:tgtEl>
                                        <p:attrNameLst>
                                          <p:attrName>ppt_x</p:attrName>
                                          <p:attrName>ppt_y</p:attrName>
                                        </p:attrNameLst>
                                      </p:cBhvr>
                                      <p:rCtr x="0" y="-11319"/>
                                    </p:animMotion>
                                  </p:childTnLst>
                                </p:cTn>
                              </p:par>
                            </p:childTnLst>
                          </p:cTn>
                        </p:par>
                        <p:par>
                          <p:cTn id="27" fill="hold">
                            <p:stCondLst>
                              <p:cond delay="3500"/>
                            </p:stCondLst>
                            <p:childTnLst>
                              <p:par>
                                <p:cTn id="28" presetID="2" presetClass="entr" presetSubtype="2" fill="hold" grpId="0" nodeType="afterEffect">
                                  <p:stCondLst>
                                    <p:cond delay="0"/>
                                  </p:stCondLst>
                                  <p:iterate type="lt">
                                    <p:tmPct val="10000"/>
                                  </p:iterate>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1+#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510" t="24114" r="34678" b="22737"/>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第二部分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分析问题</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H="1">
            <a:off x="6722529" y="1729085"/>
            <a:ext cx="3312368" cy="453534"/>
            <a:chOff x="-380931" y="1470144"/>
            <a:chExt cx="3312368" cy="453534"/>
          </a:xfrm>
        </p:grpSpPr>
        <p:cxnSp>
          <p:nvCxnSpPr>
            <p:cNvPr id="35" name="直接连接符 34"/>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p:cNvCxnSpPr/>
          <p:nvPr/>
        </p:nvCxnSpPr>
        <p:spPr>
          <a:xfrm>
            <a:off x="6853150" y="425382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569921" y="2578495"/>
            <a:ext cx="2440674" cy="856274"/>
            <a:chOff x="611560" y="1470144"/>
            <a:chExt cx="2440674" cy="856274"/>
          </a:xfrm>
        </p:grpSpPr>
        <p:cxnSp>
          <p:nvCxnSpPr>
            <p:cNvPr id="31" name="直接连接符 30"/>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noChangeAspect="1"/>
          </p:cNvGrpSpPr>
          <p:nvPr/>
        </p:nvGrpSpPr>
        <p:grpSpPr>
          <a:xfrm>
            <a:off x="5172216" y="1736586"/>
            <a:ext cx="2020575" cy="1683815"/>
            <a:chOff x="1017666" y="1460660"/>
            <a:chExt cx="1241816" cy="1034848"/>
          </a:xfrm>
        </p:grpSpPr>
        <p:grpSp>
          <p:nvGrpSpPr>
            <p:cNvPr id="3" name="组合 2"/>
            <p:cNvGrpSpPr/>
            <p:nvPr/>
          </p:nvGrpSpPr>
          <p:grpSpPr>
            <a:xfrm>
              <a:off x="1017666" y="1460660"/>
              <a:ext cx="1241816" cy="1034848"/>
              <a:chOff x="1017666" y="1609725"/>
              <a:chExt cx="1241816" cy="1034848"/>
            </a:xfrm>
          </p:grpSpPr>
          <p:sp>
            <p:nvSpPr>
              <p:cNvPr id="5" name="六边形 4"/>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p:cNvSpPr txBox="1"/>
            <p:nvPr/>
          </p:nvSpPr>
          <p:spPr>
            <a:xfrm>
              <a:off x="1192465" y="1813232"/>
              <a:ext cx="892919" cy="245084"/>
            </a:xfrm>
            <a:prstGeom prst="rect">
              <a:avLst/>
            </a:prstGeom>
            <a:noFill/>
          </p:spPr>
          <p:txBody>
            <a:bodyPr wrap="none" rtlCol="0">
              <a:spAutoFit/>
            </a:bodyPr>
            <a:lstStyle/>
            <a:p>
              <a:pPr algn="r"/>
              <a:r>
                <a:rPr lang="zh-CN" altLang="en-US" sz="2000" dirty="0">
                  <a:solidFill>
                    <a:schemeClr val="bg1"/>
                  </a:solidFill>
                  <a:cs typeface="+mn-ea"/>
                  <a:sym typeface="+mn-lt"/>
                </a:rPr>
                <a:t>最大的花费</a:t>
              </a:r>
              <a:endParaRPr lang="zh-CN" altLang="en-US" sz="2000" dirty="0">
                <a:solidFill>
                  <a:schemeClr val="bg1"/>
                </a:solidFill>
                <a:cs typeface="+mn-ea"/>
                <a:sym typeface="+mn-lt"/>
              </a:endParaRPr>
            </a:p>
          </p:txBody>
        </p:sp>
      </p:grpSp>
      <p:grpSp>
        <p:nvGrpSpPr>
          <p:cNvPr id="7" name="组合 6"/>
          <p:cNvGrpSpPr>
            <a:grpSpLocks noChangeAspect="1"/>
          </p:cNvGrpSpPr>
          <p:nvPr/>
        </p:nvGrpSpPr>
        <p:grpSpPr>
          <a:xfrm>
            <a:off x="3318547" y="2569908"/>
            <a:ext cx="2020575" cy="1683815"/>
            <a:chOff x="1017666" y="2695004"/>
            <a:chExt cx="1241816" cy="1034848"/>
          </a:xfrm>
        </p:grpSpPr>
        <p:grpSp>
          <p:nvGrpSpPr>
            <p:cNvPr id="8" name="组合 7"/>
            <p:cNvGrpSpPr/>
            <p:nvPr/>
          </p:nvGrpSpPr>
          <p:grpSpPr>
            <a:xfrm>
              <a:off x="1017666" y="2695004"/>
              <a:ext cx="1241816" cy="1034848"/>
              <a:chOff x="1017666" y="1609725"/>
              <a:chExt cx="1241816" cy="1034848"/>
            </a:xfrm>
          </p:grpSpPr>
          <p:sp>
            <p:nvSpPr>
              <p:cNvPr id="10" name="六边形 9"/>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p:cNvSpPr txBox="1"/>
            <p:nvPr/>
          </p:nvSpPr>
          <p:spPr>
            <a:xfrm>
              <a:off x="1180434" y="3062229"/>
              <a:ext cx="736814" cy="245084"/>
            </a:xfrm>
            <a:prstGeom prst="rect">
              <a:avLst/>
            </a:prstGeom>
            <a:noFill/>
          </p:spPr>
          <p:txBody>
            <a:bodyPr wrap="none" rtlCol="0">
              <a:spAutoFit/>
            </a:bodyPr>
            <a:lstStyle/>
            <a:p>
              <a:pPr algn="r"/>
              <a:r>
                <a:rPr lang="zh-CN" altLang="en-US" sz="2000" dirty="0">
                  <a:solidFill>
                    <a:schemeClr val="bg1"/>
                  </a:solidFill>
                  <a:cs typeface="+mn-ea"/>
                  <a:sym typeface="+mn-lt"/>
                </a:rPr>
                <a:t>核心思想</a:t>
              </a:r>
              <a:endParaRPr lang="zh-CN" altLang="en-US" sz="2000" dirty="0">
                <a:solidFill>
                  <a:schemeClr val="bg1"/>
                </a:solidFill>
                <a:cs typeface="+mn-ea"/>
                <a:sym typeface="+mn-lt"/>
              </a:endParaRPr>
            </a:p>
          </p:txBody>
        </p:sp>
      </p:grpSp>
      <p:grpSp>
        <p:nvGrpSpPr>
          <p:cNvPr id="12" name="组合 11"/>
          <p:cNvGrpSpPr>
            <a:grpSpLocks noChangeAspect="1"/>
          </p:cNvGrpSpPr>
          <p:nvPr/>
        </p:nvGrpSpPr>
        <p:grpSpPr>
          <a:xfrm>
            <a:off x="4937395" y="3669097"/>
            <a:ext cx="2020575" cy="1683815"/>
            <a:chOff x="1017666" y="3929062"/>
            <a:chExt cx="1241816" cy="1034848"/>
          </a:xfrm>
        </p:grpSpPr>
        <p:grpSp>
          <p:nvGrpSpPr>
            <p:cNvPr id="13" name="组合 12"/>
            <p:cNvGrpSpPr/>
            <p:nvPr/>
          </p:nvGrpSpPr>
          <p:grpSpPr>
            <a:xfrm>
              <a:off x="1017666" y="3929062"/>
              <a:ext cx="1241816" cy="1034848"/>
              <a:chOff x="1017666" y="1609725"/>
              <a:chExt cx="1241816" cy="1034848"/>
            </a:xfrm>
          </p:grpSpPr>
          <p:sp>
            <p:nvSpPr>
              <p:cNvPr id="15" name="六边形 14"/>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p:cNvSpPr txBox="1"/>
            <p:nvPr/>
          </p:nvSpPr>
          <p:spPr>
            <a:xfrm>
              <a:off x="1222111" y="4288316"/>
              <a:ext cx="892919" cy="245084"/>
            </a:xfrm>
            <a:prstGeom prst="rect">
              <a:avLst/>
            </a:prstGeom>
            <a:noFill/>
          </p:spPr>
          <p:txBody>
            <a:bodyPr wrap="none" rtlCol="0">
              <a:spAutoFit/>
            </a:bodyPr>
            <a:lstStyle/>
            <a:p>
              <a:pPr algn="r"/>
              <a:r>
                <a:rPr lang="zh-CN" altLang="en-US" sz="2000" dirty="0">
                  <a:solidFill>
                    <a:schemeClr val="bg1"/>
                  </a:solidFill>
                  <a:cs typeface="+mn-ea"/>
                  <a:sym typeface="+mn-lt"/>
                </a:rPr>
                <a:t>最小的花费</a:t>
              </a:r>
              <a:endParaRPr lang="zh-CN" altLang="en-US" sz="2000" dirty="0">
                <a:solidFill>
                  <a:schemeClr val="bg1"/>
                </a:solidFill>
                <a:cs typeface="+mn-ea"/>
                <a:sym typeface="+mn-lt"/>
              </a:endParaRPr>
            </a:p>
          </p:txBody>
        </p:sp>
      </p:grpSp>
      <p:sp>
        <p:nvSpPr>
          <p:cNvPr id="23" name="Rectangle 13" descr="FD1DDF730CE4456e89755B07FE1653D0# #Rectangle 13"/>
          <p:cNvSpPr>
            <a:spLocks noChangeArrowheads="1"/>
          </p:cNvSpPr>
          <p:nvPr/>
        </p:nvSpPr>
        <p:spPr bwMode="auto">
          <a:xfrm>
            <a:off x="1474152" y="2597276"/>
            <a:ext cx="1491630" cy="34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贪心算法</a:t>
            </a:r>
            <a:endParaRPr lang="zh-CN" altLang="en-US" sz="1100" dirty="0">
              <a:solidFill>
                <a:srgbClr val="555555"/>
              </a:solidFill>
              <a:latin typeface="+mn-lt"/>
              <a:ea typeface="+mn-ea"/>
              <a:cs typeface="+mn-ea"/>
              <a:sym typeface="+mn-lt"/>
            </a:endParaRPr>
          </a:p>
        </p:txBody>
      </p:sp>
      <p:sp>
        <p:nvSpPr>
          <p:cNvPr id="25" name="Rectangle 13" descr="FD1DDF730CE4456e89755B07FE1653D0# #Rectangle 13"/>
          <p:cNvSpPr>
            <a:spLocks noChangeArrowheads="1"/>
          </p:cNvSpPr>
          <p:nvPr/>
        </p:nvSpPr>
        <p:spPr bwMode="auto">
          <a:xfrm>
            <a:off x="7154577" y="1747866"/>
            <a:ext cx="288032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最大的花费，就要找最大的数重叠次数最多，所以与K无关，只需要从最大的开始每次都选最大的两堆来相加就可以得出最大的重叠次数。</a:t>
            </a:r>
            <a:endParaRPr lang="zh-CN" altLang="en-US" sz="1100" dirty="0">
              <a:solidFill>
                <a:srgbClr val="555555"/>
              </a:solidFill>
              <a:latin typeface="+mn-lt"/>
              <a:ea typeface="+mn-ea"/>
              <a:cs typeface="+mn-ea"/>
              <a:sym typeface="+mn-lt"/>
            </a:endParaRPr>
          </a:p>
        </p:txBody>
      </p:sp>
      <p:sp>
        <p:nvSpPr>
          <p:cNvPr id="27" name="Rectangle 13" descr="FD1DDF730CE4456e89755B07FE1653D0# #Rectangle 13"/>
          <p:cNvSpPr>
            <a:spLocks noChangeArrowheads="1"/>
          </p:cNvSpPr>
          <p:nvPr/>
        </p:nvSpPr>
        <p:spPr bwMode="auto">
          <a:xfrm>
            <a:off x="7026368" y="4498700"/>
            <a:ext cx="2822166" cy="136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最小的花费思路和最大的相同，要重迭次数最小，就要挑选K最大，每次从最小的K堆，开始合并。这里要做一步处理是如果最后不够K堆合并的时候要在整个队列的前面填0</a:t>
            </a:r>
            <a:endParaRPr lang="zh-CN" altLang="en-US" sz="1100" dirty="0">
              <a:solidFill>
                <a:srgbClr val="555555"/>
              </a:solidFill>
              <a:latin typeface="+mn-lt"/>
              <a:ea typeface="+mn-ea"/>
              <a:cs typeface="+mn-ea"/>
              <a:sym typeface="+mn-lt"/>
            </a:endParaRPr>
          </a:p>
        </p:txBody>
      </p:sp>
      <p:sp>
        <p:nvSpPr>
          <p:cNvPr id="49" name="TextBox 42"/>
          <p:cNvSpPr txBox="1"/>
          <p:nvPr/>
        </p:nvSpPr>
        <p:spPr>
          <a:xfrm>
            <a:off x="1351475" y="36157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a:solidFill>
                  <a:srgbClr val="444444"/>
                </a:solidFill>
                <a:latin typeface="+mn-lt"/>
                <a:ea typeface="+mn-ea"/>
                <a:cs typeface="+mn-ea"/>
                <a:sym typeface="+mn-lt"/>
              </a:rPr>
              <a:t>问题解析</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1000"/>
                                        <p:tgtEl>
                                          <p:spTgt spid="3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1000"/>
                                        <p:tgtEl>
                                          <p:spTgt spid="33"/>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2"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right)">
                                      <p:cBhvr>
                                        <p:cTn id="38" dur="1000"/>
                                        <p:tgtEl>
                                          <p:spTgt spid="36"/>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7" presetClass="entr" presetSubtype="8"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ppt_x</p:attrName>
                                        </p:attrNameLst>
                                      </p:cBhvr>
                                      <p:tavLst>
                                        <p:tav tm="0">
                                          <p:val>
                                            <p:strVal val="#ppt_x-#ppt_w/2"/>
                                          </p:val>
                                        </p:tav>
                                        <p:tav tm="100000">
                                          <p:val>
                                            <p:strVal val="#ppt_x"/>
                                          </p:val>
                                        </p:tav>
                                      </p:tavLst>
                                    </p:anim>
                                    <p:anim calcmode="lin" valueType="num">
                                      <p:cBhvr>
                                        <p:cTn id="48" dur="500" fill="hold"/>
                                        <p:tgtEl>
                                          <p:spTgt spid="49"/>
                                        </p:tgtEl>
                                        <p:attrNameLst>
                                          <p:attrName>ppt_y</p:attrName>
                                        </p:attrNameLst>
                                      </p:cBhvr>
                                      <p:tavLst>
                                        <p:tav tm="0">
                                          <p:val>
                                            <p:strVal val="#ppt_y"/>
                                          </p:val>
                                        </p:tav>
                                        <p:tav tm="100000">
                                          <p:val>
                                            <p:strVal val="#ppt_y"/>
                                          </p:val>
                                        </p:tav>
                                      </p:tavLst>
                                    </p:anim>
                                    <p:anim calcmode="lin" valueType="num">
                                      <p:cBhvr>
                                        <p:cTn id="49" dur="500" fill="hold"/>
                                        <p:tgtEl>
                                          <p:spTgt spid="49"/>
                                        </p:tgtEl>
                                        <p:attrNameLst>
                                          <p:attrName>ppt_w</p:attrName>
                                        </p:attrNameLst>
                                      </p:cBhvr>
                                      <p:tavLst>
                                        <p:tav tm="0">
                                          <p:val>
                                            <p:fltVal val="0"/>
                                          </p:val>
                                        </p:tav>
                                        <p:tav tm="100000">
                                          <p:val>
                                            <p:strVal val="#ppt_w"/>
                                          </p:val>
                                        </p:tav>
                                      </p:tavLst>
                                    </p:anim>
                                    <p:anim calcmode="lin" valueType="num">
                                      <p:cBhvr>
                                        <p:cTn id="50"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rotWithShape="1">
          <a:blip r:embed="rId1"/>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510" t="24114" r="34678" b="22737"/>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第三部分</a:t>
            </a:r>
            <a:endParaRPr lang="zh-CN" altLang="en-US" sz="6600" dirty="0">
              <a:solidFill>
                <a:srgbClr val="484848"/>
              </a:solidFill>
              <a:latin typeface="+mn-lt"/>
              <a:ea typeface="+mn-ea"/>
              <a:cs typeface="+mn-ea"/>
              <a:sym typeface="+mn-lt"/>
            </a:endParaRPr>
          </a:p>
        </p:txBody>
      </p:sp>
      <p:grpSp>
        <p:nvGrpSpPr>
          <p:cNvPr id="18" name="组合 17"/>
          <p:cNvGrpSpPr/>
          <p:nvPr/>
        </p:nvGrpSpPr>
        <p:grpSpPr>
          <a:xfrm>
            <a:off x="-4151" y="0"/>
            <a:ext cx="12196151" cy="6858000"/>
            <a:chOff x="-4151" y="0"/>
            <a:chExt cx="12196151" cy="6858000"/>
          </a:xfrm>
        </p:grpSpPr>
        <p:grpSp>
          <p:nvGrpSpPr>
            <p:cNvPr id="19" name="组合 18"/>
            <p:cNvGrpSpPr/>
            <p:nvPr/>
          </p:nvGrpSpPr>
          <p:grpSpPr>
            <a:xfrm>
              <a:off x="0" y="0"/>
              <a:ext cx="3001030" cy="109728"/>
              <a:chOff x="0" y="0"/>
              <a:chExt cx="3001030" cy="109728"/>
            </a:xfrm>
          </p:grpSpPr>
          <p:sp>
            <p:nvSpPr>
              <p:cNvPr id="53" name="矩形 5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8994788" y="0"/>
              <a:ext cx="3197212" cy="109728"/>
              <a:chOff x="0" y="0"/>
              <a:chExt cx="3001030" cy="109728"/>
            </a:xfrm>
          </p:grpSpPr>
          <p:sp>
            <p:nvSpPr>
              <p:cNvPr id="51" name="矩形 5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5997909" y="0"/>
              <a:ext cx="3001030" cy="109728"/>
              <a:chOff x="0" y="0"/>
              <a:chExt cx="3001030" cy="109728"/>
            </a:xfrm>
          </p:grpSpPr>
          <p:sp>
            <p:nvSpPr>
              <p:cNvPr id="49" name="矩形 4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2996879" y="0"/>
              <a:ext cx="3001030" cy="109728"/>
              <a:chOff x="0" y="0"/>
              <a:chExt cx="3001030" cy="109728"/>
            </a:xfrm>
          </p:grpSpPr>
          <p:sp>
            <p:nvSpPr>
              <p:cNvPr id="47" name="矩形 4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151" y="6748272"/>
              <a:ext cx="3001030" cy="109728"/>
              <a:chOff x="0" y="0"/>
              <a:chExt cx="3001030" cy="109728"/>
            </a:xfrm>
          </p:grpSpPr>
          <p:sp>
            <p:nvSpPr>
              <p:cNvPr id="45" name="矩形 4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993758" y="6748272"/>
              <a:ext cx="3001030" cy="109728"/>
              <a:chOff x="0" y="0"/>
              <a:chExt cx="3001030" cy="109728"/>
            </a:xfrm>
          </p:grpSpPr>
          <p:sp>
            <p:nvSpPr>
              <p:cNvPr id="43" name="矩形 4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2992728" y="6748272"/>
              <a:ext cx="3001030" cy="109728"/>
              <a:chOff x="0" y="0"/>
              <a:chExt cx="3001030" cy="109728"/>
            </a:xfrm>
          </p:grpSpPr>
          <p:sp>
            <p:nvSpPr>
              <p:cNvPr id="41" name="矩形 4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8994788" y="6748272"/>
              <a:ext cx="3197212" cy="109728"/>
              <a:chOff x="0" y="0"/>
              <a:chExt cx="3001030" cy="109728"/>
            </a:xfrm>
          </p:grpSpPr>
          <p:sp>
            <p:nvSpPr>
              <p:cNvPr id="39" name="矩形 38"/>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rot="16200000">
              <a:off x="-1543742" y="1653470"/>
              <a:ext cx="3197212" cy="109728"/>
              <a:chOff x="0" y="0"/>
              <a:chExt cx="3001030" cy="109728"/>
            </a:xfrm>
          </p:grpSpPr>
          <p:sp>
            <p:nvSpPr>
              <p:cNvPr id="37" name="矩形 36"/>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rot="16200000">
              <a:off x="-1667877" y="4970666"/>
              <a:ext cx="3441332" cy="113879"/>
              <a:chOff x="0" y="0"/>
              <a:chExt cx="3001030" cy="109728"/>
            </a:xfrm>
          </p:grpSpPr>
          <p:sp>
            <p:nvSpPr>
              <p:cNvPr id="35" name="矩形 3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rot="16200000">
              <a:off x="10538530" y="1653470"/>
              <a:ext cx="3197212" cy="109728"/>
              <a:chOff x="0" y="0"/>
              <a:chExt cx="3001030" cy="109728"/>
            </a:xfrm>
          </p:grpSpPr>
          <p:sp>
            <p:nvSpPr>
              <p:cNvPr id="33" name="矩形 32"/>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p:cNvGrpSpPr/>
            <p:nvPr/>
          </p:nvGrpSpPr>
          <p:grpSpPr>
            <a:xfrm rot="16200000">
              <a:off x="10414395" y="4970666"/>
              <a:ext cx="3441332" cy="113879"/>
              <a:chOff x="0" y="0"/>
              <a:chExt cx="3001030" cy="109728"/>
            </a:xfrm>
          </p:grpSpPr>
          <p:sp>
            <p:nvSpPr>
              <p:cNvPr id="31" name="矩形 3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p:cNvPicPr>
            <a:picLocks noChangeAspect="1"/>
          </p:cNvPicPr>
          <p:nvPr/>
        </p:nvPicPr>
        <p:blipFill>
          <a:blip r:embed="rId4"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算法设计</a:t>
            </a:r>
            <a:endParaRPr lang="zh-CN" altLang="en-US" sz="6600" dirty="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479800" y="1716405"/>
            <a:ext cx="2635250" cy="453136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ln>
        </p:spPr>
        <p:txBody>
          <a:bodyPr/>
          <a:lstStyle/>
          <a:p>
            <a:endParaRPr lang="zh-CN" altLang="en-US">
              <a:cs typeface="+mn-ea"/>
              <a:sym typeface="+mn-lt"/>
            </a:endParaRPr>
          </a:p>
        </p:txBody>
      </p:sp>
      <p:sp>
        <p:nvSpPr>
          <p:cNvPr id="3" name="Freeform 6"/>
          <p:cNvSpPr/>
          <p:nvPr/>
        </p:nvSpPr>
        <p:spPr bwMode="auto">
          <a:xfrm>
            <a:off x="633730" y="1716405"/>
            <a:ext cx="2636520" cy="453136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ln>
        </p:spPr>
        <p:txBody>
          <a:bodyPr/>
          <a:lstStyle/>
          <a:p>
            <a:endParaRPr lang="zh-CN" altLang="en-US">
              <a:cs typeface="+mn-ea"/>
              <a:sym typeface="+mn-lt"/>
            </a:endParaRPr>
          </a:p>
        </p:txBody>
      </p:sp>
      <p:sp>
        <p:nvSpPr>
          <p:cNvPr id="4" name="Freeform 7"/>
          <p:cNvSpPr/>
          <p:nvPr/>
        </p:nvSpPr>
        <p:spPr bwMode="auto">
          <a:xfrm>
            <a:off x="9171305" y="1716405"/>
            <a:ext cx="2734945" cy="453136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ln>
        </p:spPr>
        <p:txBody>
          <a:bodyPr/>
          <a:lstStyle/>
          <a:p>
            <a:endParaRPr lang="zh-CN" altLang="en-US">
              <a:cs typeface="+mn-ea"/>
              <a:sym typeface="+mn-lt"/>
            </a:endParaRPr>
          </a:p>
        </p:txBody>
      </p:sp>
      <p:sp>
        <p:nvSpPr>
          <p:cNvPr id="5" name="Freeform 8"/>
          <p:cNvSpPr/>
          <p:nvPr/>
        </p:nvSpPr>
        <p:spPr bwMode="auto">
          <a:xfrm>
            <a:off x="6326505" y="1716405"/>
            <a:ext cx="2740025" cy="453136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ln>
        </p:spPr>
        <p:txBody>
          <a:bodyPr/>
          <a:lstStyle/>
          <a:p>
            <a:endParaRPr lang="zh-CN" altLang="en-US">
              <a:cs typeface="+mn-ea"/>
              <a:sym typeface="+mn-lt"/>
            </a:endParaRPr>
          </a:p>
        </p:txBody>
      </p:sp>
      <p:grpSp>
        <p:nvGrpSpPr>
          <p:cNvPr id="6" name="组合 11"/>
          <p:cNvGrpSpPr/>
          <p:nvPr/>
        </p:nvGrpSpPr>
        <p:grpSpPr bwMode="auto">
          <a:xfrm>
            <a:off x="3041650" y="3325813"/>
            <a:ext cx="631825" cy="638175"/>
            <a:chOff x="0" y="0"/>
            <a:chExt cx="631825" cy="636588"/>
          </a:xfrm>
        </p:grpSpPr>
        <p:sp>
          <p:nvSpPr>
            <p:cNvPr id="7" name="Oval 9"/>
            <p:cNvSpPr>
              <a:spLocks noChangeArrowheads="1"/>
            </p:cNvSpPr>
            <p:nvPr/>
          </p:nvSpPr>
          <p:spPr bwMode="auto">
            <a:xfrm>
              <a:off x="0" y="0"/>
              <a:ext cx="631825" cy="636588"/>
            </a:xfrm>
            <a:prstGeom prst="ellipse">
              <a:avLst/>
            </a:prstGeom>
            <a:solidFill>
              <a:srgbClr val="344F66"/>
            </a:solidFill>
            <a:ln w="9525">
              <a:no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8" name="Freeform 10"/>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sp>
          <p:nvSpPr>
            <p:cNvPr id="9" name="Freeform 11"/>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grpSp>
      <p:grpSp>
        <p:nvGrpSpPr>
          <p:cNvPr id="10" name="组合 15"/>
          <p:cNvGrpSpPr/>
          <p:nvPr/>
        </p:nvGrpSpPr>
        <p:grpSpPr bwMode="auto">
          <a:xfrm>
            <a:off x="5867400" y="3325813"/>
            <a:ext cx="633413" cy="638175"/>
            <a:chOff x="0" y="0"/>
            <a:chExt cx="633413" cy="636588"/>
          </a:xfrm>
        </p:grpSpPr>
        <p:sp>
          <p:nvSpPr>
            <p:cNvPr id="11" name="Oval 12"/>
            <p:cNvSpPr>
              <a:spLocks noChangeArrowheads="1"/>
            </p:cNvSpPr>
            <p:nvPr/>
          </p:nvSpPr>
          <p:spPr bwMode="auto">
            <a:xfrm>
              <a:off x="0" y="0"/>
              <a:ext cx="633413" cy="636588"/>
            </a:xfrm>
            <a:prstGeom prst="ellipse">
              <a:avLst/>
            </a:prstGeom>
            <a:solidFill>
              <a:srgbClr val="344F66"/>
            </a:solidFill>
            <a:ln w="9525">
              <a:no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2" name="Freeform 13"/>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sp>
          <p:nvSpPr>
            <p:cNvPr id="13" name="Freeform 14"/>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grpSp>
      <p:grpSp>
        <p:nvGrpSpPr>
          <p:cNvPr id="14" name="组合 19"/>
          <p:cNvGrpSpPr/>
          <p:nvPr/>
        </p:nvGrpSpPr>
        <p:grpSpPr bwMode="auto">
          <a:xfrm>
            <a:off x="8728075" y="3325813"/>
            <a:ext cx="633413" cy="638175"/>
            <a:chOff x="0" y="0"/>
            <a:chExt cx="633413" cy="636588"/>
          </a:xfrm>
        </p:grpSpPr>
        <p:sp>
          <p:nvSpPr>
            <p:cNvPr id="15" name="Oval 15"/>
            <p:cNvSpPr>
              <a:spLocks noChangeArrowheads="1"/>
            </p:cNvSpPr>
            <p:nvPr/>
          </p:nvSpPr>
          <p:spPr bwMode="auto">
            <a:xfrm>
              <a:off x="0" y="0"/>
              <a:ext cx="633413" cy="636588"/>
            </a:xfrm>
            <a:prstGeom prst="ellipse">
              <a:avLst/>
            </a:prstGeom>
            <a:solidFill>
              <a:srgbClr val="344F66"/>
            </a:solidFill>
            <a:ln w="9525">
              <a:noFill/>
              <a:rou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6" name="Freeform 16"/>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sp>
          <p:nvSpPr>
            <p:cNvPr id="17" name="Freeform 17"/>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ln>
          </p:spPr>
          <p:txBody>
            <a:bodyPr/>
            <a:lstStyle/>
            <a:p>
              <a:endParaRPr lang="zh-CN" altLang="en-US">
                <a:cs typeface="+mn-ea"/>
                <a:sym typeface="+mn-lt"/>
              </a:endParaRPr>
            </a:p>
          </p:txBody>
        </p:sp>
      </p:grpSp>
      <p:grpSp>
        <p:nvGrpSpPr>
          <p:cNvPr id="18" name="组合 23"/>
          <p:cNvGrpSpPr/>
          <p:nvPr/>
        </p:nvGrpSpPr>
        <p:grpSpPr bwMode="auto">
          <a:xfrm>
            <a:off x="1454150" y="1938338"/>
            <a:ext cx="930275" cy="939800"/>
            <a:chOff x="0" y="0"/>
            <a:chExt cx="930275" cy="938213"/>
          </a:xfrm>
        </p:grpSpPr>
        <p:sp>
          <p:nvSpPr>
            <p:cNvPr id="19" name="Oval 18"/>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0" name="TextBox 25"/>
            <p:cNvSpPr txBox="1">
              <a:spLocks noChangeArrowheads="1"/>
            </p:cNvSpPr>
            <p:nvPr/>
          </p:nvSpPr>
          <p:spPr bwMode="auto">
            <a:xfrm>
              <a:off x="13235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01</a:t>
              </a:r>
              <a:endParaRPr lang="zh-CN" altLang="en-US" sz="3200" b="1">
                <a:solidFill>
                  <a:schemeClr val="tx1"/>
                </a:solidFill>
                <a:latin typeface="+mn-lt"/>
                <a:ea typeface="+mn-ea"/>
                <a:cs typeface="+mn-ea"/>
                <a:sym typeface="+mn-lt"/>
              </a:endParaRPr>
            </a:p>
          </p:txBody>
        </p:sp>
      </p:grpSp>
      <p:sp>
        <p:nvSpPr>
          <p:cNvPr id="21" name="矩形 26"/>
          <p:cNvSpPr>
            <a:spLocks noChangeArrowheads="1"/>
          </p:cNvSpPr>
          <p:nvPr/>
        </p:nvSpPr>
        <p:spPr bwMode="auto">
          <a:xfrm>
            <a:off x="862013" y="2919413"/>
            <a:ext cx="2090737"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priority_queue&lt;int&gt; q;</a:t>
            </a:r>
            <a:endParaRPr lang="zh-CN" altLang="en-US" sz="1800" dirty="0">
              <a:solidFill>
                <a:schemeClr val="bg1"/>
              </a:solidFill>
              <a:latin typeface="+mn-lt"/>
              <a:ea typeface="+mn-ea"/>
              <a:cs typeface="+mn-ea"/>
              <a:sym typeface="+mn-lt"/>
            </a:endParaRPr>
          </a:p>
          <a:p>
            <a:pPr algn="just" eaLnBrk="1" hangingPunct="1">
              <a:spcBef>
                <a:spcPct val="0"/>
              </a:spcBef>
              <a:buFontTx/>
              <a:buNone/>
            </a:pPr>
            <a:r>
              <a:rPr lang="zh-CN" altLang="en-US" sz="1800" dirty="0">
                <a:solidFill>
                  <a:schemeClr val="bg1"/>
                </a:solidFill>
                <a:latin typeface="+mn-lt"/>
                <a:ea typeface="+mn-ea"/>
                <a:cs typeface="+mn-ea"/>
                <a:sym typeface="+mn-lt"/>
              </a:rPr>
              <a:t>通过生成最大优先队列来有序的储存stone[999]中的数据</a:t>
            </a:r>
            <a:endParaRPr lang="zh-CN" altLang="en-US" sz="1800" dirty="0">
              <a:solidFill>
                <a:schemeClr val="bg1"/>
              </a:solidFill>
              <a:latin typeface="+mn-lt"/>
              <a:ea typeface="+mn-ea"/>
              <a:cs typeface="+mn-ea"/>
              <a:sym typeface="+mn-lt"/>
            </a:endParaRPr>
          </a:p>
        </p:txBody>
      </p:sp>
      <p:sp>
        <p:nvSpPr>
          <p:cNvPr id="22" name="矩形 27"/>
          <p:cNvSpPr>
            <a:spLocks noChangeArrowheads="1"/>
          </p:cNvSpPr>
          <p:nvPr/>
        </p:nvSpPr>
        <p:spPr bwMode="auto">
          <a:xfrm>
            <a:off x="3702050" y="2919413"/>
            <a:ext cx="20891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构造stonemax和stonemin函数分别解决最大总费用和最小总费用问题。</a:t>
            </a:r>
            <a:endParaRPr lang="zh-CN" altLang="en-US" sz="1800" dirty="0">
              <a:solidFill>
                <a:schemeClr val="bg1"/>
              </a:solidFill>
              <a:latin typeface="+mn-lt"/>
              <a:ea typeface="+mn-ea"/>
              <a:cs typeface="+mn-ea"/>
              <a:sym typeface="+mn-lt"/>
            </a:endParaRPr>
          </a:p>
        </p:txBody>
      </p:sp>
      <p:sp>
        <p:nvSpPr>
          <p:cNvPr id="23" name="矩形 28"/>
          <p:cNvSpPr>
            <a:spLocks noChangeArrowheads="1"/>
          </p:cNvSpPr>
          <p:nvPr/>
        </p:nvSpPr>
        <p:spPr bwMode="auto">
          <a:xfrm>
            <a:off x="6610033" y="2764473"/>
            <a:ext cx="211772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重定向将程序输入和输出连接到in.txt文件和out.txt文件</a:t>
            </a:r>
            <a:endParaRPr lang="zh-CN" altLang="en-US" sz="1800" dirty="0">
              <a:solidFill>
                <a:schemeClr val="bg1"/>
              </a:solidFill>
              <a:latin typeface="+mn-lt"/>
              <a:ea typeface="+mn-ea"/>
              <a:cs typeface="+mn-ea"/>
              <a:sym typeface="+mn-lt"/>
            </a:endParaRPr>
          </a:p>
          <a:p>
            <a:pPr algn="just" eaLnBrk="1" hangingPunct="1">
              <a:spcBef>
                <a:spcPct val="0"/>
              </a:spcBef>
              <a:buFontTx/>
              <a:buNone/>
            </a:pPr>
            <a:r>
              <a:rPr lang="zh-CN" altLang="en-US" sz="1800" dirty="0">
                <a:solidFill>
                  <a:schemeClr val="bg1"/>
                </a:solidFill>
                <a:latin typeface="+mn-lt"/>
                <a:ea typeface="+mn-ea"/>
                <a:cs typeface="+mn-ea"/>
                <a:sym typeface="+mn-lt"/>
              </a:rPr>
              <a:t>freopen("in.txt","r",stdin); //输入重定向，输入数据将从in.txt文件中读取 </a:t>
            </a:r>
            <a:endParaRPr lang="zh-CN" altLang="en-US" sz="1800" dirty="0">
              <a:solidFill>
                <a:schemeClr val="bg1"/>
              </a:solidFill>
              <a:latin typeface="+mn-lt"/>
              <a:ea typeface="+mn-ea"/>
              <a:cs typeface="+mn-ea"/>
              <a:sym typeface="+mn-lt"/>
            </a:endParaRPr>
          </a:p>
          <a:p>
            <a:pPr algn="just" eaLnBrk="1" hangingPunct="1">
              <a:spcBef>
                <a:spcPct val="0"/>
              </a:spcBef>
              <a:buFontTx/>
              <a:buNone/>
            </a:pPr>
            <a:r>
              <a:rPr lang="zh-CN" altLang="en-US" sz="1800" dirty="0">
                <a:solidFill>
                  <a:schemeClr val="bg1"/>
                </a:solidFill>
                <a:latin typeface="+mn-lt"/>
                <a:ea typeface="+mn-ea"/>
                <a:cs typeface="+mn-ea"/>
                <a:sym typeface="+mn-lt"/>
              </a:rPr>
              <a:t>freopen("out.txt","w",stdout); //输出重定向，输出数据将保存out.txt文件中</a:t>
            </a:r>
            <a:endParaRPr lang="zh-CN" altLang="en-US" sz="1800" dirty="0">
              <a:solidFill>
                <a:schemeClr val="bg1"/>
              </a:solidFill>
              <a:latin typeface="+mn-lt"/>
              <a:ea typeface="+mn-ea"/>
              <a:cs typeface="+mn-ea"/>
              <a:sym typeface="+mn-lt"/>
            </a:endParaRPr>
          </a:p>
        </p:txBody>
      </p:sp>
      <p:sp>
        <p:nvSpPr>
          <p:cNvPr id="24" name="矩形 29"/>
          <p:cNvSpPr>
            <a:spLocks noChangeArrowheads="1"/>
          </p:cNvSpPr>
          <p:nvPr/>
        </p:nvSpPr>
        <p:spPr bwMode="auto">
          <a:xfrm>
            <a:off x="9488488" y="2919413"/>
            <a:ext cx="20891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然后通过fclose关闭重定向</a:t>
            </a:r>
            <a:endParaRPr lang="zh-CN" altLang="en-US" sz="1800" dirty="0">
              <a:solidFill>
                <a:schemeClr val="bg1"/>
              </a:solidFill>
              <a:latin typeface="+mn-lt"/>
              <a:ea typeface="+mn-ea"/>
              <a:cs typeface="+mn-ea"/>
              <a:sym typeface="+mn-lt"/>
            </a:endParaRPr>
          </a:p>
          <a:p>
            <a:pPr algn="just" eaLnBrk="1" hangingPunct="1">
              <a:spcBef>
                <a:spcPct val="0"/>
              </a:spcBef>
              <a:buFontTx/>
              <a:buNone/>
            </a:pPr>
            <a:r>
              <a:rPr lang="zh-CN" altLang="en-US" sz="1800" dirty="0">
                <a:solidFill>
                  <a:schemeClr val="bg1"/>
                </a:solidFill>
                <a:latin typeface="+mn-lt"/>
                <a:ea typeface="+mn-ea"/>
                <a:cs typeface="+mn-ea"/>
                <a:sym typeface="+mn-lt"/>
              </a:rPr>
              <a:t>fclose(stdin);//关闭重定向输入</a:t>
            </a:r>
            <a:endParaRPr lang="zh-CN" altLang="en-US" sz="1800" dirty="0">
              <a:solidFill>
                <a:schemeClr val="bg1"/>
              </a:solidFill>
              <a:latin typeface="+mn-lt"/>
              <a:ea typeface="+mn-ea"/>
              <a:cs typeface="+mn-ea"/>
              <a:sym typeface="+mn-lt"/>
            </a:endParaRPr>
          </a:p>
          <a:p>
            <a:pPr algn="just" eaLnBrk="1" hangingPunct="1">
              <a:spcBef>
                <a:spcPct val="0"/>
              </a:spcBef>
              <a:buFontTx/>
              <a:buNone/>
            </a:pPr>
            <a:r>
              <a:rPr lang="zh-CN" altLang="en-US" sz="1800" dirty="0">
                <a:solidFill>
                  <a:schemeClr val="bg1"/>
                </a:solidFill>
                <a:latin typeface="+mn-lt"/>
                <a:ea typeface="+mn-ea"/>
                <a:cs typeface="+mn-ea"/>
                <a:sym typeface="+mn-lt"/>
              </a:rPr>
              <a:t>fclose(stdout);//关闭重定向输出</a:t>
            </a:r>
            <a:endParaRPr lang="zh-CN" altLang="en-US" sz="1800" dirty="0">
              <a:solidFill>
                <a:schemeClr val="bg1"/>
              </a:solidFill>
              <a:latin typeface="+mn-lt"/>
              <a:ea typeface="+mn-ea"/>
              <a:cs typeface="+mn-ea"/>
              <a:sym typeface="+mn-lt"/>
            </a:endParaRPr>
          </a:p>
        </p:txBody>
      </p:sp>
      <p:grpSp>
        <p:nvGrpSpPr>
          <p:cNvPr id="25" name="组合 30"/>
          <p:cNvGrpSpPr/>
          <p:nvPr/>
        </p:nvGrpSpPr>
        <p:grpSpPr bwMode="auto">
          <a:xfrm>
            <a:off x="4300538" y="1938338"/>
            <a:ext cx="930275" cy="939800"/>
            <a:chOff x="0" y="0"/>
            <a:chExt cx="930275" cy="938213"/>
          </a:xfrm>
        </p:grpSpPr>
        <p:sp>
          <p:nvSpPr>
            <p:cNvPr id="26" name="Oval 19"/>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7" name="TextBox 32"/>
            <p:cNvSpPr txBox="1">
              <a:spLocks noChangeArrowheads="1"/>
            </p:cNvSpPr>
            <p:nvPr/>
          </p:nvSpPr>
          <p:spPr bwMode="auto">
            <a:xfrm>
              <a:off x="124700"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02</a:t>
              </a:r>
              <a:endParaRPr lang="zh-CN" altLang="en-US" sz="3200" b="1">
                <a:solidFill>
                  <a:schemeClr val="tx1"/>
                </a:solidFill>
                <a:latin typeface="+mn-lt"/>
                <a:ea typeface="+mn-ea"/>
                <a:cs typeface="+mn-ea"/>
                <a:sym typeface="+mn-lt"/>
              </a:endParaRPr>
            </a:p>
          </p:txBody>
        </p:sp>
      </p:grpSp>
      <p:grpSp>
        <p:nvGrpSpPr>
          <p:cNvPr id="28" name="组合 33"/>
          <p:cNvGrpSpPr/>
          <p:nvPr/>
        </p:nvGrpSpPr>
        <p:grpSpPr bwMode="auto">
          <a:xfrm>
            <a:off x="7145338" y="1760538"/>
            <a:ext cx="931862" cy="939800"/>
            <a:chOff x="0" y="0"/>
            <a:chExt cx="931863" cy="938213"/>
          </a:xfrm>
        </p:grpSpPr>
        <p:sp>
          <p:nvSpPr>
            <p:cNvPr id="29" name="Oval 20"/>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0" name="TextBox 35"/>
            <p:cNvSpPr txBox="1">
              <a:spLocks noChangeArrowheads="1"/>
            </p:cNvSpPr>
            <p:nvPr/>
          </p:nvSpPr>
          <p:spPr bwMode="auto">
            <a:xfrm>
              <a:off x="11863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03</a:t>
              </a:r>
              <a:endParaRPr lang="zh-CN" altLang="en-US" sz="3200" b="1">
                <a:solidFill>
                  <a:schemeClr val="tx1"/>
                </a:solidFill>
                <a:latin typeface="+mn-lt"/>
                <a:ea typeface="+mn-ea"/>
                <a:cs typeface="+mn-ea"/>
                <a:sym typeface="+mn-lt"/>
              </a:endParaRPr>
            </a:p>
          </p:txBody>
        </p:sp>
      </p:grpSp>
      <p:grpSp>
        <p:nvGrpSpPr>
          <p:cNvPr id="31" name="组合 36"/>
          <p:cNvGrpSpPr/>
          <p:nvPr/>
        </p:nvGrpSpPr>
        <p:grpSpPr bwMode="auto">
          <a:xfrm>
            <a:off x="9991725" y="1938338"/>
            <a:ext cx="931863" cy="939800"/>
            <a:chOff x="0" y="0"/>
            <a:chExt cx="931863" cy="938213"/>
          </a:xfrm>
        </p:grpSpPr>
        <p:sp>
          <p:nvSpPr>
            <p:cNvPr id="32" name="Oval 21"/>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3" name="TextBox 38"/>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04</a:t>
              </a:r>
              <a:endParaRPr lang="zh-CN" altLang="en-US" sz="3200" b="1">
                <a:solidFill>
                  <a:schemeClr val="tx1"/>
                </a:solidFill>
                <a:latin typeface="+mn-lt"/>
                <a:ea typeface="+mn-ea"/>
                <a:cs typeface="+mn-ea"/>
                <a:sym typeface="+mn-lt"/>
              </a:endParaRPr>
            </a:p>
          </p:txBody>
        </p:sp>
      </p:grpSp>
      <p:sp>
        <p:nvSpPr>
          <p:cNvPr id="35" name="TextBox 42"/>
          <p:cNvSpPr txBox="1"/>
          <p:nvPr/>
        </p:nvSpPr>
        <p:spPr>
          <a:xfrm>
            <a:off x="1293055" y="306333"/>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a:solidFill>
                  <a:srgbClr val="444444"/>
                </a:solidFill>
                <a:latin typeface="+mn-lt"/>
                <a:ea typeface="+mn-ea"/>
                <a:cs typeface="+mn-ea"/>
                <a:sym typeface="+mn-lt"/>
              </a:rPr>
              <a:t>设计思路</a:t>
            </a:r>
            <a:endParaRPr lang="zh-CN" altLang="en-US" b="0" dirty="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2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6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 fill="hold"/>
                                        <p:tgtEl>
                                          <p:spTgt spid="18"/>
                                        </p:tgtEl>
                                        <p:attrNameLst>
                                          <p:attrName>ppt_w</p:attrName>
                                        </p:attrNameLst>
                                      </p:cBhvr>
                                      <p:tavLst>
                                        <p:tav tm="0">
                                          <p:val>
                                            <p:fltVal val="0"/>
                                          </p:val>
                                        </p:tav>
                                        <p:tav tm="100000">
                                          <p:val>
                                            <p:strVal val="#ppt_w"/>
                                          </p:val>
                                        </p:tav>
                                      </p:tavLst>
                                    </p:anim>
                                    <p:anim calcmode="lin" valueType="num">
                                      <p:cBhvr>
                                        <p:cTn id="35" dur="300" fill="hold"/>
                                        <p:tgtEl>
                                          <p:spTgt spid="18"/>
                                        </p:tgtEl>
                                        <p:attrNameLst>
                                          <p:attrName>ppt_h</p:attrName>
                                        </p:attrNameLst>
                                      </p:cBhvr>
                                      <p:tavLst>
                                        <p:tav tm="0">
                                          <p:val>
                                            <p:fltVal val="0"/>
                                          </p:val>
                                        </p:tav>
                                        <p:tav tm="100000">
                                          <p:val>
                                            <p:strVal val="#ppt_h"/>
                                          </p:val>
                                        </p:tav>
                                      </p:tavLst>
                                    </p:anim>
                                    <p:animEffect transition="in" filter="fade">
                                      <p:cBhvr>
                                        <p:cTn id="36" dur="300"/>
                                        <p:tgtEl>
                                          <p:spTgt spid="18"/>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500"/>
                            </p:stCondLst>
                            <p:childTnLst>
                              <p:par>
                                <p:cTn id="42" presetID="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300" fill="hold"/>
                                        <p:tgtEl>
                                          <p:spTgt spid="25"/>
                                        </p:tgtEl>
                                        <p:attrNameLst>
                                          <p:attrName>ppt_w</p:attrName>
                                        </p:attrNameLst>
                                      </p:cBhvr>
                                      <p:tavLst>
                                        <p:tav tm="0">
                                          <p:val>
                                            <p:fltVal val="0"/>
                                          </p:val>
                                        </p:tav>
                                        <p:tav tm="100000">
                                          <p:val>
                                            <p:strVal val="#ppt_w"/>
                                          </p:val>
                                        </p:tav>
                                      </p:tavLst>
                                    </p:anim>
                                    <p:anim calcmode="lin" valueType="num">
                                      <p:cBhvr>
                                        <p:cTn id="50" dur="300" fill="hold"/>
                                        <p:tgtEl>
                                          <p:spTgt spid="25"/>
                                        </p:tgtEl>
                                        <p:attrNameLst>
                                          <p:attrName>ppt_h</p:attrName>
                                        </p:attrNameLst>
                                      </p:cBhvr>
                                      <p:tavLst>
                                        <p:tav tm="0">
                                          <p:val>
                                            <p:fltVal val="0"/>
                                          </p:val>
                                        </p:tav>
                                        <p:tav tm="100000">
                                          <p:val>
                                            <p:strVal val="#ppt_h"/>
                                          </p:val>
                                        </p:tav>
                                      </p:tavLst>
                                    </p:anim>
                                    <p:animEffect transition="in" filter="fade">
                                      <p:cBhvr>
                                        <p:cTn id="51" dur="300"/>
                                        <p:tgtEl>
                                          <p:spTgt spid="25"/>
                                        </p:tgtEl>
                                      </p:cBhvr>
                                    </p:animEffect>
                                  </p:childTnLst>
                                </p:cTn>
                              </p:par>
                            </p:childTnLst>
                          </p:cTn>
                        </p:par>
                        <p:par>
                          <p:cTn id="52" fill="hold">
                            <p:stCondLst>
                              <p:cond delay="25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childTnLst>
                          </p:cTn>
                        </p:par>
                        <p:par>
                          <p:cTn id="71" fill="hold">
                            <p:stCondLst>
                              <p:cond delay="4500"/>
                            </p:stCondLst>
                            <p:childTnLst>
                              <p:par>
                                <p:cTn id="72" presetID="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0-#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par>
                          <p:cTn id="76" fill="hold">
                            <p:stCondLst>
                              <p:cond delay="500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300" fill="hold"/>
                                        <p:tgtEl>
                                          <p:spTgt spid="31"/>
                                        </p:tgtEl>
                                        <p:attrNameLst>
                                          <p:attrName>ppt_w</p:attrName>
                                        </p:attrNameLst>
                                      </p:cBhvr>
                                      <p:tavLst>
                                        <p:tav tm="0">
                                          <p:val>
                                            <p:fltVal val="0"/>
                                          </p:val>
                                        </p:tav>
                                        <p:tav tm="100000">
                                          <p:val>
                                            <p:strVal val="#ppt_w"/>
                                          </p:val>
                                        </p:tav>
                                      </p:tavLst>
                                    </p:anim>
                                    <p:anim calcmode="lin" valueType="num">
                                      <p:cBhvr>
                                        <p:cTn id="80" dur="300" fill="hold"/>
                                        <p:tgtEl>
                                          <p:spTgt spid="31"/>
                                        </p:tgtEl>
                                        <p:attrNameLst>
                                          <p:attrName>ppt_h</p:attrName>
                                        </p:attrNameLst>
                                      </p:cBhvr>
                                      <p:tavLst>
                                        <p:tav tm="0">
                                          <p:val>
                                            <p:fltVal val="0"/>
                                          </p:val>
                                        </p:tav>
                                        <p:tav tm="100000">
                                          <p:val>
                                            <p:strVal val="#ppt_h"/>
                                          </p:val>
                                        </p:tav>
                                      </p:tavLst>
                                    </p:anim>
                                    <p:animEffect transition="in" filter="fade">
                                      <p:cBhvr>
                                        <p:cTn id="81" dur="300"/>
                                        <p:tgtEl>
                                          <p:spTgt spid="31"/>
                                        </p:tgtEl>
                                      </p:cBhvr>
                                    </p:animEffect>
                                  </p:childTnLst>
                                </p:cTn>
                              </p:par>
                            </p:childTnLst>
                          </p:cTn>
                        </p:par>
                        <p:par>
                          <p:cTn id="82" fill="hold">
                            <p:stCondLst>
                              <p:cond delay="5500"/>
                            </p:stCondLst>
                            <p:childTnLst>
                              <p:par>
                                <p:cTn id="83" presetID="22" presetClass="entr" presetSubtype="1"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up)">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21" grpId="0" autoUpdateAnimBg="0"/>
      <p:bldP spid="22" grpId="0" autoUpdateAnimBg="0"/>
      <p:bldP spid="23" grpId="0" autoUpdateAnimBg="0"/>
      <p:bldP spid="24" grpId="0" autoUpdateAnimBg="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a:solidFill>
                  <a:srgbClr val="444444"/>
                </a:solidFill>
                <a:latin typeface="+mn-lt"/>
                <a:ea typeface="+mn-ea"/>
                <a:cs typeface="+mn-ea"/>
                <a:sym typeface="+mn-lt"/>
              </a:rPr>
              <a:t>思维导图</a:t>
            </a:r>
            <a:endParaRPr lang="zh-CN" altLang="en-US" b="0" dirty="0">
              <a:solidFill>
                <a:srgbClr val="444444"/>
              </a:solidFill>
              <a:latin typeface="+mn-lt"/>
              <a:ea typeface="+mn-ea"/>
              <a:cs typeface="+mn-ea"/>
              <a:sym typeface="+mn-lt"/>
            </a:endParaRPr>
          </a:p>
        </p:txBody>
      </p:sp>
      <p:pic>
        <p:nvPicPr>
          <p:cNvPr id="33" name="C9F754DE-2CAD-44b6-B708-469DEB6407EB-1" descr="qt_temp"/>
          <p:cNvPicPr>
            <a:picLocks noChangeAspect="1"/>
          </p:cNvPicPr>
          <p:nvPr/>
        </p:nvPicPr>
        <p:blipFill>
          <a:blip r:embed="rId1"/>
          <a:stretch>
            <a:fillRect/>
          </a:stretch>
        </p:blipFill>
        <p:spPr>
          <a:xfrm>
            <a:off x="1066800" y="1215390"/>
            <a:ext cx="10058400" cy="4427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p="http://schemas.openxmlformats.org/presentationml/2006/main">
  <p:tag name="REFSHAPE" val="513537148"/>
  <p:tag name="KSO_WM_UNIT_PLACING_PICTURE_USER_VIEWPORT" val="{&quot;height&quot;:5428,&quot;width&quot;:57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3MDc5OTc2MDg5OCIsCiAgICJHcm91cElkIiA6ICI0MDY4MTMyNzUiLAogICAiSW1hZ2UiIDogImlWQk9SdzBLR2dvQUFBQU5TVWhFVWdBQUJOOEFBQUlsQ0FZQUFBRGx0bDc0QUFBQUNYQklXWE1BQUFzVEFBQUxFd0VBbXB3WUFBQWdBRWxFUVZSNG5PemRlWGhVNWYzKzhYdVc3Sk5sU0VKQ1dCSld3WVJGRnFXZ2dBdHVXRzFWaW9CS3dWcCt0bCswQ0xpTEtDSmFXaTBLTHEySTRvcEZVS0FxSXRSYTJXUVZBa1RXUUVoSXlESk05bVdXM3grWUtXTW1DWVNFSWZCK1hWZXU1Snp6bk9kOGtvd3h1WGtXZzZQRTVoWUFBQUFBQUFDQTAyWU9zeHJxdW00OFc0VUFBQUFBQUFBQUZ4ckNOd0FBQUFBQUFLQ0pFTDRCQUFBQUFBQUFUWVR3RFFBQUFBQUFBR2dpaEc4QUFBQUFBQUJBRXlGOEF3QUFBQUFBQUpvSTRSc0FBQUFBQUFEUVJBamZBQUFBQUFBQWdDWkMrQVlBQUFBQUFBQTBFY0kzQUFBQUFBQUFvSWtRdmdFQUFBQUFBQUJOaFBBTkFBQUFBQUFBYUNLRWJ3QUFBQUFBQUVBVElYd0RBQUFBQUFBQW1namhHd0FBQUFBQUFOQkVDTjhBQUFBQUFBQ0FKa0w0QmdBQUFBQUFBRFFSd2pjQUFBQUFBQUNnaVJDK0FRQUFBQUFBQUUyRThBMEFBQUFBQUFCb0lvUnZBQUFBQUFBQVFCTWhmQU1BQUFBQUFBQ2FDT0ViQUFBQUFBQUEwRVFJM3dBQUFBQUFBSUFtUXZnR0FBQUFBQUFBTkJIQ053QUFBQUFBQUtDSkVMNEJBQUFBQUFBQVRZVHdEUUFBQUFBQUFHZ2loRzhBQUFBQUFBQkFFeUY4QXdBQUFBQUFBSm9JNFJzQUFBQUFBQURRUkFqZkFBQUFBQUFBZ0NaQytBWUFBQUFBQUFBMEVjSTNBQUFBQUFBQW9Ja1F2Z0VBQUFBQUFBQk5oUEFOQUFBQUFBQUFhQ0tFYndBQUFBQUFBRUFUSVh3REFBQUFBQUFBbWdqaEd3QUFBQUFBQU5CRUNOOEFBQUFBQUFDQUprTDRCZ0FBQUFBQUFEUVJ3amNBQUFBQUFBQ2dpUkMrQVFBQUFBQUFBRTJFOEEwQUFBQUFBQUJvSW1aL0Z3QUFBRTZQdytsVVJtYTJjZ3VPcTd5aVFrNm55OThsNFN3d21Zd0tEZ3BTYklzb3RXMGRMN1BKNU8rU0FBQUFjQW9NamhLYjI5OUZBQUNBVTJPekZ5cHRYN3FpWTJLVmtKQWdpOFVpRXlITUJjSHBkS3E0dUZoWldWbkt6OHRWMTA1SnNrWkcrTHNzQUFDQUM1NDV6R3FvNnpyaEd3QUF6WVROWHFqZCt3NHBKU1ZGVnF2VjMrWEFqMncybTFKVFU5V3RVeUlCSEFBQWdKL1ZGNzZ4NWhzQUFNMkF3K2xVMnI1MGdqZElrcXhXcTFKU1VwUzJMMTBPcDlQZjVRQUFBS0FPaEc4QUFEUURHWm5aaW82SkpYaURoOVZxVlhSTXJESXlzLzFkQ2dBQUFPcEErQVlBUURPUVczQmNDUWtKL2k0RDU1aUVoQVRsMmV6K0xnTUFBQUIxSUh3REFLQVpLSytva01WaThYY1pPTWRZTEJhVmxaZjd1d3dBQUFEVWdmQU5BSUJtd09sMHNhc3BhakNaVEhJNlhmNHVBd0FBQUhVZ2ZBTUFBQUFBQUFDYUNPRWJBQUFBQUFBQTBFUUkzd0FBQUFBQUFJQW1RdmdHQUFBQUFBQUFOQkhDTndBQUFBQUFBS0NKRUw0QkFBQUFBQUFBVFlUd0RRQUFBQUFBQUdnaWhHOEFBQUFBQUFCQUV6SDd1d0FBQUFCY2VCeE9wekl5czVWYmNGemxGUlZ5T2wzK0xnay9NWm1NQ2c0S1VteUxLTFZ0SFMrenllVHZrZ0FBYU5ZSTN3QUFBSEJXMmV5RlN0dVhydWlZV0YyY25DS0x4U0lUQWM4NXcrbDBxcmk0V0ZsWldkcTRiYWU2ZGtxU05UTEMzMlVCQU5Cc0ViNEJBQURnckxIWkM3VjczeUdscEhTWDFXcjFkem53d1dReUtUSXlVcEdSa2JMWjRwV2FtcXB1blJJSjRBQUFhQ0RXZkFNQUFNQlo0WEE2bGJZdlhTa3BLUVJ2ellUVmFsVktTb3JTOXFYTDRYVDZ1eHdBQUpvbHdqY0FBQUNjRlJtWjJZcU9pU1Y0YTJhc1ZxdWlZMktWa1pudDcxSUFBR2lXQ044QUFBQndWdVFXSEZkQ1FvSy95MEFESkNRa0tNOW05M2NaQUFBMFM0UnZBQUFBT0N2S0t5cGtzVmo4WFFZYXdHS3hxS3k4M045bEFBRFFMQkcrQVFBQTRLeHdPbDNzYXRwTW1Vd21PWjB1ZjVjQkFFQ3pSUGdHQUFEOHBxQ2d3TjhsQUFBQUFFMks4QTBBZ0F0UVZWV1ZLaXNyVCt1ZW9xS2lSbnQrWVdHaEhuendRWTBmUDE0bEpTV04wdWVISDM2b1J4OTlWRXVXTEttMzdZb1ZLL1RvbzQvcWd3OCtPS1crTXpNelQ2c1doOE9oSjU1NFFrODg4Y1JwM1FjQUFJRHpEK0ViQUFBWG9OR2pSMnZZc0dHbjFOWnV0M3VDc3Z6OC9FWjVmbmg0dUtxcXFuVDgrSEc5Kys2N1o5emY0Y09IOWM0NzcyakhqaDNxMzc5L25XM3RkcnRlZi8xMWJkcTBTVDE3OXF5MzcvZmVlMC8zM251dlZxNWNlY3IxdUZ3dWJkaXdRUnMyYkRqbGV3QUFBSEIrTXZ1N0FBQUFjRzZMakl4VVZGU1VkdXpZb1NlZmZGSXZ2ZlNTZ29LQ3pxaFBnOEdnOGVQSGErTEVpZnJzczg4MGJOZ3d0VzNidGtGOU9aMU8vZVV2ZjVIVDZWVG56cDMxbi8vOHgyZTdrSkFRM1hMTExWcXdZSUdLaTR2Vm9rVUw3ZGl4UXp0MjdQRFpQaUVoUVlNR0RaTEJZRkJWVlpYKy9PYy9LeU1qUTJQSGpwWEJZR2hRclFBQUFMandFTDRCQUlCNlRaNDhXZW5wNmNyT3p0YnUzYnZWcTFldk0rNHpKU1ZGQXdjTzFKbzFhelIzN2x3OS8venpEZXBuL3Z6NTJyMTd0eVFwTFMxTmFXbHBQdHRaclZZbEppWnErZkxsa2s2c056ZHYzcnhhKzczc3NzczBhTkFnalI0OVdsRlJVWm85ZTdZKy9QQkRIVHQyVEpNblQ1Ylp6SzlSNTVxeXNqSjkrZVdYY3J2ZDZ0Mjd0NUtTa3M2b3Y0cUtDcTFjdVZMWFgzOTlnNy9mSDM3NG9mNzk3MzlyK3ZUcGlvdUw4OW5taVNlZWtOdnQxclBQUGx0bnNGdFlXS2lJaUloNm43bHk1VXFscGFWcHdvUUpEYW9aQUFBMExuNXJCQUFBa2s2c2EvYmtrMC9XZXIyb3FFZ0JBUUY2K2VXWGEyM3oxbHR2K1R6dmRydDE2TkFoU1ZKaVlxSW5ZTGpubm51MGR1MWFiZDY4V1pzM2IxYWZQbjFPcSthbFM1ZHE0Y0tGU2t4TTFFc3Z2YVRqeDQ5cnlwUXA2dFdybHlaUG51d1ZaT1RrNUdqQ2hBbHl1Vng2NElFSGRNTU5OMmp6NXMxNit1bW5kZXV0dDJyTW1ERmU3WTNHLzYzT01XellNSVdFaE9pRkYxN1FxbFdybEpLU29wdHV1dW0wYWtYVE9uNzh1SjU2NmludDJyVkxralJreUJBOStPQ0RDZ2tKYVhDZnExYXQwdXpaczFWY1hLdzc3cmpqdE8vUHpzN1dlKys5cHl1dnZMTFc0RzNkdW5YYXNHR0RKazZjV0dmdzl2SEhIMnZKa2lXYU9YTm12YUhpNXMyYnRXclZLc0kzQUFET0VZUnZBQUJjQUZhc1dLR0ZDeGQ2anUxMnV5UnAzTGh4bm5OVHAwNVZSa1pHdlgwMVpJZlNrcElTM1h2dnZaSk9CR2JWZ1VqYnRtMDFlUEJnZmZQTk4vckhQLzZoM3IxN24vS1V6a1dMRnVudmYvKzdyRmFyWnN5WW9mRHdjRmtzRnZYcTFVdXJWcTFTV0ZpWVYvand6anZ2cUxDd1VJTUdEZklFWjVkY2NvbjY5ZXVuano3NlNNZU9IZE1qanp4UzYvT3Z1dW9xbWMxbWJkMjYxYk5lM29RSkUyb2RhVmR0Nk5DaHRWNDduWFhrVUx2dnYvOWVMNzc0b3V4MnV5Wk9uS2pNekV6OTg1Ly8xUDc5K3pWNThtUmRmUEhGRGVyM3V1dXUwei8vK1U5OThNRUh1dmJhYTlXaVJZdFR2dGZsY3VtRkYxNVFaV1dsVnF4WW9SVXJWdFJvODhvcnIranZmLys3Sk9tbGwxN1NTeSs5VktOTmp4NDk5TmUvL2xYdDJyWHpmSDR6WnN4bzhPY0VBQURPUHNJM0FBQXVBSVdGaFQ2RHRaUFBKU1VsMVFpRHBrMmJwalZyMXVqS0s2L1VZNDg5NW5XdHZMeGN3Y0hCWjF6YnFGR2o5Si8vL0VmNzkrL1g2dFdyZGZYVlYzdXVPWjFPbFpXVnlXS3hlTjFUVWxLaXBVdVhLaVltUmkrODhJSU1Cb095c3JJOC9SMDhlRkF0VzdiMG5KT2trU05IU3BKR2pCamhkWDdjdUhIS3o4OVh4NDRkbFp1YnE1WXRXOVphNjZCQmd6Um8wQ0RQY1h4OHZNL2RXdDF1dDQ0Y09TSkpEVjdMRHZVN2VQQ2c1cytmcjNYcjFpa3hNVkdUSmsxU2JHeXNicnp4UnZYcDAwZC8rY3RmOUtjLy9VbERodzdWYjMvN1c4WEd4cDVXL3lhVFNiLzczZTgwYmRvMHpaczNUMU9tVERubGUrZk1tYU8wdERSTm56NWQrZm41ZXZ2dHR6VnQyalN2YWFOTGxpeFJabWFtbm4zMldZV0ZoV25hdEdtNjdiYmJkUG5sbDN2YVZLK3YyTDkvZjAyZlBsMVRwMDdWSTQ4OG9tZWVlYVpScG44REFJQ21SL2dHQU1BRllQanc0Um8rZkxpa0U5TkhiN3Z0TnJuZDdqcEhYbjM5OWRkYXMyYU40dVBqOWFjLy9jbnIydkhqeDNYUFBmZG80TUNCK24vLzcvOHBORFMweHYzcjE2OVhseTVkNmgwdDFMNTlldzBaTWtRdFc3YlVwWmRlNmptL2J0MDZ6Wmt6UnoxNjlOREREei9zZFU5WVdKaGVlT0VGR1kxR3hjWEZhZHk0Y1RYQ3hRTUhEdWpOTjkrczhielZxMWY3ckNNdExVMWZmdm1sMTlUWmtwSVNmZkxKSnhveFlvVFBUU1llZi94eG4zMVZWbFo2UnNmVk5oVVhEZU55dWJScDB5Wjk5dGxuMnJoeG8wSkNRdlM3My8xT3Q5MTJtNTUvL25tdFg3OWVreWRQMXBBaFEvVFdXMi9wblhmZTBaSWxTN1I2OVdvTkdUSkV0OTU2cXpwMzdseHIvOHVYTDVmZGJ0Zm8wYU1sU1FNSER0UkZGMTJrbFN0WDZ0WmJiMVhIamgzcnJNL3RkdXZ2Zi8rN2xpMWJwZ2tUSnFoLy8vN0t5OHZUL1BuejllNjc3MnJtekpreUdBeEtTMHZUc21YTE5HellNRjEyMldWeXU5M3EzNysvM243N2JiVnIxMDREQnc2czBYZWZQbjAwYmRvMFBmUE1NNnFzckpRa2ZmVFJSelhhcGFlbjEzb3ROamJXSytBR0FBQk5qL0FOQUlBTHpQYnQyK1YydSt0c2s1MmRyYmx6NThwc051dXh4eDZyRWE3Tm16ZFBoWVdGT25EZ2dNODF0Y3JMeXpWdDJqUTVuVTY5Ly83N1BzTzVrLzE4Vkowa1dTd1dIVHQyVEt0WHI5YW9VYU5xakNCcjFhcFZqWHVlZSs2NU9wOXp1alg4NVM5LzBYZmZmYWYvL3ZlL2V1S0pKNVNZbU5qZy9uRm1Nak16dFd6Wk1uM3p6VGZLejgrWHhXTFJ5SkVqZGZ2dHR5czhQRnlTOU9DREQrcnBwNS9XckZtemxKeWNyTmpZV0kwZlAxNDMzWFNUM243N2JhMWF0VXBmZi8yMTJyWnRxenZ2dkZOWFhYVlZqZWNzWHJ4WUdSa1pudkJOT2pGcWN0cTBhWHJ6elRjMWMrYk1PdXM4ZXZTb1B2LzhjMC8vMWFIdzhPSERsWmFXcG95TURCa01Cb1dGaGVubW0yL1cwS0ZEUFcxdXYvMTJ6OXFJdFkwczdkZXZueFlzV0NDcjFTcEpkVzRhNHV0YWNuSXk0UnNBQUdjWjRSc0FBSTNJNVhMSjZYTEo2WFRKNlhTZU9IWTZUeHk3Zm5ydmRNbmxkc250ZHAvMEp1OWplWjlyVEZ1M2JxM3plbVZscFo1NTVoa1ZGeGRyd29RSjZ0YXRtOWYxalJzM2FzV0tGVElZREpvd1lZTFBOZEoyNzk0dHA5T3A2T2hvdFd6WlVzWEZ4YWRkWi9mdTNkVzllM2Z0MkxGRDc3Nzdyczl3N09mNjlldDMycytweTczMzNxdU1qQXlscDZmci8vN3YvelI1OG1RTkhqeTRVWi9SR0k1a0hkV1J6S1ArTHFOSkJRWUc2dlBQUDFkQ1FvSkdqeDZ0WHIxNktUZzRXT1hsNVNvdkwvZTBlK0NCQjdSbnp4NUpVbTV1cnVmZXh4NTdUS05IajliaXhZdjE3YmZmZW8xZ08zejRzTnEyYlZ2cmVuOERCZ3hRNTg2ZDFhNWRPN2xjTGhtTlJ1M2N1VlB2dnZ1dVo2cHJ0WVNFQkwzeHhodUtqNC9YNHNXTDlkcHJyM24xOWQxMzMza2RMMTI2dE1ienBrMmJwdW5UcDZ0Ly8vNlNwS3FxS2kxZXZGaS8vT1V2RlJvYTZnbmVKTi9yQmo3Ly9QTmF0V29WYXdvQ0FIQ09JSHdEQU9BblRxZFRGWlZWcXF5c1ZHVlZsU29ycStSd09sWGxjTWhSNVZDVnc2R3FuNzEzL1BTeHcrbVEwK2xxc3RwTy9tUDdUTGpkYnE4Ly9zdkt5cnhHcnJsY0xzMmFOVXQ3OSs3VmRkZGRwNXR1dWtuRnhjVXFLU2xSU1VtSkNnc0xOV3ZXTExuZGJvMGNPVklYWFhTUnorZWtwcVpLT2hHZ25ZblJvMGZya1VjZTBUZmZmS083N3JxcjN2WFQ2dHJjb0NFU0VoTDA4c3N2YS9yMDZkcTBhWk9lZmZaWjVlYm02dmJiYjIvVTU1eXBJNWxIdFg1VDNhSHF1YUJuejU0TnZqYzJObFlMRml4UVZGU1VwTlAvWGk5ZHVsUkpTVWw2OE1FSE5XSENCQVVFQkVnNjhkL0F2ZmZlcThHREI5Y2E4Qm9NQnIzeXlpc3ltVXllYy9uNStkcThlYlBlZi8vOUd0T3k0K1Bqdlk1UEp3VEx5c3JTbURGanZNNnRYNzllOCtiTjA3Smx5L1RJSTQ4b0pTWGxsUHNEQUFEK1IvZ0dBRGl2T1J4T2xWV1VxN3k4UXVVVmxTb3ZyMUJsWmFVcUtxdFVVVm1waXNwS1ZWWldxYnk4UWc2bjA5L2xOcm5VMUZUbDUrZDdqaWRObXFUV3JWdHI4dVRKQ2dnSTBNU0pFN1ZyMXk1Sko5Wkc4N1ZEb3lSMTZkSkZkOTk5dDZRVG9lWEpvWVFrN2RpeFE5S1poMjk5K3ZSUjE2NWRsWmFXcGc4Ly9GQVBQZlJRbmUzUFpIMjFrM2QrUFZsb2FLaG16SmloMmJObmE5MjZkVDdYNHZLMy92MTZxMysvM3Y0dW8xNy9YcnZwak82dkR0NGs2Y2tubjZ5M3ZjUGgwQ3V2dktMbzZHaXZOZnVxZ3pkSjJyTm5qMXd1bHpwMTZsUm5YejkvalY5eHhSVnExNjZkVnF4WW9aRWpSeW91THE3V2U4ODBGTDdpaWlzMGMrWk1QZmZjYzVvMGFaTHV2dnR1cjJteEFBRGczRWI0QmdCb3Rxb2NEcFdWbGF1c3ZFS2xaV1VxTDY5UTJVOXYxY2RWRHNkWnJjbG9OTXBrTk1wa01zcGtNc2xrTk1wb01wMDROcDU0WDkzR1lEQ2M5Q2JQeDVKa2tQZjVuUHpqalZMZjU1OS9McXZWS3BmTEpidmRMa242NXB0dmxKR1JvV2VmZlZaeGNYR2U4SzJxcWtvV2kwVXhNVEZxMGFLRnRtL2ZMb2ZESWF2VnFtblRwc2xzUHZGcnhKLy8vR2VaeldiOThZOS9WR2hvcUp4T3AzYnYzaTFKNnRHanh4blhmTWNkZDJqYXRHbGF2WHExeG93WlUyZkkwVlE3aXhxTlJrMmNPRkZqeG96eGJDQlJXMWdueVd1cWNGM3RKT25SUngrdGN3TUErSGJ5cnJPMWVmSEZGMVZWVmFVbm5uaENScVBSWjV1R0JzVUdnMEVqUjQ3VUN5KzhvSTgrK2tnUFBQQkFyVzJYTEZseXl2MW1aMmZydnZ2dXEzRytUNTgrZXZYVlZ6VjE2dFI2MTFBRUFBRG5Gc0kzQU1BNXkrMTJxNnk4UWlXbHBTb3BMVk5KU2FsS3lzbzlIMWRXVlRYcTg0eEdvNElDQXhRWUdLaWd3RUFGQkpnVllEWXJJTUFzcy9sL0g1LzgzbXcyeTJ3MktjQWNJS1BSVU91YVVXY3E1d3hIREVrbmRpajk1cHR2ZE4xMTEybnQycldTcEZtelp1bVJSeDVSV2xxYTdyLy9majM5OU5NYU9IQ2dPblRvb05qWVdBVUhCOHZoY09qNTU1K1h3K0ZRVUZDUXBrMmI1bG5qYXZYcTFWcTllcldNUnFPR0RSdW1peSsrV0R0MjdGQjVlYmtpSXlNYlpZT0NYL3ppRjRxTGkxTk9UbzQrL3ZoalRaZ3dvZGEyalQzdDlPZE8zcm4xNTd1cjFxYStkaFVWRldkVTA0VW9MUzFObVptWmRiYlp2MysvdnZqaUN3MGNPRkQ3OSsvWC92MzdKYW5HWmdNLy9QQ0Rnb0tDR2hTQVhuWFZWWHJublhlMFlzVUszWFhYWGZYdTdIdW00dUxpOU9xcnIzcEc0ZFgzZXEvdGV0KytmZXZkT0FJQUFEUWV3amNBZ045VlZsV3BxS2hFaGNYRktpb3VVVkZ4cVVwS1MxVmFWaTZYNjh6V1VUT2JUUW9KQ2xKd2NMQkNnb01VRkJpb3dLQUFCZjBVc0FVRkJpb3dNRUJCUVlFS01KL2YvMXRjc21TSkhBNkhycnJxS2svNEZoWVdwcGt6WitycHA1L1c4T0hEMWJselo2OFFvclMwVk04OTk1dzJiTmdnczltc3A1OStXaGRmZkxFa0tUMDlYWC83Mjk4a1NYZmZmYmZuZkhYZmZmdjJiWlF3MG1nMDZwZS8vS1hlZlBOTnJWaXhRbmZmZmJjaUl5Tjl0bTJLYWFmVmNuSnlWRnhjN0Ztb3Y3WjF2RjU0NFFWOS9mWFhhdFdxbGY3eGozOTRUWGRFNDFpeFlvV1dMMTkrU20zWHJGbWpOV3ZXZUk1UER0OHFLaXEwYTljdXBhU2tlRVp5bmc2ajBhaGJicmxGYjd6eGhqNzU1QlBkZSsrOVB0djkrdGUvUHUyK2EzUHlmMU8vL2UxdmExeGZzbVNKN0hhN2Z2bkxYeW82T3Rwbkh3a0pDWTFXRHdBQXFOLzUvVmNHQU9DY1VsWmVvZUtTRWhVV2xhaW91RmlGeFNVcUtpcFJSV1ZsZy9vem0wd0tEUTFSYUVpd1FvS0RGUndjOU5QSC93dmJ6dmRBN1ZUWmJEWXRYcnhZQ1FrSk5hYlhXU3dXelpvMXE4WTlSNDRjMFZOUFBhWERodzk3UnJ6MTZkTkhrbFJjWEt5bm5ucEtaV1ZsNnRtenAwYU5HdVc1cnpwOHUreXl5eHF0L2h0dXVFRUxGaXhRUlVXRmxpNWRxcnZ1dXN0bnU2YWFkaXBKLy9yWHYvVGhoeC9xcHB0dXFuV0s0ZTdkdTdWcTFTcEowdjMzMzAvdzFzUVdMVnBVNDl6Ky9mc1ZGUlZWSTNoNjdiWFhQTitiYWx1M2JsVmxaZVVaN1pKNy9mWFg2NTEzM3RIeTVjczFldlJvbjFOQ3ozVERoWk05OU5CRGlvdUwwNVFwVTJxcys3WjU4MmJaN1hiMTd0MWI5OTkvLzZsL0VnQUFvRW54RndrQW9ORzUzVzRWRlpmb2VHR1I3UGFpRSs4TGl4bzBUVFFrT0VoaFlhRUtDd254dkxlRWhTZzBORVJCZ1lGTlVQMzVhZG15WlNvdkw5ZXZmdldyVXhxTjlzVVhYK2oxMTE5WGFXbXBJaU1qOWN3enozaEd0cFdYbCt2eHh4OVhWbGFXNHVMaTlOaGpqM242UEhEZ2dISnljbVEwR3M4bzBKQ2tEUnMyS0Nnb1NEMTc5bFJFUklTdXZ2cHFsWlNVNklvcnJxajFucWFjZGxxOVMyeHRVMm5kYnJmbXpwMHJ0OXV0YTY2NVJuMzc5dlc2dG52M2JzL1hFSTNqNXlNZ0hRNkhIbjc0WWYzcVY3L1NILy80UjY5cmdUNStYcHhKVUZ5OVU3REZZdEUxMTF5akZTdFdhUGZ1M1o2QSttU045YnEwMld6YXZuMjdldmV1dWJtR3crSFFhNis5cHFDZ0lLOXdPQ3NyU3dFQkFaNnA0Z0FBNE93amZBTUFuQkdId3lsNzRmOEN0dU9GUlNvc0tqNnQ2YUlCWnJNc2xqQkZXTUlVSGg2bThMQXdXU3hoQ2cwT3FySERJQnJtb29zdVVsUlVsRzY4OGNZNjIrWGs1R2oyN05uYXVIR2pKS2xUcDA1Nit1bW4xYkpsUzBsU1pXV2xwazJicGwyN2RpazhQRnd6Wjg3MFd1ZHF5NVl0a3FUazVHUlpMSll6cXZuYmI3L1ZWMTk5NVJscE5uSGl4SHFEdy8vN3YvK1RKTm50ZHBsTXBucHJLQzh2bDl2dFZraElpT2JNbVZOcnU0eU1ER1ZrWk1oZ01OUzYwUDhubjN5aUgzLzhVUzFhdFBBS2Zod09oeVpObXFRZmYveFJMNzMwa3JwMTYxWm5UV2k0eXA5RzBaN0tGRktuMDZrMWE5WW9JU0doUVNNbTU4NmRxL1QwZEQzOTlOTWFOV3FVN3J6enpscW5lYjd6emp0eXVWeHl1OTMxL2t3N2R1eVlwa3laNHZQYW1qVnI1SGE3ZmI0R1AvendReDA2ZEVqang0LzNUQ3UxMld3YVAzNjhPbmJzcUJkZmZMSFdUU2NBQUVEVElud0RBSnd5dDl1dDR0SXlGZGlPcThCbVY4Rnh1d3FMaXIxMmRxeExjRkNnd2kwV1JZU0h5UklXcG9qd01JVmJMQW9PWWdSYlUrdlRwNC8rOEljLzFEb05zclMwVkI5OTlKRSsrZVFUVlZaV3ltQXc2T2FiYjlidmYvOTd6NGloMHRKU1BmbmtrOXErZmJzQ0F3TTFmZnIwR3FIRmJiZmRwczZkTzN0Q2tET1JtNXNyU1o3Z3I2N2diZkxreVNvdkwxZnYzcjNsY0RoMHd3MDNxSDM3OXZyNzMvOWU1elB1dlBOTzVlVGthT1hLbFdyYnRxMkNnNE45dHFzZTlaYWNuT3h6VWYyc3JDeTkvZmJia3FSSmt5WjVoWDVtczFrWFgzeXhkdTNhcGVlZmYxNnZ2LzY2UWtKQzZxd0xEVlA5bW9tS2lxcTNyZEZvMU5TcFUxVlFVTkNnWitYbDVlbkhIMzlVU0VoSXJidVBYblhWVlVwSlNWRkNRb0xtelp1blR6NzVSSjkvL3JuUHR1Kzg4NDQrK09BRExWKytYSFBuemxYcjFxMXJ0UG4yMjI5bE5CbzFjT0JBci9NSER4N1VCeDk4b083ZHUrdTIyMjd6bkxkYXJicmxsbHUwY09GQ2ZmREJCN3J6empzYjlMa0NBSUF6US9nR0FLaFZaVldWQ214MjJZN2JsZi9UK3lxSDQ1VHVEUThMVldSa3VDSWp3bVdOakZCRXVFWEJySC9sTjJheldWZGVlV1d0MXc4ZVBLaGx5NWFwc3JKU2NYRngrdE9mL3VRMWJUSW5KMGRUcDA3VmdRTUhKRWt1bDB2SGpoMVRjbkt5Vno4R2cwRTllL2FzczVaVERXdVBIRGtpU1VwS1N2SjUvZFZYWDYxeGJ2MzY5WjdnejI2MysyeHpzcUtpb2hwOWZmUE5ONUlrazhtazhlUEhTNUwrKzkvL1NwTFBLYThPaDBNelo4NVVSVVdGYnJubEZsMTY2YVUxMm93ZE8xWWJObXhRUmthRzVzeVpVK3ZJSnB5WjZ1L1R4eDkvckdQSGptbm8wS0hxMnJXcno3YjF2VlpkTGxlZEk4V09IRG1pMk5qWUdzRmJlbnA2clJzdlNQVlBRZlUxT25YbHlwV3kyKzM2NFljZjFLTkhENi9wdHNYRnhYcjIyV2NWSEJ5c2h4OSt1RVpJUFdiTUdLMWJ0MDd2dmZlZSt2YnRXK3ZYQXdBQU5CM0NOd0NBUjBWbHBmTHliY29yc0NrMzM2YkNvdUo2N3pFWURKNkFMVElpWEZFUjRZb0l0OGhzWnJwb2M1S2NuS3kvL2Uxdit2YmJiL1diMy96R2E0VGNsaTFiTkdQR0RCVVdGaW84UEZ3REJnelFpaFVyTkhQbVRPWGs1T2lPTys2b3QvL2c0R0FaREFhNTNXN2w1ZVdwWGJ0MmRiWXZLQ2hRWGw2ZXBCTlRYMzFac21SSnZYM1UxNmF1dm94R284YVBINi9NekV6dDNidFhrblQ1NVpkN3RYRzczZnJiMy82bXRMUTBkZWpRUWIvLy9lOTk5aDhZR0tnSEgzeFFEejc0b0w3NjZpc05HRENneHVnbG5McGJiNzNWS3doMU9wMWFzbVNKM252dlBTVWxKU2s2T2xyTGxpM1QwcVZMMWFaTkcxMXp6VFVhUEhpd2hnd1pVbS9mMWFNZjkrelpVMnRRZGZEZ1FlWGs1UGo4SHJacDA2YkdycnU1dWJsNjlORkhOV1RJa0ZwSG55MWV2RmpMbHkrdmRjZmUvL3puUDNLNVhGN1BQSHo0c0o1Nzdqa2RQbnhZanp6eWlFd21rOUxUMDFWU1VxS2lvaUxaYkRiWjdYYkZ4Y1hwOE9IRCt2T2YvK3haRnc0QUFKdzloRzhBY0FFcnI2aFVYbjZCOGdwc3lzdTNxYkM0cE41N3drSkRaSTJLVkl1ZjNpSWpMS3pMZHA1SVRFejAya1cwb3FKQzgrYk4wNmVmZmlxMzI2M1dyVnRyeG93WmF0MjZ0VnEzYnEyMzNucEw4K2JOVTNaMnR1Ni8vLzQ2UndtWnpXYkZ4c2JxMkxGam1qZHZuaVpPbk9oemFxRGI3VloyZHJabjQ0S2twS1JhRjRyM3RZT2t3K0hRSC8vNFJ4MDRjRURUcDA5WC8vNzk2L3ljVDU1MldwdnFIVEs3ZE9uaW1RSXJuVmhQYS9iczJWcXpabzNDd3NJMGRlcFVWVlZWeVc2M3E2U2tSTVhGeGJMYjdUcCsvTGlPSHo4dXU5MnVpSWdJMmUxMnpaNDlXOTI3ZDFkRVJFU2Q5Y0czdG0zYnltcTFhc3VXTGRxeVpZdFdyMTZ0M054Y2RlalFRZE9uVDFmTGxpMlZsNWVucjc3NlNsOSsrYVhlZnZ0dEdZMUc5ZTNiVjJWbFplcmZ2Myt0UDdkNjllcWx2WHYzNnZISEgxZS9mdjFxYk5SUVdscXFUWnMyU2ZJOWlzMXNObnROeDA1UFQ5ZHJyNzBtbzlHb2tTTkgxcnErWFBWcm9iYnJxMWV2bGlTdjhHM3IxcTNhdjMrL0pPbjU1NS8zZVovWmJGWmtaS1RpNHVLVWtaR2hlZlBtNlE5LytJUFB0Z0FBb0drUXZnSEFCY1RoY0NvM3YwREg4dkoxTERkZlJTV2xkYlkzbVl4cUVSV2xhR3VrckZHUnNrWkZNSFgwQXJGbXpScTk4Y1liT25yMHFDUnAwS0JCbWpoeG9tY3RzNUVqUnlvNE9GaXZ2dnFxL3ZXdmYrbjQ4ZU42N0xISGZPNG9XZTNtbTIvV20yKytxYlZyMTJydDJyVSt3enEzMisyWmxtb3dHTHpDd1Bwa1pXWHB6My8rc3c0Y09LQ3VYYnMyYUFkTFg2ckR0NStQZXR1MGFaUFdyRmtqNmNUT2wyUEhqajNsS2JVMm0wMXo1c3pSWTQ4OTFpZzFYaWcrL2ZSVHJWNjlXams1T1Y1cnRYWHMyRkdqUjQvV2RkZGQ1OWxzSVNZbVJxTkdqZExJa1NPMWVmTm1MVnUyVE92WHI5ZjMzMyt2UVlNRzZja25uL1Q1akx2dXVrczJtMDFyMTY3MWZPOVBaakFZMUtwVks0MGJONjdPMFl2TGx5L1h1blhydEduVEpwbE1KajMwMEVPMVRxR3VUMjV1cm5idDJxWE9uVHQ3aGRGRGh3N1ZEei84b01qSVNGbXRWcSszeU1oSVJVVkZlZjZiTFMwdDFiaHg0L1RaWjUvcGxsdHU4Ym1tSEFBQWFCcUVid0J3SG5PNzNiSVhGaWtucjBBNXVYa3FzTm5yM0lVMHdHeFdkSXNveFVSYkZXTzFLaW95bk4zeExqRGJ0bTNUdSsrK3ErM2J0MHVTd3NMQ05INzhlTjF3d3cwMTJ0RGM0M0VBQUNBQVNVUkJWUDc2MTcrV3lXVFNLNis4b2pWcjF1aVJSeDdSakJremF0MU1ZUGp3NFRJYWpmcmlpeTkwOU9oUk9XcFpQekFzTEV4SlNVbjZ6Vzkrb3dFREJ0UlpiMVpXbHJaczJhSU5HelpvdzRZTm50RnkwNlpOcTNkbjFGT1JscGFtckt3c1Nhb1J0QXdaTWtSdnZQR0c3SGE3M0c2M0lpSWlQTUZIVkZTVW9xS2lQQjlYQnlGUlVWRktUVTNWckZtejlPOS8vMXVEQnc5bSt1bHA2TkdqaHo3NzdETzFiOTllZ3djUFZxZE9uZFN6WjAvRnhjWFZlby9CWUZEZnZuM1Z0MjlmNWVUa2FPblNwZXJYcjErdDdVTkNRdlR3d3crZmNhM1oyZG5hdW5XckJnOGVyRHZ2dkxQZXFkWjFpWTJOMVR2dnZDT2J6ZVoxUGpRMFZGT25UajJsUGtKRFF6Vmx5aFNGaG9ZU3ZBRUFjSllSdmdIQWVhYWlzbEk1dWZuS09aYW5ZM2tGcXFoajE4bkFnSUFUWVZzTHEyS2pyWXFNQ0crVXdBTE4wL0xseXpWNzltelA4WkFoUTNUZmZmZjUzTjJ6MnMwMzN5eEpldVdWVjJTMVdtdmRMVlE2c1liYThPSEROWHo0OEVhck9UMDkzVk96eFdMUnIzLzlhNDBZTWFMUjFyUnlPcDNxMWF1WGJEWmJqZkFrSUNCQWMrZk9WVUJBZ0tLaW9rNDVxRTVJU05DcVZhdVVrWkZ4d2YzM1pqSVo1WFE2R3p4VnZVT0hEcG8vZjM2RG54OFhGMWZuWmdpTjZlNjc3OVpkZDkxMXlxL0ZzV1BIYXV6WXNiVmViOVdxbFZxMWFuVkdOZlhwMDZmQjk1NzR2dkdQTVFBQU5BVGhHd0NjQjRwTFNwV1ZjMHhIYzNLVlgzQzgxbllHZzBIUkxhSVVGeHVqdUpnV2hHM3dNbXpZTU8zWXNVTUZCUVVhTjI2Y3VuWHJka3IzM1h6enpXclJvb1V1dSt5eXMvNTZHakJnZ1A3d2h6K29WYXRXNnRPbmp3SUNBazdyL3Z2dXUwL2w1ZVcxWGs5T1R0YXNXYk5xSGFWWDE0aXJ1anowMEVNS0N3dXJNNnc4SHdVSEJhbTR1TmhydDg3elZWMVRzSnVqNHVKaWhWeGdyMWNBQUJxTHdWRmlPN1hGU1FBQTV3eTMyeTNiOFVJZC9TbHdxMnVqQkV0WXFGckd0RkJjYkl4aVkxckl6T1lJemRLLzEyN1NOZGRjMCtUUGNidmRCTExOek5kZmY2MHJCL1QxZHhtbjVPRGhURlc1amFjYzdPTGNzWHYzYmdVWVhHcmZqaW1yQUFEOG5Ebk1XdWN2MEl4OEE0Qm13dTEySzYvQXBpTlpPVHFhYzB6bEZiNm5reHFOUnJXTWFhSDRsckZxR2ROQ2xyRFFzMXdwbWpPQ056U2x0cTNqdFhIYlR0bHM4YkphcmY0dUI2Zklack1wUHk5WGwxNlM0dTlTQUFCb2xnamZBT0FjNW5hN2xWOXdYRWVPWml2ejZMRmExMjhMREFoUXE3aFl0WXFMVmN1WWFKbk5qRzREY080eG0wenEyaWxKcWFtcFNrbEpJWUJyQm13Mm0xSlRVOVd0VTVKTWJNQURBRUNERUw0QndEbW93R2IvS1hETFVWbDVoYzgybHJCUXRXb1pxNFQ0bG1waGpXVEVFb0Jtd1JvWm9XNmRFclV6ZFllaVkyS1ZrSkFnaThYUzRFMFkwUGljVHFlS2k0dVZsWldsL0x4Y2RldVVKR3RraEwvTEFnQ2cyU0o4QTRCelJIRkpxUTRmeVZKR1ZyWktTc3Q4dGdrUEMxV2JoSGkxVG9oWGhDWHNMRmNJQUkzREdobWhmcjJTbFpHWnJkMjdkcXFzdkZ4T3A4dmZaZUVuSnBOUkljSEJpckZHcWwrdlpOWUtCUURnREJHK0FZQWZWVGtjT3BLVnJVTkhzbFJncy90c1l3a0xWWnRXY1dxVEVLK0ljTXRacmhBQW1vYlpaRkw3ZHExWndCOEFBSnozQ044QTRDeHp1OTNLelMvUW9Zd3NaZVVjOHpuYUl5dzBSSzNqNDlRbUlVNVJUUFVCQUFBQWdHYUw4QTBBenBMU3NuSWR5c2hVZWthbXozWGN6Q2FUMmlURUs3Rk5ncUpiUlBtaFFnQUFBQUJBWXlOOEE0QW01SGE3ZFN5dlFBY09aU2o3V0o3Y2JuZU5OaTFqb3BYWU5rRUpjUzFsTXJHVEhBQUFBQUNjVHdqZkFLQUpWRlJXNnRDUkxCMDhkTVRuNWduaGxqQzFhNU9ndGdueENnMEo5a09GQUFBQUFJQ3pnZkFOQUJxUjdiaGQrdzRlVm1iMk1ibGMzbXU1R1kxR0pjUzNWSWQyYlJRVGJmVlRoUUFBQUFDQXM0bndEUURPa052dDF0R2NYTzA5ZUVqNUJjZHJYQThOQ1ZiN3hMWktiTk5Ld1VGQmZxZ1FBQUFBQU9BdmhHOEEwRUFPaDFPSGptUnAzOEZEUHFlV3hyZU1VWWZFdG9xTGpaYkJZUEJEaFFBQUFBQUFmeU44QTREVFZGWmVvZjBIRCt2ZzRTT3Fjamk4cmdXWXpVcHExMW9kRXRzcUxEVEVUeFhpZkdReUdlVjBPbVV5bWZ4ZENzNGhKMTRUYk5RQ0FBQndMaU44QTRCVFZGWmVvVDM3RCtyZzRjd2E2N21GaFlhb1kxSTdKYlpOVUlDWkg2MW9mTUZCUVNvdUxsWmtaS1MvUzhFNXBMaTRXQ0hCYk5vQ0FBQndMdU12UkFDb1IxMmhXM1NMS0hWdW42aFdjYkZNTFVXVGltMFJwYXlzTE1JM2VNbkt5bEtNbGRjRUFBREF1WXp3RFFCcVVWZm9saERmVWhkMVRKSTFpajk2Y1hhMGJSMnZqZHQyeW1hTGw5WEticm1RYkRhYjh2TnlkZWtsS2Y0dUJRQUFBSFVnZkFPQW42a3ZkT3ZXdVlNaUk4TDlWQjB1VkdhVFNWMDdKU2sxTlZVcEtTa0VjQmM0bTgybTFOUlVkZXVVSkpPUk5kOEFBQURPWlFaSGljM3Q3eUlBNEZ4QTZJYm13R1l2Vk5xK2RFWEh4Q29oSVVFV2k0Vk5HQzRRVHFkVHhjWEZ5c3JLVW41ZXJycDJTcEkxTXNMZlpRRUFBRnp3ekdIV090Y2dJbndEY01HckszUnIzU3BPM1RwM1VFUzR4VS9WQVRVNW5FNWxaR1lyejJaWFdYbTVuRTVYL1RlaDJUT1pqQW9KRGxhTU5WSnRXOGZMVE9nS0FBQndUaUI4QTRCYUVMb0JBQUFBQU01VWZlRWJhNzRCdU9BNG5TN3RPWkN1UGZzUDFoZ3hST2dHQUFBQUFHaE1oRzhBTGloSHNyS1ZtclpYcFdYbFh1Y0ozUUFBQUFBQVRZSHdEY0FGd1Y1WXBHMDcwNVJmY056cmZGeHNqTHAzNjB6b0JnQUFBQUJvRW9SdkFNNXJGWldWMnZYamZoMDhmTVRydkNVc1ZEMHV2a2p4TFdQOFZCa0FBQUFBNEVKQStBYmd2T1J5dVhUZzBCSHQzck5mVlE2SDU3elpaRkxYTGgzVUthbWRqRWFqSHlzRUFBQUFBRndJQ044QW5IZHljdk8xZldlYWlrcEt2YzRudGtsUWN0Zk9DZzRLOUZObEFBQUFBSUFMRGVFYmdQTkdVWEdKZHV6ZW8reGplVjduVzFnajFmUGlpMlNOaXZSVFpRQUFBQUNBQ3hYaEc0Qm16K2wwYWZlZS9kcVhmbGd1bDh0elBpUTRTTWxkTzZ0ZDYxWityQTRBQUFBQWNDRWpmQVBRckJYWTdOcThmYWVLaWtzODU0eEdvN3AwU0ZTWGp1MWxOcHY4V0IwQUFBQUE0RUpIK0FhZ1dYSTZYZHExWjUvMkhqamtkVDRodnFXNmQrdWlzTkFRUDFVR0FBQUFBTUQvRUw0QmFIWjhqWFlMQ2d6VUpkMjdLU0crcFI4ckF3QUFBQURBRytFYmdHYWp0dEZ1YlJMaTFETzVxNElDMmNVVUFBQUFBSEJ1SVh3RDBDd3cyZzBBQUFBQTBCd1J2Z0U0cHptZEx1MzZjWi8ySG1TMEd3QUFBQUNnK1NGOEEzRE9ZclFiQUFBQUFLQzVJM3dEY001eHVWemE5ZU4rN1RtUTduV2UwVzRBQUFBQWdPYUc4QTNBT2FXMHJGemZiOTJ1QXB2ZGM0N1JiZ0FBQUFDQTVvcndEY0E1SXljM1h4dTM3bEJsVlpYblhKdUVlUFZNdm9qUmJnQUFBQUNBWm9ud0RZRGZ1ZDF1N2Q2elgybjdEbnJPR1kxRzlVcnBxcVMycmYxWUdRQUFBQUFBWjRid0RZQmZsVmRVYXVQV0hjck5ML0NjczRTRjZyTGVQUlFaRWU3SHlnQUFBQUFBT0hPRWJ3RDhKcS9BcHUrM2JGZDVSYVhuWE90V2NlcmQ0MklGbVBueEJBQUFBQUJvL3ZqckZzQlo1M2E3OWVQK2RPM2VzMTl1dDF2U2lXbW0zYnQxVWNla3RuNnVEZ0FBQUFDQXhrUDRCdUNzcXF5cTBxWnRxY28rbHVjNUZ4b1NyTXQ2OTVBMUt0S1BsUUVBQUFBQTBQZ0kzd0NjTmJiamRtM1lzbDJsWmVXZWMvRXRZOVMzVjRvQ0F3TDhXQmtBQUFBQUFFMkQ4QTNBV1pHUmxhM05QK3lVeStXU0pCa01CaVYzN2FUTzdSTmxNQmo4WEIwQUFBQUFBRTJEOEExQWs5dTk5NEIyNzludk9RNE9DdFNsbC9SUVRMVFZqMVVCQUFBQUFORDBDTjhBTkJtWHk2VXQyM2ZwY09aUno3bW95QWdONkhlSmdvTUMvVmdaQUFBQUFBQm5CK0ViZ0NaUldWV2w5WnQrVUY2QnpYTXVJYjZsK3ZYcUxwUEo2TWZLQUFBQUFBQTRld2pmQURTNjRwSlNyZHU0VFVVbEpaNXpuZHNuS3FWYlo5WjNBd0FBQUFCY1VBamZBRFNxQXB0ZDZ6WnRVMFZscGFRVEd5djBUTzZxRG9sdC9Gd1pBQUFBQUFCbkgrRWJnRVp6SkN0Ym0wN2EwZFJzTnVteTNqMFZGeHZ0NThvQUFBQUFBUEFQd2pjQWpTSnQzMEh0K25HZjV6Z2tPRWdEK2wyaXlJaHdQMVlGQUFBQUFJQi9FYjRCT0NOdXQxdGJkK3hXZWthbTUxeGtSTGdHOUx0RUljRkJmcXdNQUFBQUFBRC9JM3dEMEdBdWwwdWJmdGlwSTFuWm5uUHhMV04wNlNVOVpEYWIvRmdaQUFBQUFBRG5Cc0kzQUEzaWNybjAvZFlkeXNvKzVqblhJYkdOZWlaM1pVZFRBQUFBQUFCK1F2Z0c0TFE1blU1dDJMSmQyY2Z5UE9lNmRFaFNTcmZPZnF3S0FBQUFBSUJ6RCtFYmdOUGlkTHEwYnRNUE9wYVg3em5YclhNSGRldlMwWTlWQVFBQUFBQndiaUo4QTNES0hBNm4xbTdjcXJ3Q20rZmN4UmQxVXRkTzdmMVlGUUFBQUFBQTV5N0NOd0NucE1yaDBKcnZ0NmpBWnZlY1MrbldXVjA2SlBtdktBQUFBQUFBem5HRWJ3RHFWVmxWcFRYZmI1WHQrUCtDdDU3SlhkVXhxYTBmcXdJQUFBQUE0TnhIK0FhZ1RoV1ZsZnB1d3hiWkM0czg1eTdwM2szdDI3WHhZMVVBQUFBQUFEUVBoRzhBYWxWWlZhWC9ydCtzd3FKaXo3aytQWk9WMkNiQmoxVUJBQUFBQU5COEVMNEI4S2w2YzRYcTRNMWdNS2h2cnhTMVRZajNjMlVBQUFBQUFEUWZoRzhBYW5DNVhOcXdaYnZYNWdyOWVxV29EY0ViQUFBQUFBQ25oZkFOZ0JlMzI2M04yM2NxSnpmUGM2NVhTamVDTndCQXMrUndPcFdSbWEzY2d1TXFyNmlRMCtueWQwa0FHb25KWkZSd1VKQmlXMFNwYmV0NG1VMG1mNWNFQUQ0WkhDVTJ0NytMQUhEdStHRm5tdmFuWjNpT3UzWHBxRzZkTy9peElnQUFHc1ptTDFUYXZuUkZ4OFFxSVNGQkZvdEZKdjQ0Qjg0YlRxZFR4Y1hGeXNyS1VuNWVycnAyU3BJMU1zTGZaUUc0QUpuRHJJYTZyaE8rQWZEWXZmZUFkdS9aN3pudW1OUldQWk83K3JFaUFBQWF4bVl2MU81OWg1U1NraUtyMWVydmNnQTBNWnZOcHRUVVZIWHJsRWdBQitDc3F5OThNNTZ0UWdDYzJ3NGNPdUlWdkxWdEhhOGVGMS9reDRvQUFHZ1loOU9wdEgzcEJHL0FCY1JxdFNvbEpVVnArOUxsY0RyOVhRNEFlQ0Y4QTZBaldUbmFscnJiY3h3WEc2TStQWkpsTU5RWjNnTUFjRTdLeU14V2RFd3N3UnR3Z2JGYXJZcU9pVlZHWnJhL1N3RUFMNFJ2d0FYdVdGNitOdjJRNmptMlJrWHFzdDQ5WkRUeTR3RUEwRHpsRmh4WFFrS0N2OHNBNEFjSkNRbktzOW45WFFZQWVPR3ZhK0FDZHR4ZXFQV2JmNURMZFdMbnR3aExtQVplZW9uTVpoYWpCZ0EwWCtVVkZiSllMUDR1QTRBZldDd1dsWldYKzdzTUFQQkMrQVpjb01vcktyUnUwelk1SENmV3hBZ05DZGFBUzNzck1DREF6NVVCQUhCbW5FNFh1NW9DRnlpVHlTU24wK1h2TWdEQUMrRWJjQUZ5dVZ6YXNHVzd5c29ySkVrQlpyTUdYTnBib1NIQmZxNE1BQUFBQUlEekMrRWJjQUhhbHBxbS9JTGpudU4rbDNSWGhDWE1qeFVCQUFBQUFIQitJbndETGpENzB6T1VucEhwT1U3cDFsbnhMV1A4V0JFQUFBQUFBT2N2d2pmZ0FwS2JYNkR0dTM3MEhMZE5pRmVYRGtuK0t3Z0FBQUFBZ1BNYzRSdHdnU2dwTGRPR3pkdmxkcnNsU1ZHUkVlcmRJOW5QVlFFQUFEUmNXVm1aSEE1SHJkY3pNakpVVlZWMUZpczZOV3ZYcnRYMzMzL3Y3ekxxbFplWHAyKy8vYmJSK3F1cXF0TGN1WE8xWmN1V1J1c1RBSm9Eczc4TEFORDBIRTZuMW03Y3FzcWZmdmtNRGdyVUwvcjJrc2xFL2c0QVFHM2NicmVXTFZ1bVR6LzlWRWVQSGxWNGVMZysvdmhqZjVmVjdIenh4UmNOdXUvYWE2K3RzV3Z0enAwN2RkRkZGOGxzUHZGbnpNMDMzNnhSbzBacDdOaXhrcVJ0MjdZcEpTVkZack5aZHJ0ZDQ4YU4wN1hYWHFzcFU2YWMyU2ZSaUNvcUtqUjM3bHc1blU3Tm56OWZJU0VoamRLdjArbFVaV1dsNTYyaW9rTGw1ZVVxS3l0VFdWbVpTa3RMVlZ4Y3JCdHZ2RkZHWS8yL0F6b2NEajM0NElNNmV2U29wa3lab211dnZmYU1hOXkyYlpzKy9mUlR1Vnd1OWU3ZCs0ejdBNERtZ3ZBTk9NKzUzVzV0M0xwRFJjVWxraVNqMGFqK2ZYb3BKRGpJejVVQkFIQnUrL0RERHpWLy9ueVpUQ1oxN2RwVlpXVmwvaTZwV1hyeHhSY2JkTitRSVVPOGdxa0RCdzVvNHNTSnV2cnFxL1h3d3cvWGFMOXIxeTQ5K3Vpam1qcDFxbjd4aTE5b3o1NDlrcVJldlhyVitveUNnZ0tOR0RHaVFmWDkzUFRwMDlXL2YzL1BjWEZ4Y2Eydm1kdHZ2MTJ2dnZxcTNuLy9mZDF5eXkyMTloa2JHK3Y1dUxTMFZQZmVlNitjVHFmWFcxVlZsUndPaDJkMnc4OFpEQVlGQmdZcU9EaFlJU0VodXVhYWF4UWNYUDhPOTJheldWT21UTkdrU1pQMC92dnY2L0xMTDFkb2FHaTk5OVZselpvMWtxVHJyNy8ralBvQmdPYUc4QTA0ejZYdE82aWpPYm1lNDB1NmQxTUxhNlFmS3dJQW9IbFl2SGl4SkducTFLa2FNR0NBbjZ0cHZoWXVYSGhLN2ZidDI2ZlhYMzlkR1JrWnV2TEtLeFVVNVAwUGhSMDZkTkNvVWFQMC92dnZxMTI3ZGhvNWNxVG5XazVPanA1NjZpbjE2OWRQdi9qRkx5U2RHQ1ZuTkJwMTZhV1gxdnJNb0tDZ0dpTzZVbE5UbFpXVnBhdXZ2cnJHeUR0Sit1Njc3MVJhV2xyanZwWXRXM29kejVrelI2dFdyYXJ6YzE2NGNHR2RYNStWSzFkNlBnNE5EZFc0Y2VQa2RydGxOcHRsTnBzVkVCQWdzOW1zd01CQUJRUUVhTUtFQ1JvK2ZMaCs5YXRmS1Nnb3lQTm1NQmg4OXYvaWl5K2Uwc2pFckt5c09rUENuNDh1bkQ5L3ZzOTIvLzN2ZnhVY0hLenZ2dnRPMzMzM1haM1A3TnExcStkN0NRRE5IZUViY0I3TEs3QnA5NTc5bnVOTzdkc3BzVTJDSHlzQ0FLQjVxS2lva04xdWw2UTZ3eHZVcjBXTEZuVmVMeW9xMGx0dnZhVi8vZXRmYXRPbWpXYk5tbFhyYUxVeFk4YW90TFJVbDE5K3VkZDVoOE9ocEtRa1RabzB5WE51M2JwMWlvNk8xdHExYTMzMmRjVVZWOGhpc2RTWWtqcHIxaXhsWldYcGdRY2U4RGtsZFBmdTNTb3RMVDNscWF4UFB2bmtLYlU3MmVlZmY2N05temQ3bmN2SXlGQ1hMbDNxdmRmdGRxdWlva0lWRlJWMXRtdmJ0cTNuNDl0dnYvMjBhNnkyYU5HaUd1YysrT0NET3UrcDc3b2szWFRUVFlSdkFNNGJoRy9BZWFxaXNsSWJ0Kzd3SE1kRVc5VzlXLzIvc0FFQUFNbmxjbmsrcmw1ZnJENU9wOVBuU0NsSTJkblppb21KcWZHMVhMNTh1ZDU2NnkxVlZsWnF6Smd4R2pGaVJLM3JrVldQSXJ2b29vdTBaODhlejdUUzlQUjBwYVdsNmZycnI5ZW1UWnZVdjM5LzJlMTJIVGh3UUZMdDAxNjdkZXNtaThYU1dKOWlyUVlOR25UYTkyemR1dFhyMk9sMGF0eTRjYWQwNzZKRmkzd0dZajkzOHFpNjhlUEhuMTZCUDN1ZUx6ZmRkSk1lZU9DQkJ2VTVkT2pRQnRjREFPY2l3amZnUExWbCt5NlZsWi80RjgvQWdBRDE2OVc5MWlrSEFBQ2N5MHJMeXJScDYzYnRQM2hJOXNLaWV0djM3Tm56ako3Mzh6LzhUejZ1RGl5cXozMzY2YWQ2OTkxMzljVVhYNmkwdE5RcjBKQ2t3NGNQNjczMzN0T1dMVnRVV2xxcStQaDREUjA2Vk1PSEQvY1o2bVZrWk9qamp6L1cxcTFibForZnI1Q1FFSFhwMGtXMzNucXJ6eEY0MVhVc1hicFVCdzRjMEh2dnZhZGR1M2JKNFhDb2JkdTJ1dkhHRy9YTFgvN1M1KzhBcDFQYnljL1p0V3VYM24vL2ZlM1pzMGNHZzBGZHUzYlYyTEZqZGZIRkYzdmQ4L3p6ejJ2VnFsVmF0R2lSN3IvL2ZrVkdSdXJoaHg5V3AwNmRQRzFtejU2dHpwMDc2OGtubjFTclZxMVVVRkNnSjU1NFFrT0hEdFdQUC82b1ZhdFdlYjZtenovL2ZJM1BRVHF4YytqSm85dis4WTkvNk1zdnY1UWtmZmJaWjE3cmxJMGNPVkxSMGRHYU0yZU96NzdPVlNhVHFjWnJ5NWVoUTRmcW5udnUwUjEzM0hGSy9VWkVSQ2d1THU2TWFyTmFyUW9MQ3p1alBnRGdmRWY0QnB5SDlxZG5lSzN6MXJkWENoc3NBT2NSaDlPcGpNeHM1UlljVjNsRmhaeE9WLzAzQWFmSVpESXFPQ2hJc1MyaTFMWjF2TXgrSHNtMTcwQzZWdjFualp4T3ArTGpXcXBqKzBRRkJnVFVlVTlaMVpuOU45RzNiMSs1WEM1dDJiTEZjMXliaFFzWGF1blNwZXJhdGF1T0hUdm1kVzN6NXMxNjZxbW5WRkZSb2NURVJDVW1KbXJ2M3IxNjY2MjNsSnFhcW1lZmZkWXJGRnU3ZHExbXpKaWh5c3BLeGNiR0tpVWxSZm41K2RxOGViTTJiOTZzdSsrK1czZmRkWmZQT3I3Nzdqdjk5YTkvVlZSVWxMcDA2YUw4L0h6dDM3OWZyN3p5aXZidTNlczFIYk1odFZWYnVYS2w1c3labzhURVJIWHQybFY3OSs3VnRtM2JOR1hLRk0yZE8xZEpTVWsxN29tTWpOU0VDUlAwNG9zdmFzS0VDZnJ0YjMrcjMvem1ONTcrVTFKUzFLcFZLKzNkdTFmVHBrMlQzVzVYZEhTMHoyZFgyN2R2bjU1NDRnbmw1K2ZydHR0dTA5Q2hROVd4WTBkSkp6WTZXTEZpaFNTcHJLek1FNzY1WEM3WmJEWmRkTkZGUHIrR1RhVjY3Y0RUY2ZEZ3dWcXYxVGNxYk42OGVabzNiMTZ0MTAvK092N3VkNy9UNzM3M3U5T3U3MlRzQUF3QTlTTjhBODR6OXNJaTdkaTl4M1BjcVgwN3hiZU04V05GQUJxVHpWNm90SDNwaW82SjFjWEpLYkpZTEV4elE2TnlPcDBxTGk1V1ZsYVdObTdicWE2ZGttU05qUEJMTGZzT3BHdjVpbFhxM0xHOXJobzBRQ0duc0VPakpQMTc3YVl6ZXU3TW1UTlZWbGFtbTIrKzJYTmNtNisvL2xxdnZ2cXFrcEtTdkhhYnpNL1AxN1BQUGl1SHc2SEhIMzljUTRZTWtTVFo3WFk5OU5CRCt2Nzc3N1Y2OVdwZGZmWFZrazVzR0RCejVreFZWVlZwd29RSlhxUFZ2di8rZXozenpETjY5OTEzMWF0WEwzWHYzcjFHSGErODhvcis4SWMvZU4yM2Z2MTZUWjgrWFY5KythVUdEaHpvMlluemRHczcyZno1OC9YY2M4OTVBc21pb2lKTm5qeFpCdzRjMEVjZmZhUkhIbm5FNTlmcGlpdXVVTmV1WGZYTU04L296VGZmMVBIang3Mm1PbTdidGsyUFAvNjRJaU1qOWVLTEw2cExseTYxcnRYMjFWZGY2ZVdYWDlibGwxL3VHUm4zMldlZmVUNy9CUXNXcUxpNFdOS0o2YTdWUVY1T1RvNmNUcWRhdDI3dHM5K204dHBycnpWNm42TkhqL2I1L1JrM2JweHV2LzEyM1hqampUV3VyVnExU3UrLy83N25lTXVXTFQ1M2pXMm9sMTkrV2QyNmRmTjU3WTAzM3FoM0t1eXBqT3dEZ09hSzhBMDRqemdjVG4yL1pZZG5uWnJJaUhDbGRPM3M1Nm9BTkJhYnZWQzc5eDFTU2twM1dhMVdmNWVEODVUSlpGSmtaS1FpSXlObHM4VXJOVFZWM1RvbG52VUFyclNzVEt2K3MwYWRPN2JYc0d1dk9xdlBQaDAzM1hTVFo3VFh5U1BGbGl4Wm91TGlZbzBZTWNJVGJra25Sb0hkYzg4OWV2enh4N1Z5NVVwUGdMSjQ4V0tWbDVmcmhodHU4SVIrMVM2OTlGS05HREZDQ3hZczBPTEZpMzJHYjhPR0RhdHhYLy8rL1hYSEhYZG93WUlGK3RlLy91VUozMDYzdHBPTkdqWEtheVJnZUhpNHhvd1pvNmVlZWtyYnQyK3Y4MnNWR3h1cmwxNTZTUjkrK0dHTldydDE2NmJycjc5ZWQ5NTVaNjAvMy9MeThqUm56aHl0WGJ0V2Q5OTl0MGFQSHExVnExWnAyTEJoQ2dzTDA1dzVjN1IvLzM0ZE8zWk1RNGNPMWNxVks3Vm56eDRsSnlkTGttY051UGJ0MjN2Nm5EVnJWbzNucEthbVNqb3hKZGJYUDI3azUrZlhldStZTVdNOHU1NjZYQzRaREFaOTlkVlhkWDVkZkZtMGFKSFdyVnRYNjNXcjFlcTFZY0xKSWlNamZWNzcrZGMxUGo1ZUkwYU1xTGVXaFFzWEtqdzgzR2VnZDdLWW1Qci9zZmVlZSs2cGNXNzkrdlhhdVhObnZmY0NRSE5HK0FhY1IzN1ltYWFpa2hKSmt0bHMwcVdYZEs5MTBXSUF6WXZENlZUYXZuU0NONXhWVnF0VktTa3AycG02US8xNkpaL1ZLYWlidG02WDArblVWWU1HbkxWbk5rUjFvUFZ6R3pac2tDUmRmLzMxTmE1VlQzdmN0MitmNTF6MXpwYlhYbnV0ei80R0R4NnNCUXNXYU1lT0hUNnZYM2ZkZFQ3UFgzSEZGVnF3WUlGbmM0S0cxUGJ6L21xN3gyYXorYnpuWkdheldjT0dEZE9TSlV0MDU1MTNlczV2M3J4WlE0Y09yZlhuVzFWVmxYNy8rOThyTEN4TXMyYk44bHJYejJBd2FNU0lFZXJVcVpQKytjOS9hdEtrU2JKYXJWcXpabzEyN3R5cFgvLzYxNUpPN0ZKNmNyMlM2Z3pHcWpkNHFJMnZlMis5OVZaUCtPWndPQlJRenhUcDJ0eCsrKzExN2tBNlo4NmNXdGV0cTIvYWFiV0VoQVN2S2FkNzkrNVZ5NVl0RlJrWjZkVnU0Y0tGaW9xS091UHBxWko4cmtWWFVGQkErQWJndkVmNEJwd25Nakt6ZGVoSWx1ZTRaM0pYaFZ0WS9CWTRYMlJrWmlzNkpwYmdEV2VkMVdwVmRFeXNNakt6MWI3ZDJadXV0Ly9nSWNYSHRUemxxYWIrVWgyMC9OelJvMGNsU1dQSGpxMzEzcUtpLzIwZWtaMmRMVW0xam1acTFhcVZwQk5UUTMzdHFscGJIZFdqa1FvTEN4dGMyOGwrSHN4SThxeXA1bkE0YXUxUGtrcExTL1hQZi81VGl4WXRrdFBwOUl6Z2N6cWRtajkvdmc0ZE9xVGJicnROWThlT1ZXQmdvTmU5QVFFQm1qeDVzdnIwNmFPZ29DQnQzcnhaYytmTzFZc3Z2dWpwcDArZlB1clRwNC9ubmg0OWVtamp4bzJxcXFwU1FFQ0FObTdjcUJZdFduaDlqWDFOZFp3eFk0YSsrZVliZmZIRkZ6NDN4UmczYnB3eU1qTHFuU1paV2xxcWtKQ1FPdHMwMUxoeDQzd0dyaU5Hak5Db1VhTjB5eTIzMUxpMllzVUt2ZlhXV3o3N2M3bGNtakJoZ25yMTZsWHJ4aFlBZ0lZamZBUE9BeVdsWmRxNlk1Zm51RjNyVmtwc2srREhpZ0EwdHR5QzQ3bzRPY1hmWmVBQ2xaQ1FvTjI3ZHA3VjhNMWVXS1NPN1JQUDJ2TWFxclkxRjZ1WGdMamtra3RPYVYzRzZ2YTE3VXhlZmQ1Z01QZ2MxVjdiZmVYbDVaTGtGV2FkYm0xbnFyaTRXSjk5OXBrV0xWcWtrcElTWFgzMTFmcnRiMy9yMldYVFpETHA1WmRmMXF1dnZxcEZpeFpwNDhhTlB0ZU9NNXZObm5YZzNuLy9mV1ZtWmlvakkwTjVlWGxlN2E2ODhrcEpKMFlscmwrL1h1dldyVk5pWXFJT0hEaWdtMjY2NlpUcURRb0s4aG04blk3Q3drSkZSSnlZcmoxNzltd3RYNzc4dE81UFRrN1czLzcyTjUvWFFrTkQxYUpGQzUvWFFrSkNmRjQ3ZWRmWG44dk16SlRUNmZTYWtuc3l1OTJ1K2ZQbis3eG1OQm8xWnN5WVd2c0dBQkMrQWVlRnJUdDJ5K0YwU3BJc1lhSHExZDMzWXJjQW1xL3lpZ3BaTEJaL2w0RUxsTVZpVWRsUEljN1pWTit1cHVleUZpMWFLQ2NuUjVNbVRmS0VUSFdKam81V2RuYTJzckt5UElITnlhcEhxOFhHeHZvTTJtb2JaVlc5enRuSm13eWNibTFuYXNhTUdkcTBhWk42OWVxbCsrNjdUeDA2ZEtqUkppUWtSSk1tVFZLZlBuMzAwa3N2YWNxVUtVcEo4ZjRIaDlkZmYxMFpHUmxlNTE1NjZhVWFmVldIYjRNSEQ5WnJyNzJtanovK1dKMDduMWdEOTVwcnJxbTMzcHljSE1YR3hwN3k1MWViWThlTzFRaXo3cnZ2dmxPNmQrSENoWFZlYjR4cHB5ZXJucEo3OG5UZWt4VVdGdXFERHo3d2VlMTB3cmZjM053YTU4cjk4TE1GQU00MndqZWdtVXZQeU5TeHZCTUwveG9NQnZYcmxYSlcxK1FCY0hZNG5TNTJOWVhmbUV3bU9aMHVmNWZSckNRbkp5c25KMGYvbjczN0RtK3lYUDhBL3MzcXBydDAwVUZwb1VEQmxpVjdXb1lpS2tVUXJDSkxqd3I2Y3gxQlZNVE5FZVNJSEJXUWNaQXR5bFJFQkE0eWxTbVVEYVZTV3RyU05oMXBrelI1azk4ZnBTRnBralpwMHdYZnozVnhOZS83alBkT0VLUjNuK2U1anh3NVluRUxZR1VKQ1FuWXNXTUhkdTdjaWRqWVdMUDJmZnYyQVFDNmR1MXFjZnpCZ3dmTmloZ0FNS3kyTWg1bmIyeTE5ZEpMTHlFdExRMDlldlF3dVY5YVdnckFkUFZnWXhMVWJnQUFJQUJKUkVGVS8vNzkwYXBWSzZTbnArUDMzMzgzNmI5czJUTGN2SGtUVTZaTVFlZk9uVEY3OW14RG0wYWp3YVJKazB3Ty9mZnc4TURnd1lPeGJkczJYTHAwQ1RFeE1ZYmlDOWFVbEpRZ0l5UEQ2bGwrdGlvcUtrSmhZYUZaWmRXUkkwZmFOSDdIamgxVzIvcjA2WVB1M2J0YnJDeGFWYlhUQ3hjdTRNOC8vN1E0WjhXS1FtOXZiNHZ0WVdGaFZyZXMybVBjdUhHMW5vT0lxQ2xpOG8yb0NWT3ExRGh6N3M0QnlqRXRJK0RqYlg0V0N4RVJFZFd2RVNOR1lPL2V2VmkyYkJtQ2c0UFJyVnMzUTF0cGFTbTJiOStPM3IxN0l5U2svSmlJcEtRazdOcTFDei85OUJPaW9xSXdmUGh3d3dxM1k4ZU9ZZDI2ZFhCMmRyWjZDUCszMzM2TDRPQmdRNUpOcDlOaHpabzFPSHo0TU56ZDNVMlNiUGJHVmx2QndjR0dNK3VXTEZrQ1FSQWdrOGtNaCt4WFRsQ0ZoWVVoTEN6TUxQbW0xK3N4Wjg0Y3FOVnFkTy9lSFhxOTN2QVpMVnEwQ0ZsWldXYmJWUjkvL0hGczI3WU5lcjNlcHNUUC8vNzNQK2gwT3NUSHg5ZjQvUUl3RkxobzFhcFZyZWFwckt5c3pPS1dYR01lSGg0V1Z6UUdCZ2FpWDc5K1p2Zmxjcm1oQ01maXhZc3hiOTQ4cTl1WWE2dTYySW1JN2xaTXZoRTFZYWRTemtOeiszQmpEM2MzdEczdDJIL2dFUkVSVWMyMGI5OGVUejc1SkZhdFdvV1pNMmNpT0RnWVFVRkJLQ2twd2JWcjE2RFJhRXhXVjBWRVJPQ1ZWMTdCdkhuenNHREJBcXhkdXhhaG9hSEl5OHREZW5vNnBGSXBwaytmamhZdFdsaDgzc0NCQS9IV1cyOGhQRHdjdnI2K3VINzlPdkx6OHczampNOEFzemMyUjBwTFN6T3N2cExKWk9qZnY3L1ZDcStWaVVRaVRKbzBDZXZYcjhmbm4zK09kZXZXSVNrcENRVUZCZGl5WlF1U2s1UFJybDA3a3pIcjFxMHp2TjYwYVJQdXYvOStxeFZJYzNOenNXTEZDamc3TzJQZ3dJRTFmSWZsS3FyWFZ0NDZXMXNQUGZSUXRYMVdyRmlCRlN0V1dHM2Z1SEdqU2VHTU5XdldRS3ZWWXNTSUVkaTZkU3NXTGx5SXFWT25PalFCMTdadFd3d2JOZ3lEQmcxeTJKeEVSRTBKazI5RVRkU056R3pjekw1emJrYm5qdTBoa1pnZndFeEVSRVFOWS96NDhZaU9qc2Jtelp0eCtmSmw1T1Rrd012TEM5MjZkY1B3NGNNUkhoNXUwbi93NE1HSWlJakFoZzBiY1ByMGFhU2twTURUMHhNREJnekFFMDg4WWZHc3RBclBQdnNzb3FLaXNHWExGcVNrcE1EZDNSMTkrL2JGazA4K2FYR2N2YkU1eWtjZmZRUzlYZys5WG0reGNFUjFPblRvZ0E0ZE9pQTFOUldMRnkvR2wxOStDYUI4ZGQzRER6OXMwbmZ0MnJYNCtlZWZFUmNYQnk4dkx4dzhlQkR2dlBNT1pzMmFaWFkrM3MyYk4vSFdXMitob0tBQWt5ZFB0bGpWMVZhQ0lHRHYzcjBJREF5MFdzQ2dwbGF0V2xWbGUzSnlNc2FNR1dQMldSZ3pQbFB3M0xsejJMcDFLenAyN0locDA2WUJBTFp1M1lxTWpBeE1tVExGWVN2Myt2YnRpNzU5K3pwa0xpS2lwb2pKTjZJbVNGMVdoci9PWGpCY3Q0b01nNSt2NVRNNmlJaUl5SDZ1cnE3WXRXdVgxZmFxMm96MTZ0VUx2WHIxc3ZtNWJkcTB3VHZ2dkdOei93b2lrUWdqUm95d2VPNmJJMktyNnYxVzkxa2xKaWJhSEpNdDVISTU5dS9mai9Qbno4UE56UTN0MnJYRDhlUEhrWnljakpFalIyTHk1TWxZc1dJRlZxOWVqWmlZR0h6d3dRZVF5V1NZTVdNR2poOC9qcWxUcDJMbXpKbUlpb3FDWHEvSHpwMDc4YzAzMzZDa3BBU1BQZllZeG93WlU2djRmdjMxVitUbDVlR3BwNTR5YTdQbnN6QStuMDZyMVJxS2JsUkhFQVNVbFpWWmJiOXg0d2FBOHJQMlpzK2VEYkZZaktsVHB3SUFwazZkQ2g4Zkg2eGV2UnIvK01jL0RGdVA4L1B6TVcvZVBFZ2tFc09LT0oxT0IwRVFvTlZxb2RGbzBLMWJOd3daTXNUbTkxZEJyVmFqcEtRRTd1N3VjSEp5d3FsVHB3Q1lWdWdsSW1ycW1Id2phb0pPbjdzSTllMS9WTG01dXFCOW01Z0dqb2lJaUlqSVZNK2VQV3RWVGZYUW9VTklTMHNEVUo2ZytlV1hYM0RreUJHY1BIa1NZckVZUTRjT1JYSnlNbng5ZlhINThtVjgrKzIzQ0EwTnhlelpzM0hnd0FFa0pDUmcxcXhaY0hkM0J3QjgvUEhIK09pamozRGt5Qkc4OE1JTG1EZHZIZzRmUG96MTY5ZkR5Y2tKMDZaTnN5dDVhYzJHRFJ2ZzV1YUdSeDk5MUt5dElzbFZuY3FWUlcvY3VJRXBVNmJZTkhianhvM1l1SEZqdGYzR2p4K1AvUHg4dlBEQ0M0WVZlaUtSQ01uSnlVaE1UTVRQUC8rTXYvNzZDMnExR2txbEVydDM3NFpXcTRWZXI3YzRYMDJMZCtUbTV1S1paNTR4dVNjU2llcHM2ek1SVVVOZzhvMm9pYm1aZlF2cEdWbUc2MDRkMjBFcVpRVkVJaUlpYWx4cXU5V3d0TFFVQ29VQ1FQa3FyU1ZMbGlBeU1oS1RKMDlHWW1LaXlkYlFtSmdZekprekJ3VUZCVmk2ZENuR2pCbURDUk1tbUZSU2RYRnh3ZnZ2djQrMWE5ZmkvUG56YU5ldUhWcTJiQW01WEk2eFk4ZGFQVSt2c3NURVJNamxjcXZ0Yjc3NUptN2N1R0d5dlRNa0pBVHQyN2UzT1VGMTRjSUZrNjJ4a1pHUk5xKzJ0SlZHbzRHcnF5c2VlK3d4czdiQXdFQk1tRERCNGppOVhnK2RUbWRJd29sRUlvakZZcE16NG9ZUEg0NE9IVHJZRkVkSVNBZ21UNTRNclZZTG5VNEhxVlNLK1BoNGk5VmNpWWlhS3BHMlJHNzVSeGRFMU9ob3RGcjh0dThRbENvMUFDQXlMQlNkT3JhclpoUVIzUTMySGpxR0J4NTRvS0hEb0h2WWI3LzloZ0U5dTlUYjgvNzk5VkowNzVLQTdsMDcyVDMyOXo5T29HL2ZmaWFKbDd0VnhUYkdyVnUzbXAxamRyZFJLQlR3OFBDb3RsOXhjVEdhTld0V1pSL2pTcWwwZHhFRUFiLy92Zzk5NzdmLzd3NGlvcHFTdXZ0VStUOFZuczVPMUlSY3ZIek5rSGh6ZFhGR2gzYXRHemdpSWlLaXhzZkYyZG13WW9ydUhyWWszZ0JVbTNnRHdNVGJYVXloVU1EVnhhV2h3eUFpTXNGdHAwUk5SSEZKS1M1Zis5dHczYkZkRzhpay9DTk1SRVJVV1lDdk56SXpNMnRWc2JLcGNQUldSS0ttTGpNekUvNCtkLytmZlNKcVdyanlqYWlKT0gzMm91RnNqUUEvWDRRRzEvd0FZeUlpb3J0WldHZ1E4bkp2VlhrdUZ4SGRmZVJ5T2ZKeWJ5RzhSWEJEaDBKRVpJTEpONkltNEdiMkxXVGZ5Z1ZRdmszaXZ2WnRHamdpSWlLaXhrc3FrU0EyT2hJcEtTbE13QkhkSStSeU9WSlNVaEFiSFFtSm1OL21FbEhqd2oxclJJMmNJQWc0ZmU2aTRUb3FvZ1U4bTlsMjVna1JFZEc5eXNmTEUyMmpJM0EyNVF6OC9BTVFFaElDRHcrUGU2SUlBOUc5UWhBRUtCUUtaR1ptSWkvM0Z0cEdSOExIeTdQNmdVUkU5WXpKTjZKRzdrcGFPa3BLbFFBQUo1a01iVnUzYXVDSWlJaUltZ1lmTDA5MGpXK1A5SXdzbkQ5M0ZrcVZDb0tnYStpd2lNaEJKQkl4WEYxYzRPL2poYTd4N1NGbGNwMklHaWttMzRnYU1hVktqUXVYcnhxdTI3V0pocE5NMW9BUkVSRVJOUzFTaVFRdHcwUFJNankwb1VNaElpS2lleFEzd3hNMVlpbm5MeGwrUXUvbDJZemZPQkFSRVJFUkVSRTFNVXkrRVRWUytmSkNwR2RtR2E3dmE5Y0dJcEdvQVNNaUlpSWlJaUlpSW5zeCtVYlVTS1Zjdkd4NDNTSWtDUDUrUGcwWURSRlIzZEhyOVEwZEFoRVJFUkZSbldIeWphZ1J5c25OUTI2ZUhBQWdFb25RdmsxMEEwZEVST1I0T1RrNW1EdDNMbDU4OFVXb1ZLbzZlY2FTSlV1d2JOa3lYTHg0c2ZyT050aXpadzhLQ3dzZE1oY1JFUkVSM1J0WWNJR29FVXE1Y01Yd3VtVjRLTnpkWEJzd0dpSzZtK1RuNStQNjllc1FCQUdDSUVDbjAwR3IxVUlRQkdpMVdtZzBHbWkxV3BTVmxabjhVcXZWVUtsVVVLbFVVQ3FWS0MwdFJVbEpDVXBLU3ZEd3d3OWp6Smd4ZHNkU1dGaUl2WHYzb3F5c0RIUG16TUc3Nzc3cjBPMzFhclVhVzdac2dWcXRocWVuSjlxMGFWT3IrYlp1M1lvdnYvd1NZV0ZobURObkRnSUNBaHdVNlIzZmZ2dHRsZTNlM3Q0WU5XcVV3NTlMUkVSRVJIV0h5VGVpUmlZekt3Y0ZoVVVBeXN1bnQ0bU9hdUNJaU9odWN2MzZkYnp4eGh1MW1rTWlrY0RGeGNYd3E2aW9xRWJ6eE1URTRQbm5uOGNYWDN5QkV5ZE80UExseTJqZHVuV3RZalAyeHg5L1FLMVd3OW5aR1VPR0RLbjFmQU1IRHNTdVhidHc0Y0lGdlBMS0s1ZzdkeTZDZ29Ld2ZQbHlyRm16cGtaejd0cTF5K1I2L2ZyMVZmWVBDd3ZEcUZHamtKaVlhTmR6T25ic2lIbno1dGtkSHhFUkVSSFZIcE52UkkySVhxL0h1WXQzVnIyMWlnaUhxNHR6QTBaRVJIZWJObTNhWU9MRWlaREpaSkRKWkpCS3BZYlhUazVPaHErZmZmWVpjbkp5c0dUSkVqZzdPNXY4a2txci8rZkQ2TkdqN1lwTHI5Zmo3YmZmcnJiZmhnMGJiSjV6Nzk2OUFNcVRaczJhTmJNckhrczhQRHd3Wjg0Y3ZQWFdXemg3OWl4ZWZmVlZ6SjA3RjI1dWJ2RHhzZTljVHJsY2JyVXRMQ3dNeTVZdE03dHZuSEFiTkdpUVNadGFyY2FCQXdmZzdPeU0zcjE3bTQwTkR3KzNLejRpSWlJaWNod20zNGdha2ZUTUxCUXBTZ0FBTXFrVXJhTWpHellnSXJycnVMcTZZdXpZc2RYMmMzWXVUL3hIUmtiVzZEbFZKWmNzVVNxVlVDcVZkajluL1BqeEVBVEJZbHR1Ymk0QTROQ2hRemh4NG9UTmMwb2tFdnozdi8rMTJPYm01b1pQUHZrRU0yYk1nQ0FJME92MUdETm1qTjNiYmg5ODhFRm9OQnE3eGhpYlBuMjZ5ZlhWcTFkeDRNQUJ0RzdkMnF5TmlJaUlpQm9XazI5RWpZUk9wOFA1UzFjTjE5RlJFWENTeVJvd0lpSzYyM3o1NVpjMjk2MUludGt6SmpnNDJPdzhzc3JiS212SzJqYkxyS3dzNkhTNktzY1dGaGJhVlNSQkxEYXZSelY2OUdoSUpCS3NYYnNXcnE2dStQVFRUK0hrNUdTeGIyMFZGaFppNWNxVmRvM0p5TWdBZ0ZxZmEwZEVSRVJFanNma0cxRWprWmFlaVpMUzhsVWZ6azVPaUltS2FPQ0lpT2h1czNYcjFqb2RFeHNiMjJERkFPbzZ5U2VYeTAwU2JTNHVMZzU1bmlWRlJVWDQ3cnZ2cXUzMzZhZWZHbDZucDZjREFGSlNVa3p1QTRDZm54K21USm5pMkNDSmlJaUl5R1pNdmhFMUFqcWREaGV2cEJxdVc3ZUtoRlFpYWNDSWlPaHVaRStDYXVMRWlVaFBUNjl4VXN2ZjM3OUc0Nnp4OVBSMDZIeU5tUzFudmdIQTd0Mjd6ZnBjdUhBQkZ5NWNNSnVQeVRjaUlpS2loc1BrRzFFamtKNlpCYVZLRFFCd2NYWkNWRVNMQm82SWlPNTJCdzhlckxLOTR2eTE2dm9CUUs5ZXZjenVyVjI3dG1hQldmSEREejg0ZEQ1SFNVNU90cWxmY0hBd1B2dnNNNGMvMzFxaXJvSzlWVkdKaUlpSXlQR1lmQ05xWUhxOUhwZXVwQm11bzZNaUlPR3FONklHb2RQcG9OUHBvZFByb05mcnkxL3JkTkRweXEvTDc5M3BVMzRmSnUxNlBRQlIrWjl0QUliN0ZhL0x2OExDUFQzMHVOTmVlYXlqdmZmZWV3N3JaN3c2cnJpNEdKTW1UYXBoVkxaWnZYbzFaSTNrVE16czdHeWIrams1T2RrOFozcDZlbzJTWnJWZHJVaEVSRVJFZFlQSk42SUdkalA3Rm9wTDdsUTRiUm5PVlc5MGI5UHI5ZEFLQXJSYUFZSWdRS2ZUUVJBRUNJSU9Rc1ZyazNzQ0JLM1JhNkZTSDUzT2NLOGlrV2FjTkN0UG90VmRrc3RSZkh4OEhENW5VRkFRUHY3NFk0dHRiNzMxRnJLeXNxcGNWVlhSeDVoT3A3TzcwcW05cXZ1OWV2VFJSMUZ5KysvVjZqZ2lVZVhvMVdmTm1qWERndzgrYUhaLy9mcjFkc2ZtYVAvK2VtbTlQdTlHNXMxNmZSNFJFUkZSWFdEeWphaUJYYnlhWm5qZEtqSU1NaW4vV0ZMVG85UHBvTkZxb2RVSzBGWjhGUVJvTkpyYlg3WGxDYldLcjRMV2NFK2owVUs0bld6VGFEVVFoS29yVjVManlHUXloSVdGV1cwRFlMWGR1STh4THk4dnV4SmF0Mjdkd3JoeDR3QTRybWhDaGFwaXo4aklxTFpLYWtPWU8zY3VuSjJkRVJzYmE5Yld0V3RYT0RzN04wQlVkN1FJQ2FxM1o5M0l6SUpuczJiMTlqd2lJaUtpdXNMdjhva2EwSzI4Zk1nTENnRUFFb2tZVVpIV3YxRWtxZzhhclJabFpScG9OQnFVYVRRb0s5T2dUS09GUnF1RnB1ejJQYU8yaW41M1M4Sk1MQlpETEJaQkxCSkRKQktWdnhhTERWVXVLMTZMeFNLSUlMclRYMXplWHlRU0FkQ1hmOVhENkI1TXZ0NStXZW5lblRIbDkwemJzM0lkdjVyTWx1Mk5qamd6N09yVnF4Q0x4UWdORGJWcisyVnRWYlVhTFNrcENVVkZSZlVXUzNYbXpwMkxjK2ZPMmR6ZjBuc1RCQUhTT3Y0QnpxaEhIcXJUK1kzOSsrdWw4R3ptVVcvUEl5SWlJcW9yZDBYeXJWU253YmFzMC9pejRHOWtseFZCSldnYk9pUWkyeGt0SXZndTVWckR4VUdObm90RWlrQW5UM1R6anNERFFSM2hKcTc2ekN1ZFRvY3lqUlpxdFJycXNqS28xR1ZRbDVWQnJTcTdmYTB1VDZ4cE5OQm90Q2pUYUJyRjFrdVJTQVNwUkFLcFZBS0pSQUt4V0F5SlJBS0pSQXhKeGV2Ylg2VlNDU1JpQ2NRUzhlMTJpZW5YMjY4cjVpcFBxQmtsMEVRaWlFVjNrbWVOV1ZidU1ZZlA2ZWZuaCtlZWU4NWkyNkpGaTVDWGw0ZTMzbnJMNnZpS1B0Vlp0R2dSVHA0OGllVGtaSXdmUDc3RzhkN05jbkp5a0o2ZVhxczVWQ29WM04zZEhSUVJFUkVSRVRsS2swKytuUzdPd05kcCszR3JUTkhRb1JBUjFTbVZvTVhmeW56OHJjekhubHNYOFlSUFBDTGhDWFdaNW5hQ1RWT2VVRk9YSjlyS05KcDZpMDBzRmtNcWtVQW1rMEp5KzJ0NUFrMEttVlFLcVZRQ21WUUt5ZTJ2aHZ1M0UyaFNReDhaSkJKeHZjVjlyM056YzhPQUFRTXN0bjMzM1hmSXk4dXoybTdjcHpwLy8vMDNBS0JseTVZMUMvUWU4SzkvL2N2aS9jVEV4R3JQbEFNQXJWYUxnb0lDaElhRzFrVjRSRVJFUkZRTFRUcjVkcm80QSs5ZjJ0SFFZUkFSMWJzOGJTbitjK3NRQnVZSElxak14V0h6U3FVU09NbGtrTWxrY0pMSjRPUjArNnRNQnBtVHRQeXJWR3E0WDlGUEttV0YzcVpJbzlGWVhXMmx1WjI4cldvMWxzYUdCSzlDb1VCK2ZqNEFJQ1ltcHNxK3ljbkpWYllIQndmanM4OCtxL2FaVGRtY09YUGc1dWFHYWRPbTJUWHUrdlhyME9sMDFYN0dSRVJFUkZUL21tenlyVlNud2RkcCt4czZEQ0tpQnZXSFZ4NGV6QXVCVEdkNXk2U3preE9jbloxdWY1WEJ4ZGtaVGs1T2NLbTQ1K1FFcVV3S0oxbDVZcTNpYkRPNk4yUmxaV0hpeElsVjlxbXV2VG9WNTVnRkJnWWlPRGk0eXI3WjJkbFZ0dGZuZVhFTlFhZlRZZmZ1M1dqUnd2NnExMGVQSGdWUXZtMWJyOWMzK20zVVJFUkVSUGVTSnB0ODI1WjFtbHROaWVpZVZ5TFJJaWRVaEdITjJzRFp5UWt1TGs2R2hKdVRUTVp2d0tsSy92NyttRHAxcXNXMmhRc1hJamMzRisrOTk1N1Y4UlY5cXJKdjN6NEFRRkJROVZVeUhWM3QxQkhGSW14aFMrRUtXeFFYRjBPdjEwTWlNVjFKV25sK2QzZDNiTjY4R2F0V3JZSkVJb0ZXcThXMmJkc0FBTHQzNzBaZVhoNm1UNThPUHo4L1F4OGlJaUlpYWpoTk52bjJaOEhmRFIwQ0VWR2prQ1l0Um5UTDhJWU9nNXFZK2ZQbnc5bloyZW8yeGFWTGx3SUFldlhxWlhXTzBOQlFsSldWV1czWGFyVTRkT2dRQU9EMDZkTklUVTFGVkZSVUxhSzJUMWhZL1ZTUWxrZ2s4UGYzcjdLUG41OWZ0ZlBjdUhFREFLQlVLazN1UzZWU2sxV0RibTV1QU1wWEV3TEFsMTkraWV6c2JOeC8vLzBvTGk3R3FWT244Tnh6ejJIR2pCbm8zTG16WGUrRmlJaUlpQnl2eVNiZnNzdUtHam9FSXFKR2dYOGZrajBLQ3d1eFpjc1d3L1hodzRldDlnT0FsU3RYVmp2bmtTTkg4UFRUVDV2ZDM3dDNMeFNLOGxYcWVyMGUvLzczdnpGLy92eDZXNGxWWFpFQ1IwaElTRUR6NXMzeCt1dXYxM3F1MU5SVUFPWGJiMy85OVZjTUhqd1lRUGxaZDViZWkwcWx3c0tGQzdGejUwNEVCUVZoK3ZUcGNIZDN4N3AxNjdCeTVVck1tREVEVHozMUZKS1RrN2tLbG9pSWlLZ0JOZG5rbTByUU5uUUlSRVNOQXY4K0pIc1VGUlhodSsrK3M3bS9yWDBySjk5VUtwVmg5ZHhqanoyR2t5ZFA0dno1OC9qeXl5L3g4c3N2MTJreXFHZlBubENwVkhVMnZ6RnJWVXByNHRTcFV3REtWN3A5OWRWWGlJeU10TmhQcVZSaTkrN2RXTFZxRmZMeThoQVdGb1pQUHZrRUhoNGVBSUN4WThlaVU2ZE8rUERERDdGeTVVcGN1blFKTTJiTU1LeVlJeUlpSXFMNjFXU1RiMFJFUkdTL3NMQXdtODVXbXpoeEl0TFQwMnQ4RHR1YU5XdVFsNWNISnljbmpCNDlHb21KaWZpLy8vcy8vUFRUVHlndUxzYkxMNzhNVDAvUEdzMWRuWC8rODU4MUdpY0lnb01qc1V5cjFVS3IxVUlxdmZQUE1LVlNpVC8rK0FNQThNa25uMkQrL1BsVzM4ZjI3ZHV4ZVBGaVNLVlNKQ1VsNFpsbm5vR0xpMm5WNHpadDJ1RHJyNy9HcDU5K2lrdVhMa0doVURENVJrUkVSTlJBbUh3aklpSWloOXEvZnovV3JWc0hBQmc5ZWpUOC9mM2g3KytQdDk5K0d4OTg4QUYrLy8xM0hEOStISU1IRDBicjFxME40M1E2SFVRaWtkbXFPTDFlRDQxR0E2MVdDNDFHQTZsVUNuZDM5MXJGcUZBb0lBZ0NYRjFkSVpQSkFBQjc5dXdCQUhoNWVkVnFibU02blE1YXJkYWtVdXVPSFR1ZzErc1JFQkJndVBmRER6OUFyVllqTWpJUzhmSHgrTmUvL29YWnMyZmo4dVhMeU1uSndSZGZmSUdFaEFTRWhJUmcwS0JCY0haMlJvOGVQVXptcUtEWDY2SFZhaUVTaWZEcXE2OGlJeU1EcGFXbFVDcVZjSFYxZGRoN0l5SWlJaUxiTVBsR1JFUjBEN2gwNlJKZWZQRkZ1OGZaVThVek5qWVdreVpOd2llZmZBSzlYbytJaUFnODhjUVRodlllUFhyZ2l5Kyt3THg1ODNEMTZsVnMyclRKWlB5UUlVTU1yMFVpRWNSaU1mUjZQWFE2blVtLzZkT25ZOUNnUVhhL0YyTTdkKzdFTjk5OFkvSTh2VjRQQU9qV3JWdXQ1amFtVUNpUWxKUUVtVXdHSnljbjZIUTZRMEVGNDJJV0ZhdmVLajd2d01CQUxGeTRFSnMyYmNLbVRadXdmZnQyYk4rKzNXVHVoUXNYUWlLUkdNN1EwK2wwME9sMEZsZndTU1FTZlAvOTl3NTdYMFJFUkVSa095YmZpSWlJN2dIZTN0NFlNV0pFblQ0ak9EZ1lnaUFZVnBTOS9mYmJjSFoyTnVrVEV4T0RyNy8rR3NlT0hjT0JBd2R3K2ZKbHlPVnlxRlFxYURRYWFEUWE2SFE2NlBWNmkwa2tOemMzOU9uVHA5YXh4c2JHSWpJeUVscXRGb0lnUUtmVHdkUFRFL0h4OFVoT1RxNzEvQlU4UFQwUkdocUtqSXdNYURRYUFJQzd1enU2ZCsrT3A1NTZ5dEJ2N05peFdMaHdJUjU1NUJIRFBiRllqS1NrSkNRbEplSENoUXRJU1VsQlRrNE9idDI2aGNMQ1FwU1dsa0t0VmhzK3M0b2twVmdzTnZ5U1NxV1FTQ1JvMjdZdG1qVnI1ckQzUlVSRVJFUzJFMmxMNVBxR0RxSW1SaDMvdHFGRElDSnFORFoybnR6UUlWQWQyM3ZvR0I1NDRJR0dEc01tcTFhdFFydDI3ZENwVTZjYXoyR2NUTkxyOVlhVmNHS3gyRkZoMXF1S1pLSmVyemRzYzYzY25wS1NnZzRkT2pSQWRMYjU3YmZmTUtCbmwzcDczcisvWG9ydVhSTFF2V3ZOL3pzaUlpSWlxZzlTZDU4cXE0bHg1UnNSRVJFNWxDTldqalhsUkpzbElwSElwTUNDcGZiR25IaHJ5clNDZ1BTTUxOektMNEJLcllZZzZLb2ZSRVFPSTVHSTRlTHNqQUJmYjRTRkJrRjZlNnM4RWRHOWhNazNJaUlpSXJvcnlRdUxjT0ZLR3Z6OEE5Q3VmUnc4UER3TVorUVJVZjBRQkFFS2hRS1ptWms0ZXVvc1lxTWo0ZU5WTjlXdWlZZ2FLeWJmaUlpSWlPaXVJeThzd3ZrcmZ5TXVyZ044Zkh3YU9oeWllNVpFSW9HWGx4ZTh2THdnbHdjaEpTVUZiYU1qbUlBam9udkszYk9mZzRpSWlJZ0k1VnROTDF4SlExeGNIQk52UkkySWo0OFA0dUxpY09GS0dyUVdpdW9RRWQydG1Id2pJaUlpb3J0S2VrWVcvUHdEbUhnamFvUjhmSHpnNXgrQTlJeXNoZzZGaUtqZU1QbEdSRVJFUkhlVlcva0ZDQWtKYWVnd2lNaUtrSkFRNU1vTEd6b01JcUo2dytRYkVSRVJFZDFWVkdvMVBEdzhHam9NSXJMQ3c4TURTcFdxb2NNZ0lxbzNUTDRSRVJFUjBWMUZFSFNzYWtyVWlFa2tFZ2lDcnFIRElDS3FOMHkrRVJFUkVSRVJFUkVSMVJFbTM0aUlpSWlJaUlpSWlPb0lrMjlFUkVSRVJFUkVSRVIxaE1rM0lpSWlJaUlpSWlLaU9zTGtHeEVSRVJFUjFSbWxVZ210Vm11MVBUMDlIUnFOeHViNXRGb3Q5SHA5dGYxS1MwdHRtaTgvUDkvbVp6ZEd1Ym01K1AzMzN4MDJuMGFqd1gvKzh4K2NPSEhDWVhNU0VkM3JwQTBkQUJFUkVWVlBJaEZERUFSV2NLUUdVZjdmWHYzL3pMYk1qb1JNWGREcjlkaTJiUnMyYjk2TW16ZHZvbG16WnRpd1lZTmRjeVFtSmdJQXRtN2RDbGRYMTdvSTB5RjI3TmhSbzNHREJ3ODIrM3ZwN05temFOT21EYVRTOG04MVJvd1lnWEhqeG1IQ2hBa0FnRk9uVGlFdUxnNVNxUlNGaFlXWU9IRWlCZzhlakRmZWVLUGE1Mm0xV3N5YU5RdnU3dTU0ODgwM3JmNmRXRlpXaHFsVHB5STRPQml2di80NmZIeDhMUFk3Zi80OC92blBmMkxVcUZFWVAzNjhQVys5UmdSQlFGbFptZUdYV3EyR1NxV0NVcW1FVXFsRWFXa3BGQW9GSG56d1FZakYxZitaMDJxMWVQWFZWM0h6NWsyODhjWWJHRHg0Y0sxalBIWHFGRFp2M2d5ZFRvZE9uVHJWZWo0aUltTHlqWWlJcUVsd2NYYUdRcUdBbDVkWFE0ZEM5eUNGUWdGWEY1ZDZmYWFYWnpQazVzbnI5Wm1WclYyN0ZzdVhMNGRFSWtGc2JDeVVTbVdEeGxPWFB2Lzg4eHFONjkrL3YwbFNNVFUxRmErODhnb0dEUnFFTjk5ODA2ei91WFBuTUdQR0RMejc3cnZvMGFNSExsMjZCQUNJajQrMzZYbFNxUlRCd2NIWXNtVUx5c3JLOFBiYmJ4dVNmTWIrKzkvL0lqMDlIY0hCd2ZEMjlyWTZYMHhNREhyMDZJRlZxMVpCbzlGZzh1VEpPSExrQ041NTV4MmI0Z0dBWWNPRzRkVlhYd1ZRdnRwdXlwUXBFQVRCNUpkR282bHl4WjVJSklLVGt4TmNYRnpnNnVxS0J4NTRBQzQyL0ptVFNxVjQ0NDAzOE5wcnIySDE2dFhvM2JzMzNOemNiSTdka29NSER3SUFoZzRkV3F0NWlJam9EaWJmaUlpSW1vQUFYMjlrWm1ZeStVWU5Jak16RS80KzlmdmZYcXVXRVVnNWR4RktsYXJlRTM4VmZ2enhSd0RBdSsrK2k1NDllelpJRFBWbC9mcjFOdlc3Y3VVS3Z2bm1HNlNucDJQQWdBRndkblkyYVkrS2lzSzRjZU93ZXZWcWhJZUhZK3pZc1lhMjdPeHN6Sm8xQzEyN2RrV1BIajBBbEsrU0U0dkY2TmF0bTgyeHZ2amlpeWdwS2NGdnYvMkdqejc2Q0xObXpUSnBQM1BtREw3Ly9udUVoWVhocmJmZWdrZ2tzanFYVkNyRmpCa3o0T25waWZYcjE2TkZpeFpvMTY0ZFJvMGFaVk1zR3pkdU5MbDJjM1BEeElrVG9kZnJJWlZLSVpWS0laUEpJSlZLNGVUa0JKbE1obW5UcHVIeHh4L0hvNDgrQ21kblo4TXZhM0YrL3Zubk5xMU16TXpNeENPUFBHSzF2Zkxxd3VYTGwxdnN0My8vZnJpNHVPREFnUU00Y09CQWxjK01qWTAxL0Y0U0VaRjFUTDRSRVJFMUFXR2hRVGg2Nml6azhpQ3IyNmVJNm9KY0xrZGU3aTEwUzRpcjErZDJTZWlJOHhldllNL3ZoL0RRNElIMSttd0FVS3ZWS0N3c0JBQzdFa05ObGErdmI1WHR4Y1hGV0xac0dYNzY2U2UwYU5FQ24zMzJtZFhWYXVQSGowZHBhU2w2OSs1dGNsK3IxU0l5TWhLdnZmYWE0ZDdodzRmaDUrZUhRNGNPV1p5clQ1OCs4UER3TUxrbkVvbncrdXV2UTZGUW9HL2Z2aVp0SlNVbCtQVFRUK0hoNFlFUFAvd1E3dTd1VnQvVHNtWExzR2ZQSHF4YXRRcFRwMDVGbHk1ZDBLMWJONGpGWWp6MzNIT0dmc3VYTDhlYU5XdXdhOWN1c3prcUo5L1MwOVBSdW5WcnE4K3NvTmZyb1Zhcm9WYXJxK3dYRmhabWVHMXJRdENTeW5FQ3dKbzFhNm9jVTEwN0FBd2ZQcHpKTnlJaUd6RDVSa1JFMUFSSUpSTEVSa2NpSlNVRmNYRnhUTUJSdlpETDVVaEpTVUhiNkVoSWJEaC95cEhjWEYweHFGOHZiTis1R3ovOXVnY0QrL2FzMXhWd09wM084TnJTdHNhN1VWWldGdno5L2MzZTcvYnQyN0ZzMlRLVWxaVmgvUGp4R0RObWpOWHp5SGJ2M2cwQWFOT21EUzVkdW1UWVZwcVdsb1lMRnk1ZzZOQ2hPSGJzR0xwMzc0N0N3a0trcHFZQ3NMN2owSVdIQUFBZ0FFbEVRVlR0dFczYnRvYmsyNUFoUTB4K1h3RGd5SkVqK1Bqamp5Mk90WFNHbTNFQ3JiaTRHTm5aMllicjd0MjdXNXpIVm9JZ1lPTEVpVGIxM2JoeG84V0VXR1hHOFJvbkJPMWw3Vm5EaHcvSHl5Ky9YS001Szg0ekpDS2k2dDBiLzVJZ0lpSzZDL2g0ZWFKdGRBVE9wcHlCbjM4QVFrSkM0T0hod1NJTTVGQ0NJRUNoVUNBek14TjV1YmZRTmpvU1BsNmVEUkpMZEZRa2hnOFpoTjM3RG1MNXFnMEliQjZBQUg5Zk9NbGtkZnJjeWtrRjQydmpaSWhjTHNlR0RSdnd4eDkvSURzN0d5S1JDQzFidHNURWlST1JrSkJRN1hQUzA5T3hZY01HbkR4NUVubDVlWEIxZFVYcjFxMHhjdVJJaTZ2dHJseTVnZzBiTnVEMDZkTW9LQ2lBaTRzTElpTWo4Y3d6ejVpdFFydCsvVHBXclZxRkV5ZE9vTFMwRkVGQlFVaE1UTVRqano5dWtsejc5Tk5Qc1h2M2JtemN1QkV2dmZRU3ZMeTg4T2FiYnlJNk90clE1NHN2dmtCTVRBemVlZWNkQkFjSEl6OC9IMisvL1RZU0V4Tng4ZUpGN042OTIvQzVmUHJwcHhiZjY2RkRoMHhXdHkxWnNnUy8vUElMQUdETGxpMG01NVNOSFRzV2ZuNStXTGh3b2NrY0kwZU9oQ0FJRnVmZnRXc1hGQW9GSG52c01ZdnQ5VUVpa1ZoY0hWZFpZbUlpSmsyYWhDZWVlTUttZVQwOVBSRVlHRmlyMkh4OGZLcGNCVWhFUkhXTHlUY2lJcUlteE1mTEUxM2oyeU05SXd2bno1MkZVcVdDSU9pcUgwaGtJNGxFREZjWEYvajdlS0ZyZkh0SUd6aTVHeDBWaVpEZ1FCdzdlUnFwYWRlUm5wRlo3Wmo3N3J1dlZzL3MwcVVMZERvZFRwdzRZYml1N09MRmk1ZzVjeVlLQ3d2aDV1YUdObTNhUUtQUjRNcVZLemh6NWt5MXliZERodzdobzQ4K1FsbFpHUUlDQWhBWEY0ZTh2RHdjUDM0Y3g0OGZ4OU5QUDQybm5ucktwUDhISDN3QXJWYUxGaTFhSUN3c0RBVUZCVGgzN2h3dVhMaGdrbnc3ZnZ3NFpzMmFCYlZhallpSUNFUkVST0R5NWN0WXRtd1pVbEpTOE9HSEg1cWRMK2JsNVlWcDA2Ymg4ODgveDdScDAvRE1NODlnOU9qUmhuNXhjWEVJRGc3RzVjdVg4ZDU3NzZHd3NCQitmbjVtNzhzNCtYVGx5aFc4L2ZiYnlNdkxRMUpTRWhJVEU5R3FWU3NBNVVVOGR1N2NDUUJRS3BXRzVKdE9wNE5jTGtlYk5tM001cTVxNWRmUm8wZWhVQ2p3L1BQUFYzbkdtelU1T1RuWXMyZVB4Ylp6NTg0QkFOYXRXMmR5djZya1dYV3J3cFl1WFlxbFM1ZGFiVGYrSENkUG5vekpreWRYT1Y5MTdLM1NTMFJFanNYa0d4RVJVUk1qbFVqUU1qd1VMY05ER3pvVW9ucmg1dXFLdmozdlI5K2U5OXZVZisraFk3VjYzaWVmZkFLbFVva1JJMFlZcm8wcEZBck1talVMaFlXRkdERmlCSjU5OWxsRDRZR0NnZ0prWkdSVU9YOTJkalkrK2VRVGFEUWFUSnMyRFE4Ly9MQWhZZlRubjMvaS9mZmZ4M2ZmZllmNCtIaDA2TkFCQUxCNDhXSm90VnE4L3ZyckdESmtpR0d1dkx3OHlPVnlrK3NQUC93UVdxMFdNMmZPUlAvKy9RRUFoWVdGK09jLy80ay8vL3dUZS9ic3dhQkJnOHppNnRPbkQySmpZL0grKysvajIyKy9SVUZCZ1VuQzY5U3BVNWc1Y3lhOHZMencrZWVmbzNYcjFsYlBhdnYxMTEreFlNRUM5TzdkMjdBeWJzdVdMWGpoaFJmdzhNTVBZK1hLbFZBb0ZBREt0N3RXSlBLeXM3TWhDQUpDUSt2Mzc3ZWJOMjlXbVF3RFlOWmUzY3ExSjU5ODB1TG5QSEhpUkl3YU5Rb1BQdmlnV2R2dTNidXhldlZxdy9XSkV5Y3NWbzJ0cVFVTEZxQnQyN1lXMnhZdFdsVHRWbGhiVnZZUkVaRTVKdCtJaUlpSWlPeXdlZk5tNU9YbG9XdlhycGcyYlpwSm03ZTNON3k5dmFzYy8rT1BQMEtsVW1IWXNHR0dCRitGYnQyNlljeVlNVmk1Y2lWKy9QRkhRL0t0NG15eVRwMDZtZlQzOC9NeldZRzJhZE1tS0JRS2pCa3p4cEI0QThwWHRrMmFOQWt6Wjg3RXJsMjdMQ2FGQUNBZ0lBRHo1OC9IMnJWcnpXSnIyN1l0aGc0ZGl1VGtaS3ZuVHVibTVtTGh3b1U0ZE9nUW5uNzZhVHo1NUpQWXZYczNIbnJvSWJpN3UyUGh3b1c0ZXZVcWNuSnlrSmlZaUYyN2R1SFNwVXRvMzc0OUFCak9nR3Zac21XVm4yRmxGV2ZCMVdUVkcxQytXdEpTWXVuWFgzL0ZaNTk5QnNEK3hKT1BqNDlKd1FSalhsNWVGdHNxZjY1QlFVRVlNMlpNdGM5YXYzNDltalZyWmpHaFo4emYzNy9hdVNaTm1tUjI3OGlSSXpoNzlteTFZNG1JeURJbTM0aUlpSWlJN0hENDhHRUE1V2VRMWNUeDQ4Y0JBSU1IRDdiWTNxOWZQNnhjdVJKbnpwd3gzR3ZidGkzT25EbUR6ejc3RE5PbVRiT2ExUG5qano4QUFFT0hEalZycTlqS2VlWEtsU3JqazBxbGVPaWhoN0JwMHlZa0p5ZWJ4SjJZbUdnMThhYlJhUERzczgvQzNkMGRuMzMybWNuMlg1RkloREZqeGlBNk9ocmZmLzg5WG52dE5majQrT0Rnd1lNNGUvYXM0YXkyOCtmUG04UUtsSzhtcks3eVprRkJBVVFpRWI3NjZxc3Erd0hsdjI5QlFVSFY5a3ROVGNXQ0JRc2drOG1nMFdpcTdWL1p3b1VMemM2dHExRGR0dE1LSVNFaEpsdE9MMSsrak9iTm04UEx5OHVrMy9yMTYrSHQ3VjNyN2FtQTVSVjkrZm41VEw0UkVkVUNrMjlFWkRjUmdBajNBS1NWM0hMSWZPMjlXbUJnWUJ5V1hOME5sV0QvUDI2SmlJanEwNDBiTndEQWNINlp2Ykt5c2dEQWFnSXRPRGdZUVBsV1VVRVFJSkZJOE5wcnIrRzk5OTdEeVpNbk1XblNKQ1FrSkdEWXNHSG8yN2V2U2VYUm16ZHZBZ0FtVEpoZzlmbkZ4Y1ZXMjBwTFMvSDk5OTlqNDhhTkVBVEJzUEpPRUFRc1g3NGNmLy85TjVLU2tqQmh3Z1E0T1RtWmpKWEpaSGo5OWRmUnVYTm5PRHM3NC9qeDQvalBmLzZEenovLzNEQlA1ODZkMGJselo4T1lqaDA3NHVqUm85Qm9OSkRKWkRoNjlDaDhmWDFOUHB2aTRtSnMyclRKYXN6R2JPblh0Mi9mYXBOdjJkblplUHZ0dHhFVUZJVE9uVHZqeHg5L3RPbjV4aVpPbkdpeVJiakNtREZqTUc3Y09Eenl5Q05tYlR0MzdzU3laY3NzenFmVDZUQnQyalRFeDhkYkxXeEJSRVNORTVOdlpKRUlRS1I3YzdUemFnRmZadzlJSUlaQ3E4UlZSVFpPeXRQcWJDdzFEZkUra1hnM2JoU3VsK2JpOTV6ejJKT2RBbmxaaWQzemRQYU53dGlJWG1qbFVWN0JxMFNyeHJMVXZZNE9sNGlJeUtIS3lzb0F3S1JxcUQycTJ5SlpjVjhrRWhrU2E2R2hvVmkwYUJIMjdkdUg3ZHUzNDhTSkV6aHg0Z1JXcjE2Tjk5OS8zNUN3cTVnN0lTSEJya3JJQ29VQ1c3WnN3Y2FORzFGU1VvSkJnd2JobVdlZU1WVFpsRWdrV0xCZ0FiNzY2aXRzM0xnUlI0OGV4ZlRwMDgzbWtVcWxoblBnVnE5ZWpZeU1ES1NucHlNM045ZWszNEFCQXdBQTNidDN4NUVqUjNENDhHRkVSRVFnTlRVVnc0Y1BOK2tiRmhaVzVaYlBQWHYyR003bEd6bHlKSjUvL25tYjM3Y2wrZm41bUQ1OU9wUktKZWJNbVlQZmZ2dXRSdk80dWJuQjE5ZlhZcHVycTZ2Rk51T3FyNVZsWkdSQUVBU3JXM0lMQ3d1eGZQbHlpMjFpc1Jqang0KzNJV29pSXFvTFRMNlJtZnQ4SXZCTXkvNklkQSt3MlA3WS9ybDFNcGFhanNIQjVkdEl3dDM4a1J6WkJ5ZnlyOVVvK2FiVkNZYkVHd0E4Rk5JSi84czVpMVJGanNOaUpTSWljalFmSHgvY3VuVUxHUmtaaUkyTnRYdThuNThmc3JLeWtKbVpDVTlQVDdQMml0VnJBUUVCSmdrNnNWaU1BUU1HWU1DQUFVaExTOFBDaFF2eDExOS9ZZTdjdVpnM2J4NEF3TmZYRjluWjJYanR0ZGNNaVROYmZQVFJSemgyN0JqaTQrUHgvUFBQSXlvcXlxeVBxNnNyWG52dE5YVHUzQm56NTgvSEcyKzhnYmk0T0pNKzMzenpEZExUMDAzdXpaOC8zMnl1aXVSYnYzNzk4UFhYWDJQRGhnMklpWWtCQUR6d3dBTTJ4dzBBVzdkdWhVZ2tRdXZXcmJGMTYxWU1HVExFWXZ5MnlNek14UFRwMDVHZm40OS8vZXRmVmxjbjJzSVIyMDZOVld6SnRWYk50NmlveU9yMlhIdVNiN2R1bWU5c1VLbFVOa1pKUkVTV01QbEdKaDVyMFExUHRleUxtaHhWVzV1eDFIVDRPTG1qcSsrZGJUWW41TmR3cmFSbXliSy9DdjdHM3V5ekdCQllmc2l5V0NUQ2xGWVA0SzIvMWtEdmtHaHJUaUlTWTJQdlZ4MDIzOFdpVEV6L3Ercnphb2lJcUdtSWo0L0hybDI3OFBQUFA5Y28rWmFRa0lBZE8zWmc1ODZkRnNmdjI3Y1BBTkMxYTFlcmMwUkdSbUw2OU9rWU8zWXN6cDA3WjdqZnZuMTdaR2RuNDhpUkl4YTNOVnJ6MGtzdklTMHREVDE2OURDNVgxcGFDZ0FtcStqNjkrK1BWcTFhSVQwOUhiLy8vcnRKLzJYTGx1SG16WnVZTW1VS09uZnVqTm16Wnh2YU5Cb05KazJhWkhMb3Y0ZUhCd1lQSG94dDI3YmgwcVZMaUltSk1SUmZzTVh1M2J0eDl1eFo5T3paRXhNbVRNRHp6eitQRHovOEVGOTg4UVdhTld0bTh6d0FjUGJzV2N5ZVBSdEtwUkx2di84KzJyVnJaOWQ0WTMzNjlFSDM3dDB0VmhhdHF0cnBoUXNYOE9lZmYxcWNzMkpGb2JXQ0htRmhZVmEzck5wajNMaHh0WjZEaUloTU1mbFd5YVkrcjV0Y2YzVjVKM1psbmJIUzJ6YUpRUjN3UW96cGVRK05jUVZZMytadDhYVEx2dlUrbHBxV0I0STZRQ0s2YzdiTUQrbC8xR3ErLzE3YmgyNSswWENYT2dNQVlqMUQwRCt3UGZabTEreFFYMWVKazhscXVwcElMY21CMnNGbnorV1hLUnc2SHhFUk5aeFJvMFpoejU0OStPV1hYeEFlSG82UkkwY2F0b2RtWjJjak16TVRDUWtKVnNjbkpTVmgxNjVkK09tbm54QVZGWVhodzRjYlZyZ2RPM1lNNjlhdGc3T3pNMGFOR21VWXMyelpNaVFsSlprY3RGK3hFc3I0L0xJUkkwWmc3OTY5V0xac0dZS0RnOUd0V3pkRFcybHBLYlp2MzQ3ZXZYc2pKQ1RFSktiZzRHREQxdFVsUzVaQUVBVElaRExESWZ1aG9hRW0vY1BDd2hBV0ZtYVdmTlByOVpnelp3N1Vhalc2ZCs4T3ZWNXZlRytMRmkxQ1ZsYVcyWGJWeHg5L0hOdTJiWU5lcjdjcjhYUDU4bVVzV0xBQXpzN09lUGJaWnhFYUdvb0pFeVpneVpJbG1ENTlPajcrK0dPendnVFdiTnEwQ1lzWEw0YUxpd3MrL2ZSVHV4S0FsWldWbFZuY2ttdk13OFBENHNyRXdNQkE5T3ZYeit5K1hDNDNGTk5ZdkhneDVzMmJWK1BLcnRXcExuWWlJcklmazI4RUFIQ1J5RENsbFduSmVaV2d3ZXEvOStQUXJVc28xaXJoNyt5Skh2NnRIVHFXbWhhcFNJSmh3WGUrbWJoUWxJRnpoVGZNK2xWT1l0dnJwZGJEOEZMcllkWDIwK24xU0Rvd3orUmVxS3N2UHVnNHBsYlBmK3V2dGJoVWZMTldjMVRHNUJzUjBkMGpLaW9LTDcvOE11YlBuNDlGaXhaaHc0WU5pSWlJUUVsSkNhNWV2WW9ubjN5eXl1UmJSRVFFWG5ubEZjeWJOdzhMRml6QTJyVnJFUm9haXJ5OFBLU25wME1xbFdMNjlPbG8wYUtGWWN6YXRXdXhmdjE2UkVaR3d0dmJHd1VGQlVoTlRZVkVJakdwY05tK2ZYczgrZVNUV0xWcUZXYk9uSW5nNEdBRUJRV2hwS1FFMTY1ZGcwYWpRZmZ1M2F0OGYybHBhWWJWVnpLWkRQMzc5N2RhbWJVeWtVaUVTWk1tWWYzNjlmajg4OCt4YnQwNkpDVWxvYUNnQUZ1MmJFRnljckxaaXJKMTY5WVpYbS9hdEFuMzMzOC9aREpabGM4NWZmbzAzbnZ2UFNpVlNzeVlNY09RSEJ3OWVqUnUzTGlCSFR0MjRNVVhYOFNNR1ROc1NxU3BWQ3EwYU5FQ3MyZlBOa3RNVnF6K3M5VkREejFVYlo4VksxWmd4WW9WVnRzM2J0eG9ramhjczJZTnRGb3RSb3dZZ2ExYnQyTGh3b1dZT25XcVF4TndiZHUyeGJCaHd6Qm8wS0RxT3hNUmtWMllmQ01Bd01EQU9IaElYVXp1emJ1d0hjZnlyeHF1YnlybCtOSENLcWZhaktXbXBWL3p0dkJ4Y2pkY2I3aCt1QUdqcVZ1Q1hvZXB4MnUzZGVPZDlra0lkQ24vaDNOK0RjN0VJeUtpeG12WXNHR0lqSXpFK3ZYcmtaS1Nnak5uenNETHl3djkrdlZELy83OXF4MC9lUEJnUkVSRVlNT0dEVGg5K2pSU1VsTGc2ZW1KQVFNRzRJa25uakE3c3l3NU9SbUhEeC9HalJzMzhQZmZmOFBIeHdjREJnekFxRkdqMExxMTZRODR4NDhmaitqb2FHemV2Qm1YTDE5R1RrNE92THk4MEsxYk53d2ZQaHpoNGVGVnh2YlJSeDlCcjlkRHI5ZWJWRksxVlljT0hkQ2hRd2VrcHFaaThlTEYrUExMTHdHVXI2NTcrT0dIVGZxdVhic1dQLy84TStMaTR1RGw1WVdEQncvaW5YZmV3YXhacytEcTZtbzJ0MWFyeFpvMWF3eG5tNzM2NnF1RzgrTXF2UExLSzNCM2Q4ZkdqUnZ4eWl1dllOaXdZWGpxcWFkTXRydFdObmJzV0l3Y09STE96czRvS2lyQzZ0V3I0ZWJtaHJLeU11emN1ZE5pY1FSQkVBQ1lGODVZdFdwVmxaOVBjbkl5eG93WlkvWlpHRE0rQy9EY3VYUFl1blVyT25ic2lHblRwZ0VvUCtjdUl5TURVNlpNcVhIVjNjcjY5dTJMdm4yNWs0V0lxQzR3K1VZQWdBU2ZTSlBySzRvc2srUlpYWTJscGtNRVlFU0xMb2JyaTBXWk5sV3Z6VkRtT3p5V1VGZkxsY01jTGFPMGRyRWJKNlhsYXE1OEl5SnFTbHhkWGF1c3NBbVVyeFI2NzczM3F1eFQxUnh0MnJUQk8rKzhZMU04NDhlUHQ2dGFaYTlldmRDclZ5K2IreWNtSnRyYzF4Wnl1Uno3OSsvSCtmUG40ZWJtaG5idDJ1SDQ4ZU5JVGs3R3lKRWpNWG55Wkt4WXNRS3JWNjlHVEV3TVB2amdBOGhrTXN5WU1RUEhqeC9IMUtsVE1YUG1URU1TVXF2VllzK2VQVmk5ZWpVeU16UGg3KytQNmRPbld5dytJQktKOE54enp5RTJOaFlMRml6QXp6Ly9qRjkvL1JXOWUvZkdBdzg4Z0U2ZE9sbGNXZWZzWEg0RWhwdWJHN1p1M1FxdFZndWcvSXkxeWhWVXRWcXQ0ZmUyNGd3MnJWWnJLSlpSSFVFUURGVnpMYmx4bzN4bmdVUWl3ZXpac3lFV2l6RjE2bFFBd05TcFUrSGo0NFBWcTFmakgvLzRoMkdsWG41K1B1Yk5td2VKUkdKSUNPcDBPZ2lDQUsxV0M0MUdnMjdkdW1ISWtDR1dIMW9GdFZxTmtwSVN1THU3dzhuSkNhZE9uUUlBT0RrNTJUMFhFZEc5aU1rM0FnQkV1amMzdVU0cFNMZlMwN0ZqcWVubzVCdUZjTGM3UHpGZWYvMlFUZU9tSHF2OXdiK1ZWYld0OVlvaXkrcVppbDkxbVlSZ1Z4OEF3Ri95di9GZXl2YzJQZStyTHBNUjdGcitEK3MxZngvQTk5ZVBWRHRHSnBZYXpyRUR1TzJVaUlnYXA1NDllOXBWRmJXeVE0Y09JUzB0RFVCNWd1YVhYMzdCa1NOSGNQTGtTWWpGWWd3ZE9oVEp5Y253OWZYRjVjdVg4ZTIzM3lJME5CU3paOC9HZ1FNSGtKQ1FnRm16WnNIZHZYeGwvY2NmZjR5UFB2b0lSNDRjd1FzdnZJQjU4K1pCcDlQaHd3OC9SSDUrUHFSU0tSNTU1QkZNbUREQk1NYWFmdjM2SVQ0K0hxdFdyY0pQUC8yRS8vM3Zmemg4K0REbXpKbFQ1VlpVcVZTS0hUdDJtSzMrbXpsenBsa3hCSmxNWmxoNWQrUEdEVXlaTXNXbXoyM2p4bzNZdUhGanRmM0dqeCtQL1B4OHZQRENDMmpac2lXQTh1Umljbkl5RWhNVDhmUFBQK092di82Q1dxMkdVcW5FN3QyN29kVnFvZGRiTGwxbFR4RU9ZN201dVhqbW1XZE03b2xFb21xM01CTVJVVGttM3dnQTRDa3pYZGFmcXk2dWw3SFVkRHdSM3RQdytvS05xOTRhazFCWFgwUGlEUUFPNTEyeWVheVhrNXZoZFVHWmJlZSsrRHFaZmtPUXgrUWJFUkUxUXJYZGFsaGFXZ3FGb3Z6L2NSS0pCRXVXTEVGa1pDUW1UNTZNeE1SRWszUExZbUppTUdmT0hCUVVGR0RwMHFVWU0yWU1Ka3lZWUZKSjFjWEZCZSsvL3o3V3JsMkw4K2ZQbzEyN2RoQUVBWkdSa2VqWnN5Y2VmL3h4c3pQWnF1TGw1WVVYWDN3Ulk4ZU94ZmJ0MnhFYkcydEl2RDM2NktQbzJiT24xYkVpa2Noa1Mra2pqenlDc0xBdzZIUTY2SFE2ZUhoNG9ILy8vb2lNakFSUVhvRzJ1dFdTOXRKb05IQjFkY1ZqanoxbTFoWVlHSWdKRXlaWUhLZlg2NkhUNlF4Sk9KRklCTEZZYlBKK2hnOGZqZzRkT3RnVVIwaElDQ1pQbmd5dFZndWRUZ2VwVklyNCtIaUwxVnlKaU1nY2syOEVBSEFTbS82blVLYXp2ZEpqYmNaUzA5RE5MeHJSemU1VVVsdVZkcWV5bVFnaXRQUUlRS29pcHlGQ3Mxa1h2enRuNStpaHh4KzVsMjBhSnhOTDRDYTVzNldpVUdQYjJXMCtUaDRtMTF6NVJrUlVmeVFTTVFSQk1FbnFVTjE0OGNVWDhlS0xMd0lvWHpHMmJ0MDZlSGg0VkRuRzI5c2J5NWN2UjdObXpTeTJpMFFpakJzM3psQXBWU3FWWXM2Y09iV0swOWZYRjA4Ly9iVEp2WWlJQ0VSRVJOZzhSN2R1M1V5cXg5WUhtVXlHcEtRa3U4ZUpSS0pxLy90LytlV1g3WnB2ekpqYUZiUXlWdjduMC83ekJJbUltaXIralVkRVZSSUJHQnR4NTh5WUUvSnJPR3RVNGJTSGYydk1TM2dhSDNRY2c4NitVYWlib3ZlMTE4WDN6bUhFNXdvelVLQ3hiUVdibDh6TjVOcjJsVzkzdnZGUUNScVVhdFUyalNNaW90cHpjWFkyck1haStsVmQ0cTJDdGNTYk1VZFc4cVRHUmFGUXdOWEZwZnFPUkVSM0NTYmZpS2hLdlFOaUVla2VBQURRQTFoMWJiOUorNmp3K3dFQWNWNWgrTDgyRDhMTjZKeXp4c0pENm9LMm5xR0c2eVAyYkRtdG5IeXpNV2xuWEJWV3prcW5SRVQxS3NEWEc1bVptUTBkQmhGWmtabVpDWDhmcitvN0VoSGRKYmp0bEJxMVNQY0F0UElJZ3JlVEc3UjZBVGVWY3B3cFNJZFNzRjRkQ2dDY3hUSzA5UXBGcUtzdlhDVk9LQkhVeUZFVjRteGhPbFJDN2JiRmlpQkNDemRmUkxnSG9Kbk1GZTRTSjVUcHRDalNLSkdxeUVGNmFTNHNIM0ZiTzE0eU43VDFERVZ6Rnk4NGlTVW8waWlSb2N6SGhhSk1DSHBkSFR5eC9ITjh1bVUvdy9YZTdCUmNLN216dmJTemJ4UmFHaFhjK1A3NllaUlVXdUZWVlhHRSt0S3ZlVHRJUk9VL2F4RDBPaHk4ZGRIbXNlWXIzMnhMcFBrNjMvbkpQN2VjRWhIVnI3RFFJQnc5ZFJaeWVSQjhmSHlxSDBCRTlVWXVseU12OXhhNkpjUTFkQ2hFUlBXR3liZEdxSEt5NHF2TE83RXI2NHhEeDFlWEVIa2haZ2hlaURFdlEvN1kvcm0xR210cm5OMzlZakF1c2pmQzNQek01bEVKR216TE9JN3YwdzlEb3hOTTJqeWtMbmdpb2ljR0JYYUFpOFM4aEx4V0wrQzNyRE5ZOC9kQkZHdVVWYjZQeWpwNmgyTkFZQnp1OTR1R3E4UjZXZlc4TWdXMlpSekRUeGtub2RVTFZ2c1pxK3F6Q0hmM1IzSmtIM1R4allMSXdxYk9FcTBhUDk3NEU5c3lqcGw5SHJVMU1xd2IvSjNMdDRXb0JBMVdweDB3YVI4ZDNzUHdPbHRWaUo4elR6bjArWTR5SlBnK3crdER1WmZzV29sbVhHeEJLWlNoVEtlMWFaenB5amNtMzRpSTZwTlVJa0ZzZENSU1VsSVFGeGZIQkJ4Ukl5R1h5NUdTa29LMjBaR1FpTGtKaTRqdUhVeStVYU1pZ2dpVFd3M0VneUVKVnZ1NFNHUjRQTHc3Mm51MXdBZG5mekNzWkl0MEQ4RE05aU1OeVNKTHBDSUpoZ2JINHo3dkNMeDdab05ObFZtalBBSXhwZFZBeEJwdFc2eUtuNU1Ibm1uWkh6MzhXdVBqYzV0UlpPTTJSVXNTZ3pyZzJlZ0hJQlZaUHpEWFhlcU1weUw3SU40N0FoK2YyMVRybFgwVkFwdzk4V2lMcm9icmxNTHJhT1VSaU5haVlJaEZZZ1M3ZXFOMXMyQkQrOHByK3l3bUd6T1UrUTZKeDFpb3E2L05mZHQ2aHBva2NYL0tQR0hYczR4WHZ0bDYzaHRnZXVaYm5wckpOeUtpK3ViajVZbTIwUkU0bTNJR2Z2NEJDQWtKZ1llSEI0c3dFTlV6UVJDZ1VDaVFtWm1Kdk54YmFCc2RDUjh2ejRZT2k0aW9Yakg1Um8zSzB5MzdWcGw0TTliT3F3V2VqeDZNK1JkL1FxQ0xGOTd2TUJyTlpLNDJqUTEyOWNGcnNRL2pyYi9XVkx0RmRIQlFSNXNUYjhiYWVJYmc5ZGpobUhYbWUraHJzQkYxVUdDY3hSV0UxblR3RHNjL29oUHg3NHMvMi8wc1M1ckpYRTBxMlhieGJXVlN0TURZaGFJTUhNcTFmSTdhMUdQTEhCS1BNWHUyc2c0Mld2VjJWWkdOaTBYMm5RRmtuSHl6dGRJcFlMcnlqZHRPaVlnYWhvK1hKN3JHdDBkNlJoYk9uenNMcFVvRlFhaWJveHFJeURLSlJBeFhGeGY0KzNpaGEzeDdTSmtBSjZKN0VKTnY5NmdkbVNkTnJvZFZTbmlkS2JpT0c2VjVEaDlibFk3ZUVlZ2RFR3VZWTN2bWNWeFQzSUpFSkVha1J3QWVERTVBQis5d2t6RjltN2ZGanBzbk1TbHFvQ0h4ZHIwa0Z6L2MrQU1YaXpLaEJ4RHE2b09CZ1hHR3VTdkVlb2FnVjBBc0R0eTZZSE9NV3IyQUUvblhjS3JnYjZRcXNsR2tLVVdab0VXQWl5ZDYrY2RpYU1oOUpxdlVPbmlIbzAveldQeWVjOTZ1ejZLRm16K0dCY2NEQUJSYUZiWm5uTUFKK1RYa3E0dmhJbkZDckdjSVJvUjJRYmk3djhtNGZzM2JZZWZOdjNDK0tNT3U1MW1TcXNoR3JycTR5cFdFUUhrUmhxV3BlMnY5UEh1OGNYTFY3V2RYbmRRTWNQWkU3NEEyaG10N1Y3MEJwdHRPYTdyeWpjazNJcUtHSTVWSTBESThGQzNEN2Y5QkdoRVJFWkVqTVBsMmoxcDhkYmZKZGVVRTJ2NWI1NjJlTTFlYnNWV3BTSTV0dm5FVUs2L3RNMG1yWktrS2NDVDNNaWEzR29pSFFqcVpqSHU5N1FqNDNVNTAvSmwzRlhNdmJJUEc2Rnl1SEZVaFRzclRjTEU0RTVPaUJwcU1IUmdZWjFQeVRkRHJzRDNqQkxabUhMT1lTTWtyVStCQ1VTWk95RlB4VGx5U3lkbHNEd1luMkoxOGV6aTBFMFFRNFdKUkpqNCt0d2xGbGM2bnkxRG1ZMS9PZWJ6WmJvVFphclFod2ZjNUpQa0dBQnV1SDBJTE56OFVsSldpVUZPS1lvMFNKWUlhLzJ3N3dyQWliSC9PZVZ3cHpuTEk4MngxUldIYjgwYUg5ekJKaGs2TkdZcXBNVU9ySEpOMFlKN0p0YmZ4dGxNYlY3N0p4Qko0U0YwTTF6enpqWWlJaUlpSTZON0Y1RnMxckJVUG9McHhTcDZHLzE3Ylo3VjllZXIvME1tbkpZSmQ3eHljWEpGNHl5ak54N3hLaVRkajJ6Tk9vRi96ZG9qMkNETGM2K0FkQm9sSVhHVzEwUFRTUEx4eGNwVkpsVTlyVHNyVDhML3NjeGdRMk41d0w2WlpNRndrTXJ2T1loTkJoR3hWSVdhbmJMUmEyVldyRi9ERnhSMzR1dXRrazBSUFY3OW9pQUNIVkZ5MWxFUWRFbnlmSWZHbTFtbXdNdTMzU3JFM0RzR3VQaWEvRHdBZ0Z0a2ZYVTNPZkROZTlRWnc1UnNSRVJFUkVkRzlqTWszYWxTV1gvdGZsZTJDWG9kZFdXZndkTXUrWm0xTFUvZFdXNG55OTV6ekpzazNxVWlDTURjL3BKWGNzanJHM3EyS3Y5ODZiNUwwRVl0RWFPbmUzTzdWYUl1dS9HWTE4VlpCb1ZWaFg4NDVrOVdBYmhJbkJMbDY0NmF5d0s3bjJjSlY0b1Fud25zWnJuOU0veE41bFlwV1NNVjNWcHBWRkdCNEp5NEpnUzVlRG84SEFOU0NCcStkL003cy9oUGhQU0VSMWI2S2xuSHlUZEFMOEt0bUd5NEFSRlRhRGl5Q3lHU2NXdEJBb1ZYVk9qWWlJaUlpSWlKcS9KaDhvMFlqVlpHTjZ5VzUxZlk3VzVodWRpOUxWWUJUOG12VmpyMVVmTlBzbnA5enN5cVRiL1pLVTVpdmtETk80TmppcGxLT2t6YThINkI4dFYzbHJiaEJMajUxa254TENyc2YzcmZQUUx1bExzTG1HMGZOK3NpTXRubHFkZVVyQ2dOZHZPeXFVR29QU3lzS1d6Y0xScC9tc1diM3h4NzZ3cXgvY3hjdkxPbzZ4ZXI4bmthL2QwOUc5c0dUa1gzc2p2RS9YU2FaWE8vT1BvT0ZsM2JhUFE4UkVSRVJFUkUxUFV5K1ZhT214UU9NdFhEek15c1VRT1pzWFJsMlUyV2VWRHBkY04ybWJaWlpGaEpTYmhJbm01NXJLNW5ZL0krVnU5VFpyamxPRjF5M3VXKzZoZjgrN1gyZUxZSmR2VEVpdEl2aGVrWHFQb3NyRFMydGZLdFBNckVFMDFvUE5UbDNyNmJjcE02UWlSMWZrY3VlTGNoRVJFUkVSRVRVdERINVZvMmFGZzh3bGhqVWdjazNHK1NvaW16cVY2cFZtOTI3cVpUYk5OYlNOazVuaWN5bXNjWjhuVHdRNXVhSElGZHZCTGw0STlqVkIwRXUzZ2h5OVlLejJIdytlODhheTdLUVlMU21TR04rRHBtbEdHcnIyVllQR0JKUnB3dXU0MUR1Ull2OWpKT1BscEp6aisyZmEzSzlxYy9yQU1xTFNFdzl0c3p1dHNwR2gvZEFDemUvcXQ2S3pieHVWOUIxTkhVMTI2T0ppSWlJaUlqbzdzSGtHelVhMVoxdlZzRlNjWVFTQ3drNVN5d2xnMnhOaXlYNFJLSlA4N1pJOEc1cDJIcFpWMng5UDBENStXR1ZpUjFjOVdCQVlIdkUrMFFDS1AvOGwxU3FlR3VzbVZIeGgvbysxeXpTUFFDUHRlaG11TTVSRlQzK0FqY0FBQ0FBU1VSQlZLSjVMYzZheTFJV1l1eWhMeHdSR3BaMit3ZmNicTlJdFBSN1JrUkVSRVJFUkhjbkp0K29FYWxOZlU1SDFQYTBMTlRORnkrMUhvYld6WUxyN0JubWJIOC9kZmZPeXpWMzhjTGtxSUdHNjgwM2psYTVGZHZMS0RGWnJGSFdhV3lWbGVtMEVQUTZTRVJpNlBSNmZITmxGOTZORzFYaitmVFFPMnlMcVBIMlZXNDdKU0lpSWlJaXVuY3crVVpVaGVobVFYaS93Mmk0V2pnWDdwYTZDTmRMY3BHbEtrQzJxaERacWdKa0tRdVJwU3JBK2w3LzF3RFJPcDZ6V0lZMzI0NHdyTmdxMDJtUnBTckFneUVKOEpTNXdrdm1CbStaTzd5ZDNPSGo1STV2cis2Qm0vVE9aMVZZejhtM1RLVWNxOVAyWTBMVUFQeVEvZ2V1S3JMcjlmbFZrUnB0eDFYcm1Id2pJaUlpSWlLNlZ6RDVSbVNGaTBTRzZlMGVOVW04YVhSYWJMcHhGSHV5VTVDdEttekE2T3JIa09DT2lQSUlORnc3aWFWNE1XYUkxZjRGbWhLRXV2a1lyZ3ZMU3VvMFBrdTJaNTVBaUtzdjFsOC9WQ2VGSjJwQ0pwYVliRy9teWpjaUlpSWlJcUo3QjVOdmpaQk9yemM1b04vSmpzUHpIVjI1ODE2V0dOUVJmazRlaG11ZFhvOVpaNzZ2dGlxclZPVDQ2cGdOeFZJbDFhcmtxb3NSNnVwcnVNNXFnQVJseFhiVHhxUnlBUXllK1VaRVJFUkVSSFR2WVBLdEVWSUtaU1lyZGp6dHFMam83K0paRnlIZGs3cjVSWnRjSDhtN1ZHM2lEUUI4bk56cktxUjZkN2s0QzBCNVFrdGVwa0N1dWhqNVpRcmtseWtnTHlzeC9DclVsSDh0S0NzeFNiN1pXb1cyc1JGQlpIZUZXbXNFdmM2c29xNksyMDZKaUlpSWlJanVHVXkrTlVJbFdwVko4aTNjemQvbXNYRmVZWFVSMGowcDNNM1A1UHBDVWFaTjQySTlRK29pbkFhaDBLcnc3SitMa1YrbXNGaGwxcElXYmtiSk4xV0JXZnVtUHE5YkhCZnE2bHVqdHJvd3ZtVS9QTktpaTBQbWVtei9YRGlMVGYrcVZkbFkyWmVJaUlpSWlJaWFQbkZEQjBEbU1wVDVKdGNkdk1OdDJzb29RdmxXU1hJTWQ2bUx5YlZPYjF0ZDBTSEI4WFVSVG9PNXBTNnlPZkVXNE93SlQxbDV0ZE15bmJiSnJueHp0TW9GTzNqbUd4RVJFUkVSMGIyRHliZEdxSEtGUm5lcE13WUZ4VlU3N3NHUVRvaDBENmlyc080NXlrcXJrMnhaMFRZZ3NEM2FlN1dvcTVBYVBlUDNmbFdSYlRGcGw2SE1OL2xWUWFzWGF0VFdGREQ1UmtSRVJFUkVkTy9pdHRORzZIRHVKWXdLNjI1eTcrbVcvWkNxeU1IbDRwc1d4L1FPaU1XRXFQNTFIdHU5NUhwSkx0b1pKWk42QmJUQm51d1VuSlNuV2V6Zk95QVd6MGNQcnFmb0dxZjJSdHVlTDFyWnBqdjEyREtUNjRydHBObXF3aHExMVlVZmJ2eUJuVm1uSERhZlc2V3FxNVVUdTBSRVJFUkVSSFQzWXZLdEVVcFY1T0JTOFUyMGJoWnN1T2NtY2NMSDl6MkJYekwvd3VHOFM4aFJGVUlpRWlQQzNSOERBenZnL3R2RkFRN25Ya0lQLzlZTkZmcGQ1VkR1SlpQa213Z2l6R3cvRWo5bG5zVEJXeGR3UzEwRUY0a1RXcm8zeDZDZ09IVHlhUWtBMkgvckF2b0V4RFpVMlBYQ1JTSkRzSXNQUXQxOEVlTHFneFp1ZmdoMTlVVzQrNTF6OHM0VzNtakFDR3VuV0tORXNVYnBzUGs4S20xaFp2S05pSWlJaUlqbzNzSGtXeVAxOWVWZk1UZmhLVWhFZDNZR1MwVVNEQS90aE9HaG5TeU95VlVYWTlHVjM1aDhjNUJmczA1amVHZ25CTGw0Rys1SlJHS01DTzJNRWFHZExZN0pVaFZnOFpYZjdvcmttMHdzd2YremQ5OWhUVjV2SDhDL1NRZ1FWdGhUQkhFclZxMWI2MnFyWFdwL0NxMUZyVnExYWx1MWRWUnhvemhyeFRxb295NVVVQ2pxVzhXSm85VzZjQzlFUlVGQU5vRkFJR1MvZjhROEpTUmhJNkQzNTdxOEpNODhHWVRrKzV4ekh4ZWVEWnhOcmVIQ3M0WXJ6eFl1cHRad05iT0ZuYkZGbWZzV0syUzRtL2ZpTmJXMC9yTW8wZk5OcVZKQnFwVFhZV3NJSVlRUVFnZ2hoTHhPRkw3VlU0bUZXVmp6NkFobXRob01McnY4eVJheUpQbFk4aUFTUWxuUmEyamQyMEdtbEdQWmcwTlk4czZYNVlaTkFKQW16c09TQjM5Q0pDOStEYTJyZmQ1OGR5enk5cTNTdm5meUVpR3Jod0hUbGk3Zm92UzhHV3dXcTliUGEyZGl5ZnhNdmQ0SUlZUVFRZ2doNU8xQzRWczlkaTBuSHJOdTc4V29KcjNSMmRZTExPaUdCREtsSEdjeUhpQXM4ZDgzSnZTcFQxNktCWmh4S3dTalBQdWduMk1idlVHb1JDbkQ2YlI3MlAvaTBoc1ZyTVRscDBLcFV1a05wMlJLT1JJS3MvQ3NJQjNQUkJrb2xFdndjK3NoekxZWE0rTmVkM01yaFA5cUp0YlhyZVR3NVJ4cFFaMjBnUkJDQ0NHRUVFSkkzYUR3clpTaEYzK3Q4V05HcDk5SGRQcjlLdTJiVkpTTkZROFB3OExJRkczNWpXQm5ZZ2t6amdta1NobGVpblB4VUppc00zTmlWZTVEZGU1M1ZmZXRpM05XWmQ5OG1SaS9QejJGM2MvUG81V1ZHMXg0TmpBek1vWkVJVU5La1FDeCtTblZmZzZxKzdxcmpkZXRXQ0ZGWW1FV1BNenQ4YUl3Ry9HaWRNUVhwT0ZwUVRxU2kzSzBaaktkMCtaekpuZ1RTRVc0bHZPMHh0dlRVSFd5OVVJekMyZm1kbEpoZGgyMmhoQkNDQ0dFRUVMSTYwYmhXd01oa2hmaldrNThYVGZqclZha2tPSldiZ0tRbTFEWFRYbHRWc1grSC9Ka1JXVU9JZTFzMnhUZDdab3p0MCtsM2RVSzVtcURLWWRicGYzOExxL1hDVW9kVGZuWTJ1WGJLaDJ2dTMxekRISHJqS1RDYkNRWDVTQkhXb0JDdVFTRmNnbTRiQTdhVzN2QXg3MmIxajYzM3FMWER5R0VFRUlJSVlRUUN0OElJV1hJa3VTWHVkN1oxQm8vdGZ5VXVaMHZFeU1xOVZhTnQ0TUZGamdzTmhRcUpiaHNEajUzNjFMaW5IVlg1MUFnRWFHMWxSdGFXN2xWYVBzY1NRSCt6YXFmUTNJSklZUVFRZ2doaE5RT0N0OElJVlhXeXNvVjVpVm04anlRZEJsRmNrbWxqckVsUGhvQVVLaG52M2wzOXdNQUpqVDlBSkh2ellCbXJvU1NWZWhTeElKS25hODB1VktCcEtLcURRVk5GZWRXZU50aWhReHI0NklnVXlxcWRDNUNDQ0dFRUVJSUlRMFRoVytFa0NyN096TVc3VzA4MGMreERaNFVwT0YwMnQxS0grTlVHZnM4eW4vNTZ2OFVlRms0Nmt3NW9sU3BjRGc1cHRMbkxFa2dGZUhIbTd1cnRLOUlYb3g4bVJoV1hKN0JiZVFxQlc3bkptSmZ3c1VxaDN5RUVFSUlJWVFRUWhvdUN0OElJZFh5Ui93WmVKazdZbTFjbE1GYWJ6S2xvbG85dnA0V3BDT2pXQWk1U24yY1lvVVVxZUpjbkVxN2l5Y0ZhUWIzeTVlSmEyVXlpcEttM053SlV6WVh4bXdqY05rY3NGbHNzTUVDaThXQ1dDRkZackVRMGpKcTVoRkNDQ0dFRUVJSWViT3g1SVc1cXZJM3EzOThiMjZ2NnlZUVFsN2hzbzNLbkpTQjFMN0lUaFBxdWdtRUVFSUlJWVFROGxZeU1yY3BQVkJMQy90MU5ZUVE4dWFpNEkwUVFnZ2hoQkJDQ05HUHdqZENDQ0dFRUVJSUlZUVFRbW9KaFcrRUVFSUlJWVFRUWdnaGhOUVNDdDhJSVlRUVFnZ2hoQkJDQ0trbEZMNFJRZ2doaEJCQ0NDR0VFRkpMS0h3amhCQkNDQ0dFRUVJSUlhU1dVUGhHQ0NHRUVFSUlJWVFRUWtndG9mQ05FRUlJSVlRUVFnZ2hoSkJhUXVFYklZUVFRZ2doaEJCQ0NDRzFoTUkzUWdnaGhCQkNDQ0dFRUVKcUNZVnZoQkJDQ0NHRUVFSUlJWVRVRWdyZkNDR0VFRUlJSVlRUVFnaXBKUlMrRVVJSUlZUVFRZ2doaEJCU1N5aDhJNFFRUWdnaGhCQkNDQ0drbGxENFJnZ2hoQkJDQ0NHRUVFSklMYUh3alJCQ0NDR0VFRUlJSVlTUVdtSlUxdzBnaEJCQ1NPWElGUW9rdjB4SGxpQVB4UklKRkFwbFhUZUp2RUU0SERaTVRVemdZR3NOZHpkbkdIRTRkZDBrUWdnaGhKQUdqY0kzUWdnaHBBSEpGZVlqTGo0UmR2WU9hTlBXR3hZV0Z1QlFPRUpxa0VLaGdFZ2tRbXBxS3E3ZmVZaFd6VHhodzdlcTYyWVJRZ2doaERSWUZMNFJRZ2doRFVTdU1CK1A0bC9BMjdzZGJHeHM2cm81NUEzRjRYREE1L1BCNS9PUm0rdU1Cdzhlb0hVekR3cmdDQ0dFRUVLcWlHcStFVUlJSVEyQVhLRkFYSHdpdkwyOUtYZ2pyNDJOalEyOHZiMFJGNThJdVVKUjE4MGhoQkJDQ0dtUUtId2poQkJDR29Ea2wrbXdzM2VnNEkyOGRqWTJOckN6ZDBEeXkvUzZiZ29oaEJCQ1NJUFVZTU0zVXc2Tm1DV0VFSURlRDk4V1dZSTh1THE2MW5VenlGdksxZFVWMmJuQ3VtNEdJWVFRUWtpRDFHREROeWRqcWp0Q0NDRUF2UisrTFlvbEVsaFlXTlIxTThoYnlzTENBdUxpNHJwdUJpR0VFRUpJZzlSZ3c3ZXUxaDUxM1FSQ0NLa1g2UDN3N2FCUUtHbFdVMUpuT0J3T0ZBcGxYVGVERUVJSUlhUkJhckRoMjJEbmQrQmdURDBBQ0NGdk53ZGpDd3h4ZnFldW0wRUlJWVFRUWdnaHhJQUdHNzZac2JuNHpyTjNYVGVERUVMcTFQZWVmY0JqYyt1NkdZUVFRZ2doaEJCQ0RHaXc0UnNBdkdQcGhrVXRQcUVlY0lTUXQ0NkRzUVVXdC9nVTdTeXBBRDhoaEJCQ0NDR0UxR2NOZm9xOGR5emRzTGF0RDQ2bTMwTk0zZ3RrU1BOUnJKRFhkYk1JSWFUR21YS000R1JzaGE3V0hoanMvQTdNcU1jYklZUVFRZ2doaE5SN0RUNThBOVJEVUllN2RzSncxMDUxM1JSQ0t1eFpZakx1UG93REFKaWI4VEN3WHkrd1dLdzZibFh0S0Nnc1JFcHFCbEplcHFHZ3NNamdkbFlXNW5CeGNvQ0xreU5zckszZTJNZURFRUlJSVlRUVFzamI0NDBJM3docGlEemQzUkQzOURra1Vpa0tpOFJJU2N1QXU2dHpYVGVyVmxpYW02TjFjeSswYnU2RmdzSWlwR1ZrSWkwakN6bUNQSzN0OGtXRnlCY1Y0dkd6UkpnWUc4UFowUjVPRG5ad3NMZUZpYkZ4SGJXZUVFSUlJWVFRUWdpcE9ncmZDS2tqSEE0YlhwN3VlUFRrR1FEZ2NYekNHeHUrbFdScGJnWkxMMCswOFBLRVJDcEZlbVkyMGpLeWtKR1ZEWVZDeVd3bmtVcnhJaVVWTDFKU0FRQjhLMHM0MmR2QjBjRVdkalkyNEhBYWRNbEtRZ2doaEJCQ0NDRnZDUXJmQ0tsRFRUM2Q4ZlI1SXVSeUJmSUxSTWpJeW9HVGcxMWROK3UxTVRFMmhrY2pWM2cwY29WQ29VQldUaTdTTTdPUWxwRUZjYkZFYTF0aGZnR0UrUVY0OGp3UmJEWWI5clkyY0xDM2daTzlIZmhXbGpSRWxSQkNDQ0dFRUVKSXZVVGhHeUYxeUpqTFJaUEdqZkQwK1FzQXdPTm5DVzlWK0ZZU2g4T0JzNk05bkIzdDBjRzdOZktFK1VqUHlrRm1WZzRFZVVJb2xmLzFpbE1xbGNqTXprRm1kZzRlSWg3R1hDNGNIZXpnWUdjRGV6c2JXSnFiMStFOUlZUVFVcC9JRlFva3YweEhsaUFQeFJLSlZpOXJRZ2doaE5RZERvY05VeE1UT05oYXc5M05HVVljVGwwM3FkWlErRVpJSFd2V3hBUFBFcE9oVkNxUm5aTUxRYTRRdGpiOHVtNVduYlBtVzhHYWI0Vld6WnBBTGxjZ0p6Y1BtVms1eU13UlFKaGZvTFd0VkNaRFNtbzZVbExUQWFoNzFObmE4R0ZuYXcxN0d4dFk4eTNCWnRNd1ZVSUllZHZrQ3ZNUkY1OElPM3NIdEduckRRc0xDM0RlNEEvMmhCQkNTRU9pVUNnZ0VvbVFtcHFLNjNjZW9sVXpUOWp3cmVxNldiV0N3amRDNmhqUDFBU04zVnlRbVB3U2dMcjNXNC9PSGVxNFZmV0xrUkVIVGc1MlRLL0FZb2tFV2RtNXlNb1JJRE03QjBYaVlxM3RKVklwMGpMVXcxY0JnTTFtdzhiYUN2WTJOa3dvWjh6bHZ2YjdRUWdoNVBYSkZlYmpVZndMZUh1M2c0Mk5UVjAzaHhCQ0NDR2xjRGdjOFBsODhQbDg1T1k2NDhHREIyamR6T09ORE9Bb2ZDT2tIbWplMUpNSjM5SXlzaURNTHdEZnlyS09XMVYvbVpxWXdOM05HZTV1NmdrcUNrU0Z5TXdXSUNjM0R6bUNYSjE2Y1VxbEVqbUNQSzNaVlMzTnpXQm5hd003VzJ2WVd2TmhZVzVHZGVNSUllUU5JVmNvRUJlZlNNRWJJWVFRMGtEWTJOakEyOXNiRHgvY1I1Y09iZCs0SWFnVXZoRlNEMWlhbThITnhRa3YweklBQUE4Zng2Tm5sNDUxM0txR3c5TENISllXNW1qcTZRNEFLQ3dTUTVBblJJNGdGOW1DUE9RWGlIVDJLU2dzUWtGaEVSTjZjamhzOEswc1lXdk5oelhmQ2paOEt3cmtDQ0drZ1VwK21RNDdld2NLM2dnaGhKQUd4TWJHQm5iMkRraCttWTRtamQzcXVqazFpc0kzUXVxSjFpMmFJalU5RXlxVkN1bVoyY2dSNU1ITzFycXVtOVVnbVp2eFlHN0dnN3VydW1lY1RDNkhJUGRWR0plYmg5dzhvVTdCYllWQ0NVR3VFSUpjSWJPTXcyRXpRUndGY29RUTBuQmtDZkxRcHExM1hUZURFRUlJSVpYazZ1cUtSN0VQS1h3amhOUU9Ld3R6TkhaendZdVVWQURBd3lmeDZOTzljeDIzNnMzQU5UTFNxaG1uVkNvaHpDOTRGY1RsSTArWUQxRmhrYzUrQ29YdWNGVWpJdzc0VnBhdzRWdkJ5dElDZkVzTFdGcGF2SEhkb2draHBDRXJsa2hnWVdGUjE4MGdoQkJDU0NWWldGaEFYRnhjL29ZTkRJVnZoTlFqclpwN0lUazFuWm41TkRNN0I0NzJkblhkckRlT2VnSUdQbXlzLzV0VlZpcVRRWmhmQUVHZUVIbkNBdVFKODFGWUpOYlpWeTVYNkFSeUFHREdNMzBWeGxuQzB0SWNmRXNMV0ppYmc4T2hXVllKSWVSMVV5aVVOS3NwSVlRUTBnQnhPQnlkVVVwdkFncmZDS2xIek0xNDhIUjN4Zk1YS1FDQUIzSHhlUDg5Q3Q5ZUIyTXVGdzUydG5Dd3MyV1dTV1V5NUFuemtmc3FqRE1VeUFGQWtiZ1lSZUppcEdkbU04dFlMQllzek0xZ2FhRU80eXd0ekdGbFpRa0xNeDdZYkFybENDR0VFRUlJSWVSdFFPRWJJZlZNcStaTjhTSWxGUXFGRW5uQ2ZMeE15NENiaTFOZE4rdXRaTXpsd3RIZVRxdjNvVVFxaFRDL0FIbjVCY2pQRnlGZlZJZ0NrVWp2MVJtVlNvVUNVU0VLUklWSVRjOWtsclBaYkpqelRHSCtLcGd6TnpPRGhUa1A1bVptTU9PWlVrMDU4dFlRQ0FTWVBuMDZBR0RIamgwd01xcVpqeVVDZ1FBRkJRWHc4UEFvY3p1NVhJNzc5KytqWThmcVRYQno4T0JCNU9ibVl2ejQ4VHEvdjl1M2I0ZTF0VFY4ZlgycmRRNUNDQ0dFRU5Kd1VmaEdTRDFqYW1LTXBoNk44ZVI1SWdBZzluRThYSjBkS1pDcEoweU1qWFVDT1pWS2hjSWlNZklMMUdGY2ZvRUl3dndDaUFxTG9GS3BkSTZoVkNxWjJWWkw5cFFETk1FY0QrYm1QRmlZbThIQzNKeUNPVklyRGh3NFVPMWpXRmxaNGROUFA2M3kvbks1SEttcHFkVnVSMG5aMmRtWU9IRWl1Rnd1ZnZ2dE43aTR1QmpjOXNDQkF3Z0pDWUczdHpmV3JGbFQ1ZkR2MkxGalNFNU94b1FKRTNUV2hZZUh3OTNkbmNJM1FnZ2hoSkMzR0lWdmhOUkRMWnA1SWlFcEJUSzVIQVdGUlVoNm1RYVBScTUxM1N4aWdHWjRxWVc1R1VvK1MwcWxFb1ZGWWdqekM3U0NPWDJUTzVUY3A2Q3dFQVdGaFRyclNnZHpQSjRwekV4TndUTTFCWTluQ2xNVFl3cm5TSVh0MkxHajJzZHdkM2V2VnZoV01weXVxZGV1dmIwOSt2YnRpNmlvS015ZE94ZkJ3Y0V3TnpmWDJTNDVPUmxoWVdFQWdENTkrcFFidkQxOStoU1ptWmw2MTRsRUlyRFpiRnk2ZEVudmVyRllySGVkbVptWjNsNTNBd1lNS0xNdFZSRWRIVjNqeHlTRUVFSUlJUlZENFJzaDlaQXhsNHRtWGg1NDlPUVpBT0JoM0ZPNHVUalJqSm9OREp2TmhxV0ZPU3d0dEwvNEt4UUtGSXFMVVZoWUJGRlJFUW9MaTFBZ0trSmhVUkdLeElabjlpa3JtTk9jajJkcXdvUnlaangxS0dmRzR6RS8wMnVJbE9UdTdvNmRPM2RXYWQrYURvaHFNamorL3Z2dkVSc2JpK2ZQbjJQTm1qVUlDQWpRV3E5UUtMQjY5V3JJWkRMMDc5OGZRNGNPTGZlWUJ3OGV4Tm16Wjh2Y3B2UjVOTEt6cy9XdUsrL3hkM1EwM09zNUl5T2ozRzFVS3BYQndKQlVYM1oyTnV6czdHcnRvc2VoUTRmZzVlV0ZEaDA2MU1yeENTSDFoMWdzQnBmTE5YZ2hLRGs1R2M3T3p1Qnl1YSsxWFhLNUhOSFIwZmo0NDQ4cjlWNFhGQlNFckt3c3JGeTVzdExuRkl2Rk9IbnlKRlFxRmQ1OTkxMTRlbnBXK2hnbFNTUVM1ajVVdFlmNy92MzdjZjc4ZVFRR0JzTEpTWDg1b0FVTEZrQ2xVbUhac21WbFBsYjUrZm13c3JJcTk1elIwZEdJaTR2RDFLbFRLOVRHN094c3hNZkhvMlBIampBeE1hblFQdFdWa1pFQnFWUUtkM2YzMTNLK2hvN0NOMExxcWVaTlBKQ1lsQUp4c1FURkVpa2VQMDFBMjFiTjZycFpwQVp3T0J4WVdaakR5a0szTjA3SllLNmdzQkNGaFdLSUNzc1A1b0QvZXRvWm1oUUNBTGhHUnE4Q09mVS9VMU4xanprVFkyUDEveVltTURVeHBna2gzaEtGaFlVNGZmcDBuWjFmb1ZBd1A5ZmthNDdMNVdMdTNMbll1blVyeG84ZnI3TStORFFVang4L1JwTW1UVEJ6NXN3S0hYUGl4SWtZT1hLazNuVS8vdmdqRkFvRk5tM2FwTE51M0xoeGNIWjJ4b29WSzNTV2wyZlhybDB3TmpiV3UwNFRmcGExalZRcXhXZWZmVmJ1ZVloK0FvRUF3NGNQeDhLRkM5R25UeCt0ZFVxbEV0T21UWU9qb3lOKysrMjNDaDB2TnpjWHExYXR3dURCZy9IZWUrOXByWHZ3NEFFaUlpSXdZc1FJdEdyVkNnQ3dlZk5tREJvMGlNSzNOOURTcFV0UlZGU0VWYXRXMVhWVGFsUjl1bCthOThnalI0NkF4K1BWeURGUG5EaFJwZjBHRGh5b00vdnl3NGNQMGJKbFN5WU1HakprQ0VhTUdJRnZ2dmtHQUhEbnpoMTRlM3ZEeU1nSVFxRVE0OGFOdzhDQkEvSHp6ejhiUEU5UlVSRzJiTm1DUG4zNm9IUG56Z0RVNFZsYVdscWwydXZpNHNLMDY4U0pFOWl3WVFQUzA5T1p0bFhFZ3djUGtKeWNYS256QWtCZVhoNFdMMTZNMk5oWUFFQy9mdjB3WThhTWFqMkhaOCtleGZyMTZ5RVNpZkRWVjE5VmV2LzA5SFRzMjdjUC9mdjNOeGk4WGJseUJkZXVYY1AwNmRQTERONGlJaUp3K1BCaHJGeTVzdHhROGViTm16aDc5bXlGdzdlSWlBZ2NQWG9Vb2FHaE91SGI1Y3VYSVJRS3k5eS9jZVBHYU51MmJZWE9wYkZreVJJOGZmb1VwMCtmcHRFM0ZVRGhHeUgxbEpFUkI5NnRXK0Q2N2ZzQWdLY0pMK0RoN2dvTGM3TTZiaG1wVFNXRE9SYzRhSzFUS0pRb0VvdFJJQ3BFa2JnWTR1SmlacFpWc1ZpTVlvbTAzT1BMNUhMSUNrVElMeENWdVoweGwvdGZHR2RxREZNVEV4Z2JjMkg2S3B3ek5UR0JpWWtKVEl5NTlNZTJBUk1JQkZpelprMmRuVjhUdmxYM05WUld5RlJXeUpXUWtJQkJnd2JwTE5jM1JOUFcxaGEydHJZNnl3RjErN2xjcnNFcnYyV3RJdzNUOWV2WGtaV1ZwVGZjTmNURXhBUXZYNzdFYjcvOWhyWnQyOExHeG9aWjk4OC8vK0RLbFN0NjZ3YldKSWxFZ3V2WHIrdUVmNlQyckZpeEFwY3VYY0xHalJ2aDVlVUZBTGgyN1Jxa1Vpa1VDb1ZPS0ZOVjllRzViWWozS3lrcENkOS8vejA2ZHV5SXBVdVhsdm4zS0Nnb3FFcm42TmV2bjFaNDlQejVjMHlmUGgwZmZQQUI1c3labzdOOWJHd3M1czZkaTBXTEZxRkhqeDU0OHVRSkFKUWJ4TXRrTXNURXhPRGl4WXZZdkhrem5KMmRrWm1aV2FHTFBTWDk4Y2NmVEREMDZhZWY0c1NKRTlpL2Z6OWF0MjZON3QyN1YrcFlsUkVURTRPZ29DQUloVUpNbno0ZEwxKyt4SjkvL29sbno1NWgxcXhaYU5PbVRaV08rOUZISCtIUFAvOUVXRmdZQmc0Y2FQQnZ1VDVLcFJLclY2K0dWQ3JGcVZPbmNPclVLWjF0Tm03Y2lHM2J0Z0VBMXExYmgzWHIxdWxzODg0NzcyRHQyclZvM0xneGMvK1dMMTllNWZ0VW1rQWd3SWtUSi9EdXUrK2lzTEFRaGE5R3lUZzVPY0hZMkJqNzl1M0QwNmRQeXp5R241OGZFNzZkUDM4ZUZ5OWV4THg1ODhyc0xhaXZ0alV4ak1JM1F1b3hkMWRuUEgrUmpCeEJIcFJLSmU3RlBrYlBMdFdibFk4MFhCeU8vbUdzR2txbEV1SmlTYWxRN3I5d3JxaTRHSEs1UXUrK3BVbGxNa2hsTWtDa2Y0aXJCb3ZGZ29teE1ZeU51Y3oveGx3dXVFWkc0Qm9id1ppcnZzMHNmL1V6RFgrdEgrcDYyS2xTcVo0bHVLYStwQUdvY3NpbFVxbVFrcEpTNWpiWHJsMURRa0tDem5LeFdBeGpZMk9EazFqazUrZlh5QVFYcFA2SWlJZ0FsOHRGU2tvSzl1elpZM0E3S3lzci9POS8vd09ncnZFM1o4NGN6Snc1RXhzMmJNRGl4WXNCcUh1bW5EOS9IbFpXVm5qNDhDRWVQbnpJN0orVWxLVFQyNlpaczJabzNyeDVwZHNza1VqZzQrUERETUVpdGUvSWtTTTRmLzQ4Smt5WXdBUnZnTHFYazB3bXE5R0FxajQ4dHczeGZqVnUzQmpqeDQvSDc3Ly9qb2lJQ0F3ZlB0emd0dUhoNFJVNlpueDhQTFpzMllMazVHVDA3OTlmcHhlU2w1Y1hSb3dZZ2REUVVEUnUzQmgrZm43TXVveU1EQ3hldkJoZHVuUkJqeDQ5QUtoN3liSFpiSFR0MnJYTTgvTDVmUGo3KzJQMjdOa0lEQXpFK3ZYcjRlcnF5angyVjY5ZWhaT1RFNW8wYWNMc0k1RkljT2pRSVlTSGg4UEV4QVFqUjQ3VStqdks0WEF3ZS9ac2ZQZmRkMWk5ZWpXMmJkc0dCd2NIblhOWFIwSkNBbmJ0Mm9VclY2N0F3OE1ETTJmT2hJT0RBejc5OUZOMDZ0UUp2Lzc2SzM3NjZTY01HREFBWThlT3JmVDVPUndPSmt5WWdJQ0FBT3pZc2FQTTNvT2xiZHEwQ1hGeGNRZ01ERVJPVGc1Mjc5Nk5nSUFBcldHamh3OGZ4c3VYTDdGczJUS1ltNXNqSUNBQVBqNCtXb0d4NWpYUXZYdDNCQVlHWXRHaVJmRDM5OGZTcFV0cnBIZno3dDI3VVZ4Y2pKaVlHTVRFeERETGc0T0QwYUpGQy96KysrOEFnRDE3OW1EZnZuMDRlZklrTStKQXBWSmg0TUNCc0xlM1ovWjc4T0FCTGw2OGlHWExsbUhod29VR2Y2ZVZTaVZZTEJaZGlLOGdDdDhJcWVjNnRHMkZzeGV2QWdEU003T1JrWlVESndlN2N2WWlieU0ybXcxek14N016UXgzelpmS1pFd2dWeVF1aGxRcVJiRkVpbUtKZW5pejVOWC9tbENrUENxVjZ0Vytra3ExbGNWaU1jRmM2WkNPYTJRRUxwY0xMdGNJUmh3T2pJdzRNT0lZZ2NzMUFxZkViUTZIaHNaV1YwRkJBUTRkT2xTangzeisvRG0rKys2N1N1MGpsOHZ4MFVjZlZYajc5ZXZYTTBQelNxdHFtRmlSSVpxUmtaRzRjK2VPM25VeW1jemdKQlpDb2JCR0pyZ2dyMGQyZGpaVUtoVXpSS2Vnb0FCWldWa0FBQWNIQnp4OCtCRDM3dDBEQU96YnQ2L01ZM2w2ZWpMaEd3QzBhOWNPLy92Zi8zRDQ4R0g4KysrL2VPKzk5eEFkSGMyY3EzVFBtbnYzN2pIbjBoZ3hZa1NWd2plbFVnbEpKZCtyU2RVSkJBSnMzNzRkcnE2dThQSHgwVm8zYWRLa0dqMVhmWGx1RytyOSt2enp6M0hzMkRHRWhJU2diOSsrY0haMjFydGRlVDJtQ2dvS3NIUG5UaHc3ZGd5TkdqWENtalZyREFZclk4YU1RVkZSa1U2UFBybGNEazlQVDYyU0NGZXVYSUdkblIwdVg3NnM5MWk5ZS9lR2hZVUZBSFh2dUdIRGh1SGd3WVBZdlhzMzA1dFdJcEhnNE1HRHVIUG5EcnAyN1lvdnZ2Z0NTVWxKQ0EwTmhWUXF4VmRmZllXaFE0ZnFyUlhtNmVtSjRjT0hJeXdzREJjdVhJQ1BqMCtaRngwQU1POXBKYmRqczlrWU5Xb1VBUFZ6ZStQR0RmejExMSs0ZnYwNmVEd2VKa3lZQUI4Zkg2eGF0UXBYcjE3RnJGbXowSzlmUCt6Y3VSTWhJU0U0ZlBnd3pwMDdoMzc5K21IWXNHRmx2ZzlHUlVWQktCUXk1U0o2OWVxRmxpMWJJam82R3NPR0RVUFRwazNMYkw5S3BjSzJiZHR3OU9oUlRKMDZGZDI3ZDBkMmRqWjI3ZHFGdlh2M1l1WEtsV0N4V0lpTGk4UFJvMGZ4MldlZm9WdTNibENwVk9qZXZUdDI3OTZOeG8wYm8xZXZYanJIN3RTcEV3SUNBckIwNlZKSXBlcFJLL291MENVbUpocGM1K0RnZ0E4KytBQUFjUGZ1WFp3OGVSTFRwazNENE1HRG9WS3BzSERoUW1Sa1pPZ01iVTFNVElTRGc0TldxWStpSXZWRWNDMWF0R0NXVFpreUJYbDVlYmh3NFFMV3JGbURPWFBtZ01WaUlUSXlVdXQzVWlBUUFGQ1g4eWl0WmN1V3pQQm5va2JoR3lIMUhOL0tFazBhTjBKQ2tycEh4cjNZeC9pZ2QzZXF5VVdxUkJOeThhMHN5OXhPS3BQOUY4WVZxOE01U1ltUVRuTmJJaTEvcUtzK0twVUtFdW1yL2N2dVhHY1FpOFVxRWM1eFlNVGxhdDgyZWhYZWNZMjBsckZaTExEWmJIQTRiTEJaYk9abkZwc05EbHQ5bTgxbWdjUGhNTnUrcWZMeThyQjU4K1lhUGFaS3BhcHdlRnRTWmZhcHEyRU9LU2twNk5DaGc5WlEzWlNVRkh6enpUZk0xZXpTQmd3WW9MZUhZV2hvS1BoOGZwbm5telJwVXJsWGs4dmF4aHpWdGdBQUlBQkpSRUZVaG9hRFZNM0lrU08xWG84bGE3cWRQbjBhVzdac2dhZW5KN1p0MjFibTh6TjU4bVM5N3gvanhvMkRRQ0JBeTVZdElaVkttZGRDNlRvOUF3WU13S0JCZy9Eamp6L1cwRDBqcjlQKy9mc2hGb3N4ZWZMa0toZDVKNjhIbTgyR241OGZWcTFhaGIxNzk1YlpNeW85UFIzMjl2WTZ6MmxVVkJSMjd0d0pxVlNLTVdQR1lQanc0UVkvUDJnbTcyblpzaVdlUEhuQ0RDdE5URXhFWEZ3Y1B2NzRZOXk0Y1FQZHUzZUhVQ2pFOCtmUEFSZ2U5dHE2ZFdzbWZBT0FiNzc1QmlLUkNKOS8vam16ek1URUJHdldyRUZzYkN6Mjc5K1AyYk5uUTZWU29VdVhMcGcvZjc3ZVdjRkxHakZpQkhyMDZJR1dMVnNDQVBidTNWdm05aG9sdDJPejJlamZ2eitPSGoyS3YvLytHems1T2JDd3NJQ2ZueDk4ZlgxaGFhbitiRHBqeGd3c1diSUVhOWFzUWR1MmJlSGc0SUJKa3laaDBLQkIyTDE3Tjg2ZVBZc3paODdBM2QwZG8wYU53dnZ2djY5ejNrT0hEaUU1T1ZtclZxdWZueDhDQWdLd2ZmdjJjaWVDU0V0THcvSGp4NW5qYStyWGZmSEZGNGlMaTBOeWNqSllMQmJNemMweFpNZ1FEQmd3Z05uRzE5Y1hMMTY4QUFBVUZ4ZkQxTlJVNS9oZHVuVEJuajE3bVBJRFpWMmcwN2V1YmR1MitPQ0REeUFVQ3ZITEw3K2dhOWV1R0R4NE1BRDFCRkUzYjk3RXBrMmJ0R3JDWm1WbElTWW1CbjM3OXRVNlZrWkdCdGhzTnBvMSs2KzJPSXZGZ3IrL1A3S3lzbkQyN0ZrNE9qcGkzTGh4Mkw5L1AvTHo4M1hhczN2M2JwMWxRNFlNb2ZDdEZQcExRRWdEMEtabFU2U2twa01tbDZOQVZJaG5MNUxSdklsSFhUZUx2TUUwSVIwTURISFZVSWRvTWtna0V2VlFWYWw2dUtwTUxvZE1LbWVHcnpMTFg5MnU2UERYOHM0dGs4c2hrOHVyZmF6eWxBN3EyT3lTLzFqZ3NEbXZQbVNybU83M0pidmhzMWdzc0FEdDIxcnJTeTFUbGJ4ZE8vZXBaOCtlc0xlM3IzSlBoZVhMbDJzTlVkQm8yclJwaFljSG5UOS9IaXRXckFDTHhjS2hRNGUwdmp6VU4yS3hHTm5aMlRyRGZqUmZpa29PS2FzSVE1TTNsRlRlTU5pS2JsT1RybDYvOVZyUFZ4ZFdyMTROcFZLSmxKUVViTnk0RWFOR2pVSzdkdTBBQUNkUG5rUmNYQnlXTEZrQ0Zvc0ZtVXhtY1BaQm1VeW05elZ0YW1xS0JRc1dBQUJ1M0xnQm9WQ0lNV1BHVkhsMnV2ajRlRVJFUk9EZXZYdkl5OHVEcWFrcFBEMDlNWGJzV0tiWFRlbGg0aVZ2bC81OVRVNU9Sa1JFQkc3ZnZvMmNuQnp3ZUR5MGFORUN3NFlOMHp2c3JXUmgrOWpZV0lTR2h1TEpreWRnc1ZobzFhb1Z2dm5tRzROMWpaS1NrckJ2M3o3Y3VuVUxSVVZGY0haMnhvQUJBL0RGRjEvb2hCc2x6M1AyN0ZsRVJrWWlQVDBkYm01dUdEZHVISHIxNmdXcFZJbzllL2JnekprekVBcUZjSFYxaForZkh6Nzg4RU9kYzJka1pPRHc0Y080ZnYwNjB0UFR3V0t4NE9YbEJUOC9QMmE0SHdEY3ZuMGJzMmZQaHFtcEtmYnUzUXRyYTJ0bW5hWUl2Ykd4TWJadjM4NE1oeXNxS3NLcFU2ZkE0L0gwQmdPR0pnT295bU5abWVkV24rbzhmL1g1ZnVtajZSRjA3ZG8xdEd6WkVyLysraXNUalBUcDB3ZkJ3Y0U0ZCs0Y0prNmNxSFZ4Wk5XcVZjeHJidHEwYWVEeitaZ3paNDVXV0xGKy9YbzBiOTRjQ3hjdWhJdUxDd1FDQVJZc1dJQUJBd2JnOGVQSE9IdjJMTk51UXhOU1hMNThXYXQzMng5Ly9JR1RKMDhDQVA3NjZ5K1ltZjFYOTluUHp3OTJkblo2Si9veE1USEJyRm16bU50bGxZbTRmdjI2VnU5Y0FIb25tVEUyTm1hQ042RDg1MkRjdUhGSVRrN1cyUzRyS3d2SGp4K0hxNnNyUm80Y2lRNGRPc0RVMUJURnhjVW9MdjV2WXJFZmYveVJDU1UxUFkrTmpZMHhiOTQ4akJ3NUVvY09IY0tGQ3hlMGVyQWxKU1hCM2QzZDRFV1JuajE3b25uejVtamN1REdVU2lYWWJEWWVQbnlJdlh2M01rTmROVnhkWGJGMTYxWTRPenZqMEtGRE9oY3EvLzMzWDYzYlI0NGMwVGxmUUVBQUFnTURtVHA1TXBrTWh3NGR3dURCZzJGbVpxWlY5MVBmNDZsNTNaWDFXQjgvZmh3NU9Ubkl6TXpVZVo0blQ1NE1RRDBpZ01malljR0NCWkRKWlBEeDhVRjRlRGd5TXpQQjUvTng5ZXBWTkczYVZPYzlsOHZsSWlBZ0FDdFhyc1RISDM4TVFCM3NsVFIrL0hoa1pHUWdLaXBLYTNsTmxDWjVFMUg0UmtnRFlHSnNqRFl0bStIdXd6Z0F3S1BIeitEdTZnSlRFLzB6M0JIeXVyQllyRmNUTUZUdXRhaFVLbCtGZEFySVhnVnptcEN1WkVBblZ5Z2drOGtoVjhnaGx5dWdVQ2hlTFpkRG9haDg3NnFxVWlpVVVPRDFuVStma2gvU3FtTDc5dTFhdHpVMVhjb2JPbUtJWnYrU3gvWHg4YWxVTzVPU2tnQ292eERGeHNhV1c4K21MbWxDcnVQSGorUDQ4ZU02NjhQQ3doQVdGcVozMytUa1pJTWZSRDA4UEhTZUc0MWp4NDZWTzl0cFdkdlV4bXluVjIvY3J0SGoxWmIyN2R0WGVWOU5ZS1VKVnBzMGFZSjMzMzBYbVptWldMSmtDVHAwNklDZVBYc0NVUGVLaTQrUHh5Ky8vS0xUazFFdWx4c001alFLQ2dydzdiZmZnc2ZqNGZ6NTh6cnJVMU5UOVM1djA2WU5uSnljY1BueVpRUUdCa0l1bDZOUm8wWndkM2RIWGw0ZVltTmpFUmNYeDl5WHpwMDdRNmxVNHRhdFc4eHRmUzVmdm96bHk1ZERLcFhDd2NFQjN0N2V5TW5Kd2MyYk4zSHo1azJNSGowYVgzLzl0ZDU5bzZPanNXblRKbmg0ZUtCVnExWjQrdlFwN3R5NWc1OS8vaG5Cd2NFNnc1OXUzcnlKeFlzWFF5S1J3TVBEQXg0ZUhuajY5Q2wyN3R5SkJ3OGVZTm15WlhxL1JPL2Z2eCtIRHg5R2l4WXRJSlZLa1pTVWhDVkxsbURWcWxXSWpJekUzYnQzMGFwVkszQzVYQ1FsSldIMTZ0V3dzTERRS1JRL2UvWnNwS2Ftd3NIQkFhMWJ0NFpBSU1DalI0K3dlUEZpTEYyNmxObStZOGVPNk5ldkgvNysrMitFaG9iaWh4OStZSTZ4ZmZ0MnlPVnlUSnc0VWV1TGUweE1ETVJpTVhyMzdxMjMxMHQ1S3ZOWVZ2UzVyY2x6VmxWZDNLK1N0bTdkaW12WHJzSFYxUlhMbGkzVGVtNjRYQzY2ZGV1R00yZk80UExseS9qa2swOTA5dWZ6K1pnNmRTcUNnb0l3ZGVwVWpCMDdGbDkrK1NYek92WDI5b2FMaXd1ZVBuMktnSUFBQ0lWQzJObnBsb29wR2FiRXg4ZGp3WUlGeU1uSmdZK1BEd1lNR01BRVNpS1JpQ253THhhTG1mQk5xVlFpTnpkWEt3d3J6L0RodzdYS094dy9maHlSa1pGYXZiSXpNelBoNysvUDNNN096dGFxYytyazVJVEdqUnN6dHhNVEUrSGs1RlNwbVVnZEhCeXdaODhlSnNTdWJFaHo1TWdSZUhwNllzYU1HWmc2ZFNyekhpc1dpL0h0dDkraWI5KyttRGR2bnQ1OVdTd1dObTdjcUZXL1RQUCtGaG9haXA5KytrbHIrOUxEanlzVCtxYW1wbUxNbURGYXk2NWV2WW9kTzNiZzZOR2o4UGYzaDdlM2Q0V1BaOGhYWDMyRnhvMGJJeUFnQUd2WHJvV0ppUW1tVEptQ0dUTm13TnZiRytQR2pjUGx5NWR4NE1BQmlFUWkvUERERC9EeThzSzFhOWVZd05ERnhRVno1ODdWZTN4Ylc5c3lKK1pTS0JUbC9wMGovNkh3alpBR3dzdERQZlEwdjBBRXVVS0JCNCtlb0hPSDZyOXBFMUlYMkd6MnE1bFRBWlRkdWM0Z2xVb0ZPUlBHS1NDWHliUnZ5K1gvM1phcGYxWW9GRkFvbFZBcWxWQW9sRkNxL3Z0WnBWVHFXVmUxSVpUMVVVVUxSVmZIaHg5K1dLbndyZVRNVzdkdjM2N1g0UnVQeDhQWXNXTzFsaVVsSmVIY3VYTndkSFRFcDU5K3FuZS8zYnQzZzgvblkralFvVnJMVlNvVlFrSkNkTDYwbEJ3cVdoK0hqZjcwWGNWbjk2eEw1eS9mcVBZeHJsNVYxMXVOaTR0RDgrYk5ZVzl2RHg4Zkg2WW5VMVpXRnM2ZE80ZldyVnZySFVKY3NsZGM2WjRUUTRZTXdkU3BVN0ZpeFlveTIzRHIxaTBtZkNqSjM5OGZUazVPMkxadEcrUnlPV2JObXFYMXhUb25Kd2U1dWJuTTdaVXJWMElzRm1QSWtDSE03ZEl5TWpLd2N1Vkt5R1F5VEowNkZZTUhEMlpDaFppWUdDeGR1aFI3OSs1Rmh3NGRtSjZBSmUzYXRRc3JWcXhnUXBLQ2dnTE1talVMejU4L3g0RURCN1MrMU9mazVHRFpzbVdReStXWVAzOCsrdlhyQjBCZEoycjI3Tm1JaVluQnVYUG5tSnBHSlowN2R3NDdkKzZFZzRNREZBb0ZBZ01EY2VuU0pTYXMyN0psQzl6ZDNhRlNxYkJxMVNxY08zY09CdzhlMUFuZm1qVnJodG16WnpPeit3SHFjQ1l5TWhMaDRlRmEyMCthTkFuWHJsMURWRlFVZkgxOTRlVGtoTGk0T1B6enp6OW8yYktsVHM4aHpYTlcxUkM0TW85bFJaN2JtajVuVmRYRi9kSTRjZUlFRGg0OENENmZqNVVyVjJyMVlOUm8zNzQ5enB3NWc5dTNiK3NOM3dCMWZiVldyVnBoNmRLbDJMNTlPL0x5OHJSNmtOKzVjd2Z6NTg4SG44OUhVRkFRV3JSb1liQlcyK25UcDdGaHd3YTg5OTU3VEErbnYvNzZDOTkvL3owR0R4Nk1QWHYyUUNSU3owNmZucDdPQkhrWkdSbFFLQlJ3YzNOamptWG9QVWFEeitkclRhU2dlYzhxUGJsQ1NiZHUzZElLWGtvZXM3Q3dFRC85OUJPNmRldG1NTGd4cE9SanYzRGh3bkszbDh2bDJMaHhJK3pzN0xSNkNKY01mWjQ4ZVFLbFVxblZHMUdmMHZleGQrL2VhTnk0TVU2ZE9nVS9Qejg0T1RrWjNMZTZ2Ymw2OSs2TmxTdFhZc1dLRlpnNWN5WkdqeDVkb1Y3d1pXR3hXRXdnNnVMaXdueW1zTGUzWjU3YmxpMWJ3dHJhR2ovODhBUHo5OHZQenc4dFdyU0FvNk5qdFdaamwwcWxCaThBRWwwVXZoSFNRTEJZTExSdjJ4SVhyOTRFQUNTOVRJTzdtd3ROdmtEZVdpd1dTejA1UXkzWDBsSFhNRk5CcVhvVnlpbVZVQ2dVVUtsVVVDZ1VVQ3BWVUNnVlVLblUyMm9DRTgzUDZuOEFXTnJML3RzR3V2dEFjL3UvWmVsWmdtcmRqNUpYYkEzVklRTU1EeFdwYVdLeEdMZHYzMWIzbmpRMXhibHo1L0R0dDk5V3U4YmV1SEhqcXJSZmVVRlhvMGFOdEQ0a1oyZG5NMWZKSjAyYXBETkVSMlAzN3Qyd3NyTFMrWUNkbXBxS2tKQVFuVjRSYjByWTI5QmxabVl5RXgwY09YSUVaODZjd1lvVkt6QjY5R2htbTdDd01Namxja3lZTUFFcWxVcW5sNVpVS21XK0hMWnExUW9qUm94Zzl0UFFOMVNwSWpSZmRqSXlNZ0FBNzc3N3J0WjZPenM3dlQxdXluTG8wQ0VVRnhmamswOCtZUUlQamE1ZHUyTDQ4T0hZczJjUERoMDZwRGQ4R3pGaWhGYnZKRXRMUzR3Wk13YUxGeS9XbVRUaThPSERFSWxFR0Q1OE9CTzhBZXBBWVB6NDhaZy9mejZpbzZQMWhtK2pSNDltZXBseE9CeU1IRGtTbHk1ZFFrRkJBYVpNbWNKOGtXU3hXUGp5eXk5eDd0dzVQSDc4V09jNEN4WXMwSG5PZkh4OEVCa1pxYk85dmIwOVJvOGVqYTFidHlJa0pBU3paOC9HMXExYndXYXpNWDM2ZEozalBIdjJERURsaDZOclZPYXhyQ212NDV4MWNiOEFkVUg2RFJzMndNVEVCTXVXTFlPcnE2dmU3VFE5enVMajQ4czhub09EQTlhdFc0ZjkrL2ZyL0s2MGJ0MGFIMy84TVVhTkdtWHdZbFIyZGpZMmJkcUV5NWN2TXdITTJiTm44ZGxubjhIYzNCeWJObTNDczJmUG1LR0UwZEhSZVBMa0NSTVVsK3lWcTJIb1BVWmoyN1p0MkxadG04N3lzZ0tsSGoxNllNdVdMUUQrRzhLb1lXNXVEbDlmWDRTRWhLQkRodzRHdzhyeUdQcmJXVkpRVUJCa01oa1dMRmhnOERQQy9mdjNBVUR2ZTFOWldDd1cvUHo4c0hyMWFodzRjS0RNR3B1SER4K3U4SEhUMDlQMVRqN1ZxVk1uL1A3NzcxaTBhSkhXTU9LYWtKMmR6WVNUdWJtNXpOOEhPenM3N05peEF3a0pDUmc2ZENpV0wxOE9iMjl2K1B2N1k4U0lFZmptbTI4TUhqTXRMUTEyZG5ZR0F6YXhXRnp0a1JsdkV3cmZDR2xBSE94czRkSElGUzlTVWdFQXQrNDl4SWQ5ZTlaNitFREkyNHpGWW9IRFlZRUROcmgxK0t0VzNmQ3RLaFNLaXRYbU16UUZmVmt1WGJvRXFWU0t0bTNid3MzTkRhZFBuMFpNVEl4Tzc1VEswaFE4cmswWEwxN0UrdlhySVJRS01XellzQXA5ZVFEVWJkdTJiUnZNemMwUkY2Y3VJK0Rob1YyL1UvNnFoaUdMeGFLcnlYWG82TkdqY0hKeVFucDZPaVpQbm95alI0OWkxcXhaQ0F3TVJMdDI3WkNXbG9hVEowK2lUNTgrc0xHeHdiaHg0ekJseWhSMDZ0U0pPWVpjTG1lZXd6WnQyakExclVwK01kYjBVdENFTmVYaDgvbGF0UlpidDI2TisvZnZZODJhTlpnNmRXcTFlakRjdkttK3VEZHc0RUM5Ni92MjdZczllL1l3WDNKTDY5Mjd0ODR5emJDNGtyM3dBT0RhdFdzQXdOUVIwcmVQb1FDa1k4ZU9XcmRML2c2VmZ2OW8xS2dSQVBVWHhOTDErVFNCbVZ3dVIxcGFHbDYrZk1rTUw1ZkoxTFZNUy9heUdUcDBLRTZkT3NVVWVuL3c0QUY4ZlgzMXpwcW8rZEpiVmkrYXNsVG1zYXdwcitPY2RYRy9VbE5Uc1dUSkVpaVZTZ1FFQkJpY0tSc0FIQjBkQWFqRDkvSVlHUm5oczg4K3crSERoNWtaUEFIMTc5R0FBUU1NQmhJeW1Rd1RKMDZFdWJrNTFxeFpvOVU3a3NWaVlmanc0V2pXckJuKy9QTlB6Snc1RXpZMk5yaDA2UkllUG56STlLQis5T2dSQUdnTk96WDBIcU5SbFdHbmxwYVd6Q1FJK293WU1RSTNidHhBY0hBd3ZMMjlLLzMrRXhjWGg1Y3ZYNWE1emJObnozRGl4QW4wNnRVTHo1NDlZOTRyU3dmemQrL2VoWW1KU1pWbWduNy8vZmNSRWhLQ1U2ZE80ZXV2dnk1M1Z0dnFjbkp5d3UrLy84NThkaXF2UjUyaDlaMDdkOWJxRVRwdDJqVG01OUpEUmRsc052Nzk5MThVRnhkRElCQXdQYnRUVTFPWm44M056WFhDeTdDd01OeTZkUXNyVjY3RXc0Y1BkZHBRV0ZnSUN3c0xuRGh4UW1kZFVsSVNzN3lxNGV5YmhyNnhFOUxBdEd2VEFobFpPU2lXU0NBdWx1REJvNmZvMks1MVhUZUxFTkxBWkdSa2FBMUpLYmxjUTk4WFkzMGlJeVBMbmJtekpKVktoUU1IRGdCUWYraDFkM2ZINmRPbkVSSVNnbTdkdXBVN3cyZFpEUFhZeThySzBxckpWRnA1OWRFa0VnbisvZmRmSER4NGtCa3VhMnBxQ3BGSVZHWTlGRTJRc1diTkdpaVZTdVpETHB2TlJwczJiWFNHcTRuRll1YlkxWGtjU05XSlJDSWNPWElFUTRjT1JXaG9LS3lzckxCNjlXcjg5Tk5QU0VoSVFMdDI3YkI5KzNad09CeE1uandaOXZiMk1EWTJSbkJ3TUxadDI4WVVyUzdaODYwOHBYdVZHRko2S05uTW1UTVJFQkNBMjdkdlkvejQ4ZWpZc1NNKytlUVQ5T25UcDlLOVNOUFQwd0hBNEJkb0Z4Y1hBT3Fob1FxRlFpZDAxL2Nlb09uWklTODFNVTVhV2hvQWxObmpvcUNnUU8veTBwTllsQXlwcmF5c3ROYVZETTlLMStDN2NlTUd3c0xDOE9qUkk1MzJBYnE5VURrY0RxWk9uWXFaTTJkaTU4NmRjSEp5MHFucHBGRllxSjdHdTZvOVd5cnpXTmFVMTNIT3VyaGZpeGN2UmtGQkFiNzc3anQwNjlhdHpHMDFNMzVLSkJMSTVYS0RzOVFXRlJYaHp6Ly9SR1JrSkJRS0JSTllLQlFLN05xMUN5OWV2SUNQanc4ekdVZEpYQzRYczJiTlFxZE9uV0JpWW9LYk4yOGlPRGdZUVVGQnpIRTZkZXFrRmVTLzg4NDd1SDc5T2hNZ1g3OStIYmEydHBVS3U2b3k3TFE4YkRZYk0yZk94T1RKazdGaXhRcjgvdnZ2bGZxN2RlclVLWjFDL1laY3VuUUpseTVkWW02WEROOGtFZ2xpWTJQaDdlMWRwWm1GMld3MlB2LzhjMnpkdWhVSER4N0V0OTkrcTNlNzB1VWpxcVBrNDFTNnBBV2c3bVVuRkFveGVQQmdnNzJZUy9mZzFKU3krUExMTHhFWUdJaDMzMzJYK1Z5alVxbHc3dHc1S0pWS3JablovLzc3Yi96OTk5OEFBRTlQVC96eHh4L01PcFZLaFppWUdMQllMTERaYklPejdhYW5wK3RkZCtmT0hkeTVjd2NBaFc4YUZMNFIwc0FZYzdsbzM3WWxydDFTZDg5UFNFcEJJMWNuT05qVjdsVWFRc2liaGNQaDZMMjYrK0xGQytibjhlUEg0OHFWSzRpTmpjVW5uM3lpODBIdnlaTW51SHIxYXFWbmFZeU9qc2FMRnk5Z1pXV0ZnUU1Id3RUVUZFMmJOa1Y4ZkR5aW82TU45cnd4eE1qSUNELy8vTFBCOWZ2MjdjTytmZnN3WmNvVURCbzBxRkxIeU16TXhMcDE2M0R2M2oxSXBWS3RkY1hGeFRoOStuU2wyZ3JBNEpCZkFFeDlINGxFVXFFaHRKTW1UVEw0WmFjKzFveHJDUGJ1M1F0QVhjTXdORFFVZ0xwRzBaWXRXMkJxYW9yYnQyL2p3b1VMbURCaEFoUG9UcHc0RWY3Ky9qaDA2QkMrL1BKTEFCV2JjS0drdm4zN012dnFVN0xRdjRhYm14dTJidDJLZi83NUIxRlJVVXlOdU5EUVVDeGR1cFFKekNwQ0V6WVplajJWbksyNXVzUEROZWZxMkxGamxYck9WdGMvLy95RDVjdVhnOGZqWWVqUW9XalRwZzFjWEZ6ZzR1S0N6ei8vM09CKzF0YldNREl5Z2x3dWg0bUppY0V2K3ByZlBRclE2MTZUSmsyUWtaR0JDeGN1NExQUFBpdno3MVhKNTB2Zis2ZElKTUpmZi8yRnlNaElGQllXNG9NUFBzRFlzV09aSG80Y0RnY2JObXpBNzcvL2pzaklTRnkvZmwxdnJUd2pJeU9tRGx4b2FDaGV2bnlKNU9Sa1pHZG5hMjNYdjM5L0FPb2VuVmV2WHNXVksxZmc0ZUdCNTgrZkcveGJab2hRS05UcUdTNFVDZ0ZvOXhhdlNJKy8wdHpkM1RGeDRrVFkyTmhVK2ZVZUdSbXBzK3paczJld3RyYldDWjQyYjk2TXMyZlBhaTI3ZmZzMnBGSXB1blRwVXFYekErcUxqU0VoSVlpS2lzTElrU1AxQnVmVm5YQ2hwTm16WjhQSnlRay8vL3l6VGxtS216ZHZRaWdVNHQxMzM5WHF6VlllTHBmTC9NM2hjRGhhd2UvdDI3ZVJtcHFLaFFzWG9uVnJkYWVORVNOR1lPalFvZmppaXk4QVFPZjlMQzR1RGdLQkFMNit2bkJ6YzlONW5xNWR1OFpjZlB6eHh4LzE5bXdsMmloOEk2UUJjbk54Z3B1TEUxNm1xWHVvM0xvWGl3OTY5NENSMGV2L0FFc0lhWmpzN2UyeFpNa1NuZVdhbW0rQWVoWXRMeTh2eko4L0gxd3VGMTk5OVJXem5VcWx3ZzgvL0lEKy9mdFhhamEvek14TUJBY0hBMUFQZzlIcysvWFhYeU1nSUlBWnZtS29KbzgreDQ0ZFE5dTJiWm42U2tlT0hJRktwV0srUkx1NHVFQ2hVR0REaGczZzgvbDZQeUN5V0N3SUJBS2RJUmVPam81TTJQRGhoeC9pODg4L1o0YjNHUXJReWxMZThKSzh2RHdBNm5DaUlrTm9OY1BrU00yUVNxVTRldlFvZkgxOWRiNThtWnFhUWlnVUlpZ29DRjVlWHZEMTlRV2dmcTVhdDI2TkZpMWFJQ3dzREI5OTlCRjRQQjVVS2xXbGdtaytuNDhXTFZwVXVzMXNOaHY5Ky9kSC8vNzlrWmlZaUUyYk51SHUzYnY0OWRkZnNYYnQyZ29meDg3T0R1bnA2VWhOVGRYcFFRYjgxMXZOd2NHaDJxR1NyYTB0TWpJeU1IUG16Q29QemF5T2ZmdjJRYVZTWWRHaVJWbzlqSXFMaXczdW8xS3A4T3V2djBLcFZLSlhyMTY0ZE9rU0RodzRvRFhrVUlQSDQwRWtFcUdvcUlqcFRVWHF4cXhaczdCZ3dRSThmUGdRSzFldXhPTEZpdzIrZmpVOWo0Mk1qUFFHNTh1WEw4ZU5HemZRb1VNSGZQZmRkM3ByK3ZGNFBNeWNPUk9kT25YQ3VuWHI4UFBQUCt2TWFybGx5eGFkOS9kMTY5YnBIRXNUdnZYdDJ4ZWJOMjlHUkVRRU02enl3dzgvck1DOS8wOTRlTGplaVplcVdpZTFwTElDNjRyUU4xUDBuRGx6OEwvLy9VL25vb08rY2d5YUlMTzhubzM2aU1WaThIZzhXRmhZNE1NUFA4U3BVNmZ3Nk5FanJmY0ZqZXBPdUtDUm01dUxlL2Z1NmRUcUJOVDNmZlBtelRBeE1kR3FQNWVhbWdvdWw2dTNCNzhtS0U1TFMyUCs1bVJuWjJ1OXh2N3YvLzRQVGs1TzZOMjd0OWJybjhmakdSd1ZjT0hDQlFEcUVRb3NGa3ZuZWJwNzl5Nk1qSXhnYlcyTnc0Y1A0K09QUDY1U3o4TzNDVDA2aERSUTdkdTJRbGEyQUZLWkRJVkZZc1EraWNjN2JTbys1VGdoNU8xV1hGeU02OWV2NjExZVVwY3VYZURoNFlFVEowN0ExOWVYNlVrVEhSMk5wMCtmWXNhTUdSVStwMWdzeHRLbFMxRlVWQVF2THkvNCtQZ3c2M3IxNm9XdVhic2lKaVlHQVFFQkNBb0swaGxlcGs5aVlpSTJiTmdBQ3dzTFJFUkVnTXZsSWpnNEdFcWxrdmxDOE1FSEh5QWxKUVg3OXUzREw3Lzhna2FOR21rVnFnYlVzN3J0MkxFRFZsWldXTDkrUFZNckNnRG16SmtEVTFQVENnVXB1M2Z2UmxGUkViNy8vdnVLUGl4YU5NTitPM1hxaEZXclZobmNUdk1sNE5peFl3WnJ3NVUzbEpib01qWTJ4c0NCQXpGOCtIQklKQktkOVd2WHJrVjZlanBNVEV3d2JOZ3dTS1ZTbmVGeWUvYnNZWVpUdnU2NmZaNmVudkQzOTRlZm54OWlZMk8xMXBYc3JhWnZTRjNIamgxeDRzUUpuRHAxU205ZHJILysrUWNBcXRXN1JLTnQyN2JJeU1qQTFhdFhxLzNGdlNvMG9YWHBzRk16UkVxZlE0Y080ZEdqUnhnMGFCREdqeCtQKy9mdkl5d3NEUDM2OWRONnZ3RFVvYjFJSkNwM3VIdE5LZSs1YmFocTRuNFpHeHRqeVpJbG1ESmxDaTVkdW9STm16YnBMYmtBL05menk5QnpObTNhTkNRbUpxSkhqeDVheTR1S2lnQm9EOXZzMTY4Zm1qWnRpdVRrWkNiRTBOaTVjeWZTMHRMdzdiZmZvbE9uVGxvWHdtUXlHY2FQSDY5VjI5SEN3Z0lEQnc3RTBhTkg4ZVRKRXpSdjNseHJsdDZLbURoeEl0UERDUUFPSERpQUhUdDJhUFhtS3ErM1ZrVVZGaFlpSnllbnlpRzlwcGQ1Ulo1dmhVS0JTNWN1d2RYVnRVbzFMNE9EZzVHWW1JZ2xTNVpneElnUkdEVnFsTUZobmlFaElWQXFsVkNwVk9YMjJNM016RFRZSS8vU3BVdFFxVlI2NjhYdTM3OGZMMTY4d0tSSms1aUxrTG01dVpnMGFSS2FObTJLb0tBZ25aN0htdEI0NXN5WnpMTFN3MEJuejU2TmxKU1VDajhuS3BVS0Z5OWVoS3VycTk0NmVoa1pHZmo3NzcvUnFWTW45T3paRSt2V3JjUHUzYnN4WWNLRUNoMy9iZlZtdkRNVDhoWXlOVEhHTzIxYjRzYWRCd0NBK0lRa05ISnhocTFOeGVzdUVVTGVYbGxaV1pnM2IxNjUyN0ZZTEV5WU1BRUxGeTdFNnRXcnNYYnRXaVFsSldIVHBrM28yclVybWpWclZxSHpTU1FTTEZxMENJOGZQNGFabVJubXo1K3Y4K0gxcDU5K3duZmZmWWVFaEFUTW1qVUxxMWV2THJlV25HYllaNzkrL2NvYzRqZDY5R2c4ZXZRSU4yL2VSR0JnSVA3NDR3OXdPQnhrWldYQnpNd01uVHAxd3RDaFEzSDQ4R0hNbXpjUEd6WnNnTFcxTlFEOWRZb00rZXV2dndDZ3l1R2JadGh2WllZTGtwbzFiZG8wc05sc3ZlSGJvRUdEd09WeTRlbnBDUnNiRy9ENWZQRDVmRmhZV01EQ3dnSkJRVUY0OXV3WlUvT3JNdUhia1NOSEtqMzc2YzZkTytIajQ2UDFHdFVVWTNkMmR0YmExc1RFQkR3ZUQyS3htT2wxb1ZRcW1TOXlQajQraUk2T3hyRmp4K0RsNVlWQmd3WXhYOVJ1M0xpQkF3Y093TVRFaE9ueFZ4MURoZ3pCK2ZQbnNYUG5Ucmk0dUtCcjE2N011cUtpSWtSRlJlRzk5OTZyVkEvWXlyQ3lzb0pBSU1ENTgrZVoyU3BUVTFPeGVmTm12ZHVucHFaaTE2NWRzTEN3d05peFkyRmhZWUd2di80YXdjSEIrTzIzMy9EcnI3OXFiZCtrU1JNOGYvNGNDUWtKVEJIODJsVGVjMXZUb3FLaXNINzllb3daTTBadno3K2FVbFAzeTliV0ZvR0JnZmpwcDU5dzVNZ1JPRG82WXZqdzRUcmJKU1FrQURBOFM2MW1hRElBL1BISEgxQW9GT0J5dVV3aGVqYzNONjN0M2QzZDRlN3VyaE8rcVZRcXJGNjlHaEtKQk4yN2Q5ZWFMWG5yMXExSVQwL1hHYTc2eFJkZjRPalJvMUNwVk15c3BqVkJMQlpEcVZTQ3grTXhzL3hXNWFMQm5EbHo4T0xGQzVpWW1FQW9GS0tvcUVoblFxR0t5c3JLQWdEbWIzQloyR3cyRmkxYUJJR2dhcE5TWldkbjQvSGp4K0R4ZUFack5MNy8vdnRNai93ZE8zYmc0TUdET0g3OHVONXRRMEpDRUJZV2hxaW9LQVFIQit1OEpnQjFqekkybTQxZXZYcHBMVTlJU0VCWVdCamF0V3VuZFhIU3hzWUduMy8rT2NMRHd4RVdGcWJ6TzZjWlFuemt5QkVvRkFvTUhUb1VLMWFzUUpjdVhaZ0xkWWJxMVlXRmhXbE4wS0daL2ZUdTNidkl5TWlBbjUrZnpqNHFsUXJyMXEyRFZDcUZyNjh2MnJkdmoram9hSVNIaDhQTnpZM3F1NVdCd2pkQ0dyREdiaTVJZnBtR2pLd2NBTUROdXcvd2Z1L3VkVkkvaFJEU3NEZzVPZWtkZHJwNDhXS3RTUmNBZGIyWmp6NzZDS2RPbmNLS0ZTdncrUEZqcUZTcUN0Y2l5Y3JLUWtCbC9GYU5BQUFnQUVsRVFWUkFBSjQ4ZVFJT2h3Ti9mMzgwYnR4WVp6c0hCd2NzWExnUS92NytlUGJzR1g3NDRRZk1temZQNEpkWGhVTEIxSDRwYndnT2k4WEMzTGx6c1dMRkNvd2JONDU1bnp4ejVneENRME14ZHV4WVRKbzBDZkh4OGJoLy96NldMRm1DTld2V1ZLcW5oVkFvaEVnazBwcUJyckllUEZCZlVESDA1WS9VdnJLKzJIZnQybFVyS0NyTjM5OGZmRDZmNlZsVmVraTJwbWFPNXN0bFNSMDZkTUQ3Nzc5djhOajZDbHJ2Mzc4ZjRlSGg4UFQwaExXMU5mTHk4dkQ4K1hOd09CeTlQUkI2OWVxRk0yZk9ZT0hDaFdqVnFoVXlNakt3Yjk4K0FPcFpRNmRQbjQ2MWE5ZGl3NFlOMkw5L1A5emMzSkNUazRQazVHUVlHUm5CMzk5ZnA1ZFhWYlJ0MnhZalI0N0V2bjM3TUgvK2ZMaTR1TURaMlJtRmhZVklTRWlBVENhcjlzekhaZm5zczgrd2QrOWViTnk0RVNkUG5vU3hzVEVlUDM0TUh4OGZuYUY1S3BVS1FVRkJUQjFHVGRBNWVQQmdIRGx5QkhmdjNzV3BVNmUwWnBMczBLRUR6cDQ5aTN2MzdyMjIzcWRsUGJjMVRSUFNWR1dZWDJYVjFQMXEyclFwL1AzOXNXVEpFdXpZc1FQMjl2WTZNMlpxWnZJdE9RT3BJWW1KaVlpSmlRR2dyclhWcjErL0N0Y3JaYkZZR0Q5K1BNTER3eEVVRklRREJ3N0F4OGNIZVhsNStPdXZ2ekJxMUNpZHYzdWFTWW9BZFRIK2J0MjY2YjNncExrZ3BTbGhVSjdZMkZpdG9NL016SXlwQ2FhaEtiR1FrcEtpRlJTVzVPVGtoRnUzYmpHM1hWMWR0WVpOVnNiRml4Y0JBQkVSRWNqTXpNU0FBUU1NemxMTFlySEtmTDdLQzJ0VFVsTGc0T0NnRTd3bEppWWFuSGdCS0g4STZxZWZmcXF6TERvNkdrS2hFSGZ2M3NVNzc3eWpkZEZFSkJKaDJiSmxNRFUxeFp3NWMzUWU0ekZqeHVES2xTdll0MjhmT25mdXJQVjRKQ1FrZ01mak1jUGQ5ZEUzU2lFb0tBamR1blhUQ2dFMUYxUlBuVG9GUUgxaHM3Uk5temJoNXMyYjZOT25EenAwNkFBQW1EOS9QcVpPbllwMTY5WWhKeWNISTBlT3BKcVhlbEQ0UmtnRDE3RmRHNXk1Y0JseXVRSUZoVVdJZmZ3TTdkcFV2bVlNSWVUdFlteHNqS1pObTJvdEU0bEV6SWZVOFBCd3ZIejVFajE2OUVDUEhqM3c0NDgvSWlrcGlibUNQMjdjdUFyVmFvcUppY0hhdFdzaEVBakE0WEF3Yjk0OG5TRTdKYlZ2M3g2TEZpM0MwcVZMa1pHUmdSa3pac0RYMXhkZmZmV1Z6akRVdi8vK0d3S0JBQjRlSGhVYWdzUG44N0Y2OVdxdFpTa3BLWkJJSkdDeFdPQndPRml3WUFFbVRacUVCdzhlWU1PR0RaVWFWcXNabHBlWGw0Zkl5RWhteUc1RkNZVkNwdGRTNlJwQnBHSFE5TlRRREYrenNiRmgxb1dGaFdIWHJsMndzN1BEbFN0WHNIMzdkb3dkT3haR1JrYVlNV01HUER3OHl1MGxWZnIxTkdyVUtGeTVjZ1VwS1NsNDhlSUZiR3hzMEw5L2YvajYrdXF0SC9mRER6OUFxVlRpMnJWcmlJdUxnNmVucDliNmdRTUh3c1BEQXhFUkViaDM3eDRlUEhnQUt5c3I5Ty9mbjZrQldWUEdqQm1EWnMyYTRmLys3Ly93OU9sVFpHWm1ncy9ubzJ2WHJoZzBhSkRlZ0w2bWZQMzExK0J5dVRoMjdCaWVQWHNHQndjSGpCczNEcjYrdmpyaDI3Rmp4M0QzN2wyNHU3c3p2ZVFBOVJERGlSTW5ZdUhDaGRpNmRTdTZkKy9PZkpudTJiTW4xcTlmajVpWUdHYUd5dHBXM25OYmsrTGk0bUJyYTF2aG5zL1ZVWlAzcTFldlhoZy9mankyYjkrT1gzLzlGYmEydHVqWXNTTUE5Y1djSzFldWdNMW00NzMzM2l2M1dNdVhMNGRLcFlKS3BhcFNEOE4yN2RxaFhidDJlUDc4T2JadDI0YU5HemNDVVBldUd6eDRzTmEyKy9mdngvSGp4K0h0N1EwK240OUxseTVoNGNLRldMeDRNWGc4SHJQZHdZTUhzWFhyVmpnN08rUENoUXZZdlhzM1JvMGFoZSsrKzA2bm51bUFBUVBRdm4xN3VMdTdZOEtFQ2N6cnRFZVBIbHFoMEI5Ly9JR0lpQWkwYk5rU3QyL2ZSa0JBQUtaT25hbzFMQlpRaHp2VHAwOW53cm1LQkMvRGhnM1Rxc0dxVUNodytQQmg3TnUzRDU2ZW5yQ3pzOFBSbzBkeDVNZ1JOR3JVQ0I5KytDSDY5dTJyTnhBcVRYUGg0OG1USndhRHU0U0VCR1JrWk9qMFFBT0FSbzBhNmRSMXpjckt3dHk1YzlHdlh6K0RQVDRQSFRxRXFLZ29nelZoLy9ubkg2WnVwRVpTVWhKV3JGaUJwS1FrK1B2N2c4UGhJREV4RVlXRmhTZ29LRUJ1Ymk2RVFpR2NuSnlRbEpTRVgzNzVoYWtMQjZoN0pwZjNmcW12TjFwUVVCQ2FObTJxc3k0L1B4OFhMbHlBbTV1YjFudCtjWEV4Z29LQ2NQNzhlYmk3dTJQNjlPbk1PbnQ3ZS96eXl5K1lQWHMyUWtKQ2NPdldMVXlaTW9VdUpKWkM0UnNoRFp3Wnp4VGVyVnJnemdQMUY3YW5DUy9nNkdBSEp3Zjk5UW9JSVc4bnBWSUpvVkNJM054Y0FFQkJRUUYyN3R5SjlQUjBwS1dsSVRVMUZmbjUrY3oyMjdkdmg0bUpDZHEyYlF1NVhJNklpQWpFeDhjejY4UER3OEhqOFRCa3lCQzlYenh5Y25Ld2RldFduRDkvSG9DNlpzMkNCUXYwRmpFdXJVZVBIbGk1Y2lXV0wxK092THc4aEllSDQvang0L0R4OGNISEgzL00xR1BSOUNJcVBaeUN5K1ZDSXBGQUpCS1ZXemRPMDlOTUU5N1oydHBpenB3NW1EZHZIaTVmdm96Um8wZnJmTW40OGNjZnRZNnJxWTJ5WThjT3NObHM1T2JtWXV2V3JkaTZkU3NjSFIzUnZYdDNkT3ZXRFIwNmRNQ1dMVnNNRHVtSmpvNkdYQzZIazVPVFRrMjZxdERNS0VscVQxWldGZ29LQ21CcmF3dHpjM053dVZ4a1pHUmcvLzc5QVA2cktYYjgrSEhzMnJVTHJWdTN4cXBWcXhBY0hJenc4SEJFUjBlamMrZk9jSEJ3Z0VBZ3dQMzc5OEhoY0dCa1pBUU9od09sVWdtWlRBYVpUQWE1WEk2MHREUmN2SGdSUFh2MlJMdDI3VEJtekpoSzFXaXlzTERBM0xsenk5eW1aY3VXV0xod1lZV1BXZFlNZ0R3ZXI4ejF2WHIxMHZ2RnQ3TG5xZXc2Rm9zRlB6OC92VU9xU204L2FOQWdnek5MZHUvZVhlL3hyYXlzOFA3NzcrUDA2ZE80Y09HQ1RnOHJRKzJ0em1OWmtlZTJKczVaWEZ5TXBLUWtEQmd3UUNkZ2FRajNhL2p3NFhxSG5GNjllaFVDZ1FDOWUvYzJXUE90cGdydWErVG01dUxpeFl0NDlPZ1J6TXpNMEtaTkc5eThlUk9qUm8zQ3NHSERNR0hDQk96ZXZSdWhvYUZvM3J3NUFnTUR3ZVZ5TVhmdVhOeThlUk5UcGt6Qi9Qbno0ZVhsaFJNblRtRExsaTFvMTY0ZFZxNWNpUzFidGlBME5CUlJVVkhvMUtrVEJBSUJZbUppbVBjV3pmdk0wNmRQWVdSa0JKVktCWmxNaHJObnowSW1rOEhkM1IzbTV1YUlpSWhBKy9idHNYTGxTcHc5ZXhZYk5tekExMTkvalhidDJzSFQweFBtNXViTThVcitVeWdVa0VxbGtFcWxrTWxrelA5ang0NWx3ajEzZDNmWTJOZ3dzelNmTzNjT1dWbFo4UEx5UW1CZ0lCd2RIWkdkblkzVHAwL2o1TW1UMkwxN045aHNOanAzN2d5eFdJenUzUTJQOXVuUW9RT2VQbjJLK2ZQbm8wdVhManAvZDR1S2luRGp4ZzJEejZ1UmtaRldEYm5FeEVSczNyd1piRFliZm41K0J1dkxhU2FyTWJUKzNMbHpBS0Qxdm5mNzltMDhlL1lNQUF6V2VqVXlNZ0tmejRlVGt4T1NrNU94WThjT2ZQLzk5MGhPVHNiZHUzZnh2Ly85RDRENjg4K25uMzRLQndjSFpzS0ZrZ0Z0UmFoVUt2VHUzUnVPam83TXNoczNibUREaGcxSVMwdUR1N3M3VnE5ZXJmUDV5dDNkSFJzMmJFQmdZQ0R1MzcrUHlaTW5vMmZQbnZEejg2dldpSUEzQ1lWdmhMd0JtalIyUTFwR0pqUDg5TWFkQi9pZ1R3K1ltcnplUXMrRWtQcHI1ODZkV2owNjh2THlzSC8vZmxoYVdzTE56UTFkdW5TQnE2c3JvcUtpa0p1YmkvRHdjRmhaV2VIaXhZdVlQSGt5WHJ4NEFWdGJXMHliTmczSnlja0lDUWxCY0hBdy92cC85dTQ3dktueWJ3UDRuYVJ0V2pyU3ZlaGl0VURMbGkxTEJWRVJSVkFFRkJVUVhMaEFSQVhaNjRlQ0lxZ2dJS3NzQzd3c0FSRlVSaW1GTXJ1Z2pFS2hkTGZwVHByeC9sRnpiRWpTRFducC9ia3VMcHB6VHM1NTByU241OXo1UHMremV6Y0dEQmlBSjU5OEV1N3U3c2pLeXNMV3JWdXhmLzkrWWREa3dNQkFmUFhWVjFVYXYwa1hWQzFac2dTUmtaSEl5OHZEdW5YcnNHSERCbno2NmFjSUNnckN6WnMzNGVEZ1lORGwxTXZMQzRtSmlkaXdZUVBlZlBOTm8rTzRGQmNYWThlT0hVaE9Ub2F6czdQZWhlRmpqejJHRHovOEVGMjdkalVJM29EU20zSGRoWHRVVkJUKytlY2ZwS2VuUXlLUjRPT1BQMGFmUG4wUUVSR0JZOGVPNGV6WnM4SllYdGJXMXVqY3VUTjY5dXdKSnljbnZRdFhoVUtCMzM3N0RRRDB1cTlWbGtLaGdGZ3MxcXV3MFFXZkQ2UHFwcUc2ZnYyNlhsQWxFb21FbWVlNmQrOHVWT2tFQlFYQjE5Y1g4K2JOUTZOR2pmRFpaNStoUjQ4ZU9IandJS0tpb3BDWGw0ZVNraExodVJXcDZreUg5UENOSGowYWYvLzlOelp2M294Ky9mbzlzUEhYSHJhclY2OUNvOUU4bEM2bkQ0dFdxOFdtVFpzZ2tVanc1cHR2R3F6djBhTkhqV2JsRFE4UFIySmlJb0RTYy9YQmd3Y1JFUkdCOCtmUFF5d1dZK0RBZ1hqdHRkZmc3T3lNaElRRXJGNjlHbzBiTjhhc1diTnc0c1FKZE9qUUFUTm16QkJtenAwL2Z6N216WnVIaUlnSXZQZmVlL2oyMjI4UkdCZ0lQejgveko0OVc1Z3BzMXUzYmpodzRBQXVYNzZNM054Y0tKWEtTcDlqSms2Y2lJNGRPeUl3TUJBelo4NkVwYVVsQmc0Y2lMWnQyMkx2M3IyNGNPRUMvdnp6VHlGZ3E4eCtXN2R1RFpsTWh2Lzd2Ly9EMGFOSGtacWFxamRXVzdObXpUQnExQ2c4L2ZUVHdwQVBycTZ1R0RseUpFYU1HSUdvcUNqczNic1hFUkVSaUl5TVJPL2V2VTErVVBENjY2OGpPenNiNGVIaHd2QVVaWWxFSW5oNWVXSE1tREhsZmdDd2I5OCtuRHAxQ21mUG5vVkVJc0dVS1ZPcVhYMlpucDZPMk5oWXRHalJRaS9nN2QrL1B5NWV2QWlaVEFZbkp5ZTlmektaREk2T2pzTDFRbUZoSWNhTUdZUGR1M2ZqaFJkZXdOR2pSNkhWYXRHblR4OEFwZU1rT2prNUNWMW1UVjNIbEVjbWsySHExS25DZTNycjFpMU1tellOYXJVYVBYcjB3R2VmZldieWcwMDNOemNzWGJvVVlXRmhDQTBOUlhSME5PenQ3YXY4dlhwVWlWUUYyWlg3RFNTaU9rMmhWT0xJc1ZNb1ZwVGU3THE3dXFCbmx3N3NiMC8waVBnci9HeU5icmhqWTJPeFk4Y08rUGo0Q1A5OGZYME5McURHakJtRHBLUWt6Snc1RXovODhJTXdZOWtUVHp5Qjk5OS9YN2lJdW5IakJwWXRXeVlNTk8zcTZvbzFhOWJnMnJWcitQenp6NkZTcVNDVlNqRnExQ2dNSHo2OFJqZWVKMCtleFByMTYzSHo1azMwNjljUFgzenhCVVFpRWRMUzBuRHIxaTJEMlJkMWc0RlgxcFFwVXlxc2FQampqejl3N2RvMXBLYW1JakV4RWZmdTNSTXVUTVZpTWJwMzc0N1JvMGNiZExFb0xpNFdncmpUcDAvcnplTFdzV05IakI4L0h2NysvbGk5ZWpXMmJkc0dxVlNLME5EUUNpZDV1SCsyMC8zNzkrTzc3NzZEUkNLQlZDcUZTcVVTanRXMmJWdDgrKzIzbGY1K21QTG5uMytpWDQvSGFyeWZoNkdtdnk5QWFUZmd0OTkrRzU5Kytxbko4Y2R5Y25Ld2NlTkdGQmNYQzdPZTJ0dmJvM1hyMXVqVHA0OWVWVVpsS2pIVmFqVlVLaFZLU2txRXlrWGQ3MDdacmx5bUJnYW51aVVzTEF3clY2N0VlKys5WjNMQTgvcG0rL2J0K1BYWFg3Rmp4NDVINXVkUWQvNTgvZlhYTVhyMDZGcmYvNG9WSzNEaXhBbHMyYklGS3BVS0w3NzRJZ0lDQXRDM2IxLzA3OS9mNlBrK0p5Y0g0OGFOdzhDQkEvSFdXMjhaVkhocHRWcHMyYklGY1hGeG1EMTdOa1FpVVpYT01TcVZDbXExR3NCLzU1YXk1eGdiR3h1SVJLSkt6ektyMVdxRjJaL1ZhalhFWWpIRVlqRWtFb25lMTBEcDljT2NPWFBnNGVFQlB6OC9ORy9lSE8zYXRhdDB3Sm1hbW9vOWUvYWdjK2ZPd3BoakQ4cnExYXV4YytkT1BQNzQ0M2p0dGRjcTdONzU2NisvWXZQbXpTWXJMKy9kdTRmczdPd2FUY1FTRlJVbGpNMm5VQ2p3MDA4LzRlT1BQeGJXRnhZV0lqTXpFMUtwRkc1dWJpYnZCZnYzN3k5TXNGQ1J2WHYzd3M3T0R2MzY5YXQwTzNOeWNwQ2RuVjN0U3Y3NmRNMmhZMkhyVk82Tk44TTNva2RJZW1ZV2prZEVDWStEV3paSFVMT2FkMTBpSXZPcmpUQ2hNblRoMjdadDJ6QisvSGgwNmRJRnc0Y1BOemwyV1h4OFBIYnMySUZubm5rR0hUdDJCRkE2NDFac2JDekdqaDFyc3Z0T2Rady9meDV0MnJTcDFJM0FYMy85aFNOSGppQTFOVlc0d1NqTDB0SVNucDZlZU82NTU4b2RRRjluMDZaTldMOStQWURTR3hVUER3KzBidDBhN2R1M1I3ZHUzZlRHOWpLbHNMQVFKMDZjd05HalIzSCsvSG5ZMjl0ajQ4YU5zTEd4d1prelp6QjkrblNNSGoyNlVqUFo2UVp6M3IxN055d3RMWEgxNmxXOC8vNzdCdHMxYjk0Y1gzNzVwY2t1TUZWUm55NkVqNTAraDk2OSszQUNJaklyclZhTHVYUG40dlRwMDFpeFlrVzFaMytrQitmdTNidDQ3NzMzRUJJU2dqbHo1anlVQ3NYS2hHUkE2ZkFRRlZVTm1ab0FnV3FIcnFwUE43NGFQUnhxdFJySGp2MkQzbDA3bXJzcFZjTHdqYWlCaVlsUHdKWHJpUUJLYnhEN2RPOE1aNmZ5S3lpSXFPNTdXT0hieFlzWGhiRlVsRXFseWZISkdwcWNuQnhFUlVXaGNlUEc4UFB6cTNIRlIwNU9EbEpTVXZRR2dnNFBEMGZYcmwyckhSanB4dFJScVZUUWFEU1FTcVcxV3BsU244SzN5QXN4YUIwY1VtRUZJUkVSRWRVdGNya2NjYkV4Nk55dStoV0M1bEJSK01ZeDM0Z2VNYTBDbXlFOUt4dFoyWEpvdFZxY3VYQVpUL1RxQnN0S1ZJb1FFYlZyMTA3NG1zSGJmeHdkSFEwR1RhL3AvblF6WStyMDZOR2pSdnUwc3JMaWUvWXZOMmRISkNjbk0zd2pJaUtxWjVLVGsrSDZDQmFQUEJvamZ4S1JRQ3dXbzNQN05rTFlWbEJZaFBPWDQ4emNLaUlpb29mSHQ3RW5NalBTaGRsOWlZaUlxTzdMenM1R1prWTYvSHk4ek4yVVdzZndqZWdSWk52SUJoM2IvbGVtZXljNUJZbEpkODNZSWlJaW9vZkhRaUpCeStZQmlJNk9aZ0JIUkVSVUQyUm5aeU02T2hvdG13ZEE4b2pNRUYzV28vZUtpQWdBME5qTEEwMzhmSVRIRjJQaUljL05NMk9MaUlpSUhoNG5tUU5hTmZkSFRQUmx4TVhGUVM2WEc1MThnNGlJaU14RHJWYVhqdkVXRjRlWTZNdG8xZHdmVGpJSGN6ZnJnZUFnVUVTUHNMYXRnNUNabFkzYy9BS28xUnFjT25zQmZYdDJnVFZuN0NFaW9nYkFTZWFBenUyRGtYUTNCWEd4TVNncUxvWmFyVEYzczRpSWlBaUFSQ0tHamJVMVhKMWs2TncrR0JhUDhDemxETitJSG1FU2lSaGRPclhEM3lkT1E2VldvN0NvR0tmUFhVS3ZycDBleWxUcVJFUkU1bVloa2FDSlgyTTA4V3RzN3FZUUVSRlJBOFc3YjZKSG5JT2RMYnAwYkNzOHpzekt3Y1dZSzJac0VSRVJFUkVSRVZIRHdmQ05xQUh3ZEhkRmNNc1d3dU9idCsvZ2VtS1NHVnRFUkVSRVJFUkUxREF3ZkNOcUlJS2FCY0Mzc2FmdytGTHNGYVJuWnBteFJVUkVSRVJFUkVTUFBvWnZSQTFJeHpiQmNQeDM5aGl0Vm92VFVaZFFVRmhrNWxZUkVSRVJFUkVSUGJvWXZoRTFJQktKR04wZmF5L01kcW9zS2NHcHN4ZWdVcXZOM0RJaUlpSWlJaUtpUnhQRE42SUd4c1phaW02ZDJnbXpuZWJtNWVQc2hXaG90Vm96dDR5SWlJaUlpSWpvMGNQd2phZ0JjbmFTb1gxSVMrRnhja29hWXVLdm1iRkZSRVJFUkVSRVJJOG1obTlFRFZTQWIyTTBiK0luUEw1Nkl4RlhieVNhcjBGRVZDNkpSQXcxdTRpVG1halZha2drdkd3a0lpSWlxZzVlUlJFMVlHMWFCY0xMdzAxNEhCMlhnRnQza3MzWUlpSXl4Vm9xUlg1K3ZybWJRUTFVZm40K2JLeXR6ZDBNSWlJaW9ucUo0UnRSQXlZU2lkQ2xRMXU0dWpnSnk4NWRpc1c5MUhRenRvcUlqSEZ6ZGtSeU1zTnhNby9rNUdTNE9zbk0zUXdpSWlLaWVvbmhHMUVEcDVzQlZlWmdEd0RRYXJXSVBIOEptVms1Wm00WkVaWGwyOWdUbVJucHlNN09ObmRUcUlISnpzNUdaa1k2L0h5OHpOMFVJaUlpb25xSjRSc1J3ZExDQWoyN2RJU2RiU01BZ0ZxdFFmaVo4OGpOWXhjM29yckNRaUpCeStZQmlJNk9aZ0JIRDAxMmRqYWlvNlBSc25rQUpHSmVOaElSRVJGVmgwaFZrSzAxZHlPSXFHNG9LQ3pDUCtHUktGWW9BUURXVWl2MDZkRUZ0bzFzek53eUl0TEpsdWNpL2xvaVhGemQ0TzN0RFRzN08wZ2tFbk0zaXg0aGFyVWErZm41U0U1T1JtWkdPbG8yRDRDVHpNSGN6U0lpSWlLcXN5eHNuVVRscldmNFJrUjZjdlB5OFUvNEdaU29WQUFBTzl0RzZOMzlNVmhMcFdadUdSSHBxTlJxSk4xTlFVYTJIRVhGeFZDck5lWnVFajFDSkJJeGJLeXQ0ZW9rZzI5alQxZ3czQ1VpSWlJcUY4TTNJcXF5ekt3Y25JaU1FbTdvWlE3MjZOMzlNVmhhV0ppNVpVUkVSRVJFUkVSMVMwWGhHd2Z2SUNJRExzNk82TnF4SFVTaTB2T0hQRGNQSnlQUENkVndSRVJFUkVSRVJGUTVETitJeUNoUGQxZDBhaGNzUE03S2x1UEU2WE5RbHBTWXNWVkVSRVJFUkVSRTlRdkROeUl5eWEreEZ6cTBhU1U4enM2UjQzaEVGQlJLcFJsYlJVUkVSRVJFUkZSL01Id2pvbkkxOGZQUnE0Q1Q1K2JoZUVRVWloVUtNN2FLaUlpSWlJaUlxSDVnK0VaRUZmTDM4VWJuRG0yRU1lQnk4L0p4L05SWkZCVXpnQ01pSWlJaUlpSXFEOE0zSXFvVVgyOVBkQ2tUd09VVkZPSjR4RmtVRmhXYnVXVkVSRVJFUkVSRWRSZkROeUtxdE1aZUh1aldxUjNFNHRKVFIvNi9BVnhCWVpHWlcwWkVSRVJFUkVSVU56RjhJNklxOGZKd1EvZkgya01pS1QxOUZCUVc0WGpFV2VRWEZKcTVaVVJFUkVSRVJFUjFEOE0zSXFveUR6Y1g5T2pjUVFqZ0NvdUtjZXpVR2VUbUY1aTVaVVJFUkVSRVJFUjFDOE0zSXFvV054ZG5QTjZsRXl3c0pBQ0FZb1VTeDhMUElETXJ4OHd0SXlJaUlpSWlJcW83R0w0UlViVzVPRHZpOFM2ZFlHbGhBUUJRbHBUZytPa29KQ1dubUxsbFJFUkVSRVJFUkhVRHd6Y2lxaEZuSnhuNjlPaU1SamJXQUFDTlJvTXo1eThqTHVHR21WdEdSRVJFUkVSRVpINGlWVUcyMXR5TklLTDZyMWloUlBpWjg4aVI1d3JML0JwN29XUGIxc0xzcUVSRVJFUkVSRVNQR2d0YkoxRjU2eG0rRVZHdFVhblVPSHN4R3NrcGFjSXlWMmNuZEh1c0hhd3NMYzNZTWlJaUlpSWlJcUlIZytFYkVUMVVXcTBXMFhFSlNMaDVTMWhtYjJ1TDdwM2J3ODYya1JsYlJrUkVSRVJFUkZUN0dMNFJrVm5jdUhVSEYyUGlvZFdXbm1La1ZsYm8vbGg3T0R2SnpOd3lJaUlpSWlJaW90ckQ4STJJekNZMVBST256MTJFU3FVR0FJakZZanpXTGhnKzNwNW1iaGtSRVJFUkVSRlI3V0Q0UmtSbUpjL05RL2laOHlncVZnakxXZ1UyUTh2bVRTQVNsWHQrSWlJaUlpSWlJcXJ6R0w0Umtka1ZGU3NRZnVZODVMbDV3aklQTjFjODFqNFlVaXNyTTdhTWlJaUlpSWlJcUdZWXZoRlJuV0JzSmxRYmF5bTZkbXpIY2VDSWlJaUlpSWlvM21MNFJrUjFTc0xOVzRpT1N4QW1ZaENKUkFocDFRSXRtdmlidVdWRVJFUkVSRVJFVmNmd2pZanFuTXlzSEVTZXY2UTNEcHlYaHhzNnRRdUdsYVdsR1Z0R1JFUkVSRVJFVkRVTTM0aW9UbElvbFRoelBocHBHWm5DTXR0R051amFzUzBjWlE1bWJCa1JFUkVSRVJGUjVURjhJNkk2UzZ2Vkl2N2FUY1JkdlM0c0U0dkZhTnM2Q0UzOWZjellNaUlpSWlJaUlxTEtZZmhHUkhWZWVtWVdJczlkaGtLcEZKYjVlSHVnWTl0Z1dFZ2tabXdaRVJFUkVSRVJVZmtZdmhGUnZWQlVyRURrK1V2SXpNb1JsdG5iMmFKTGh6YVFPZGlic1dWRVJFUkVSRVJFcGpGOEk2SjZRNnZWSXZiS2RWeTVmbE5ZSmhhTEVkUzhDWUthQlVBc0ZwdXhkVVJFUkVSRVJFU0dHTDRSVWIxekx6VWRVUmRqb0N3cEVaYkpIT3pSdVgwSUhPenR6Tmd5SWlJaUlpSWlJbjBNMzRpb1hpb3FWdURjcFJpa3B2ODNHeXFyNElpSWlJaUlpS2l1WWZoR1JQWGFyVHZKdUJSekJTVXFsYkNNVlhCRVJFUkVSRVJVVnpCOEk2SjZqMVZ3UkVSRVJFUkVWRmN4ZkNPaVI0YXhLamhIbVFNZWF4Zk1LamdpSWlJaUlpSXlDNFp2UlBSSVlSVWNFUkVSRVJFUjFTVU0zNGpva1dTcUNxNWptMVp3bERtWXNXVkVSRVJFUkVUVWtEQjhJNkpIbHJFcU9BQUk4RzJNNEpiTkliV3lNbFBMaUlpSWlJaUlxS0ZnK0VaRWp6eGpWWENXRmhabzJhSXBtZ1g0c2lzcUVSRVJFUkVSUFRBTTM0aW9RU2hXS0JFVG40QmJkNUwxbHR2YjJxSnRjQkE4M0Z6TTFESWlJaUlpSWlKNmxERjhJNklHSlR0SGpvdXhWNUNWTGRkYjd1bnVpcmF0ZzJCbjI4aE1MU01pSWlJaUlxSkhFY00zSW1xUWtwSlRFQjEzRlVYRkNtR1pXQ3hHOHdBL0JMVm9Ba3NMQ3pPMmpvaUlpSWlJaUI0VkROK0lxTUZTcWRTNGV2MG1ydDY0QlkxR0l5eTNsa29SM0xJNS9CcDdRU1FxOXh4SlJFUkVSRVJFVkM2R2IwVFU0QlVVRnVGeTNGVWtwNlRwTFhlVU9hQjljRXM0TzhuTTFESWlJaUlpSWlLcTd4aStFUkg5S3owekN4ZGpyaUEzTDE5dnViZW5PMW9ITm9PRHZaMlpXa1pFUkVSRVJFVDFGY00zSXFJeXRGb3RidDYraTlncjE2QXNLZEZiNSszcGpsWXRta0xtWUcrbTFoRVJFUkVSRVZGOXcvQ05pTWdJWlVrSjRoTnU0TWF0TzNyandRRU00WWlJaUlpSWlLanlHTDRSRVpXanFGaUJxOWR2NHVidHV3emhxTjVRcWRWSXVwdUM5S3djRkNzVVVLczFGVCtKcUpJa0VqR3NwVks0T1R2Q3Q3RW5MQ1FTY3plSmlJaUlxRTVqK0VaRVZBa000YWkreUpibkl2NWFJbHhjM2VEdDdRMDdPenRJR0k1UUxWS3IxY2pQejBkeWNqSXlNOUxSc25rQW5HUU81bTRXRVJFUlVaM0Y4STJJcUFvWXdsRmRsaTNQUmR5MVd3Z0pDWUdUazVPNW0wTU5RSFoyTnFLam85R3F1VDhET0NJaUlpSVRHTDRSRVZVRFF6aXFhMVJxTmM1Y2lFRndTQnNHYi9SUVpXZG5JeWI2TWpxM0QyWVhWQ0lpSWlJakdMNFJFZFZBZVNHY3A3c3JtamZ4Zzd1cmk1bGFSdzNKemR0M1VhSVZvMVdyVnVadUNqVkFjWEZ4c0JScDBNU3ZzYm1iUWtSRVJGVG5NSHdqSXFvRjVZVndEdloyYU5IVUh6NWVIaHg3aXg2WXlBc3hhQjBjQXBsTVp1Nm1VQU1rbDhzUkZ4dUR6dTFhbTdzcFJFUkVSSFZPUmVHYitHRTFoSWlvUHJPeGxxSmRjRXM4M2U5eE5BdndoVVR5Mytrek55OGZVUmRqY1BEb0NjUWwzSUJDcVRSalMrbFJWYXhRd003T3p0ek5vQWJLenM0T1JjWEY1bTRHRVJFUlViMWtZZTRHRUJIVko3b1FybFZnTTl5NGRRYzNFbStqV0ZFYXRpbVVTc1Jkdlk0cjEyN0MxOXNUelFKODRjZ0J5cW1XcU5VYVZsYVMyVWdrRXFqVm1vbzNKQ0lpSWlJREROK0lpS3JCeXRJU0xaczNRV0JUZnlRbHB5RGh4aTNrNXVVREFEUWFEVzdkU2NhdE84bHdsRG1ncWI4UGZMMjk5S3JsaUlpSWlJaUlxR0ZnK0VaRVZBTmlzUmorUHQ3dzkvRkdlbVlXRW03Y1FrcGFockErUjU2TGM1ZGljVG4yS3Z4OXZSSGc1d01ITzFzenRwaUlpSWlJaUlnZUpvWnZSRVMxeE0zRkdXNHV6c2pMTDBCaTBsM2NTa3FHc3FRRUFGQ2lVdUhhemR1NGR2TTJYRjJjME1UUEI5NGU3cXlHSXlJaUlpSWllc1F4ZkNNaXFtWDJkclpvMHlvUXJRT2I0MjVLS203Y1NrSld0bHhZbjVHWmpZek1iRmhhV0tDeGx3ZjhmYnpoNHV4b3hoWVRFUkVSRVJIUmc4THdqWWpvQVpGSXhQQnI3QVcveGw2UTUrYmh4cTA3U0VxK0I1VktEYUMwR2k0eDZTNFNrKzdDenJZUi9IeTg0ZGZZQzQxc3JNM2NjaUlpSWlJaUlxb3RETitJaUI0Q21ZTTlPclJwaFpCV0xYRDNYaXB1M1VsR1psYU9zRDYvb0JDeFY2NGg5c28xdUxrNHc4L0hDOTZlN3JDMDRHbWFpSWlJaUlpb1B1TmRIUkhSUTJScFlZRUEzOFlJOEcyTS9JSkMzUDUzVnRTaVlvV3dUWHBtRnRJenMzRCtjaHpjWFozaDQrMEpMdzgzQm5GRVJFUkVSRVQxRU8va2lJak14TTYyRVZvSE5VZXJ3TTV3ZU9JQUFDQUFTVVJCVkdaSXo4ekNyYVJrSktlbVFhM1dBQUEwR2cxUzBqS1FrcFlCc1ZnTVQzZFgrSGg1d3RQZEZSWVdFak8zbm9pSWlJaUlpQ3FENFJzUmtabUpSQ0s0dTdyQTNkVUZKU29Wa2xQU2NDYzVCV2taV2RCcXRRQktnN2prbERRa3A2UkJJaEhEMDkwTjNwN3U4SEJ6Z1pXbHBabGZBUkZSM2FWU3E1RjBOd1hwV1Rrb1ZpaUVEemlJaUlqSXZDUVNNYXlsVXJnNU84SzNzU2NzSkk5dWdRSEROeUtpT3NUU3dnTCtQdDd3OS9HR3NxUUVkKytsNGs1eUtqS3lzb1VnVHEzVzRPNjlWTnk5bHdxUlNBUlhaeWQ0ZWJqQnk4TU50bzFzelB3S2lJanFqbXg1THVLdkpjTEYxUTJ0ZzBOZ1oyY0h5U044WVU5RVJGU2ZxTlZxNU9mbkl6azVHV2N1eEtCbDh3QTR5UnpNM2F3SGd1RWJFVkVkWldWcGlTWitQbWppNTROaWhRSjM3NlhoenIwVXZZa2F0RnF0TUViY3BkZ3JjTEMzZy9lL1FaeWp6QUVpa2NpTXI0Q0l5SHl5NWJtSXUzWUxJU0Z0NE9Ua1pPN21FQkVSMFgwa0VnbGtNaGxrTWhteXN6MFJIUjJOVnMzOUg4a0FqdUViRVZFOVlDMlZvbG1BTDVvRitLS29XSUY3cWVtNGw1cUc5TXhzYURUL2RhSEt6Y3RIYmw0KzRxL2RoTlRLQ2g1dUxuQjNjNEc3cXpPc3BWSXp2Z0lpb29kSHBWWWovbG9pZ3pjaUlxSjZ3c25KQ1NFaElZaUp2b3pPN1lNZnVTNm9ETitJaU9vWkcyc3BtdnI3b0ttL0QwcFVLcVNsWnlJNUpRMHBhUmtvVWFtRTdSUktKVzdmdllmYmQrOEJBR1FPOXZCMGM0Vzdtek5jbkJ3aEZvdk45UktJaUI2b3BMc3BjSEYxWS9CR1JFUlVqemc1T2NIRjFRMUpkMVBReEsreHVadFRxeGkrRVJIVlk1WVdGbWpzNVlIR1hoN1FhRFRJek03NXR5b3VIUVdGUlhyYnluUHpJTS9OdzVYck4yRmhJWUdyc3hQY1hWM2c2dXdJbVlNOXU2Z1MwU01qUFNzSHJZTkR6TjBNSWlJaXFpSnZiMi9FeGNZd2ZDTWlvcnBKTEJiRHpjVVpiaTdPYU5zNkNQa0ZoVWhOejBSYVJpYlNNN09nVXFtRmJWVXFOVkxTTXBDU2xnR2dOTVJ6Y1hhRXE0c1QzSnlkSUhPd1oyVWNFZFZieFFvRjdPenN6TjBNSWlJaXFpSTdPenNVRlJlYnV4bTFqdUViRWRFanlzNjJFZXhzRzZGWmdDODBHZzJ5c3VWSXk4aEVTbm9tY3VTNWV0dVdxRlI2WVp5RmhRVE9qditGY1k0eUIwZ2tET09JcUg1UXF6V2MxWlNJaUtnZWtrZ2tVS3MxRlc5WXp6QjhJeUpxQU1SaU1WeGRuT0RxNG9UV1FjMmhVQ3FSbnBHRmpLeHNaR1JtSXplL1FHOTdsVXFOdEl6U3Fqa0FFSWxFY0xDM2c0dVRERTZPcGYvc2JSdXhxeW9SRVJFUkVWRUZHTDRSRVRWQVVpc3IrSGg3d3NmYkUwQnBGNjNNckJ4a1pHVWpQVE1idVhuNWV0dHJ0VnBoekRqY3VnT2d0S3VxazZNTXpvNE9jSFp5aEtQTUFkWlNxNGYrV3FoK08zZnVIQUFnT0RnWTBscWFrVGNyS3d0NWVYbnc5L2N2ZHp1VlNvWExseStqUTRjT05UcmVqaDA3a0oyZGpiRmp4eG9FMHF0WHI0YWpveU9HRFJ0V28yTVFFUkVSVWYzRjhJMklpR0F0bFFvVE53Q2xNNlhxd3JqTWJEbmt1WG5RYVBUTHYwdFVLcjNxT0tBMDFIT1VPY0RSd1I0eUIzdklaUGF3YTJURENyazZhT3ZXclRYZWg0T0RBNTU5OXRrYTdlUHp6ejhIQUt4ZHV4YSt2cjQxYmxOR1JnYkdqeDhQUzB0TGZQZmRkL0R5OGpLNTdkYXRXN0YrL1hxRWhJUmc4ZUxGc0xDbzNtWFIvdjM3a1pTVWhISGp4aG1zMjdadEczeDlmUm0rRVJFUkVUVmdETitJaU1pQTFNb0szcDd1OFBaMEJ3Q28xV3JJYy9PUmxTTkhWbzRjMlRseWc5bFVnZExRTGpVOUE2bnBHY0l5aVVRTUIzdDdPTW5zNFdCdkQ1bTlIZXpzR2tGcXhTbzVjMXF6WmsyTjkrSHI2MXZqOEsyMnVicTZvaytmUHRpM2J4KysrT0lMckZpeEFyYTJ0Z2JiSlNVbFlmUG16UUNBM3IxN1Z4aThKU1FrSUMwdHplaTYvUHg4aU1WaW5EeDUwdWo2b3FJaW8rc2FOV3BrdE9xdWYvLys1YmFsT2c0ZlBsenIreVFpSWlLaXltSDRSa1JFRlpKSUpIQjJrc0haU1NZc0sxWW9rSjJUaTZ6c0hHVExTN3VrS3BSS2crZXExUnBrL3h2WWxXVmxhUWw3ZTFzNDJObkJ6cllSSE94TC8yOWtZODFLdVlmRTE5Y1hhOWV1cmRaekgwUkFWRnZlZSs4OXhNYkc0c2FORzFpOGVERm16cHlwdDE2dFZtUFJva1VvS1NsQnYzNzlNR1RJa0FyM3VXUEhEaHc1Y3FUY2JlNC9qazVHUm9iUmRSVjkvOTNkM1UzK0xxU21wbGE0alZhck5Sa1lVczFsWkdUQXhjWGxnWjJ2ZHU3Y2lhWk5tNko5Ky9ZUFpQOUVWSGNVRlJYQjB0TFM1QWRCU1VsSjhQVDBoS1dsNVVOdGwwcWx3dUhEaHpGdzRNQXFuZXVXTEZtQzlQUjBMRml3b01ySExDb3F3c0dEQjZIVmF0R3hZMGNFQkFSVWVSOWxLUlFLNFRWVXQ4Sjl5NVl0K091dnZ6Qm56aHg0ZUhnWTNXYmF0R25RYXJXWU8zZHV1ZCtyM054Y09EZzRWSGpNdzRjUEl6NCtIaE1uVHF4VUd6TXlNbkR0MmpWMDZOQ2gxb2J4cUVocWFpcVVTbVd0OUZ4b0NCaStFUkZSdFZoTHBmRHljSU9YaDV1d3JLaFlBWGx1SG5MK0hSOU9ucHVIL0lKQ284OVhscFFnTXlzSG1WazVlc3NsRWpIc2JHMWhiMmNMV3h0cjJObzJnbTBqRzlnMmFnUWJheW1EdVZwVVVGQ0FQLzc0dzl6TnFIV1dscGI0NG9zdnNITGxTb3dkTzlaZ2ZXaG9LSzVjdVlJbVRacGcwcVJKbGRybitQSGpNV3JVS0tQclB2cm9JNmpWYWl4ZnZ0eGczWmd4WStEcDZZbjU4K2NiTEsvSXI3LytDaXNURmFLNjhMTzhiWlJLSlo1Nzdya0tqMFBHWldWbFlmanc0WmcrZlRwNjkrNnR0MDZqMGVERER6K0V1N3M3dnZ2dXUwcnRMenM3R3dzWExzVHp6eitQeHg5L1hHOWRkSFEwdG0vZmpwRWpSNkpseTVZQWdKOSsrZ21EQmcxaStQWUltajE3TmdvTEM3Rnc0VUp6TjZWVzFhWFhwVHRIN3RtekJ6WTJOcld5endNSERsVHJlUU1HRERDWWZUa21KZ1pCUVVGQ0dEUjQ4R0NNSERrU2I3MzFGZ0Rnd29VTENBa0pnWVdGQmVSeU9jYU1HWU1CQXdiZ3M4OCtNM21jd3NKQy9Qenp6K2pkdXpjZWUrd3hBS1hoMmIxNzk2clVYaTh2TDZGZEJ3NGN3TEpseTVDU2tpSzByVEtpbzZPUmxKUlVwZU1DUUU1T0RtYk1tSUhZMkZnQVFOKytmZkhwcDUvVzZEMDhjdVFJdnYvK2UrVG41K1BWVjErdDh2TlRVbEt3YWRNbTlPdlh6MlR3ZHVyVUtadytmUnFmZlBKSnVkZXAyN2R2eDY1ZHU3Qmd3WUlLUThXb3FDZ2NPWEtrMHVIYjl1M2JzWGZ2WG9TR2hocUViK0hoNFpETDVTYWVXY3JQencvQndjR1ZPcGJPckZtemtKQ1FnRC8rK0lQWDU1WEE4STJJaUdxTmpiVVVOdFpTZUxxN0NzdFVhalhrOHRKQUxqY3ZIN241K2NqTEs0Q3lwTVRvUHRScXpYK1RPOXhITEJhamtZMDFiQnMxZ20yamY0TTVHNXZTNDlyWVFHcGx5VC8rVlpDVmxZWEZpeGVidXhrMVZsN0lWRjdJZGZQbVRRd2FOTWhndWJFdW1zN096bkIyZGphNkg1RklCRXRMUzVPZi9KYTNqdXFuTTJmT0lEMDkzV2k0YTRwVUtzWGR1M2Z4M1hmZklUZzRHRTVPVHNLNmYvNzVCNmRPblRJNmJtQnRVaWdVT0hQbWpFSDRSdy9PL1BuemNmTGtTZnp3d3c5bzJyUXBBT0QwNmROUUtwVlFxOVVHb1V4MTFZWDN0ajYrcnR1M2IrTzk5OTVEaHc0ZE1IdjI3SEt2SVpZc1dWS3RZL1R0MjFjdlBMcHg0d1krK2VRVFBQbmtrOEs0cDJYRnhzYmlpeSsrd05kZmY0M3UzYnZqNnRXckFGQmhFRjlTVW9MSXlFZ2NQMzRjUC8zMEV6dzlQWkdXbGxhcEQzdksrdVdYWDRSZzZObG5uOFdCQXdld1pjc1d0R3JWQ3QyNmRhdlN2cW9pTWpJU1M1WXNnVnd1eHllZmZJSzdkKy9pdDk5K3cvWHIxekY1OG1TMGJ0MjZXdnQ5K3VtbjhkdHZ2Mkh6NXMwWU1HQ0F5Yi9seG1nMEdpeGF0QWhLcFJLSERoM0NvVU9IRExiNTRZY2ZzR3JWS2dEQTBxVkxzWFRwVW9OdDJyWnRpMisvL1JaK2ZuN0M2NXMzYjE2MVg5UDlzckt5Y09EQUFYVHMyQkVGQlFVb0tDZ0FBSGg0ZU1ES3lncWJObTFDUWtKQ3Vmc1lNV0tFRUw3OTlkZGZPSDc4T0w3ODhzdHlxd1cxV20ydHRMK2hZUGhHUkVRUGxJVkVBaGRuUjdnNE8rb3RWeWlWeU1zclFHNStBZkx5ODVHYlY0RDhnZ0lVRlN0TTdrdWowU0Mvb05Ca05aMUlKSUtOdFJUVzFsTFlXRnNMWHpleXRoRytsa3F0WUZGTE53WDEzY1BxZHBxYW1vcURCdy9paVNlZXFGUUlwVmFyY2VUSUViUnMyUkorZm41VmFsZDFReTZ0Vm9zN2QrNlV1ODNwMDZkeDgrWk5nK1ZGUlVXd3NySXlPWWxGYm01dXJVeHdRWFhIOXUzYllXbHBpVHQzN21ERGhnMG10M053Y01DTEw3NElvSFNNdjg4Ly94eVRKazNDc21YTE1HUEdEQUNsbFNsLy9mVVhIQndjRUJNVGc1aVlHT0g1dDIvZk5xaTJhZDY4T1ZxMGFGSGxOaXNVQ2d3ZE9sVG9na1VQM3A0OWUvRFhYMzloM0xoeFF2QUdsRlk1bFpTVTFHcEFWUmZlMi9yNHV2ejgvREIyN0ZqOCtPT1AyTDU5TzRZUEgyNXkyMjNidGxWcW45ZXVYY1BQUC8rTXBLUWs5T3ZYejZBS3FXblRwaGc1Y2lSQ1EwUGg1K2VIRVNOR0NPdFNVMU14WThZTWRPN2NHZDI3ZHdkUVdpVW5Gb3ZScFV1WGNvOHJrOGt3ZGVwVVRKa3lCWFBtek1IMzMzOFBiMjl2NFhzWEVSRUJEdzhQTkduU1JIaU9RcUhBenAwN3NXM2JOa2lsVW93YU5VcnY3NmhFSXNHVUtWUHc3cnZ2WXRHaVJWaTFhaFhjM053TWpsMFROMi9leEsrLy9vcFRwMDdCMzk4Zmt5Wk5ncHViRzU1OTlsbDA2dFFKMzN6ekRUNysrR1AwNzk4ZmI3NzVacFdQTDVGSU1HN2NPTXljT1JOcjFxd3B0M3J3ZnN1WEwwZDhmRHptekptRHpNeE1yRnUzRGpObnp0VHJOcnByMXk3Y3ZYc1hjK2ZPaGEydExXYk9uSW1oUTRmcUJjYTZuNEZ1M2JwaHpwdzUrUHJycnpGMTZsVE1uajI3VnFxYjE2MWJoK0xpWWtSR1JpSXlNbEpZdm1MRkNnUUdCdUxISDM4RUFHellzQUdiTm0zQ3dZTUhJUmFMQVpSZS93d1lNQUN1cnY5OWNCNGRIWTNqeDQ5ajd0eTVtRDU5dXNuZmFZMUdBNUZJeEErK0s0bmhHeEVSbVlYVXlncFNGeXU0dWpqcExTOVJxWkNmWDREOHdpSVVGQmFob0tBUUJVVkZLQ3dzUW1GUmNibjcxR3ExS0N3cS9uYzcwK1gxWXJFWVVpdExXRmxabGJiRHloSlNxZFcvankzL1hXWUZTMHNMV0ZoWWxQNHZrVHh5RnhkNWVYbll1WFBuQXovT3dZTUhzV25USmh3OWVoVHIxNit2Y1B1bFM1ZmkwS0ZENk5HakIyYk5tbFdsWTFVM1RLeE1GODJ3c0RCY3VIREI2THFTa2hLVGsxakk1ZkphbWVDQ0hvNk1qQXhvdFZxaGkwNWVYaDdTMDlNQkFHNXVib2lKaWNHbFM1Y0FBSnMyYlNwM1h3RUJBVUw0QmdCdDJyVEJpeSsraUYyN2R1SEVpUk40L1BISGNmandZZUZZOTFmV1hMcDBTVGlXenNpUkk2c1Z2bWswR2lnVXBqL2NvTnFWbFpXRjFhdFh3OXZiRzBPSER0VmJOMkhDaEZvOVZsMTViK3ZyNjNyaGhSZXdmLzkrckYrL0huMzY5SUducDZmUjdTcXFtTXJMeThQYXRXdXhmLzkrK1BqNFlQSGl4U2FEbFRmZWVBT0ZoWVVHRlgwcWxRb0JBUUY2UXlLY09uVUtMaTR1Q0E4UE43cXZYcjE2d2M3T0RrQnBkZHhMTDcyRUhUdDJZTjI2ZFVJMXJVS2h3STRkTzNEaHdnVjA2ZElGTDcvOE1tN2Z2bzNRMEZBb2xVcTgrdXFyR0RKa2lOR3h3Z0lDQWpCOCtIQnMzcndaeDQ0ZHc5Q2hROHY5MEFHQWNFNHJ1NTFZTE1acnI3MEdvUFM5UFh2MkxIYnYzbzB6Wjg3QXhzWUc0OGFOdzlDaFE3Rnc0VUpFUkVSZzh1VEo2TnUzTDlhdVhZdjE2OWRqMTY1ZE9IcjBLUHIyN1l1WFhucXAzUFBndm4zN0lKZkxoZUVpZXZic2lhQ2dJQncrZkJndnZmUVNtalZyVm03N3RWb3RWcTFhaGIxNzkyTGl4SW5vMXEwYk1qSXk4T3V2djJManhvMVlzR0FCUkNJUjR1UGpzWGZ2WGp6MzNIUG8yclVydEZvdHVuWHJoblhyMXNIUHp3ODllL1kwMkhlblRwMHdjK1pNeko0OUc4cC94MG8yOWdGZFltS2l5WFZ1Ym01NDhza25BUUFYTDE3RXdZTUg4ZUdISCtMNTU1K0hWcXZGOU9uVGtacWFhdEMxTlRFeEVXNXVia0x3QnBSMlZ3YUF3TUJBWWRrSEgzeUFuSndjSER0MkRJc1hMOGJubjM4T2tVaUVzTEF3dmQvSnJLd3NBS1hEZWR3dktDaEk2UDVNcFJpK0VSRlJuV0pwWVFFblJ4bWNIR1VHNjlScU5RcUxpMUZZV0l6OGdrSVVGcFVHZEVYRkNoUVhGNk5Zb2F4VUNieEdvMEZSc2FMY0tqdFRiU3NieUFtUEphVmZTeVJpaUNVU1NNUmlpTVZpU0NSaVNNUmlTQ1NTZjcvKzkvOS9nenpEZjlCL2pQK1dQUWc1T1RuNDZhZWZIc2krZGJSYXJmQ3ArelBQUEZPcDV3d2VQQmlIRGgxQ2VIZzQ0dVBqaFRHd3pPM09uVHRvMzc2OVhsZmRPM2Z1NEsyMzNoSSt6YjVmLy83OWpWWVlob2FHUWlZei9Ca3ZhOEtFQ1JXKzkrVnR3KzRnMVROcTFDaG9OQnJoY2RreDNmNzQ0dy84L1BQUENBZ0l3S3BWcThwOWY5NTU1eDI5R3h5ZE1XUEdJQ3NyQzBGQlFWQXFsY0xQd3YzajlQVHYzeCtEQmczQ1J4OTlWRXV2akI2bUxWdTJvS2lvQ08rODgwNjFCM21uaDBNc0ZtUEVpQkZZdUhBaE5tN2NXRzVsVkVwS0NseGRYUTNlMDMzNzltSHQyclZRS3BWNDQ0MDNNSHo0Y0tPLy93Q0V5WHVDZ29KdzllcFZvVnRwWW1JaTR1UGpNWERnUUp3OWV4YmR1bldEWEM3SGpSczNBSmp1OXRxcVZTc2hmQU9BdDk1NkMvbjUrWGpoaFJlRVpWS3BGSXNYTDBac2JDeTJiTm1DS1ZPbVFLdlZvblBuenZqcXE2K016Z3BlMXNpUkk5RzllM2NFQlFVQkFEWnUzRmp1OWpwbHR4T0x4ZWpYcngvMjd0Mkx2Ly8rRzVtWm1iQ3pzOE9JRVNNd2JOZ3cyTnZiQXdBKy9mUlR6Sm8xQzRzWEwwWndjRERjM053d1ljSUVEQm8wQ092V3JjT1JJMGZ3NTU5L3d0ZlhGNis5OWhxZWVPSUpnK1B1M0xrVFNVbEplbU8xamhneEFqTm56c1RxMWFzcm5BamkzcjE3K1AzMzM0WDk2OGF2ZS9ubGx4RWZINCtrcENTSVJDTFkydHBpOE9EQjZOKy92N0ROc0dIRGNPdldMUUJBY1hFeHJLMnREZmJmdVhObmJOaXdRUmgrb0x3UDZJeXRDdzRPeHBOUFBnbTVYSTcvL2U5LzZOS2xDNTUvL25rQXBSTkVSVVZGWWZueTVYcGp3cWFucHlNeU1oSjkrdlRSMjFkcWFpckVZakdhTjI4dUxCT0pSSmc2ZFNyUzA5Tng1TWdSdUx1N1k4eVlNZGl5WlF0eWMzTU4yck51M1RxRFpZTUhEMmI0ZGgvK0pTQWlvbnBESXBIQTN0WVc5cmEyOEhCek1WaXYxV3BSckZDaXVMaTArcTAwbEZPZ1NQSGYxd3FGRWlVcVZiV09YNkpTVmZ1NU5WVjJmS2phMEtOSEQ3aTZ1bGE3VW1IZXZIbDZYUlJNdVhqeElsSlRVeUdSU0RCZ3dJQks3VHN3TUJEZHVuVkRSRVFFMXF4WlV5ZkdwU3NxS2tKR1JvWkJ0eC9kVFZIWkxtV1ZZV3J5aHJJcTZnWmIyVzFxVThTWmN3LzFlT2F3YU5FaWFEUWEzTGx6QnovODhBTmVlKzAxdEduVEJrQnBGV2Q4ZkR4bXpab0ZrVWlFa3BJU2s3TVBscFNVNk4wUTYxaGJXMlBhdEdrQWdMTm56MEl1bCtPTk45Nm85dXgwMTY1ZHcvYnQyM0hwMGlYazVPVEEydG9hQVFFQmVQUE5ONFdxbS91N2laZDlmSDkzdnFTa0pHemZ2aDNuejU5SFptWW1iR3hzRUJnWWlKZGVlc2xvdDdleUE5dkh4c1lpTkRRVVY2OWVoVWdrUXN1V0xmSFdXMitaSE5mbzl1M2IyTFJwRTg2ZE80ZkN3a0o0ZW5xaWYvLytlUG5sbHczQ2piTEhPWExrQ01MQ3dwQ1Nrb0xHalJ0anpKZ3g2Tm16SjVSS0pUWnMySUEvLy93VGNya2MzdDdlR0RGaUJKNTY2aW1EWTZlbXBtTFhybDA0YytZTVVsSlNJQktKMExScFU0d1lNVUxvN2djQTU4K2Z4NVFwVTJCdGJZMk5HemZDMGZHL0lSUjBnOUJiV1ZsaDllclZRbmU0d3NKQ0hEcDBDRFkyTmthREFWT1RBVlRuZTFtVjk5YVltcngvZGZsMUdhT3JDRHA5K2pTQ2dvTHd6VGZmQ01GSTc5NjlzV0xGQ2h3OWVoVGp4NC9YKzNCazRjS0Z3cy9jaHg5K0NKbE1oczgvLzF3dnJQaisrKy9Sb2tVTFRKOCtIVjVlWHNqS3lzSzBhZFBRdjM5L1hMbHlCVWVPSEJIYWJXcENpdkR3Y0wzcXRsOSsrUVVIRHg0RUFPemV2UnVOR2pVUzFvMFlNUUl1TGk1R0ovcVJTcVdZUEhteThMaThZU0xPbkRtalY1MEx3T2drTTFaV1ZrTHdCbFQ4SG93Wk13WkpTVWtHMjZXbnArUDMzMytIdDdjM1JvMGFoZmJ0MjhQYTJycjBBOVRpLzNvM2ZQVFJSMElvcWFzOHRyS3l3cGRmZm9sUm8wWmg1ODZkT0hic21GNEYyKzNidCtIcjYydnlRNUVlUFhxZ1JZc1c4UFB6ZzBhamdWZ3NSa3hNRERadTNDaDBkZFh4OXZiR3lwVXI0ZW5waVowN2R4cDhVSG5peEFtOXgzdjI3REU0M3N5Wk16Rm56aHhobkx5U2toTHMzTGtUenovL1BCbzFhcVIzWFdmcys2bjd1U3Z2ZS8zNzc3OGpNek1UYVdscEJ1L3pPKys4QTZDMFI0Q05qUTJtVFp1R2twSVNEQjA2Rk51MmJVTmFXaHBrTWhraUlpTFFyRmt6ZzNPdXBhVWxaczZjaVFVTEZtRGd3SUVBU29POXNzYU9IWXZVMUZUczI3ZFBiM2xWaGlacFNCaStFUkhSSTBNMzVwdU50ZFJvNVp5T1JxT0JRbGtDcFZJSmhWSUpoYklFeGNXS2Z4K1gvTHRNQ1ZWSmFkaFdVcUtDU3ExK2lLK2s5cTFldlZydnNXNU1sNHE2anBpaWUzN1ovUTRkT3RRZ0pOUmRrSFh0MnJWS2d4eVBIajBhRVJFUnVIRGhBcUtpb3RDcFU2ZHF0Yk8yNkVLdTMzLy9IYi8vL3J2QitzMmJOMlB6NXMxR241dVVsR1R5UXRUZjM5L2d2ZEhadjM5L2hiT2RscmZOZzVqdE5PTHMrVnJkMzRQU3JsMjdhajlYRjFqcGd0VW1UWnFnWThlT1NFdEx3NnhaczlDK2ZYdjA2TkVEUUdsVjNMVnIxL0MvLy8zUG9KSlJwVktaRE9aMDh2THk4UGJiYjhQR3hnWi8vZldYd2ZyazVHU2p5MXUzYmcwUER3K0VoNGRqenB3NVVLbFU4UEh4Z2ErdkwzSnljaEFiRzR2NCtIamh0VHoyMkdQUWFEUTRkKzZjOE5pWThQQnd6SnMzRDBxbEVtNXViZ2dKQ1VGbVppYWlvcUlRRlJXRjBhTkg0L1hYWHpmNjNNT0hEMlA1OHVYdzkvZEh5NVl0a1pDUWdBc1hMdUN6eno3RGloVXJETG8vUlVWRlljYU1HVkFvRlBEMzk0ZS92ejhTRWhLd2R1MWFSRWRIWSs3Y3VVWnZvcmRzMllKZHUzWWhNREFRU3FVU3QyL2Z4cXhaczdCdzRVS0VoWVhoNHNXTGFObXlKU3d0TFhINzltMHNXclFJZG5aMkJnUEZUNWt5QmNuSnlYQnpjME9yVnEyUWxaV0Z1TGc0ekpneEE3Tm56eGEyNzlDaEEvcjI3WXUvLy80Ym9hR2hlUC85OTRWOXJGNjlHaXFWQ3VQSGo5ZTdjWStNakVSUlVSRjY5ZXBsdE9xbElsWDVYbGIydmEzTlkxYVhPVjVYV1N0WHJzVHAwNmZoN2UyTnVYUG42cjAzbHBhVzZOcTFLLzc4ODArRWg0Y2JyZFNXeVdTWU9IRWlsaXhaZ29rVEorTE5OOS9FSzYrOEl2eWNob1NFd012TEN3a0pDWmc1Y3lia2NqbGNYQXcvS0N3YnBseTdkZzNUcGsxRFptWW1oZzRkaXY3OSt3dUJVbjUrdmpEQWYxRlJrUkMrYVRRYVpHZG42NFZoRlJrK2ZEaWVmdnBwNGZIdnYvK09zTEF3dmFyc3RMUTBUSjA2VlhpY2taR2hOODZwaDRlSDNqaXNpWW1KOFBEd3FOSk1wRzV1YnRpd1lZTVFZbGMxcE5telp3OENBZ0x3NmFlZll1TEVpY0k1dHFpb0NHKy8vVGI2OU9tREw3LzgwdWh6UlNJUmZ2amhCNzN4eTNUbnQ5RFFVSHo4OGNkNjI5L2YvYmdxb1c5eWNqTGVlT01OdldXNkR4VDM3dDJMcVZPbklpUWtwTkw3TStYVlYxK0ZuNThmWnM2Y2lXKy8vUlpTcVJRZmZQQUJQdjMwVTRTRWhHRE1tREVJRHcvSDFxMWJrWitmai9mZmZ4OU5temJGNmRPbmhjRFF5OHNMWDN6eGhkSDlPenM3bC9zQnFGcXRydkR2SFAySDRSc1JFVFU0WXJGWUNPa3FTNnZWUXFWV2x3Wngvd1p5SldYK1Y2bFZVS3MxMEtqVlVHczBVS3MxVUF0ZnEwc2ZhOVRDTmhxdEZscTlmeEMrQmdBdDlKZlhWR1VIaXE2SnA1NTZTaTk4eTh6TXhNbVRKd0ZVdnN1cFRvc1dMZENsU3hkRVJrWml6Wm8xNk5peG8xbkgzTE94c2NHYmI3NnB0K3oyN2RzNGV2UW8zTjNkOGV5enp4cDkzcnAxNnlDVHlUQmt5QkM5NVZxdEZ1dlhyemU0YVNuN1h0ZkZicU1mdjF2NTJUM042YS93c3pYZVIwUkVCQUFnUGo0ZUxWcTBnS3VySzRZT0hTcFVNcVducCtQbzBhTm8xYXFWMFM3RVphdmk3cStjR0R4NE1DWk9uSWo1OCtlWDI0Wno1ODRKNFVOWlU2ZE9oWWVIQjFhdFdnV1ZTb1hKa3lmcjNWaG5abVlpT3p0YmVMeGd3UUlVRlJWaDhPREJ3dVA3cGFhbVlzR0NCU2dwS2NIRWlSUHgvUFBQQzc5emtaR1JtRDE3TmpadTNJajI3ZHNMbFlCbC9mcnJyNWcvZjc0UWt1VGw1V0h5NU1tNGNlTUd0bTdkcW5kVG41bVppYmx6NTBLbFV1R3JyNzVDMzc1OUFaU09FelZseWhSRVJrYmk2Tkdqd3BoR1pSMDllaFJyMTY2Rm01c2IxR28xNXN5Wmc1TW5Ud3BoM2M4Ly93eGZYMTlvdFZvc1hMZ1FSNDhleFk0ZE93ekN0K2JObTJQS2xDbkM3SDVBYVRnVEZoYUdiZHUyNlcwL1ljSUVuRDU5R3Z2MjdjT3dZY1BnNGVHQitQaDQvUFBQUHdnS0NqS29ITks5WjlVTmdhdnl2YXpNZTF2Yng2d3VjN3d1blFNSERtREhqaDJReVdSWXNHQ0JYZ1dqVHJ0MjdmRG5uMy9pL1Buekp2OW05ZXJWQ3kxYnRzVHMyYk94ZXZWcTVPVGs2RldRWDdod0FWOTk5UlZrTWhtV0xGbUN3TUJBazJPMS9mSEhIMWkyYkJrZWYveHhvY0pwOSs3ZGVPKzk5L0Q4ODg5anc0WU55TS9QQjFCYVpha0w4bEpUVTZGV3E5RzRjV05oWDZiT01Ub3ltVXh2SWdYZE9ldit5UlhLT25mdW5GN3dVbmFmQlFVRitQampqOUcxYTFlVHdZMHBaYi8zMDZkUHIzQjdsVXFGSDM3NEFTNHVMbm9Wd21WRG42dFhyMEtqMGVoVkl4cHovMnZzMWFzWC9QejhjT2pRSVl3WU1RSWVIaDRtbjF2VGFxNWV2WHBod1lJRm1EOS9QaVpObW9UUm8wZFhxZ3ErUENLUlNBaEV2Ynk4aEdzS1YxZFg0YjBOQ2dxQ282TWozbi8vZmVIdjE0Z1JJeEFZR0FoM2QvY2F6Y2F1VkNwTmZnQkloaGkrRVJFUlZZSklKQ29kNDgxTVkvZlVORXdvKzRtdHFYSElBTk5kUmFwajM3NTlVS2xVY0hWMXJYQ1dObU5Hamh5SnlNaElKQ1FrNE1TSkUralZxMWVGenhrelpreDFtbHBoME9YajQ2TjNrWnlSa1NGOFNqNWh3Z1NETGpvNjY5YXRnNE9EZzhFRmRuSnlNdGF2WDI5UUZWRjJyREV5bjdTME5HR2lnejE3OXVEUFAvL0UvUG56TVhyMGFHR2J6WnMzUTZWU1lkeTRjZEJxdFFiaHNGS3BGRzRPVzdac2laRWpSd3JQMHpIV1Zha3lkRGM3cWFtcEFJQ09IVHZxclhkeGNURmFjVk9lblR0M29yaTRHTTg4ODR3UWVPaDA2ZElGdzRjUHg0WU5HN0J6NTA2ajRkdklrU1AxcXBQczdlM3h4aHR2WU1hTUdRYVRSdXphdFF2NStma1lQbnk0RUx3QnBZSEEyTEZqOGRWWFgrSHc0Y05HdzdmUm8wY0xWV1lTaVFTalJvM0N5Wk1ua1plWGh3OCsrRUM0a1JTSlJIamxsVmR3OU9oUlhMbHl4V0EvMDZaTk0zalBoZzRkaXJDd01JUHRYVjFkTVhyMGFLeGN1UkxyMTYvSGxDbFRzSExsU29qRlluenl5U2NHKzdsKy9UcUFxbmRIMTZuSzk3SzJQSXhqbXVOMUFhWERIeXhidGd4U3FSUno1ODZGdDdlMzBlMTBGV2ZYcmwwcmQzOXVibTVZdW5RcHRtelpZdkM3MHFwVkt3d2NPQkN2dmZhYXllRWlNakl5c0h6NWNvU0hod3NCekpFalIvRGNjOC9CMXRZV3k1Y3Z4L1hyMTRXdWhJY1BIOGJWcTFlRm9MaHNWYTZPcVhPTXpxcFZxN0JxMVNxRDVlVUZTdDI3ZDhmUFAvOE00TDh1akRxMnRyWVlObXdZMXE5ZmovYnQyMWY1QXpZZFUzODd5MXF5WkFsS1Nrb3diZG8waytQb1hiNThHUUNNbnB2S0l4S0pNR0xFQ0N4YVJkR2c4d0FBSUFCSlJFRlV0QWhidDI0dGQ0ek5YYnQyVlhxL0tTa3BlUGZkZHcyV2QrclVDVC8rK0NPKy92cHJ2VzdFdFNFakkwTUlKN096czRXL0R5NHVMbGl6WmcxdTNyeUpJVU9HWU42OGVRZ0pDY0hVcVZNeGN1Ukl2UFhXV3liM2VlL2VQYmk0dUpnTTJJcUtpbXA5V0pSSEdjTTNJaUlpTWtwZHlhNjJ4cWFnVnlxVjJMOS9Qd0JnNE1DQkppK1l5eE1jSEl5MmJkdmkwcVZMMkxScEV4NS8vUEVLcTk5MEF4NC9TTWVQSDhmMzMzOFB1VnlPbDE1NnFWSTNEMEJwMjFhdFdnVmJXMXZFeDhjREtPMTJXcGJxM3pFRlJTSVJQMDAybzcxNzk4TER3d01wS1NsNDU1MTNzSGZ2WGt5ZVBCbHo1c3hCbXpadGNPL2VQUnc4ZUJDOWUvZUdrNU1UeG93Wmd3OCsrRUN2ZTdSS3BSTGV3OWF0V3d0aldwVzlNZFpWS2VqQ21vcklaREs5c1JaYnRXcUZ5NWN2WS9IaXhaZzRjV0tOS2hpaW9xSUF3T1RZakgzNjlNR0dEUnVFbTl6N0dRdkhkZDNpeWxiaEFjRHAwNmNCUUJoSHlOaHpUQVVnSFRwMDBIdGM5bmZvL3VvMkh4OGZBS1UzaVBlUHo2YzdsNmhVS3R5N2R3OTM3OTRWdXBlWGxKUkFvVkRvVmRrTUdUSUVodzRkRWdaNmo0Nk94ckJodzR6T21xaTc2UzJ2aXFZOFZmbGUxcGFIY1V4enZLN2s1R1RNbWpVTEdvMEdNMmZPTEhjQ0gzZDNkd0NsNFh0RkxDd3M4Tnh6ejJIWHJsM0NESjVBNmU5Ui8vNzlUUVlTSlNVbEdEOStQR3h0YmJGNDhXSzk2a2lSU0lUaHc0ZWplZlBtK08yMzN6QnAwaVE0T1RuaDVNbVRpSW1KRVNxbzQrTGlBRUN2MjZtcGM0eE9kYnFkMnR2YkM1TWdHRE55NUVpY1BYc1dLMWFzUUVoSVNKWFBQL0h4OGJoNzkyNjUyMXkvZmgwSERoeEF6NTQ5Y2YzNmRlRmNlWDh3Zi9IaVJVaWwwbXJOQlAzRUUwOWcvZnIxT0hUb0VGNS8vZlVxRFpGUkhSNGVIdmp4eHgrRmE2ZUtLdXBNclgvc3NjZjBLa0kvL1BCRDRldjd1NHFLeFdLY09IRUN4Y1hGeU1yS0VpcTdrNU9UaGE5dGJXME53c3ZObXpmajNMbHpXTEJnQVdKaVlnemFVRkJRQURzN094dzRjTUJnM2UzYnQ0WGwxUTFuSHpVTTM0aUlpQnFnMU5SVXZTNHBaWmZyR0xzeE5pWXNMTXlnMjkzQmd3ZVJuWjBOS3lzcmc4cUFxbmpsbFZkdzZkSWwzTGh4QStIaDRlalpzMmU1MjV1cTJFdFBUOWNiaytsK0ZZMlBwbEFvY09MRUNlellzUU1KQ1FrQVNnZk96OC9QTDNjOEZGMlFzWGp4WW1nMEd1RWlWeXdXbzNYcjFnYmQxWXFLaW9SOW03T2JiVU9XbjUrUFBYdjJZTWlRSVFnTkRZV0Rnd01XTFZxRWp6LytHRGR2M2tTYk5tMndldlZxU0NRU3ZQUE9PM0IxZFlXVmxSVldyRmlCVmF0V0NZTldsNjE4cThqOVZTV20zTitWYk5La1NaZzVjeWJPbnorUHNXUEhva09IRG5qbW1XZlF1M2Z2S2dmZUtTa3BBR0R5QnRyTHl3dEFhZGRRdFZwdEVMb2I2M3FycSt4UTNUZFJ6YjE3OXdDZzNJcUx2THc4bzh2dm44U2liRWp0NE9DZ3Q2NXNlSGIvR0h4bno1N0Y1czJiRVJjWFo5QSt3TEFLVlNLUllPTEVpWmcwYVJMV3JsMExEdzhQZ3pHZGRBb0tDZ0NnMnBVdFZmbGUxcGFIY1V4enZLNFpNMllnTHk4UDc3NzdMcnAyN1ZydXRyb1pQeFVLQlZRcWxjbFphZ3NMQy9IYmI3OGhMQ3dNYXJWYUNDelVhalYrL2ZWWDNMcDFDME9IRGhVbTR5akwwdElTa3lkUFJxZE9uU0NWU2hFVkZZVVZLMVpneVpJbHduNDZkZXFrRitTM2Jkc1daODZjRVFMa00yZk93Tm5adVVwaFYzVzZuVlpFTEJaajBxUkplT2VkZHpCLy9uejgrT09QVmZxN2RlalFJWU9CK2swNWVmS2tNSXdGb0IrK0tSUUt4TWJHSWlRa3BGb3pDNHZGWXJ6d3dndFl1WElsZHV6WWdiZmZmdHZvZHZjUEgxRVRaYjlQOXc5cEFaUlcyY25sY2p6Ly9QTW1xNWp2citEVURXWHh5aXV2WU02Y09lallzYU53WGFQVmFuSDA2RkZvTkJxOW1kbi8vdnR2L1AzMzN3Q0FnSUFBL1BMTEw4STZyVmFMeU1oSWlFUWlpTVZpazdQdHBxU2tHRjEzNGNJRlhMaHdBUURETngyR2IwUkVSQTJRUkNJeCt1bnVyVnUzaEsvSGpoMkxVNmRPSVRZMkZzODg4NHpCaGQ3VnExY1JFUkZoTUV1aldxM0c5dTNiQVpSZWNOV2tTMEtYTGwwUUVCQ0F4TVJFaElhR0dnM2ZMQ3dzOE5sbm41bmN4NlpObTdCcDB5Wjg4TUVIR0RSb2tORnRUTzBqTFMwTlM1Y3V4YVZMbDZCVUt2WFdGUmNYNDQ4Ly9xamlLNExKTHI4QWhQRjlGQXBGcGJyUVRwZ3d3ZVROVGwwY002NCsyTGh4STREU01ReERRME1CbEk1UjlQUFBQOFBhMmhybno1L0hzV1BITUc3Y09DSFFIVDkrUEtaT25ZcWRPM2ZpbFZkZUFWQzVDUmZLNnRPbmovQmNZOG9POUsvVHVIRmpyRnk1RXYvODh3LzI3ZHNuakJFWEdocUsyYk5uQzRGWlplakNKbE0vVDdybHVodXhtdEFkcTBPSERsVys0YThOLy96ekQrYk5td2NiR3hzTUdUSUVyVnUzaHBlWEY3eTh2UERDQ3krWWZKNmpveU1zTEN5Z1Vxa2dsVXBOM3VqcmZ2Y1lvSnRma3laTmtKcWFpbVBIanVHNTU1NHJkMWJoc3UrWHNmTm5mbjQrZHUvZWpiQ3dNQlFVRk9ESko1L0VtMisrS1ZRNFNpUVNMRnUyREQvKytDUEN3c0p3NXN3Wm8yUGxXVmhZQ09QQWhZYUc0dTdkdTBoS1NrSkdSb2JlZHYzNjlRTUFZZmJ2VTZkT3dkL2ZIemR1M0RENXQ4d1V1Vnl1VnhrdWw4c0I2RmVMVjZiaTczNit2cjRZUDM0OG5KeWNxdjN6SGhZV1pyRHMrdlhyY0hSME5BaWVmdnJwSnh3NWNrUnYyZm56NTZGVUt0RzVjK2RxSFI4by9iQngvZnIxMkxkdkgwYU5HbVUwT0svcGhBdGxUWmt5QlI0ZUh2anNzODhNaHFXSWlvcUNYQzVIeDQ0ZDlhclpLbUpwYVNuOHpaRklKSHJCNy9uejU1R2NuSXpwMDZlalZhdFdBRW9yRjRjTUdZS1hYMzRaQUF6T1ovSHg4Y2pLeXNLd1ljUFF1SEZqZy9mcDlPblR3b2VQSDMzMFVhV0dCbW5vR0w0UkVSRTFRSzZ1cnBnMWE1YkJjdDJZYjBEcExGcE5temJGVjE5OUJVdExTN3o2NnF2Q2RscXRGdSsvL3o3NjlldG5NSnZmSDMvOGdkVFVWRmhZV0pRYkpsU0dTQ1RDc0dIRDhNMDMzeUFoSVFFUkVSRUdYY3YyNzkrUDRPQmdZWHlsUFh2MlFLdlZDamZSWGw1ZVVLdlZXTFpzR1dReW1kRUxSSkZJaEt5c0xJTXVGKzd1N2tMWThOUlRUK0dGRjE0UXV2ZVpDdERLVTFIM2tweWNIQUNsNFVSbHV0RHF1c2xSN1ZBcWxkaTdkeStHRFJ0bWNQTmxiVzBOdVZ5T0pVdVdvR25UcGhnMmJCaUEwdmVxVmF0V0NBd014T2JObS9IMDAwL0R4c1lHV3EyMjNCdjkrOGxrTWdRR0JsYTV6V0t4R1AzNjlVTy9mdjJRbUppSTVjdVg0K0xGaS9qbW0yL3c3YmZmVm5vL0xpNHVTRWxKUVhKeXNrRUZHZkJmdFpxYm0xdU5ReVZuWjJla3BxWmkwcVJKMWU2YVdST2JObTJDVnF2RjExOS9yVmRoVkZ4Y2JQSTVXcTBXMzN6ekRUUWFEWHIyN0ltVEowOWk2OWF0ZWwwT2RXeHNiSkNmbjQvQ3drS2htb3JNWS9Ma3laZzJiUnBpWW1Ld1lNRUN6Smd4dytUUHI2N3kyTUxDd21od1BtL2VQSnc5ZXhidDI3Zkh1KysrYTNSTVB4c2JHMHlhTkFtZE9uWEMwcVZMOGRsbm54bk1hdm56eno4Ym5OK1hMbDFxc0M5ZCtOYW5UeC84OU5OUDJMNTl1OUN0OHFtbm5xckVxLy9QdG0zYmpFNjhWTjF4VXNzcUw3Q3VER016UlgvKytlZDQ4Y1VYRFQ1ME1EWWNneTdJcktpeTBaaWlvaUxZMk5qQXpzNE9UejMxRkE0ZE9vUzR1RGlqTTZ6WGRNSUZuZXpzYkZ5NmRNbGdyRTZnOUxYLzlOTlBrRXFsZXVQUEpTY253OUxTMG1nRnZ5NG92bmZ2bnZBM0p5TWpRKzluN1AvKzcvL2c0ZUdCWHIxNjZmMzgyOWpZbU93VmNPellNUUNsM1hKRklwSEIrM1R4NGtWWVdGakEwZEVSdTNidHdzQ0JBNnRWZWRpUThMdERSRVRVQUJVWEYrUE1tVE5HbDVmVnVYTm4rUHY3NDhDQkF4ZzJiSmhRU1hQNDhHRWtKQ1RnMDA4LzFkdGVvVkJnL2ZyMUFFcHZEblJqNk5URUUwODhJY3dxRnhvYXFoZStKU1ltWXRteVpiQ3pzOFAyN2R0aGFXbUpGU3RXUUtQUkNEY0VUejc1Sk83Y3VZTk5temJoZi8vN0gzeDhmUFFHcWdaS1ozVmJzMllOSEJ3YzhQMzMzd3RqUlFIQTU1OS9EbXRyNjBvRktldldyVU5oWVNIZWUrKzlhcjFXWGJmZlRwMDZZZUhDaFNhMzA5MEU3TisvMytUWWNCVjFwU1ZEVmxaV0dEQmdBSVlQSHc2RlFtR3cvdHR2djBWS1NncWtVaWxlZXVrbEtKVktnKzV5R3pac0VMcFRQdXh4K3dJQ0FqQjE2bFNNR0RFQ3NiR3hldXZLVnFzWjYxTFhvVU1ISERod0FJY09IVEk2THRZLy8vd0RBRFdxTHRFSkRnNUdhbW9xSWlJaWFuempYaDI2MFByK3NGUFhSY3FZblR0M0lpNHVEb01HRGNMWXNXTngrZkpsYk42OEdYMzc5dFU3WHdDbG9YMStmbjZGM2QxclMwWHZiWDFWRzYvTHlzb0tzMmJOd2djZmZJQ1RKMDlpK2ZMbFJvZGNBUDZyL0RMMW5uMzQ0WWRJVEV4RTkrN2Q5WllYRmhZQzBPKzIyYmR2WHpScjFneEpTVWxDaUtHemR1MWEzTHQzRDIrLy9UWTZkZXFrOTBGWVNVa0p4bzRkcXplMm81MmRIUVlNR0lDOWUvZmk2dFdyYU5HaWhkNHN2WlV4ZnZ4NG9jSUpBTFp1M1lvMWE5Ym9WWE5WVksxVldRVUZCY2pNekt4MlNLK3JNcS9NKzYxV3EzSHk1RWw0ZTN0WGE4ekxGU3RXSURFeEViTm16Y0xJa1NQeDJtdXZtZXptdVg3OWVtZzBHbWkxMmdvcmR0UFMwa3hXNUo4OGVSSmFyZGJvZUxGYnRtekJyVnUzTUdIQ0JLRzNRWFoyTmlaTW1JQm16WnBoeVpJbEJwWEh1dEI0MHFSSndyTDd1NEZPbVRJRmQrN2NxZlI3b3RWcWNmejRjWGg3ZXhzZFJ5ODFOUlYvLy8wM09uWHFoQjQ5ZW1EcDBxVll0MjRkeG8wYlY2bjlOMVNQeHBtWmlJaUlxaVE5UFIxZmZ2bGxoZHVKUkNLTUd6Y08wNmRQeDZKRmkvRHR0OS9pOXUzYldMNThPYnAwNllMbXpadnJiUjhXRm9iTXpFeUl4V0tNR0RHaVZ0cHFhV21Kd1lNSFk4T0dEYmgyN1JvU0V4TVJFQkFBQUVLM3o3NTkrNWJieFcvMDZOR0lpNHREVkZRVTVzeVpnMTkrK1FVU2lRVHA2ZWxvMUtnUk9uWHFoQ0ZEaG1EWHJsMzQ4c3N2c1d6Wk1qZzZPZ0l3UGs2UktidDM3d2FBYW9kdnVtNi9WZWt1U0xYcnd3OC9oRmdzTmhxK0RSbzBDSmFXbGdnSUNJQ1RreE5rTWhsa01obnM3T3hnWjJlSEpVdVc0UHIxNjhLWVgxVUozL2JzMlZQbDJVL1hybDJMb1VPSDZ2Mk02Z1pqOS9UMDFOdFdLcFhDeHNZR1JVVkZRdFdGUnFNUmJ1U0dEaDJLdzRjUFkvLysvV2phdENrR0RSb2szS2lkUFhzV1c3ZHVoVlFxRlNyK2FtTHcvN2QzNy9FeDNma2Z4OS9KSkNKRVJsSVJFa05hbENLa2hFUzBGSXR1VzdWYmRxMTFyWHJRZFdsckg5dWlxcTBxWGQyV1lqM0t1aGRKWTJzMWthbzdwZXUyVXB0SzZ5NXhhU0pDSmlFMEpKUDUvZUUzczhaa0lzalE4SG8rSG5tSXpNbkptVXh5Y3M3NysvMStQczgvcnkxYnRtamh3b1dxWGJ1MlF6Zmt5NWN2S3lrcFNVODg4WVRMcnBSM3l0L2ZYems1T2RxeVpZdTlKbVZHUm9ZKy9mVFRFcmZQeU1qUW9rV0w1T2ZucDBHREJzblB6MC85Ky9mWDdObXo5Y2tubitpamp6NXkyUDdoaHgvVzhlUEhsWmFXWmkrQzcwNDNlMjNMVzFKU2ttYk1tS0dCQXdlV09QT3Z2SlRYOHdvTUROU2tTWlAwMm11dktURXhVVFZyMWxUdjNyMmR0a3RMUzVQa3VrdXRiV215Sk0yYk4wOFdpMFhlM3Q3MlF2U2hvYUVPMjV0TUpwbE1KcWZ3eldxMWF1clVxYnB5NVlxaW82TWR1aVhQblR0WFo4NmNjVnF1K3J2Zi9VNnJWNitXMVdxMWR6VXREei8vL0xPS2k0dmw2K3RyNy9KN080TUdZOGFNMFlrVEorVGo0Nk84dkR4ZHZuelpxYUZRV1dWblowdVMvVzl3YVR3OVBmWDIyMjhySnlmbnRyN1d1WFBuZE9qUUlmbjYrcnFzMGRpcFV5YzFhOVpNSVNFaFdyQmdnVmF1WEtrMWE5YVV1TzJTSlVzVUd4dXJwS1Frelo0OTIrbG5Rcm8ybzh6VDA5T3BqRVphV3BwaVkyTVZIaDZ1bmoxNzJqOGVFQkNnSGoxNktENCtYckd4c1U2L2M3WWx4SW1KaWJKWUxQcnRiMytyS1ZPbXFIWHIxdmFCT2xmMTZtSmpZeDBhZE5pNm42YWtwQ2dySzZ2RTZ6aXIxYXJwMDZmcjZ0V3I2dFdybDFxMGFLRU5HellvUGo1ZW9hR2gxSGNyQmVFYkFBQVBvT0RnNEJLWG5iN3p6anNPVFJla2EvVm11blhycG5YcjFtbktsQ2s2ZE9pUXJGWnJpYlZJdW5idHFzek1UQlVWRlpYcmpYUDM3dDExNmRJbDllelowejRyd1dLeDJHdS8zR3dKam9lSGg4YU5HNmNwVTZabzhPREI5bEhyalJzM2F2bnk1Um8wYUpDR0RSdW1vMGVQYXYvKy9abzRjYUwrOXJlLzNkSk1pN3k4UE9YbjV6dDBvTHRWcWFtcGtsemYvTUg5U3J1eGI5T21qVU5RZEtPeFk4ZkthRFRhWjFiZHVDVGJWalBIZG5ONXZZaUlDSFhxMU1ubHZrc3FhQjBYRjZmNCtIaUZoWVdwZXZYcXlzM04xZkhqeDJVd0dFcWNnZEN1WFR0dDNMaFJFeVpNVU9QR2paV1ZsYVZseTVaSnV0WTFkUFRvMGZyNDQ0ODFjK1pNeGNYRktUUTBWT2ZQbjllcFU2Zms1ZVdsc1dQSE9zM3l1aDFObXpaVjM3NTl0V3paTW8wZlAxNjFhOWRXclZxMWRPblNKYVdscGFtd3NOQnBlWGw1ZXZiWlo3VjA2VkxObWpWTGE5ZXVWYVZLbFhUbzBDSDE3Tm5UYVdtZTFXclZ0R25UN0hVWWJVRm45KzdkbFppWXFKU1VGSzFidDg2aGsyUkVSSVEyYmRxazc3Ly8vcTdOUGkzdHRTMXZ0cERtZHBiNTNhcnllbDcxNjlmWDJMRmpOWEhpUkMxWXNFQTFhdFJ3NnBocDYrUjdmUWRTVjlMVDA3Vm56eDVKMXdhSW5ucnFLWmVkZ20vazRlR2hsMTU2U2ZIeDhabzJiWm8rLy94ejllelpVN201dVVwSVNGQy9mdjJjUXR2UFAvL2MvdjZxVmFzVUZSVlY0b0NUYlVES1ZzTGdabjc4OFVlSG9LOUtsU3IybW1BMnRoSUxwMCtmZGdnS3J4Y2NIS3p2dnZ2Ty92K1FrQkNIWlpPM1l2djI3WktrRlN0VzZPelpzK3JTcFl2TExyVWVIaDZsdmw0M0MydFBuejZ0b0tBZ3ArQXRQVDNkWmVNRjZlWkxVSjk1NWhtbmoyM1lzRUY1ZVhsS1NVbFI4K2JOSFFaTjh2UHo5Zjc3NzZ0eTVjb2FNMmFNMC9kNDRNQ0Iycmx6cDVZdFc2Ykl5RWlINzBkYVdwcDhmWDN0eTkxTGN1TXFCZW5hMzVTb3FDaUhFTkEyb0xwdTNUcEoxd1kyYi9UM3YvOWR5Y25KYXQrK3ZTSWlJaVJKNDhlUDE2aFJvelI5K25TZFAzOWVmZnYycGVabENRamZBQUI0QUZXcVZFbjE2OWQzK0ZoK2ZyNzlJalUrUGw0Ly9mU1Qyclp0cTdadDIrclZWMS9WeVpNbjdTUDRnd2NQTHJGV1UxQlFrUDd5bDc4NGRRcThVOVdyVjNmcUNMbDE2MWJsNU9Tb1hyMTZaVnFDWXpRYU5YWHFWSWVQblQ1OVdsZXVYSkdIaDRjTUJvUGVldXN0RFJzMlRLbXBxWm81YzJhSkY2eXUySmJsNWVibTZvc3Z2ckF2MlMycnZMdzgrNnlsRzJzRW9XS3d6ZFN3TFYrN3Z0bEliR3lzRmkxYXBJY2Vla2c3ZCs3VS9QbnpOV2pRSUhsNWVlblBmLzZ6NnRXcmQ5TlpVamYrUFBYcjEwODdkKzdVNmRPbmRlTEVDUVVFQktoang0N3ExYXRYaWZYalJvd1lvZUxpWXUzZXZWc0hEeDYwenlDMTZkcTFxK3JWcTZjVksxYm8rKysvVjJwcXF2ejkvZFd4WTBkN0RjanlNbkRnUURWbzBFQmZmdm1samh3NW9yTm56OHBvTktwTm16WjY3cm5uVkxkdTNYTDdXamZxMzcrL3ZMMjk5ZFZYWCtuWXNXTUtDZ3JTNE1HRDFhdFhMNmZ3N2F1dnZsSktTb3BNSnBORDUyYUR3YUNoUTRkcXdvUUptanQzcnFLam8rMDMwekV4TVpveFk0YjI3TmxqNzFEcGJqZDdiY3ZUd1lNSEZSZ1k2RFR6MlIzSzgzbTFhOWRPTDczMGt1YlBuNitQUHZwSWdZR0Jldnp4eHlWZEc4elp1WE9uUEQwOTljUVRUOXgwWDVNblQ1YlZhcFhWYXIydEdZYmg0ZUVLRHcvWDhlUEg5WTkvL0VPelpzMlNkRzEyWGZmdTNSMjJqWXVMMDVvMWE5U3NXVE1aalViOSs5Ly8xb1FKRS9UT08rL0kxOWZYdnQzS2xTczFkKzVjMWFwVlM5dTJiZFBpeFl2VnIxOC8vZWxQZjNLcVo5cWxTeGUxYU5GQ0pwTkpRNFlNc2YrY3RtM2IxaUVVbWpkdm5sYXNXS0ZHalJwcDM3NTlldmZkZHpWcTFDaUhaYkhTdFhCbjlPalI5bkN1TE1ITEN5Kzg0RkNEMVdLeGFOV3FWVnEyYkpuQ3dzTDAwRU1QYWZYcTFVcE1URlNkT25YMHExLzlTaDA2ZENneEVMcVJiZURqOE9IRExvTzd0TFEwWldWbGxkaklxVTZkT2s1MVhiT3pzelZ1M0RnOTlkUlRMbWQ4L3V0Zi8xSlNVcExMbXJEZmZQT052VzZremNtVEp6Vmx5aFNkUEhsU1k4ZU9sY0ZnVUhwNnVpNWR1cVNMRnkvS2JEWXJMeTlQd2NIQk9ubnlwRDc4OEVON1hUanAyc3prbTUwdlM1cU5ObTNhTk5Xdlg5L3BzUXNYTG1qYnRtMEtEUTExT09jWEZCUm8yclJwMnJKbGkwd21rMGFQSG0xL3JFYU5HdnJ3d3cvMXhodHZhTW1TSmZydXUrODBjdVJJQmhKdlFQZ0dBTUFEb0xpNFdIbDVlVEtielpLa2l4Y3ZhdUhDaFRwejVvd3lNek9Wa1pHaEN4Y3UyTGVmUDMrK2ZIeDgxTFJwVXhVVkZXbkZpaFU2ZXZTby9mSDQrSGo1K3ZycStlZWZML0hHb3l3M0k3WTZKZEx0ZFFXMHpTSzZjVG1GdDdlM3JseTVvdno4ZlBuNStaVzZEOXRNTTF0NEZ4Z1lxREZqeHVqTk45L1VqaDA3TkdEQUFLZWJqRmRmZmRWaHY3YmFLQXNXTEpDbnA2Zk1aclBtenAycnVYUG5xbWJObW9xT2psWlVWSlFpSWlJMFo4NGNsMHQ2Tm16WW9LS2lJZ1VIQnp2VnBMc2Q1UjJBd2xsMmRyWXVYcnlvd01CQVZhMWFWZDdlM3NyS3lsSmNYSnlrLzlVVVc3Tm1qUll0V3FUSEhudE1mLzNyWHpWNzltekZ4OGRydzRZTmlveU1WRkJRa0hKeWNyUi8vMzRaREFaNWVYbkpZRENvdUxoWWhZV0ZLaXdzVkZGUmtUSXpNN1Y5KzNiRnhNUW9QRHhjQXdjT3ZLVWFUWDUrZmhvM2JseXAyelJxMUVnVEprd284ejVMNndEbzYrdGI2dVB0MnJVcjhjYjNWci9PclQ3bTRlR2hQbjM2bExpazZzYnRuM3Z1T1plZEphT2pvMHZjdjcrL3Z6cDE2cVQxNjlkcjI3WnRUak9zWEIzdm5Yd3Z5L0xhbHNmWExDZ28wTW1USjlXbFN4ZW44M1pGZUY2OWUvY3VjY25wcmwyN2xKT1RveWVmZk5KbHpiZnlLcmh2WXphYnRYMzdkaDA0Y0VCVnFsUlJreVpObEp5Y3JINzkrdW1GRjE3UWtDRkR0SGp4WWkxZnZsd05HemJVcEVtVDVPM3RyWEhqeGlrNU9Wa2pSNDdVK1BIajljZ2pqK2pycjcvV25EbHpGQjRlcmc4KytFQno1c3pSOHVYTGxaU1VwRmF0V2lrbkowZDc5dXl4bjF0czU1a2pSNDdJeTh0TFZxdFZoWVdGMnJScGt3b0xDMlV5bVZTMWFsV3RXTEZDTFZxMDBBY2ZmS0JObXpacDVzeVo2dCsvdjhMRHd4VVdGcWFxVmF2YTkzZjltOFZpMGRXclYzWDE2bFVWRmhiYS94MDBhSkE5M0RPWlRBb0lDTEIzYWQ2OGViT3lzN1AxeUNPUGFOS2tTYXBaczZiT25UdW45ZXZYYSszYXRWcThlTEU4UFQwVkdSbXBuMy8rV2RIUjBTNXJyMFZFUk9qSWtTTWFQMzY4V3JkdTdmUjM5L0xseTlxN2Q2L0wxOVhMeTh1aGhseDZlcm8rL2ZSVGUwa05WL1hsYk0xcVhEMitlZk5tU1hJNDcrM2J0MC9IamgyVEpKZTFYcjI4dkdRMEdoVWNIS3hUcDA1cHdZSUZHajU4dUU2ZE9xV1VsQlQ5NWplL2tYVHQrdWVaWjU1UlVGQ1F2ZUhDOVFGdFdWaXRWajM1NUpNT05YdjM3dDJybVRObktqTXpVeWFUU1ZPblRuVzZ2aktaVEpvNWM2WW1UWnFrL2Z2MzYrV1hYMVpNVEl6NjlPbHpSeXNDN2llRWJ3QUFQQUFXTGx6b01LTWpOemRYY1hGeHFsYXRta0pEUTlXNmRXdUZoSVFvS1NsSlpyTlo4Zkh4OHZmMzEvYnQyL1h5eXkvcnhJa1RDZ3dNMUN1dnZLSlRwMDVweVpJbG1qMTd0aElTRXRTMWExZDE3dHk1MU9ZS2FXbHBPbnYycktwVnE2WXFWYXFvc0xCUXExZXZsblR0UnZoV2k1S25wNmNyTFMxTi92NytUa3RPYTlldXJmVDBkSDMyMldjYU5HaFFpWFZjQ2dvS3RITGxTbVZrWkNnd01ORGh3akF5TWxLdnZQS0tvcUtpbklJMzZkck51TzNDUFRrNVdkOTg4NDJ5czdObE1CajAybXV2cVVPSER0cTFhNWUyYmR1bXZYdjMybXQ1VmE1Y1dhMWJ0MWE3ZHUwVUVCRGdjT0Y2NWNvVi9mT2YvNVFraCtWclpYWGx5aFY1ZW5vNnpMRFpzbVdMSk4yVldUY1BxbVBIamprRVZSNGVIdmJPYzIzYnRyWFAwbW5VcUpGTUpwTW1UNTZzS2xXcTZQWFhYMWRNVEl6V3JsMnI1T1JrWGJ4NFVZV0ZoZmJQdlpsYjdYU0l1Mi9BZ0FIYXVuV3JZbU5qMWJGalI3ZlZYN3ZiRGg4K3JPTGk0cnV5NVBSdXNWcXRXclpzbVF3R2d3WU5HdVQwZUV4TXpCMTE1ZDJ4WTRmUzA5TWxYVHRYcjEyN1ZydDI3ZEsrZmZ2azZlbXBwNTkrV3YzNjlWTmdZS0NPSERtaStmUG5LelEwVkJNblR0UzMzMzZyeHg5L1hPKzg4NDY5Yys2VUtWTTBlZkprN2RxMVM4T0hEOWZISDMrc1J4OTlWSFhyMXRWNzc3MW43NVFaSFIydHI3LytXdnYzNzllRkN4ZDA5ZXJWTXA5alJvMGFwWll0VytyUlJ4L1Z1KysrSzI5dmJ6Mzk5Tk5xM3J5NVZxOWVyZi8rOTcvYXVIR2pQV0FyeTM2Yk5Ha2lvOUdvTDcvOFVwczNiMVpXVnBaRHJiYjY5ZXVyYjkrKzZ0YXRtNzNrUTQwYU5mVEhQLzVSZmZyMFVYSnlzbGF2WHExZHUzWnB6NTQ5YXQrK3ZjdUJndjc5Kzh0c05tdkhqaDMyOGhUWDgvRHdVTzNhdFRWNDhPQlNCd0NTa3BLMGMrZE83ZDI3VndhRFFXKzg4Y1p0ejc3TXpzN1dqei8rcUlZTkd6cGM4M1RwMGtVcEtTa3lHbzBLQ0Fod2VETWFqYXBldmJyOWV1SHk1Y3NhUEhpd0VoSVMxS05IRDIzZXZGbFdxMVVkT25TUWRLMU9Za0JBZ0gzSnJLdnJtTklZalVhTkhUdlcvcHFlT0hGQ2I3MzFsaXdXaTJKaVl2VDY2Nis3SE5nTUNnclM5T25UOWNVWFgyajU4dVZLVFUxVnRXclZidmw3ZGI4aWZBTUE0QUVRRXhPanpNeE0xYWxUeC81bU1wbWNMcUMyYnQwcXM5bXNBd2NPYU5hc1dmYU9aWjA3ZDlhSUVTUHNGMUZ0MnJUUnpKa3o5Y01QUDJqaHdvVktURXpVZ2dVTFhCWXNQbjc4dU1zUjNWYXRXcFdwaytqMXdzTEM5TmxubjlrTFBGK3ZSNDhlbWpGamhsYXRXcVZWcTFiZGRGOURoZ3h4bXNGeDQweVg5ZXZYNitqUm84ckt5bEo2ZXJveU16UHRGNmEyd3NrREJneXdMN0hvMUttVE9uWHFwSUtDQW5zUXQzdjNibTNmdmwzYnQyK1hsNWVYV3Jac3FhRkRoNnBldlhwYXVuU3Bjbkp5NU9QajQ3QzByYXcyYnR5b1R6NzVSQWFEUVQ0K1Bpb3FLckozakx1eGZnL0t4bUF3S0NBZ29OVGk0NDBiTjlienp6K3Znb0lDZTlmVGF0V3FxVW1USnZhYkllbmFUYVd0SzY5TlNiTytMQmFMaW9xS1ZGaFlhSis1YUF0dHJsL0s1ZXIzREw4Y3djSEJldkhGRnpWMzdsd2xKQ1M0TEhoZTBSdzhlRkJlWGw1cTFhclZ2VDZVY3JObXpSb2RQWHBVL2Z2M0wzSDVYdnYyN1V2c1RGbFdseTlmdHRmaU1oZ01tamR2bnNMQ3dqUmt5QkIxNmRMRllabG53NFlOTlhYcVZPWG01bXJCZ2dYcTNidTNYbnp4UlljWlhwVXJWOVo3NzcybnVMZzRIVGh3UUUyYU5KR0hoNGRtekpqaGNJNkppb3B5Q2tsdDU1aWlvaUpaTEJaSi96dTNYSCtPOGZYMXRlL3ordHFuSVNFaEdqWnNtTk56dEZxdDl1N1BGb3RGbnA2ZTh2VDBsTUZnY0hoZmtwbzNiNjZFaEFROS9QREQ2dENoZ3hvMGFLQVdMVnFVR25CNmVIZ29NakpTa1pHUnlzcktVbUppWXFtZGwzMTlmVFZtekJpWGo1ZlZtVE5udEcvZlBuWG8wRUg5K3ZXN28rWHdRVUZCV3JKa2lYMEZnazJWS2xYMDl0dHZsMmtmdHNHYktsV3FLRFEwVkgvNHd4OWtOcHNkU20vOC92ZS9WK2ZPbmVYajQzTkgzWlp0UHd2MTZ0WFRpQkVqNU9mbnA0NGRPOTYvM0FLUEFBQUdTRWxFUVZUMDh3d0dnM3IzN3ExdTNickpiRGE3clhGT1JlUlJkTWxjdHZnYkFBRGNNMXQyN0wwcnMxMEdEeDZzVTZkT0tUNCtYa09IRGxXYk5tM1V1M2R2bDdYTERoNDhxSlVyVityWHYvNjFXclpzNlhLL3g0OGYxOGlSSTFWVVZHUVByWXhHbzFxM2JxMmhRNGM2MU1ZcUQxdTJiTkdtVFp1VWxaVmx2OEc0bnJlM3QyclZxcVZubjMyMjFBTDZOc3VXTGRPU0pVc2tYYnNnRFE0T1ZwTW1UUlFSRWFIbzZPZ3lIZi9seTVmMTdiZmZhdlBtemRxM2I1K3FWYXVtcFV1WHl0ZlhWLy81ejM4MFljSUVEUmd3b0V5ZDdHekZuQk1TRXVUdDdhM0RodzlyeElnUlR0czFhTkJBYjc3NXBzc2xNTGRpNDhhTjZoZ1RlY2Y3dVJ1MjdmNU83ZHQzY0xra0NiZ2JyRmFyM24vL2ZlM2V2VnV6WjgrKzdlNlBjSitmZnZwSnc0Y1BWN05telRScDBxUzdNa094TENVUnBHdmxJVzQyYThoVkF3U1VEOXVzdmxzZElNU2RzVmdzMnJidEc3V1BjbjFkK1V2a1ZUV2cxRjlHd2pjQUFDcUF1eFcrcGFTazJHdXBYTDE2dGRSWlA3ZkxOa1BvVmpxSjNtdTV1YmxLVGs1V2FHaW82dGF0ZThjemozSnpjM1htekJtSFF0QTdkdXhRVkZUVWJRZEd0cG82UlVWRktpNHVsbytQVDduT2tLcEk0ZHVlLy82Z0prMmJPY3dvQVFBQXYzeDVlWGs2OE9NUGF0Mmk5Q1pFdnpRM0M5OHF6bFV2QUFCd3V4WXRXdGpmZDBmd0psV3MwTTJtZXZYcVRrWFQ3M1IvdHM2WU5qRXhNWGUwejBxVktybnROYXRvZ2dLckt5TWpnL0FOQUlBS0ppTWpRelVDN3IrLzMvZEg1VThBQUFEZy81bENhK244dVd5bjJqb0FBT0NYeTJ3MjYveTViTld0VS90ZUgwcTVJM3dEQUFEQWZjWExZRkRqQm1GS1RVMGxnQU1Bb0FJd204MUtUVTFWNHdaaE10d25IYUt2Vi9IV2ZRQUFBQUEzRVdEMDEyTU42dW1IMVAxNnFFYVFRa0pDNU9mblJ4TUdBQUIrSVN3V2kvTHo4NVdSa2FIejU3TDFXSU13QlJqOTcvVmh1UVhoR3dBQUFPNUxBVVovdFk1b3FsTS9uZEdCSDMvUXp3VUZzbGlLNy9WaEFRQUFTUWFEcDN3clYxYU5BS05hUnpTVjEzMDhRRWI0QmdBQWdQdVdsOEdnaCt1RzZ1RzZvZmY2VUFBQXdBUHEvbHRJQ3dBQUFBQUFBUHhDRUw0QkFBQUFBQUFBYmtMNEJnQUFBQUFBQUxnSjRSc0FBQUFBQUFEZ0pvUnZBQUFBQUFBQWdKc1F2Z0VBQUFBQUFBQnVRdmdHQUFBQUFBQUF1QW5oR3dBQUZZREI0Q21MeFhLdkR3TVBLSXZGSW9PQnkwWUFBSURid1ZVVUFBQVZRR1VmSCtYbjU5L3J3OEFES2o4L1g3NlZLOS9yd3dBQUFLaVFDTjhBQUtnQWdnS3JLeU1qNDE0ZkJoNVFHUmtacWhGZ3ZOZUhBUUFBVUNFUnZnRUFVQUdZUW12cC9MbHNtYzNtZTMwb2VNQ1l6V2FkUDVldHVuVnEzK3REQVFBQXFKQUkzd0FBcUFDOERBWTFiaENtMU5SVUFqamNOV2F6V2FtcHFXcmNJRXdHVHk0YkFRQUFib2RIMFNXejlWNGZCQUFBS0J0ejNnVWRQSnF1aDJvRUtTUWtSSDUrZmpJWURQZjZzSEFmc1Znc3lzL1BWMFpHaHM2ZnkxYmpCbUVLTVByZjY4TUNBQUQ0eGZLcUd1QlIydU9FYndBQVZEQkZGb3RPL1hSRzU4eDUrcm1nUUJaTDhiMCtKTnhIREFaUCtWYXVyQm9CUnBsQ2E4bUxjQmNBQUtCVWhHOEFBQUFBQUFDQW05d3NmS040QndBQUFBQUFBT0FtaEc4QUFBQUFBQUNBbXhDK0FRQUFBQUFBQUc1QytBWUFBQUFBQUFDNENlRWJBQUFBQUFBQTRDYUVid0FBQUFBQUFJQ2JFTDRCQUFBQUFBQUFia0w0QmdBQUFBQUFBTGdKNFJzQUFBQUFBQURnSm9SdkFBQUFBQUFBZ0pzUXZnRUFBQUFBQUFCdVF2Z0dBQUFBQUFBQXVBbmhHd0FBQUFBQUFPQW1oRzhBQUFBQUFBQ0FteEMrQVFBQUFBQUFBRzVDK0FZQUFBQUFBQUM0Q2VFYkFBQUFBQUFBNENhRWJ3QUFBQUFBQUlDYkVMNEJBQUFBQUFBQWJrTDRCZ0FBQUFBQUFMZ0o0UnNBQUFBQUFBRGdKb1J2QUFBQUFBQUFnSnNRdmdFQUFBQUFBQUJ1UXZnR0FBQUFBQUFBdUFuaEd3QUFBQUFBQU9BbWhHOEFBQUFBQUFDQW14QytBUUFBQUFBQUFHNUMrQVlBQUFBQUFBQzRDZUViQUFBQUFBQUE0Q2FFYndBQUFBQUFBSUNiRUw0QkFBQUFBQUFBYmtMNEJnQUFBQUFBQUxnSjRSc0FBQUFBQUFEZ0pvUnZBQUFBQUFBQWdKc1F2Z0VBQUFBQUFBQnVRdmdHQUFBQUFBQUF1QW5oR3dBQUFBQUFBT0FtaEc4QUFBQUFBQUNBbXhDK0FRQUFBQUFBQUc1QytBWUFBQUFBQUFDNENlRWJBQUFBQUFBQTRDYUVid0FBQUFBQUFJQ2JFTDRCQUFBQUFBQUFBQUFBQUFBQUFBQUFBQUFBQUFBQUFBQUFBQUFBZ1B2OEgveFlobDd1cGFHVkFBQUFBRWxGVGtTdVFtQ0MiLAogICAiVHlwZSIgOiAibWluZCIKfQo="/>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1883</Words>
  <Application>WPS 演示</Application>
  <PresentationFormat>宽屏</PresentationFormat>
  <Paragraphs>204</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Calibri</vt:lpstr>
      <vt:lpstr>仿宋_GB2312</vt:lpstr>
      <vt:lpstr>仿宋</vt:lpstr>
      <vt:lpstr>Arial Unicode MS</vt:lpstr>
      <vt:lpstr>造字工房悦圆演示版常规体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王禹森</cp:lastModifiedBy>
  <cp:revision>156</cp:revision>
  <dcterms:created xsi:type="dcterms:W3CDTF">2019-03-07T05:23:00Z</dcterms:created>
  <dcterms:modified xsi:type="dcterms:W3CDTF">2020-05-25T08:08:31Z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