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6" r:id="rId5"/>
    <p:sldId id="275" r:id="rId6"/>
    <p:sldId id="287" r:id="rId7"/>
    <p:sldId id="285" r:id="rId8"/>
    <p:sldId id="303" r:id="rId9"/>
    <p:sldId id="267" r:id="rId10"/>
    <p:sldId id="284" r:id="rId11"/>
    <p:sldId id="289" r:id="rId12"/>
    <p:sldId id="299" r:id="rId13"/>
    <p:sldId id="298" r:id="rId14"/>
    <p:sldId id="300" r:id="rId15"/>
    <p:sldId id="301" r:id="rId16"/>
    <p:sldId id="297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302" r:id="rId25"/>
    <p:sldId id="268" r:id="rId26"/>
    <p:sldId id="304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ł Góralczyk" initials="MG" lastIdx="1" clrIdx="0">
    <p:extLst>
      <p:ext uri="{19B8F6BF-5375-455C-9EA6-DF929625EA0E}">
        <p15:presenceInfo xmlns:p15="http://schemas.microsoft.com/office/powerpoint/2012/main" userId="S-1-5-21-1610128482-4024983671-3113951761-381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D85"/>
    <a:srgbClr val="64B237"/>
    <a:srgbClr val="5BA432"/>
    <a:srgbClr val="D498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91F53-E6A5-48BA-B641-D911DCBBAC38}" v="4" dt="2022-01-11T13:04:02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6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5T16:50:33.137" idx="1">
    <p:pos x="6817" y="3204"/>
    <p:text>or memory leak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emf"/><Relationship Id="rId7" Type="http://schemas.openxmlformats.org/officeDocument/2006/relationships/image" Target="../media/image16.jpe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7.jpeg"/><Relationship Id="rId4" Type="http://schemas.openxmlformats.org/officeDocument/2006/relationships/image" Target="../media/image19.emf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emf"/><Relationship Id="rId7" Type="http://schemas.openxmlformats.org/officeDocument/2006/relationships/image" Target="../media/image15.jpe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jpeg"/><Relationship Id="rId5" Type="http://schemas.openxmlformats.org/officeDocument/2006/relationships/image" Target="../media/image17.jpeg"/><Relationship Id="rId4" Type="http://schemas.openxmlformats.org/officeDocument/2006/relationships/image" Target="../media/image19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10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10101" y="-6187780"/>
            <a:ext cx="19224902" cy="192202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3308065"/>
            <a:ext cx="9024938" cy="2123658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r>
              <a:rPr lang="pl-PL" dirty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/>
          <p:cNvPicPr>
            <a:picLocks noChangeAspect="1"/>
          </p:cNvPicPr>
          <p:nvPr userDrawn="1"/>
        </p:nvPicPr>
        <p:blipFill rotWithShape="1">
          <a:blip r:embed="rId2"/>
          <a:srcRect l="2770" r="11009" b="30471"/>
          <a:stretch/>
        </p:blipFill>
        <p:spPr>
          <a:xfrm>
            <a:off x="0" y="1454150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ymbol zastępczy tekstu 4"/>
          <p:cNvSpPr>
            <a:spLocks noGrp="1"/>
          </p:cNvSpPr>
          <p:nvPr>
            <p:ph type="body" sz="quarter" idx="13" hasCustomPrompt="1"/>
          </p:nvPr>
        </p:nvSpPr>
        <p:spPr>
          <a:xfrm>
            <a:off x="350012" y="1454150"/>
            <a:ext cx="11456976" cy="1357313"/>
          </a:xfrm>
        </p:spPr>
        <p:txBody>
          <a:bodyPr anchor="t">
            <a:noAutofit/>
          </a:bodyPr>
          <a:lstStyle>
            <a:lvl1pPr marL="0" indent="0">
              <a:buNone/>
              <a:defRPr sz="2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concentetur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14" hasCustomPrompt="1"/>
          </p:nvPr>
        </p:nvSpPr>
        <p:spPr>
          <a:xfrm>
            <a:off x="350012" y="3079750"/>
            <a:ext cx="11456976" cy="52070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audipiscing</a:t>
            </a:r>
            <a:endParaRPr lang="pl-PL" dirty="0"/>
          </a:p>
        </p:txBody>
      </p:sp>
      <p:sp>
        <p:nvSpPr>
          <p:cNvPr id="20" name="Symbol zastępczy tekstu 28"/>
          <p:cNvSpPr>
            <a:spLocks noGrp="1"/>
          </p:cNvSpPr>
          <p:nvPr>
            <p:ph type="body" sz="quarter" idx="15" hasCustomPrompt="1"/>
          </p:nvPr>
        </p:nvSpPr>
        <p:spPr>
          <a:xfrm>
            <a:off x="350012" y="3865563"/>
            <a:ext cx="11456976" cy="1701800"/>
          </a:xfrm>
        </p:spPr>
        <p:txBody>
          <a:bodyPr numCol="2" spcCol="720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+mn-lt"/>
                <a:ea typeface="Montserrat" charset="0"/>
                <a:cs typeface="Montserrat" charset="0"/>
              </a:defRPr>
            </a:lvl1pPr>
            <a:lvl2pPr marL="4572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  <a:p>
            <a:pPr lvl="0"/>
            <a:endParaRPr lang="pl-PL" dirty="0"/>
          </a:p>
          <a:p>
            <a:pPr lvl="0"/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TT PSC – Od Przemysłu 1.0 do Przemysłu 4.0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894"/>
            <a:ext cx="12192000" cy="860105"/>
          </a:xfrm>
          <a:prstGeom prst="rect">
            <a:avLst/>
          </a:prstGeom>
        </p:spPr>
      </p:pic>
      <p:sp>
        <p:nvSpPr>
          <p:cNvPr id="14" name="PoleTekstowe 13"/>
          <p:cNvSpPr txBox="1"/>
          <p:nvPr userDrawn="1"/>
        </p:nvSpPr>
        <p:spPr>
          <a:xfrm>
            <a:off x="139700" y="6328641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>
                <a:solidFill>
                  <a:srgbClr val="CF3B8A"/>
                </a:solidFill>
                <a:latin typeface="Arial" charset="0"/>
                <a:ea typeface="Arial" charset="0"/>
                <a:cs typeface="Arial" charset="0"/>
              </a:rPr>
              <a:t>_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digital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transition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endParaRPr lang="pl-PL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3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 rotWithShape="1">
          <a:blip r:embed="rId2"/>
          <a:srcRect l="2770" r="11009" b="30471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ymbol zastępczy tekstu 4"/>
          <p:cNvSpPr>
            <a:spLocks noGrp="1"/>
          </p:cNvSpPr>
          <p:nvPr>
            <p:ph type="body" sz="quarter" idx="13" hasCustomPrompt="1"/>
          </p:nvPr>
        </p:nvSpPr>
        <p:spPr>
          <a:xfrm>
            <a:off x="350012" y="1454150"/>
            <a:ext cx="11456976" cy="1357313"/>
          </a:xfrm>
        </p:spPr>
        <p:txBody>
          <a:bodyPr anchor="t">
            <a:noAutofit/>
          </a:bodyPr>
          <a:lstStyle>
            <a:lvl1pPr marL="0" indent="0">
              <a:buNone/>
              <a:defRPr sz="2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concentetur</a:t>
            </a:r>
            <a:endParaRPr lang="pl-PL" dirty="0"/>
          </a:p>
        </p:txBody>
      </p:sp>
      <p:sp>
        <p:nvSpPr>
          <p:cNvPr id="16" name="Symbol zastępczy tekstu 6"/>
          <p:cNvSpPr>
            <a:spLocks noGrp="1"/>
          </p:cNvSpPr>
          <p:nvPr>
            <p:ph type="body" sz="quarter" idx="14" hasCustomPrompt="1"/>
          </p:nvPr>
        </p:nvSpPr>
        <p:spPr>
          <a:xfrm>
            <a:off x="350012" y="3079750"/>
            <a:ext cx="11456976" cy="52070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audipiscing</a:t>
            </a:r>
            <a:endParaRPr lang="pl-PL" dirty="0"/>
          </a:p>
        </p:txBody>
      </p:sp>
      <p:sp>
        <p:nvSpPr>
          <p:cNvPr id="17" name="Symbol zastępczy tekstu 28"/>
          <p:cNvSpPr>
            <a:spLocks noGrp="1"/>
          </p:cNvSpPr>
          <p:nvPr>
            <p:ph type="body" sz="quarter" idx="15" hasCustomPrompt="1"/>
          </p:nvPr>
        </p:nvSpPr>
        <p:spPr>
          <a:xfrm>
            <a:off x="350012" y="3865563"/>
            <a:ext cx="11456976" cy="1701800"/>
          </a:xfrm>
        </p:spPr>
        <p:txBody>
          <a:bodyPr numCol="3" spcCol="720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50000"/>
                  </a:schemeClr>
                </a:solidFill>
                <a:latin typeface="+mn-lt"/>
                <a:ea typeface="Montserrat" charset="0"/>
                <a:cs typeface="Montserrat" charset="0"/>
              </a:defRPr>
            </a:lvl1pPr>
            <a:lvl2pPr marL="4572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  <a:p>
            <a:pPr lvl="0"/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TT PSC – Od Przemysłu 1.0 do Przemysłu 4.0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894"/>
            <a:ext cx="12192000" cy="860105"/>
          </a:xfrm>
          <a:prstGeom prst="rect">
            <a:avLst/>
          </a:prstGeom>
        </p:spPr>
      </p:pic>
      <p:sp>
        <p:nvSpPr>
          <p:cNvPr id="18" name="PoleTekstowe 17"/>
          <p:cNvSpPr txBox="1"/>
          <p:nvPr userDrawn="1"/>
        </p:nvSpPr>
        <p:spPr>
          <a:xfrm>
            <a:off x="139700" y="6328641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>
                <a:solidFill>
                  <a:srgbClr val="CF3B8A"/>
                </a:solidFill>
                <a:latin typeface="Arial" charset="0"/>
                <a:ea typeface="Arial" charset="0"/>
                <a:cs typeface="Arial" charset="0"/>
              </a:rPr>
              <a:t>_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digital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transition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endParaRPr lang="pl-PL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74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/>
          <p:cNvPicPr>
            <a:picLocks noChangeAspect="1"/>
          </p:cNvPicPr>
          <p:nvPr userDrawn="1"/>
        </p:nvPicPr>
        <p:blipFill rotWithShape="1">
          <a:blip r:embed="rId2"/>
          <a:srcRect l="2770" r="11009" b="30471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 userDrawn="1"/>
        </p:nvSpPr>
        <p:spPr>
          <a:xfrm>
            <a:off x="1035307" y="3105873"/>
            <a:ext cx="2613983" cy="41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64B237"/>
                </a:solidFill>
                <a:latin typeface="Quicksand" charset="0"/>
                <a:ea typeface="Quicksand" charset="0"/>
                <a:cs typeface="Quicksand" charset="0"/>
              </a:defRPr>
            </a:lvl1pPr>
          </a:lstStyle>
          <a:p>
            <a:pPr algn="ctr"/>
            <a:r>
              <a:rPr lang="pl-PL" sz="1200" dirty="0" err="1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rPr>
              <a:t>Section</a:t>
            </a:r>
            <a:r>
              <a:rPr lang="pl-PL" sz="1200" dirty="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rPr>
              <a:t> 1.0</a:t>
            </a:r>
            <a:endParaRPr lang="en-US" sz="1200" dirty="0">
              <a:solidFill>
                <a:schemeClr val="accent6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4789009" y="3105873"/>
            <a:ext cx="2613983" cy="41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64B237"/>
                </a:solidFill>
                <a:latin typeface="Quicksand" charset="0"/>
                <a:ea typeface="Quicksand" charset="0"/>
                <a:cs typeface="Quicksand" charset="0"/>
              </a:defRPr>
            </a:lvl1pPr>
          </a:lstStyle>
          <a:p>
            <a:pPr algn="ctr"/>
            <a:r>
              <a:rPr lang="pl-PL" sz="1200" dirty="0" err="1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rPr>
              <a:t>Section</a:t>
            </a:r>
            <a:r>
              <a:rPr lang="pl-PL" sz="1200" dirty="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rPr>
              <a:t> 1.0</a:t>
            </a:r>
            <a:endParaRPr lang="en-US" sz="1200" dirty="0">
              <a:solidFill>
                <a:schemeClr val="accent6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40" name="Title 1"/>
          <p:cNvSpPr txBox="1">
            <a:spLocks/>
          </p:cNvSpPr>
          <p:nvPr userDrawn="1"/>
        </p:nvSpPr>
        <p:spPr>
          <a:xfrm>
            <a:off x="8323371" y="3105873"/>
            <a:ext cx="2613983" cy="41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64B237"/>
                </a:solidFill>
                <a:latin typeface="Quicksand" charset="0"/>
                <a:ea typeface="Quicksand" charset="0"/>
                <a:cs typeface="Quicksand" charset="0"/>
              </a:defRPr>
            </a:lvl1pPr>
          </a:lstStyle>
          <a:p>
            <a:pPr algn="ctr"/>
            <a:r>
              <a:rPr lang="pl-PL" sz="1200" dirty="0" err="1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rPr>
              <a:t>Section</a:t>
            </a:r>
            <a:r>
              <a:rPr lang="pl-PL" sz="1200" dirty="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rPr>
              <a:t> 1.0</a:t>
            </a:r>
            <a:endParaRPr lang="en-US" sz="1200" dirty="0">
              <a:solidFill>
                <a:schemeClr val="accent6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56" name="Symbol zastępczy tekstu 8"/>
          <p:cNvSpPr>
            <a:spLocks noGrp="1"/>
          </p:cNvSpPr>
          <p:nvPr>
            <p:ph type="body" sz="quarter" idx="22" hasCustomPrompt="1"/>
          </p:nvPr>
        </p:nvSpPr>
        <p:spPr>
          <a:xfrm>
            <a:off x="1035050" y="3516564"/>
            <a:ext cx="2614613" cy="23368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+mn-lt"/>
                <a:ea typeface="Montserrat" charset="0"/>
                <a:cs typeface="Montserrat" charset="0"/>
              </a:defRPr>
            </a:lvl1pPr>
            <a:lvl2pPr marL="4572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58" name="Symbol zastępczy tekstu 8"/>
          <p:cNvSpPr>
            <a:spLocks noGrp="1"/>
          </p:cNvSpPr>
          <p:nvPr>
            <p:ph type="body" sz="quarter" idx="23" hasCustomPrompt="1"/>
          </p:nvPr>
        </p:nvSpPr>
        <p:spPr>
          <a:xfrm>
            <a:off x="4788379" y="3516564"/>
            <a:ext cx="2614613" cy="23368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+mn-lt"/>
                <a:ea typeface="Montserrat" charset="0"/>
                <a:cs typeface="Montserrat" charset="0"/>
              </a:defRPr>
            </a:lvl1pPr>
            <a:lvl2pPr marL="4572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60" name="Symbol zastępczy tekstu 8"/>
          <p:cNvSpPr>
            <a:spLocks noGrp="1"/>
          </p:cNvSpPr>
          <p:nvPr>
            <p:ph type="body" sz="quarter" idx="24" hasCustomPrompt="1"/>
          </p:nvPr>
        </p:nvSpPr>
        <p:spPr>
          <a:xfrm>
            <a:off x="8323371" y="3516564"/>
            <a:ext cx="2614613" cy="23368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+mn-lt"/>
                <a:ea typeface="Montserrat" charset="0"/>
                <a:cs typeface="Montserrat" charset="0"/>
              </a:defRPr>
            </a:lvl1pPr>
            <a:lvl2pPr marL="4572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ctr">
              <a:buNone/>
              <a:defRPr sz="1200">
                <a:solidFill>
                  <a:schemeClr val="bg2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22" name="Symbol zastępczy obrazu 2"/>
          <p:cNvSpPr>
            <a:spLocks noGrp="1"/>
          </p:cNvSpPr>
          <p:nvPr>
            <p:ph type="pic" sz="quarter" idx="13"/>
          </p:nvPr>
        </p:nvSpPr>
        <p:spPr>
          <a:xfrm>
            <a:off x="5532911" y="1765871"/>
            <a:ext cx="1125548" cy="1106950"/>
          </a:xfrm>
          <a:blipFill>
            <a:blip r:embed="rId3"/>
            <a:srcRect/>
            <a:stretch>
              <a:fillRect l="-20673" t="-5703" r="-152085" b="-20953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23" name="Symbol zastępczy obrazu 2"/>
          <p:cNvSpPr>
            <a:spLocks noGrp="1"/>
          </p:cNvSpPr>
          <p:nvPr>
            <p:ph type="pic" sz="quarter" idx="14"/>
          </p:nvPr>
        </p:nvSpPr>
        <p:spPr>
          <a:xfrm>
            <a:off x="9059471" y="1760061"/>
            <a:ext cx="1131454" cy="1112759"/>
          </a:xfrm>
          <a:blipFill>
            <a:blip r:embed="rId4"/>
            <a:srcRect/>
            <a:stretch>
              <a:fillRect l="-61262" t="-3893" r="-25472" b="-22688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24" name="Symbol zastępczy obrazu 2"/>
          <p:cNvSpPr>
            <a:spLocks noGrp="1"/>
          </p:cNvSpPr>
          <p:nvPr>
            <p:ph type="pic" sz="quarter" idx="12"/>
          </p:nvPr>
        </p:nvSpPr>
        <p:spPr>
          <a:xfrm>
            <a:off x="1783099" y="1765871"/>
            <a:ext cx="1118397" cy="1112759"/>
          </a:xfrm>
          <a:blipFill>
            <a:blip r:embed="rId5"/>
            <a:srcRect/>
            <a:stretch>
              <a:fillRect l="-17322" t="-1662" r="-56693" b="-15177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TT PSC – Od Przemysłu 1.0 do Przemysłu 4.0</a:t>
            </a: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894"/>
            <a:ext cx="12192000" cy="860105"/>
          </a:xfrm>
          <a:prstGeom prst="rect">
            <a:avLst/>
          </a:prstGeom>
        </p:spPr>
      </p:pic>
      <p:sp>
        <p:nvSpPr>
          <p:cNvPr id="21" name="PoleTekstowe 20"/>
          <p:cNvSpPr txBox="1"/>
          <p:nvPr userDrawn="1"/>
        </p:nvSpPr>
        <p:spPr>
          <a:xfrm>
            <a:off x="139700" y="6328641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>
                <a:solidFill>
                  <a:srgbClr val="CF3B8A"/>
                </a:solidFill>
                <a:latin typeface="Arial" charset="0"/>
                <a:ea typeface="Arial" charset="0"/>
                <a:cs typeface="Arial" charset="0"/>
              </a:rPr>
              <a:t>_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digital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transition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endParaRPr lang="pl-PL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/>
          <p:cNvPicPr>
            <a:picLocks noChangeAspect="1"/>
          </p:cNvPicPr>
          <p:nvPr userDrawn="1"/>
        </p:nvPicPr>
        <p:blipFill rotWithShape="1">
          <a:blip r:embed="rId2"/>
          <a:srcRect l="2770" r="11009" b="30471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94049" y="1851880"/>
            <a:ext cx="972000" cy="540000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58472" y="4413047"/>
            <a:ext cx="1188000" cy="1030500"/>
          </a:xfrm>
          <a:prstGeom prst="rect">
            <a:avLst/>
          </a:prstGeom>
        </p:spPr>
      </p:pic>
      <p:sp>
        <p:nvSpPr>
          <p:cNvPr id="24" name="Symbol zastępczy obrazu 2"/>
          <p:cNvSpPr>
            <a:spLocks noGrp="1"/>
          </p:cNvSpPr>
          <p:nvPr>
            <p:ph type="pic" sz="quarter" idx="12"/>
          </p:nvPr>
        </p:nvSpPr>
        <p:spPr>
          <a:xfrm>
            <a:off x="1932022" y="1336627"/>
            <a:ext cx="2350046" cy="2338199"/>
          </a:xfrm>
          <a:blipFill>
            <a:blip r:embed="rId5"/>
            <a:srcRect/>
            <a:stretch>
              <a:fillRect l="-17322" t="-1662" r="-56693" b="-15177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26" name="Symbol zastępczy obrazu 2"/>
          <p:cNvSpPr>
            <a:spLocks noGrp="1"/>
          </p:cNvSpPr>
          <p:nvPr>
            <p:ph type="pic" sz="quarter" idx="13"/>
          </p:nvPr>
        </p:nvSpPr>
        <p:spPr>
          <a:xfrm>
            <a:off x="4282068" y="3674827"/>
            <a:ext cx="1178704" cy="1159228"/>
          </a:xfrm>
          <a:blipFill>
            <a:blip r:embed="rId6"/>
            <a:srcRect/>
            <a:stretch>
              <a:fillRect l="-20673" t="-5703" r="-152085" b="-20953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27" name="Symbol zastępczy obrazu 2"/>
          <p:cNvSpPr>
            <a:spLocks noGrp="1"/>
          </p:cNvSpPr>
          <p:nvPr>
            <p:ph type="pic" sz="quarter" idx="14"/>
          </p:nvPr>
        </p:nvSpPr>
        <p:spPr>
          <a:xfrm>
            <a:off x="3101725" y="4834055"/>
            <a:ext cx="1178704" cy="1159228"/>
          </a:xfrm>
          <a:blipFill>
            <a:blip r:embed="rId7"/>
            <a:srcRect/>
            <a:stretch>
              <a:fillRect l="-61262" t="-3893" r="-25472" b="-22688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32" name="Symbol zastępczy tekstu 4"/>
          <p:cNvSpPr>
            <a:spLocks noGrp="1"/>
          </p:cNvSpPr>
          <p:nvPr>
            <p:ph type="body" sz="quarter" idx="16" hasCustomPrompt="1"/>
          </p:nvPr>
        </p:nvSpPr>
        <p:spPr>
          <a:xfrm>
            <a:off x="6262688" y="1454150"/>
            <a:ext cx="4733925" cy="1357313"/>
          </a:xfrm>
        </p:spPr>
        <p:txBody>
          <a:bodyPr anchor="ctr">
            <a:noAutofit/>
          </a:bodyPr>
          <a:lstStyle>
            <a:lvl1pPr marL="0" indent="0">
              <a:buNone/>
              <a:defRPr sz="2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concentetur</a:t>
            </a:r>
            <a:endParaRPr lang="pl-PL" dirty="0"/>
          </a:p>
        </p:txBody>
      </p:sp>
      <p:sp>
        <p:nvSpPr>
          <p:cNvPr id="33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262688" y="3079750"/>
            <a:ext cx="4733925" cy="52070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audipiscing</a:t>
            </a:r>
            <a:endParaRPr lang="pl-PL" dirty="0"/>
          </a:p>
        </p:txBody>
      </p:sp>
      <p:sp>
        <p:nvSpPr>
          <p:cNvPr id="34" name="Symbol zastępczy tekstu 28"/>
          <p:cNvSpPr>
            <a:spLocks noGrp="1"/>
          </p:cNvSpPr>
          <p:nvPr>
            <p:ph type="body" sz="quarter" idx="18" hasCustomPrompt="1"/>
          </p:nvPr>
        </p:nvSpPr>
        <p:spPr>
          <a:xfrm>
            <a:off x="6262688" y="3865563"/>
            <a:ext cx="4733925" cy="1701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2">
                    <a:lumMod val="50000"/>
                  </a:schemeClr>
                </a:solidFill>
                <a:latin typeface="+mn-lt"/>
                <a:ea typeface="Montserrat" charset="0"/>
                <a:cs typeface="Montserrat" charset="0"/>
              </a:defRPr>
            </a:lvl1pPr>
            <a:lvl2pPr marL="4572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16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TT PSC – Od Przemysłu 1.0 do Przemysłu 4.0</a:t>
            </a: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894"/>
            <a:ext cx="12192000" cy="860105"/>
          </a:xfrm>
          <a:prstGeom prst="rect">
            <a:avLst/>
          </a:prstGeom>
        </p:spPr>
      </p:pic>
      <p:sp>
        <p:nvSpPr>
          <p:cNvPr id="21" name="PoleTekstowe 20"/>
          <p:cNvSpPr txBox="1"/>
          <p:nvPr userDrawn="1"/>
        </p:nvSpPr>
        <p:spPr>
          <a:xfrm>
            <a:off x="139700" y="6328641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>
                <a:solidFill>
                  <a:srgbClr val="CF3B8A"/>
                </a:solidFill>
                <a:latin typeface="Arial" charset="0"/>
                <a:ea typeface="Arial" charset="0"/>
                <a:cs typeface="Arial" charset="0"/>
              </a:rPr>
              <a:t>_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digital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transition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endParaRPr lang="pl-PL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8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/>
          <p:cNvPicPr>
            <a:picLocks noChangeAspect="1"/>
          </p:cNvPicPr>
          <p:nvPr userDrawn="1"/>
        </p:nvPicPr>
        <p:blipFill rotWithShape="1">
          <a:blip r:embed="rId2"/>
          <a:srcRect l="2770" r="11009" b="30471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8400" y="1851880"/>
            <a:ext cx="972000" cy="540000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52185" y="3744181"/>
            <a:ext cx="1188000" cy="1030500"/>
          </a:xfrm>
          <a:prstGeom prst="rect">
            <a:avLst/>
          </a:prstGeom>
        </p:spPr>
      </p:pic>
      <p:sp>
        <p:nvSpPr>
          <p:cNvPr id="29" name="Symbol zastępczy tekstu 4"/>
          <p:cNvSpPr>
            <a:spLocks noGrp="1"/>
          </p:cNvSpPr>
          <p:nvPr>
            <p:ph type="body" sz="quarter" idx="16" hasCustomPrompt="1"/>
          </p:nvPr>
        </p:nvSpPr>
        <p:spPr>
          <a:xfrm>
            <a:off x="350012" y="2820337"/>
            <a:ext cx="6927866" cy="854489"/>
          </a:xfrm>
        </p:spPr>
        <p:txBody>
          <a:bodyPr anchor="ctr">
            <a:noAutofit/>
          </a:bodyPr>
          <a:lstStyle>
            <a:lvl1pPr marL="0" indent="0">
              <a:buNone/>
              <a:defRPr sz="2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concentetur</a:t>
            </a:r>
            <a:endParaRPr lang="pl-PL" dirty="0"/>
          </a:p>
        </p:txBody>
      </p:sp>
      <p:sp>
        <p:nvSpPr>
          <p:cNvPr id="30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350012" y="3976848"/>
            <a:ext cx="6927866" cy="52070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audipiscing</a:t>
            </a:r>
            <a:endParaRPr lang="pl-PL" dirty="0"/>
          </a:p>
        </p:txBody>
      </p:sp>
      <p:sp>
        <p:nvSpPr>
          <p:cNvPr id="31" name="Symbol zastępczy tekstu 28"/>
          <p:cNvSpPr>
            <a:spLocks noGrp="1"/>
          </p:cNvSpPr>
          <p:nvPr>
            <p:ph type="body" sz="quarter" idx="18" hasCustomPrompt="1"/>
          </p:nvPr>
        </p:nvSpPr>
        <p:spPr>
          <a:xfrm>
            <a:off x="350012" y="4762661"/>
            <a:ext cx="6927866" cy="141003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2">
                    <a:lumMod val="50000"/>
                  </a:schemeClr>
                </a:solidFill>
                <a:latin typeface="+mn-lt"/>
                <a:ea typeface="Montserrat" charset="0"/>
                <a:cs typeface="Montserrat" charset="0"/>
              </a:defRPr>
            </a:lvl1pPr>
            <a:lvl2pPr marL="4572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34" name="Symbol zastępczy obrazu 2"/>
          <p:cNvSpPr>
            <a:spLocks noGrp="1"/>
          </p:cNvSpPr>
          <p:nvPr>
            <p:ph type="pic" sz="quarter" idx="19"/>
          </p:nvPr>
        </p:nvSpPr>
        <p:spPr>
          <a:xfrm>
            <a:off x="7583285" y="1336627"/>
            <a:ext cx="2350046" cy="2338199"/>
          </a:xfrm>
          <a:blipFill>
            <a:blip r:embed="rId5"/>
            <a:srcRect/>
            <a:stretch>
              <a:fillRect l="-17322" t="-1662" r="-56693" b="-15177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36" name="Symbol zastępczy obrazu 2"/>
          <p:cNvSpPr>
            <a:spLocks noGrp="1"/>
          </p:cNvSpPr>
          <p:nvPr>
            <p:ph type="pic" sz="quarter" idx="21"/>
          </p:nvPr>
        </p:nvSpPr>
        <p:spPr>
          <a:xfrm>
            <a:off x="9933331" y="2515598"/>
            <a:ext cx="1178704" cy="1159228"/>
          </a:xfrm>
          <a:blipFill>
            <a:blip r:embed="rId6"/>
            <a:srcRect/>
            <a:stretch>
              <a:fillRect l="-61262" t="-3893" r="-25472" b="-22688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37" name="Symbol zastępczy obrazu 2"/>
          <p:cNvSpPr>
            <a:spLocks noGrp="1"/>
          </p:cNvSpPr>
          <p:nvPr>
            <p:ph type="pic" sz="quarter" idx="20"/>
          </p:nvPr>
        </p:nvSpPr>
        <p:spPr>
          <a:xfrm>
            <a:off x="6407669" y="1336626"/>
            <a:ext cx="1178704" cy="1159228"/>
          </a:xfrm>
          <a:blipFill>
            <a:blip r:embed="rId7"/>
            <a:srcRect/>
            <a:stretch>
              <a:fillRect l="-20673" t="-5703" r="-152085" b="-20953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TT PSC – Od Przemysłu 1.0 do Przemysłu 4.0</a:t>
            </a: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894"/>
            <a:ext cx="12192000" cy="860105"/>
          </a:xfrm>
          <a:prstGeom prst="rect">
            <a:avLst/>
          </a:prstGeom>
        </p:spPr>
      </p:pic>
      <p:sp>
        <p:nvSpPr>
          <p:cNvPr id="21" name="PoleTekstowe 20"/>
          <p:cNvSpPr txBox="1"/>
          <p:nvPr userDrawn="1"/>
        </p:nvSpPr>
        <p:spPr>
          <a:xfrm>
            <a:off x="139700" y="6328641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>
                <a:solidFill>
                  <a:srgbClr val="CF3B8A"/>
                </a:solidFill>
                <a:latin typeface="Arial" charset="0"/>
                <a:ea typeface="Arial" charset="0"/>
                <a:cs typeface="Arial" charset="0"/>
              </a:rPr>
              <a:t>_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digital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transition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endParaRPr lang="pl-PL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60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57878" y="-6184586"/>
            <a:ext cx="19224902" cy="1922029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7921" y="1098449"/>
            <a:ext cx="4902188" cy="555187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50982" y="2158526"/>
            <a:ext cx="4680048" cy="280076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r>
              <a:rPr lang="pl-PL" dirty="0"/>
              <a:t>Content</a:t>
            </a:r>
            <a:endParaRPr lang="en-US" dirty="0"/>
          </a:p>
        </p:txBody>
      </p:sp>
      <p:sp>
        <p:nvSpPr>
          <p:cNvPr id="14" name="Symbol zastępczy obrazu 2"/>
          <p:cNvSpPr>
            <a:spLocks noGrp="1"/>
          </p:cNvSpPr>
          <p:nvPr>
            <p:ph type="pic" sz="quarter" idx="10"/>
          </p:nvPr>
        </p:nvSpPr>
        <p:spPr>
          <a:xfrm>
            <a:off x="7545396" y="844551"/>
            <a:ext cx="3567237" cy="5162016"/>
          </a:xfrm>
          <a:blipFill dpi="0" rotWithShape="1">
            <a:blip r:embed="rId4"/>
            <a:srcRect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74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ajd tytułowy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1767" y="3282695"/>
            <a:ext cx="5662685" cy="3220464"/>
          </a:xfrm>
          <a:prstGeom prst="rect">
            <a:avLst/>
          </a:prstGeom>
        </p:spPr>
      </p:pic>
      <p:sp>
        <p:nvSpPr>
          <p:cNvPr id="8" name="Symbol zastępczy tekstu 2"/>
          <p:cNvSpPr>
            <a:spLocks noGrp="1"/>
          </p:cNvSpPr>
          <p:nvPr>
            <p:ph type="body" sz="quarter" idx="10" hasCustomPrompt="1"/>
          </p:nvPr>
        </p:nvSpPr>
        <p:spPr>
          <a:xfrm>
            <a:off x="810131" y="4109450"/>
            <a:ext cx="4680048" cy="1562664"/>
          </a:xfrm>
        </p:spPr>
        <p:txBody>
          <a:bodyPr anchor="ctr"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1970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31680" y="-2622555"/>
            <a:ext cx="15020777" cy="11279926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61168" y="2603501"/>
            <a:ext cx="5600700" cy="411163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64B237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r>
              <a:rPr lang="pl-PL" dirty="0" err="1"/>
              <a:t>section</a:t>
            </a:r>
            <a:r>
              <a:rPr lang="pl-PL" dirty="0"/>
              <a:t> 1.0</a:t>
            </a:r>
            <a:endParaRPr lang="en-US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sz="quarter" idx="10" hasCustomPrompt="1"/>
          </p:nvPr>
        </p:nvSpPr>
        <p:spPr>
          <a:xfrm>
            <a:off x="561168" y="3014664"/>
            <a:ext cx="5600700" cy="1074737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30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88573" y="-1962150"/>
            <a:ext cx="13489348" cy="882015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11759" y="5323566"/>
            <a:ext cx="2231550" cy="1162800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6472" y="1278318"/>
            <a:ext cx="4421772" cy="397076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639417" y="2346325"/>
            <a:ext cx="5600700" cy="411163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64B237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r>
              <a:rPr lang="pl-PL" dirty="0" err="1"/>
              <a:t>section</a:t>
            </a:r>
            <a:r>
              <a:rPr lang="pl-PL" dirty="0"/>
              <a:t> 1.0</a:t>
            </a:r>
            <a:endParaRPr lang="en-US" dirty="0"/>
          </a:p>
        </p:txBody>
      </p:sp>
      <p:sp>
        <p:nvSpPr>
          <p:cNvPr id="16" name="Symbol zastępczy obrazu 2"/>
          <p:cNvSpPr>
            <a:spLocks noGrp="1"/>
          </p:cNvSpPr>
          <p:nvPr>
            <p:ph type="pic" sz="quarter" idx="10"/>
          </p:nvPr>
        </p:nvSpPr>
        <p:spPr>
          <a:xfrm>
            <a:off x="1217645" y="742950"/>
            <a:ext cx="3567237" cy="5162016"/>
          </a:xfrm>
          <a:blipFill dpi="0" rotWithShape="1">
            <a:blip r:embed="rId5"/>
            <a:srcRect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00">
                <a:solidFill>
                  <a:srgbClr val="64B237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17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5639417" y="2757488"/>
            <a:ext cx="5600700" cy="1074737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43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ajd tytułowy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1768" y="3282696"/>
            <a:ext cx="5630176" cy="3201975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77623" y="3975100"/>
            <a:ext cx="4680048" cy="411163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64B237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r>
              <a:rPr lang="pl-PL" dirty="0" err="1"/>
              <a:t>section</a:t>
            </a:r>
            <a:r>
              <a:rPr lang="pl-PL" dirty="0"/>
              <a:t> 1.0</a:t>
            </a:r>
            <a:endParaRPr lang="en-US" dirty="0"/>
          </a:p>
        </p:txBody>
      </p:sp>
      <p:sp>
        <p:nvSpPr>
          <p:cNvPr id="25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777623" y="4386263"/>
            <a:ext cx="4680048" cy="107473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8637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 userDrawn="1"/>
        </p:nvPicPr>
        <p:blipFill rotWithShape="1">
          <a:blip r:embed="rId2"/>
          <a:srcRect l="2770" r="11009" b="30471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818866"/>
            <a:ext cx="12192000" cy="5537483"/>
          </a:xfrm>
        </p:spPr>
        <p:txBody>
          <a:bodyPr lIns="360000" tIns="360000" rIns="360000">
            <a:normAutofit/>
          </a:bodyPr>
          <a:lstStyle>
            <a:lvl1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1pPr>
            <a:lvl2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2pPr>
            <a:lvl3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3pPr>
            <a:lvl4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4pPr>
            <a:lvl5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11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TT PSC – Od Przemysłu 1.0 do Przemysłu 4.0</a:t>
            </a:r>
          </a:p>
        </p:txBody>
      </p:sp>
      <p:pic>
        <p:nvPicPr>
          <p:cNvPr id="15" name="Obraz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894"/>
            <a:ext cx="12192000" cy="860105"/>
          </a:xfrm>
          <a:prstGeom prst="rect">
            <a:avLst/>
          </a:prstGeom>
        </p:spPr>
      </p:pic>
      <p:sp>
        <p:nvSpPr>
          <p:cNvPr id="16" name="PoleTekstowe 15"/>
          <p:cNvSpPr txBox="1"/>
          <p:nvPr userDrawn="1"/>
        </p:nvSpPr>
        <p:spPr>
          <a:xfrm>
            <a:off x="139700" y="6328641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>
                <a:solidFill>
                  <a:srgbClr val="CF3B8A"/>
                </a:solidFill>
                <a:latin typeface="Arial" charset="0"/>
                <a:ea typeface="Arial" charset="0"/>
                <a:cs typeface="Arial" charset="0"/>
              </a:rPr>
              <a:t>_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digital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transition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endParaRPr lang="pl-PL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3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 userDrawn="1"/>
        </p:nvPicPr>
        <p:blipFill rotWithShape="1">
          <a:blip r:embed="rId2"/>
          <a:srcRect l="2770" r="11009" b="30471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14"/>
          <p:cNvSpPr/>
          <p:nvPr userDrawn="1"/>
        </p:nvSpPr>
        <p:spPr>
          <a:xfrm>
            <a:off x="2220607" y="1337581"/>
            <a:ext cx="7833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8000" b="1" dirty="0">
                <a:solidFill>
                  <a:srgbClr val="D498DC"/>
                </a:solidFill>
                <a:latin typeface="+mj-lt"/>
              </a:rPr>
              <a:t>„</a:t>
            </a:r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12" hasCustomPrompt="1"/>
          </p:nvPr>
        </p:nvSpPr>
        <p:spPr>
          <a:xfrm>
            <a:off x="2894748" y="2214562"/>
            <a:ext cx="9297252" cy="4148137"/>
          </a:xfrm>
        </p:spPr>
        <p:txBody>
          <a:bodyPr lIns="0" tIns="46800" rIns="360000" bIns="360000">
            <a:normAutofit/>
          </a:bodyPr>
          <a:lstStyle>
            <a:lvl1pPr marL="0" indent="0">
              <a:buNone/>
              <a:defRPr sz="32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3200" b="1"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/>
              <a:t>Content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TT PSC – Od Przemysłu 1.0 do Przemysłu 4.0</a:t>
            </a:r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894"/>
            <a:ext cx="12192000" cy="860105"/>
          </a:xfrm>
          <a:prstGeom prst="rect">
            <a:avLst/>
          </a:prstGeom>
        </p:spPr>
      </p:pic>
      <p:sp>
        <p:nvSpPr>
          <p:cNvPr id="14" name="PoleTekstowe 13"/>
          <p:cNvSpPr txBox="1"/>
          <p:nvPr userDrawn="1"/>
        </p:nvSpPr>
        <p:spPr>
          <a:xfrm>
            <a:off x="139700" y="6328641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>
                <a:solidFill>
                  <a:srgbClr val="CF3B8A"/>
                </a:solidFill>
                <a:latin typeface="Arial" charset="0"/>
                <a:ea typeface="Arial" charset="0"/>
                <a:cs typeface="Arial" charset="0"/>
              </a:rPr>
              <a:t>_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digital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transition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endParaRPr lang="pl-PL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0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/>
          <p:cNvPicPr>
            <a:picLocks noChangeAspect="1"/>
          </p:cNvPicPr>
          <p:nvPr userDrawn="1"/>
        </p:nvPicPr>
        <p:blipFill rotWithShape="1">
          <a:blip r:embed="rId2"/>
          <a:srcRect l="2770" r="11009" b="30471"/>
          <a:stretch/>
        </p:blipFill>
        <p:spPr>
          <a:xfrm>
            <a:off x="0" y="1424953"/>
            <a:ext cx="12192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12192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az 8"/>
          <p:cNvPicPr>
            <a:picLocks noChangeAspect="1"/>
          </p:cNvPicPr>
          <p:nvPr userDrawn="1"/>
        </p:nvPicPr>
        <p:blipFill rotWithShape="1">
          <a:blip r:embed="rId3"/>
          <a:srcRect l="12429" b="20876"/>
          <a:stretch/>
        </p:blipFill>
        <p:spPr>
          <a:xfrm>
            <a:off x="0" y="566383"/>
            <a:ext cx="6993171" cy="6318579"/>
          </a:xfrm>
          <a:prstGeom prst="rect">
            <a:avLst/>
          </a:prstGeom>
        </p:spPr>
      </p:pic>
      <p:sp>
        <p:nvSpPr>
          <p:cNvPr id="30" name="Symbol zastępczy tekstu 4"/>
          <p:cNvSpPr>
            <a:spLocks noGrp="1"/>
          </p:cNvSpPr>
          <p:nvPr>
            <p:ph type="body" sz="quarter" idx="13" hasCustomPrompt="1"/>
          </p:nvPr>
        </p:nvSpPr>
        <p:spPr>
          <a:xfrm>
            <a:off x="6262688" y="1454150"/>
            <a:ext cx="4733925" cy="1357313"/>
          </a:xfrm>
        </p:spPr>
        <p:txBody>
          <a:bodyPr anchor="ctr">
            <a:noAutofit/>
          </a:bodyPr>
          <a:lstStyle>
            <a:lvl1pPr marL="0" indent="0">
              <a:buNone/>
              <a:defRPr sz="2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  <a:lvl2pPr marL="4572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2pPr>
            <a:lvl3pPr marL="9144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3pPr>
            <a:lvl4pPr marL="13716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4pPr>
            <a:lvl5pPr marL="1828800" indent="0">
              <a:buNone/>
              <a:defRPr sz="2800" b="1">
                <a:solidFill>
                  <a:srgbClr val="7B2D85"/>
                </a:solidFill>
                <a:latin typeface="Quicksand" charset="0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concentetur</a:t>
            </a:r>
            <a:endParaRPr lang="pl-PL" dirty="0"/>
          </a:p>
        </p:txBody>
      </p:sp>
      <p:sp>
        <p:nvSpPr>
          <p:cNvPr id="31" name="Symbol zastępczy tekstu 6"/>
          <p:cNvSpPr>
            <a:spLocks noGrp="1"/>
          </p:cNvSpPr>
          <p:nvPr>
            <p:ph type="body" sz="quarter" idx="14" hasCustomPrompt="1"/>
          </p:nvPr>
        </p:nvSpPr>
        <p:spPr>
          <a:xfrm>
            <a:off x="6262688" y="3079750"/>
            <a:ext cx="4733925" cy="52070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audipiscing</a:t>
            </a:r>
            <a:endParaRPr lang="pl-PL" dirty="0"/>
          </a:p>
        </p:txBody>
      </p:sp>
      <p:sp>
        <p:nvSpPr>
          <p:cNvPr id="32" name="Symbol zastępczy tekstu 28"/>
          <p:cNvSpPr>
            <a:spLocks noGrp="1"/>
          </p:cNvSpPr>
          <p:nvPr>
            <p:ph type="body" sz="quarter" idx="15" hasCustomPrompt="1"/>
          </p:nvPr>
        </p:nvSpPr>
        <p:spPr>
          <a:xfrm>
            <a:off x="6262688" y="3865563"/>
            <a:ext cx="4733925" cy="1701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2">
                    <a:lumMod val="50000"/>
                  </a:schemeClr>
                </a:solidFill>
                <a:latin typeface="+mn-lt"/>
                <a:ea typeface="Montserrat" charset="0"/>
                <a:cs typeface="Montserrat" charset="0"/>
              </a:defRPr>
            </a:lvl1pPr>
            <a:lvl2pPr marL="4572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 sz="1200"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pl-PL" dirty="0" err="1"/>
              <a:t>Lorem</a:t>
            </a:r>
            <a:r>
              <a:rPr lang="pl-PL" dirty="0"/>
              <a:t> </a:t>
            </a:r>
            <a:r>
              <a:rPr lang="pl-PL" dirty="0" err="1"/>
              <a:t>ipsum</a:t>
            </a:r>
            <a:r>
              <a:rPr lang="pl-PL" dirty="0"/>
              <a:t> </a:t>
            </a:r>
            <a:r>
              <a:rPr lang="pl-PL" dirty="0" err="1"/>
              <a:t>dolor</a:t>
            </a:r>
            <a:r>
              <a:rPr lang="pl-PL" dirty="0"/>
              <a:t> sit </a:t>
            </a:r>
            <a:r>
              <a:rPr lang="pl-PL" dirty="0" err="1"/>
              <a:t>amet</a:t>
            </a:r>
            <a:r>
              <a:rPr lang="pl-PL" dirty="0"/>
              <a:t>, </a:t>
            </a:r>
            <a:r>
              <a:rPr lang="pl-PL" dirty="0" err="1"/>
              <a:t>consectetur</a:t>
            </a:r>
            <a:r>
              <a:rPr lang="pl-PL" dirty="0"/>
              <a:t> </a:t>
            </a:r>
            <a:r>
              <a:rPr lang="pl-PL" dirty="0" err="1"/>
              <a:t>adipiscing</a:t>
            </a:r>
            <a:r>
              <a:rPr lang="pl-PL" dirty="0"/>
              <a:t> elit. In </a:t>
            </a:r>
            <a:r>
              <a:rPr lang="pl-PL" dirty="0" err="1"/>
              <a:t>dapibus</a:t>
            </a:r>
            <a:r>
              <a:rPr lang="pl-PL" dirty="0"/>
              <a:t> </a:t>
            </a:r>
            <a:r>
              <a:rPr lang="pl-PL" dirty="0" err="1"/>
              <a:t>fringilla</a:t>
            </a:r>
            <a:r>
              <a:rPr lang="pl-PL" dirty="0"/>
              <a:t> </a:t>
            </a:r>
            <a:r>
              <a:rPr lang="pl-PL" dirty="0" err="1"/>
              <a:t>nulla</a:t>
            </a:r>
            <a:r>
              <a:rPr lang="pl-PL" dirty="0"/>
              <a:t> </a:t>
            </a:r>
            <a:r>
              <a:rPr lang="pl-PL" dirty="0" err="1"/>
              <a:t>eget</a:t>
            </a:r>
            <a:r>
              <a:rPr lang="pl-PL" dirty="0"/>
              <a:t> </a:t>
            </a:r>
            <a:r>
              <a:rPr lang="pl-PL" dirty="0" err="1"/>
              <a:t>condimentum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neque</a:t>
            </a:r>
            <a:r>
              <a:rPr lang="pl-PL" dirty="0"/>
              <a:t> nunc,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tempus</a:t>
            </a:r>
            <a:r>
              <a:rPr lang="pl-PL" dirty="0"/>
              <a:t> </a:t>
            </a:r>
            <a:r>
              <a:rPr lang="pl-PL" dirty="0" err="1"/>
              <a:t>tortor</a:t>
            </a:r>
            <a:r>
              <a:rPr lang="pl-PL" dirty="0"/>
              <a:t> </a:t>
            </a:r>
            <a:r>
              <a:rPr lang="pl-PL" dirty="0" err="1"/>
              <a:t>suscipit</a:t>
            </a:r>
            <a:r>
              <a:rPr lang="pl-PL" dirty="0"/>
              <a:t> non. </a:t>
            </a:r>
            <a:r>
              <a:rPr lang="pl-PL" dirty="0" err="1"/>
              <a:t>Fusce</a:t>
            </a:r>
            <a:r>
              <a:rPr lang="pl-PL" dirty="0"/>
              <a:t>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augue</a:t>
            </a:r>
            <a:r>
              <a:rPr lang="pl-PL" dirty="0"/>
              <a:t>, </a:t>
            </a:r>
            <a:r>
              <a:rPr lang="pl-PL" dirty="0" err="1"/>
              <a:t>pretium</a:t>
            </a:r>
            <a:r>
              <a:rPr lang="pl-PL" dirty="0"/>
              <a:t> </a:t>
            </a:r>
            <a:r>
              <a:rPr lang="pl-PL" dirty="0" err="1"/>
              <a:t>sed</a:t>
            </a:r>
            <a:r>
              <a:rPr lang="pl-PL" dirty="0"/>
              <a:t> </a:t>
            </a:r>
            <a:r>
              <a:rPr lang="pl-PL" dirty="0" err="1"/>
              <a:t>ornare</a:t>
            </a:r>
            <a:r>
              <a:rPr lang="pl-PL" dirty="0"/>
              <a:t> </a:t>
            </a:r>
            <a:r>
              <a:rPr lang="pl-PL" dirty="0" err="1"/>
              <a:t>eu</a:t>
            </a:r>
            <a:r>
              <a:rPr lang="pl-PL" dirty="0"/>
              <a:t>, </a:t>
            </a:r>
            <a:r>
              <a:rPr lang="pl-PL" dirty="0" err="1"/>
              <a:t>imperdiet</a:t>
            </a:r>
            <a:r>
              <a:rPr lang="pl-PL" dirty="0"/>
              <a:t> id </a:t>
            </a:r>
            <a:r>
              <a:rPr lang="pl-PL" dirty="0" err="1"/>
              <a:t>justo</a:t>
            </a:r>
            <a:r>
              <a:rPr lang="pl-PL" dirty="0"/>
              <a:t>. </a:t>
            </a:r>
            <a:r>
              <a:rPr lang="pl-PL" dirty="0" err="1"/>
              <a:t>Mauris</a:t>
            </a:r>
            <a:r>
              <a:rPr lang="pl-PL" dirty="0"/>
              <a:t> </a:t>
            </a:r>
            <a:r>
              <a:rPr lang="pl-PL" dirty="0" err="1"/>
              <a:t>dignissim</a:t>
            </a:r>
            <a:r>
              <a:rPr lang="pl-PL" dirty="0"/>
              <a:t>, </a:t>
            </a:r>
            <a:r>
              <a:rPr lang="pl-PL" dirty="0" err="1"/>
              <a:t>velit</a:t>
            </a:r>
            <a:r>
              <a:rPr lang="pl-PL" dirty="0"/>
              <a:t> et </a:t>
            </a:r>
            <a:r>
              <a:rPr lang="pl-PL" dirty="0" err="1"/>
              <a:t>vestibulum</a:t>
            </a:r>
            <a:r>
              <a:rPr lang="pl-PL" dirty="0"/>
              <a:t> </a:t>
            </a:r>
            <a:r>
              <a:rPr lang="pl-PL" dirty="0" err="1"/>
              <a:t>lacinia</a:t>
            </a:r>
            <a:r>
              <a:rPr lang="pl-PL" dirty="0"/>
              <a:t>, nunc </a:t>
            </a:r>
            <a:r>
              <a:rPr lang="pl-PL" dirty="0" err="1"/>
              <a:t>magna</a:t>
            </a:r>
            <a:r>
              <a:rPr lang="pl-PL" dirty="0"/>
              <a:t> </a:t>
            </a:r>
            <a:r>
              <a:rPr lang="pl-PL" dirty="0" err="1"/>
              <a:t>porta</a:t>
            </a:r>
            <a:r>
              <a:rPr lang="pl-PL" dirty="0"/>
              <a:t> </a:t>
            </a:r>
            <a:r>
              <a:rPr lang="pl-PL" dirty="0" err="1"/>
              <a:t>est</a:t>
            </a:r>
            <a:r>
              <a:rPr lang="pl-PL" dirty="0"/>
              <a:t>,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iaculis</a:t>
            </a:r>
            <a:r>
              <a:rPr lang="pl-PL" dirty="0"/>
              <a:t> </a:t>
            </a:r>
            <a:r>
              <a:rPr lang="pl-PL" dirty="0" err="1"/>
              <a:t>orci</a:t>
            </a:r>
            <a:r>
              <a:rPr lang="pl-PL" dirty="0"/>
              <a:t> </a:t>
            </a:r>
            <a:r>
              <a:rPr lang="pl-PL" dirty="0" err="1"/>
              <a:t>leo</a:t>
            </a:r>
            <a:r>
              <a:rPr lang="pl-PL" dirty="0"/>
              <a:t> </a:t>
            </a:r>
            <a:r>
              <a:rPr lang="pl-PL" dirty="0" err="1"/>
              <a:t>ac</a:t>
            </a:r>
            <a:r>
              <a:rPr lang="pl-PL" dirty="0"/>
              <a:t> </a:t>
            </a:r>
            <a:r>
              <a:rPr lang="pl-PL" dirty="0" err="1"/>
              <a:t>sem</a:t>
            </a:r>
            <a:r>
              <a:rPr lang="pl-PL" dirty="0"/>
              <a:t>.</a:t>
            </a:r>
          </a:p>
        </p:txBody>
      </p:sp>
      <p:sp>
        <p:nvSpPr>
          <p:cNvPr id="11" name="Symbol zastępczy tekstu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/>
              <a:t>TT PSC – Od Przemysłu 1.0 do Przemysłu 4.0</a:t>
            </a: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7894"/>
            <a:ext cx="12192000" cy="860105"/>
          </a:xfrm>
          <a:prstGeom prst="rect">
            <a:avLst/>
          </a:prstGeom>
        </p:spPr>
      </p:pic>
      <p:sp>
        <p:nvSpPr>
          <p:cNvPr id="16" name="PoleTekstowe 15"/>
          <p:cNvSpPr txBox="1"/>
          <p:nvPr userDrawn="1"/>
        </p:nvSpPr>
        <p:spPr>
          <a:xfrm>
            <a:off x="139700" y="6328641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>
                <a:solidFill>
                  <a:srgbClr val="CF3B8A"/>
                </a:solidFill>
                <a:latin typeface="Arial" charset="0"/>
                <a:ea typeface="Arial" charset="0"/>
                <a:cs typeface="Arial" charset="0"/>
              </a:rPr>
              <a:t>_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experience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digital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l-PL" sz="1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transition</a:t>
            </a:r>
            <a:r>
              <a:rPr lang="pl-PL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endParaRPr lang="pl-PL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32A03-6C03-47FB-BD4A-DAF061CB1C07}" type="datetimeFigureOut">
              <a:rPr lang="pl-PL" smtClean="0"/>
              <a:t>20.12.2022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5FC2A-7E48-49F3-84D3-82406379F7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694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74" r:id="rId7"/>
    <p:sldLayoutId id="2147483680" r:id="rId8"/>
    <p:sldLayoutId id="2147483681" r:id="rId9"/>
    <p:sldLayoutId id="2147483682" r:id="rId10"/>
    <p:sldLayoutId id="2147483685" r:id="rId11"/>
    <p:sldLayoutId id="2147483684" r:id="rId12"/>
    <p:sldLayoutId id="2147483686" r:id="rId13"/>
    <p:sldLayoutId id="214748368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recruitment</a:t>
            </a:r>
            <a:br>
              <a:rPr lang="en-US" dirty="0"/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0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latin typeface="Consolas"/>
              </a:rPr>
              <a:t>What are the differences between a stack and a heap?</a:t>
            </a:r>
            <a:endParaRPr lang="pl-PL" sz="2400" b="0" dirty="0">
              <a:latin typeface="Consolas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C++ 4/7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>
                <a:latin typeface="Consolas" panose="020B0609020204030204" pitchFamily="49" charset="0"/>
              </a:rPr>
              <a:t>What is heap fragmentation?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>
                <a:latin typeface="Consolas"/>
              </a:rPr>
              <a:t>Where is memory allocated when </a:t>
            </a:r>
            <a:r>
              <a:rPr lang="en-US" sz="2400" dirty="0">
                <a:latin typeface="Consolas"/>
              </a:rPr>
              <a:t>new</a:t>
            </a:r>
            <a:r>
              <a:rPr lang="en-US" sz="2400" b="0" dirty="0">
                <a:latin typeface="Consolas"/>
              </a:rPr>
              <a:t> is used?</a:t>
            </a:r>
            <a:endParaRPr lang="pl-PL" sz="2400" b="0" dirty="0">
              <a:latin typeface="Consolas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>
                <a:latin typeface="Consolas"/>
              </a:rPr>
              <a:t>What is the difference between </a:t>
            </a:r>
            <a:r>
              <a:rPr lang="en-US" sz="2400" dirty="0">
                <a:latin typeface="Consolas"/>
              </a:rPr>
              <a:t>delete</a:t>
            </a:r>
            <a:r>
              <a:rPr lang="en-US" sz="2400" b="0" dirty="0">
                <a:latin typeface="Consolas"/>
              </a:rPr>
              <a:t> and </a:t>
            </a:r>
            <a:r>
              <a:rPr lang="en-US" sz="2400" dirty="0">
                <a:latin typeface="Consolas"/>
              </a:rPr>
              <a:t>delete[]</a:t>
            </a:r>
            <a:r>
              <a:rPr lang="en-US" sz="2400" b="0" dirty="0">
                <a:latin typeface="Consolas"/>
              </a:rPr>
              <a:t>?</a:t>
            </a:r>
            <a:endParaRPr lang="pl-PL" sz="2400" b="0" dirty="0">
              <a:latin typeface="Consolas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 dirty="0">
                <a:latin typeface="Consolas"/>
              </a:rPr>
              <a:t>Why would you use </a:t>
            </a:r>
            <a:r>
              <a:rPr lang="pl-PL" sz="2400" b="0" dirty="0">
                <a:latin typeface="Consolas"/>
              </a:rPr>
              <a:t>a </a:t>
            </a:r>
            <a:r>
              <a:rPr lang="en-US" sz="2400" b="0" dirty="0">
                <a:latin typeface="Consolas"/>
              </a:rPr>
              <a:t>virtual destructor?</a:t>
            </a:r>
            <a:endParaRPr lang="pl-PL" sz="2400" b="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1812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latin typeface="Consolas"/>
              </a:rPr>
              <a:t>What is the purpose of the </a:t>
            </a:r>
            <a:r>
              <a:rPr lang="en-US" sz="2400" dirty="0">
                <a:latin typeface="Consolas"/>
              </a:rPr>
              <a:t>volatile</a:t>
            </a:r>
            <a:r>
              <a:rPr lang="en-US" sz="2400" b="0" dirty="0">
                <a:latin typeface="Consolas"/>
              </a:rPr>
              <a:t> keyword? 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C++ 5/7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>
                <a:latin typeface="Consolas"/>
              </a:rPr>
              <a:t>What is a static class member?</a:t>
            </a:r>
            <a:endParaRPr lang="pl-PL" sz="2400" b="0" dirty="0">
              <a:latin typeface="Consolas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>
                <a:latin typeface="Consolas"/>
              </a:rPr>
              <a:t>What is an abstract class?</a:t>
            </a:r>
            <a:endParaRPr lang="pl-PL" sz="2400" b="0" dirty="0">
              <a:latin typeface="Consolas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>
                <a:latin typeface="Consolas"/>
              </a:rPr>
              <a:t>How to create an inline function?</a:t>
            </a:r>
            <a:endParaRPr lang="pl-PL" sz="2400" b="0" dirty="0">
              <a:latin typeface="Consolas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 dirty="0">
                <a:latin typeface="Consolas"/>
              </a:rPr>
              <a:t>When are static variables initialized?</a:t>
            </a:r>
            <a:endParaRPr lang="pl-PL" sz="2400" b="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911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latin typeface="Consolas" panose="020B0609020204030204" pitchFamily="49" charset="0"/>
              </a:rPr>
              <a:t>What is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0" dirty="0">
                <a:latin typeface="Consolas" panose="020B0609020204030204" pitchFamily="49" charset="0"/>
              </a:rPr>
              <a:t>the difference between reference and pointer?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C++ 6/7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>
                <a:latin typeface="Consolas"/>
              </a:rPr>
              <a:t>When does thread deadlock happen?</a:t>
            </a:r>
            <a:endParaRPr lang="pl-PL" sz="2400" b="0" dirty="0">
              <a:latin typeface="Consolas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>
                <a:latin typeface="Consolas" panose="020B0609020204030204" pitchFamily="49" charset="0"/>
              </a:rPr>
              <a:t>What is the name of a type returned by </a:t>
            </a:r>
            <a:r>
              <a:rPr lang="en-US" sz="2400" dirty="0" err="1">
                <a:latin typeface="Consolas" panose="020B0609020204030204" pitchFamily="49" charset="0"/>
              </a:rPr>
              <a:t>sizeof</a:t>
            </a:r>
            <a:r>
              <a:rPr lang="en-US" sz="2400">
                <a:latin typeface="Consolas" panose="020B0609020204030204" pitchFamily="49" charset="0"/>
              </a:rPr>
              <a:t>()</a:t>
            </a:r>
            <a:r>
              <a:rPr lang="en-US" sz="2400" b="0">
                <a:latin typeface="Consolas" panose="020B0609020204030204" pitchFamily="49" charset="0"/>
              </a:rPr>
              <a:t>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>
                <a:latin typeface="Consolas" panose="020B0609020204030204" pitchFamily="49" charset="0"/>
              </a:rPr>
              <a:t>What is your favorite feature of modern C++ (11, 14, 17)? 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 dirty="0">
                <a:latin typeface="Consolas" panose="020B0609020204030204" pitchFamily="49" charset="0"/>
              </a:rPr>
              <a:t>What are 3 types of smart pointers (C++17)?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0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>
                <a:latin typeface="Consolas"/>
              </a:rPr>
              <a:t>What could be the reason of a linker failure if compilation succeeded?</a:t>
            </a:r>
            <a:endParaRPr lang="pl-PL" sz="2400" b="0">
              <a:latin typeface="Consolas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C++ 7/7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>
                <a:latin typeface="Consolas" panose="020B0609020204030204" pitchFamily="49" charset="0"/>
              </a:rPr>
              <a:t>What do you need to debug a program and see the source code?</a:t>
            </a: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>
                <a:latin typeface="Consolas"/>
              </a:rPr>
              <a:t>What could be the reason of a program crash before main() during debug?</a:t>
            </a:r>
            <a:endParaRPr lang="pl-PL" sz="2400" b="0">
              <a:latin typeface="Consolas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>
                <a:latin typeface="Consolas"/>
              </a:rPr>
              <a:t>Sometimes you cannot examine the value of a variable during debug. </a:t>
            </a:r>
            <a:r>
              <a:rPr lang="en-US" sz="2400" b="0" dirty="0">
                <a:latin typeface="Consolas"/>
              </a:rPr>
              <a:t>Why?</a:t>
            </a:r>
            <a:endParaRPr lang="pl-PL" sz="2400" b="0" dirty="0">
              <a:latin typeface="Consolas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>
                <a:latin typeface="Consolas"/>
              </a:rPr>
              <a:t>Propose a mechanism which could detect a situation where code is </a:t>
            </a:r>
            <a:r>
              <a:rPr lang="en-US" sz="2400" b="0" dirty="0">
                <a:latin typeface="Consolas"/>
              </a:rPr>
              <a:t>writing to a table outside allocated area?</a:t>
            </a:r>
            <a:endParaRPr lang="pl-PL" sz="2400" b="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132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>
                <a:latin typeface="Consolas"/>
              </a:rPr>
              <a:t>Name an encryption algorithm.</a:t>
            </a:r>
            <a:endParaRPr lang="pl-PL" sz="2400" b="0">
              <a:latin typeface="Consolas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819150"/>
          </a:xfrm>
        </p:spPr>
        <p:txBody>
          <a:bodyPr/>
          <a:lstStyle/>
          <a:p>
            <a:r>
              <a:rPr lang="pl-PL" dirty="0"/>
              <a:t>Security</a:t>
            </a:r>
            <a:r>
              <a:rPr lang="en-US" dirty="0"/>
              <a:t> 1/2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>
                <a:latin typeface="Consolas"/>
              </a:rPr>
              <a:t>What is the main difference between symmetric and asymmetric </a:t>
            </a:r>
            <a:r>
              <a:rPr lang="en-US" sz="2400" b="0" dirty="0">
                <a:latin typeface="Consolas"/>
              </a:rPr>
              <a:t>encryption?</a:t>
            </a:r>
            <a:endParaRPr lang="pl-PL" sz="2400" b="0" dirty="0">
              <a:latin typeface="Consolas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>
                <a:latin typeface="Consolas"/>
              </a:rPr>
              <a:t>Is SHA256 an encryption algorithm?</a:t>
            </a:r>
            <a:endParaRPr lang="pl-PL" sz="2400" b="0">
              <a:latin typeface="Consolas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>
                <a:latin typeface="Consolas"/>
              </a:rPr>
              <a:t>Is 3DES encryption considered secure nowadays?</a:t>
            </a:r>
            <a:endParaRPr lang="pl-PL" sz="2400" b="0">
              <a:latin typeface="Consolas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>
                <a:latin typeface="Consolas"/>
              </a:rPr>
              <a:t>Name an encryption library.</a:t>
            </a:r>
          </a:p>
        </p:txBody>
      </p:sp>
    </p:spTree>
    <p:extLst>
      <p:ext uri="{BB962C8B-B14F-4D97-AF65-F5344CB8AC3E}">
        <p14:creationId xmlns:p14="http://schemas.microsoft.com/office/powerpoint/2010/main" val="61672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>
                <a:latin typeface="Consolas"/>
              </a:rPr>
              <a:t>How does </a:t>
            </a:r>
            <a:r>
              <a:rPr lang="en-US" sz="2400" dirty="0">
                <a:latin typeface="Consolas"/>
              </a:rPr>
              <a:t>ECB </a:t>
            </a:r>
            <a:r>
              <a:rPr lang="en-US" sz="2400" b="0" dirty="0">
                <a:latin typeface="Consolas"/>
              </a:rPr>
              <a:t>block encryption mode </a:t>
            </a:r>
            <a:r>
              <a:rPr lang="en-US" sz="2400" b="0">
                <a:latin typeface="Consolas"/>
              </a:rPr>
              <a:t>work?</a:t>
            </a:r>
            <a:endParaRPr lang="pl-PL" sz="2400" b="0">
              <a:latin typeface="Consolas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819150"/>
          </a:xfrm>
        </p:spPr>
        <p:txBody>
          <a:bodyPr/>
          <a:lstStyle/>
          <a:p>
            <a:r>
              <a:rPr lang="pl-PL" dirty="0"/>
              <a:t>Security</a:t>
            </a:r>
            <a:r>
              <a:rPr lang="en-US" dirty="0"/>
              <a:t> </a:t>
            </a:r>
            <a:r>
              <a:rPr lang="pl-PL"/>
              <a:t>2</a:t>
            </a:r>
            <a:r>
              <a:rPr lang="en-US"/>
              <a:t>/2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>
                <a:latin typeface="Consolas"/>
              </a:rPr>
              <a:t>What is nowadays considered a secure key length for RSA or </a:t>
            </a:r>
            <a:r>
              <a:rPr lang="en-US" sz="2400" b="0" dirty="0">
                <a:latin typeface="Consolas"/>
              </a:rPr>
              <a:t>AES keys?</a:t>
            </a:r>
            <a:endParaRPr lang="pl-PL" sz="2400" b="0" dirty="0">
              <a:latin typeface="Consolas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>
                <a:latin typeface="Consolas"/>
              </a:rPr>
              <a:t>Which is faster</a:t>
            </a:r>
            <a:r>
              <a:rPr lang="pl-PL" sz="2400" b="0" dirty="0">
                <a:latin typeface="Consolas"/>
              </a:rPr>
              <a:t>:</a:t>
            </a:r>
            <a:r>
              <a:rPr lang="en-US" sz="2400" b="0" dirty="0">
                <a:latin typeface="Consolas"/>
              </a:rPr>
              <a:t> AES or RSA?</a:t>
            </a:r>
            <a:endParaRPr lang="pl-PL" sz="2400" b="0" dirty="0">
              <a:latin typeface="Consolas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>
                <a:latin typeface="Consolas" panose="020B0609020204030204" pitchFamily="49" charset="0"/>
              </a:rPr>
              <a:t>Is asymmetric cryptography resistant to quantum computing?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>
                <a:latin typeface="Consolas"/>
              </a:rPr>
              <a:t>Describe the process of signing for asymmetric crypto.</a:t>
            </a:r>
          </a:p>
        </p:txBody>
      </p:sp>
    </p:spTree>
    <p:extLst>
      <p:ext uri="{BB962C8B-B14F-4D97-AF65-F5344CB8AC3E}">
        <p14:creationId xmlns:p14="http://schemas.microsoft.com/office/powerpoint/2010/main" val="200990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latin typeface="Consolas" panose="020B0609020204030204" pitchFamily="49" charset="0"/>
              </a:rPr>
              <a:t>What is the </a:t>
            </a:r>
            <a:r>
              <a:rPr lang="pl-PL" sz="2400" b="0" dirty="0">
                <a:latin typeface="Consolas" panose="020B0609020204030204" pitchFamily="49" charset="0"/>
              </a:rPr>
              <a:t>git </a:t>
            </a:r>
            <a:r>
              <a:rPr lang="en-US" sz="2400" b="0" dirty="0">
                <a:latin typeface="Consolas" panose="020B0609020204030204" pitchFamily="49" charset="0"/>
              </a:rPr>
              <a:t>command to send your changes to the server?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819150"/>
          </a:xfrm>
        </p:spPr>
        <p:txBody>
          <a:bodyPr/>
          <a:lstStyle/>
          <a:p>
            <a:r>
              <a:rPr lang="en-US" dirty="0"/>
              <a:t>GIT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>
                <a:latin typeface="Consolas"/>
              </a:rPr>
              <a:t>What will the following command do: </a:t>
            </a:r>
            <a:r>
              <a:rPr lang="en-US" sz="2400" dirty="0">
                <a:latin typeface="Consolas"/>
              </a:rPr>
              <a:t>git reset --hard HEAD~2</a:t>
            </a:r>
            <a:endParaRPr lang="pl-PL" sz="2400" b="0" dirty="0">
              <a:latin typeface="Consolas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>
                <a:latin typeface="Consolas" panose="020B0609020204030204" pitchFamily="49" charset="0"/>
              </a:rPr>
              <a:t>What is the difference between </a:t>
            </a:r>
            <a:r>
              <a:rPr lang="en-US" sz="2400" dirty="0">
                <a:latin typeface="Consolas" panose="020B0609020204030204" pitchFamily="49" charset="0"/>
              </a:rPr>
              <a:t>merge</a:t>
            </a:r>
            <a:r>
              <a:rPr lang="en-US" sz="2400" b="0" dirty="0">
                <a:latin typeface="Consolas" panose="020B0609020204030204" pitchFamily="49" charset="0"/>
              </a:rPr>
              <a:t> and </a:t>
            </a:r>
            <a:r>
              <a:rPr lang="en-US" sz="2400" dirty="0">
                <a:latin typeface="Consolas" panose="020B0609020204030204" pitchFamily="49" charset="0"/>
              </a:rPr>
              <a:t>rebase</a:t>
            </a:r>
            <a:r>
              <a:rPr lang="en-US" sz="2400" b="0" dirty="0">
                <a:latin typeface="Consolas" panose="020B0609020204030204" pitchFamily="49" charset="0"/>
              </a:rPr>
              <a:t>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>
                <a:latin typeface="Consolas" panose="020B0609020204030204" pitchFamily="49" charset="0"/>
              </a:rPr>
              <a:t>What is a conflict in git and how do you resolve it?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>
                <a:latin typeface="Consolas"/>
              </a:rPr>
              <a:t>Can you delete a branch on a remote git server?</a:t>
            </a:r>
          </a:p>
        </p:txBody>
      </p:sp>
    </p:spTree>
    <p:extLst>
      <p:ext uri="{BB962C8B-B14F-4D97-AF65-F5344CB8AC3E}">
        <p14:creationId xmlns:p14="http://schemas.microsoft.com/office/powerpoint/2010/main" val="418954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latin typeface="Consolas" panose="020B0609020204030204" pitchFamily="49" charset="0"/>
              </a:rPr>
              <a:t>What is the difference between </a:t>
            </a:r>
            <a:r>
              <a:rPr lang="en-US" sz="2400" dirty="0">
                <a:latin typeface="Consolas" panose="020B0609020204030204" pitchFamily="49" charset="0"/>
              </a:rPr>
              <a:t>git</a:t>
            </a:r>
            <a:r>
              <a:rPr lang="en-US" sz="2400" b="0" dirty="0">
                <a:latin typeface="Consolas" panose="020B0609020204030204" pitchFamily="49" charset="0"/>
              </a:rPr>
              <a:t> and </a:t>
            </a:r>
            <a:r>
              <a:rPr lang="en-US" sz="2400" dirty="0" err="1">
                <a:latin typeface="Consolas" panose="020B0609020204030204" pitchFamily="49" charset="0"/>
              </a:rPr>
              <a:t>github</a:t>
            </a:r>
            <a:r>
              <a:rPr lang="en-US" sz="2400" b="0" dirty="0">
                <a:latin typeface="Consolas" panose="020B0609020204030204" pitchFamily="49" charset="0"/>
              </a:rPr>
              <a:t>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819150"/>
          </a:xfrm>
        </p:spPr>
        <p:txBody>
          <a:bodyPr/>
          <a:lstStyle/>
          <a:p>
            <a:r>
              <a:rPr lang="pl-PL" dirty="0" err="1"/>
              <a:t>Devops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>
                <a:latin typeface="Consolas" panose="020B0609020204030204" pitchFamily="49" charset="0"/>
              </a:rPr>
              <a:t>Can you describe any branching strategy?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>
                <a:latin typeface="Consolas"/>
              </a:rPr>
              <a:t>What is the purpose of a pull request?</a:t>
            </a:r>
            <a:endParaRPr lang="pl-PL" sz="2400" b="0">
              <a:latin typeface="Consolas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>
                <a:latin typeface="Consolas" panose="020B0609020204030204" pitchFamily="49" charset="0"/>
              </a:rPr>
              <a:t>What is Continuous Integration?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>
                <a:latin typeface="Consolas"/>
              </a:rPr>
              <a:t>What are the differences between RELEASE and DEBUG builds? </a:t>
            </a:r>
            <a:endParaRPr lang="en-US" sz="24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4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latin typeface="Consolas"/>
              </a:rPr>
              <a:t>What is the difference between </a:t>
            </a:r>
            <a:r>
              <a:rPr lang="pl-PL" sz="2400" dirty="0">
                <a:latin typeface="Consolas"/>
              </a:rPr>
              <a:t>TCP</a:t>
            </a:r>
            <a:r>
              <a:rPr lang="en-US" sz="2400" b="0" dirty="0">
                <a:latin typeface="Consolas"/>
              </a:rPr>
              <a:t> and </a:t>
            </a:r>
            <a:r>
              <a:rPr lang="pl-PL" sz="2400" dirty="0">
                <a:latin typeface="Consolas"/>
              </a:rPr>
              <a:t>UDP</a:t>
            </a:r>
            <a:r>
              <a:rPr lang="en-US" sz="2400" b="0" dirty="0">
                <a:latin typeface="Consolas"/>
              </a:rPr>
              <a:t>?</a:t>
            </a:r>
            <a:endParaRPr lang="pl-PL" sz="2400" b="0" dirty="0">
              <a:latin typeface="Consolas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819150"/>
          </a:xfrm>
        </p:spPr>
        <p:txBody>
          <a:bodyPr/>
          <a:lstStyle/>
          <a:p>
            <a:r>
              <a:rPr lang="pl-PL" dirty="0"/>
              <a:t>Network</a:t>
            </a:r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>
                <a:latin typeface="Consolas"/>
              </a:rPr>
              <a:t>What is </a:t>
            </a:r>
            <a:r>
              <a:rPr lang="pl-PL" sz="2400" b="0" dirty="0">
                <a:latin typeface="Consolas"/>
              </a:rPr>
              <a:t>the </a:t>
            </a:r>
            <a:r>
              <a:rPr lang="en-US" sz="2400" b="0" dirty="0">
                <a:latin typeface="Consolas"/>
              </a:rPr>
              <a:t>purpose of </a:t>
            </a:r>
            <a:r>
              <a:rPr lang="pl-PL" sz="2400" b="0" dirty="0">
                <a:latin typeface="Consolas"/>
              </a:rPr>
              <a:t>a </a:t>
            </a:r>
            <a:r>
              <a:rPr lang="en-US" sz="2400" dirty="0">
                <a:latin typeface="Consolas"/>
              </a:rPr>
              <a:t>web cookie</a:t>
            </a:r>
            <a:r>
              <a:rPr lang="en-US" sz="2400" b="0" dirty="0">
                <a:latin typeface="Consolas"/>
              </a:rPr>
              <a:t>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>
                <a:latin typeface="Consolas" panose="020B0609020204030204" pitchFamily="49" charset="0"/>
              </a:rPr>
              <a:t>What is </a:t>
            </a:r>
            <a:r>
              <a:rPr lang="en-US" sz="2400" dirty="0">
                <a:latin typeface="Consolas" panose="020B0609020204030204" pitchFamily="49" charset="0"/>
              </a:rPr>
              <a:t>netmask</a:t>
            </a:r>
            <a:r>
              <a:rPr lang="pl-PL" sz="2400" b="0" dirty="0">
                <a:latin typeface="Consolas" panose="020B0609020204030204" pitchFamily="49" charset="0"/>
              </a:rPr>
              <a:t>?</a:t>
            </a:r>
            <a:endParaRPr lang="pl-PL" sz="2400" b="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>
                <a:latin typeface="Consolas"/>
              </a:rPr>
              <a:t>What does </a:t>
            </a:r>
            <a:r>
              <a:rPr lang="en-US" sz="2400" dirty="0">
                <a:latin typeface="Consolas"/>
              </a:rPr>
              <a:t>bind() </a:t>
            </a:r>
            <a:r>
              <a:rPr lang="en-US" sz="2400" b="0" dirty="0">
                <a:latin typeface="Consolas"/>
              </a:rPr>
              <a:t>function do in TCP/UDP server?</a:t>
            </a:r>
            <a:endParaRPr lang="pl-PL" sz="2400" b="0" dirty="0">
              <a:latin typeface="Consolas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 dirty="0">
                <a:latin typeface="Consolas" panose="020B0609020204030204" pitchFamily="49" charset="0"/>
              </a:rPr>
              <a:t>Name a tool which can be used to dump TCP traffic.</a:t>
            </a:r>
          </a:p>
        </p:txBody>
      </p:sp>
    </p:spTree>
    <p:extLst>
      <p:ext uri="{BB962C8B-B14F-4D97-AF65-F5344CB8AC3E}">
        <p14:creationId xmlns:p14="http://schemas.microsoft.com/office/powerpoint/2010/main" val="299764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latin typeface="Consolas" panose="020B0609020204030204" pitchFamily="49" charset="0"/>
              </a:rPr>
              <a:t>Can you derive from multiple classes in C#?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819150"/>
          </a:xfrm>
        </p:spPr>
        <p:txBody>
          <a:bodyPr/>
          <a:lstStyle/>
          <a:p>
            <a:r>
              <a:rPr lang="en-US" dirty="0"/>
              <a:t>C#/Python/Java 1/2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>
                <a:latin typeface="Consolas" panose="020B0609020204030204" pitchFamily="49" charset="0"/>
              </a:rPr>
              <a:t>What is the difference between memory management in C++ and Java/C#/Python?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>
                <a:latin typeface="Consolas"/>
              </a:rPr>
              <a:t>What is the difference between a class and an interface?</a:t>
            </a:r>
            <a:endParaRPr lang="pl-PL" sz="2400" b="0" dirty="0">
              <a:solidFill>
                <a:schemeClr val="accent5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>
                <a:latin typeface="Consolas"/>
              </a:rPr>
              <a:t>Can you use a compiled C library in C#/Java/Python?</a:t>
            </a:r>
            <a:endParaRPr lang="pl-PL" sz="2400" b="0">
              <a:latin typeface="Consolas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 dirty="0">
                <a:latin typeface="Consolas" panose="020B0609020204030204" pitchFamily="49" charset="0"/>
              </a:rPr>
              <a:t>Why use C#/Java instead of C++?</a:t>
            </a:r>
          </a:p>
        </p:txBody>
      </p:sp>
    </p:spTree>
    <p:extLst>
      <p:ext uri="{BB962C8B-B14F-4D97-AF65-F5344CB8AC3E}">
        <p14:creationId xmlns:p14="http://schemas.microsoft.com/office/powerpoint/2010/main" val="210865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sz="quarter" idx="13"/>
          </p:nvPr>
        </p:nvSpPr>
        <p:spPr>
          <a:xfrm>
            <a:off x="350012" y="1454150"/>
            <a:ext cx="11456976" cy="37659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Project technologies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2min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Questions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1h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C++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54% </a:t>
            </a:r>
            <a:r>
              <a:rPr lang="en-US" sz="1400" b="0" i="1" dirty="0">
                <a:latin typeface="+mj-lt"/>
              </a:rPr>
              <a:t>(this is the most important part)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C#/Java/Python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15%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Git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7%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 err="1"/>
              <a:t>Devops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7%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Security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7%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l-PL" sz="2400" dirty="0"/>
              <a:t>Network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Coding Exercise: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1h-1.5h</a:t>
            </a:r>
          </a:p>
          <a:p>
            <a:endParaRPr lang="pl-PL" dirty="0"/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5521108"/>
            <a:ext cx="11456976" cy="520700"/>
          </a:xfrm>
        </p:spPr>
        <p:txBody>
          <a:bodyPr/>
          <a:lstStyle/>
          <a:p>
            <a:r>
              <a:rPr lang="en-US" dirty="0"/>
              <a:t>Total time maximum 2h-2.5h</a:t>
            </a:r>
            <a:endParaRPr lang="pl-PL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861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>
                <a:latin typeface="Consolas"/>
              </a:rPr>
              <a:t>How do you force the garbage collector in C# to free an object?</a:t>
            </a:r>
            <a:endParaRPr lang="pl-PL" sz="2400" b="0">
              <a:latin typeface="Consolas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819150"/>
          </a:xfrm>
        </p:spPr>
        <p:txBody>
          <a:bodyPr/>
          <a:lstStyle/>
          <a:p>
            <a:r>
              <a:rPr lang="en-US" dirty="0"/>
              <a:t>C#/Python/Java 2/2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>
                <a:latin typeface="Consolas" panose="020B0609020204030204" pitchFamily="49" charset="0"/>
              </a:rPr>
              <a:t>Is Python effective in multi-threading solutions? 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>
                <a:latin typeface="Consolas"/>
              </a:rPr>
              <a:t>What is the difference between </a:t>
            </a:r>
            <a:r>
              <a:rPr lang="en-US" sz="2400" dirty="0">
                <a:latin typeface="Consolas"/>
              </a:rPr>
              <a:t>ref</a:t>
            </a:r>
            <a:r>
              <a:rPr lang="en-US" sz="2400" b="0" dirty="0">
                <a:latin typeface="Consolas"/>
              </a:rPr>
              <a:t> and </a:t>
            </a:r>
            <a:r>
              <a:rPr lang="en-US" sz="2400" dirty="0">
                <a:latin typeface="Consolas"/>
              </a:rPr>
              <a:t>out </a:t>
            </a:r>
            <a:r>
              <a:rPr lang="en-US" sz="2400" b="0" dirty="0">
                <a:latin typeface="Consolas"/>
              </a:rPr>
              <a:t>in C#?</a:t>
            </a:r>
            <a:endParaRPr lang="pl-PL" sz="2400" b="0" dirty="0">
              <a:solidFill>
                <a:schemeClr val="accent5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>
                <a:latin typeface="Consolas" panose="020B0609020204030204" pitchFamily="49" charset="0"/>
              </a:rPr>
              <a:t>What is asynchronous programming?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>
                <a:latin typeface="Consolas"/>
              </a:rPr>
              <a:t>Why does Java/C#/Python not make use of pointers?</a:t>
            </a:r>
          </a:p>
        </p:txBody>
      </p:sp>
    </p:spTree>
    <p:extLst>
      <p:ext uri="{BB962C8B-B14F-4D97-AF65-F5344CB8AC3E}">
        <p14:creationId xmlns:p14="http://schemas.microsoft.com/office/powerpoint/2010/main" val="29277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part 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8904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Coding exercise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866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35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Technologies in project we are recruiting for</a:t>
            </a:r>
            <a:endParaRPr lang="pl-PL" dirty="0"/>
          </a:p>
        </p:txBody>
      </p:sp>
      <p:sp>
        <p:nvSpPr>
          <p:cNvPr id="7" name="Symbol zastępczy tekstu 2">
            <a:extLst>
              <a:ext uri="{FF2B5EF4-FFF2-40B4-BE49-F238E27FC236}">
                <a16:creationId xmlns:a16="http://schemas.microsoft.com/office/drawing/2014/main" id="{9DACA6AB-44EE-4E11-AE0A-4E0BF36BE1FE}"/>
              </a:ext>
            </a:extLst>
          </p:cNvPr>
          <p:cNvSpPr txBox="1">
            <a:spLocks/>
          </p:cNvSpPr>
          <p:nvPr/>
        </p:nvSpPr>
        <p:spPr>
          <a:xfrm>
            <a:off x="350012" y="1096060"/>
            <a:ext cx="9297252" cy="4148137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Multiple platforms</a:t>
            </a:r>
          </a:p>
          <a:p>
            <a:pPr marL="914400" lvl="1" indent="-457200"/>
            <a:r>
              <a:rPr lang="en-US" dirty="0"/>
              <a:t>Windows</a:t>
            </a:r>
          </a:p>
          <a:p>
            <a:pPr marL="914400" lvl="1" indent="-457200"/>
            <a:r>
              <a:rPr lang="en-US" dirty="0"/>
              <a:t>Linux (different distros)</a:t>
            </a:r>
          </a:p>
          <a:p>
            <a:pPr marL="914400" lvl="1" indent="-457200"/>
            <a:r>
              <a:rPr lang="en-US" dirty="0"/>
              <a:t>Mainframe </a:t>
            </a:r>
            <a:r>
              <a:rPr lang="en-US" dirty="0" err="1"/>
              <a:t>UNIXes</a:t>
            </a:r>
            <a:endParaRPr lang="en-US" dirty="0"/>
          </a:p>
          <a:p>
            <a:pPr marL="457200" indent="-457200"/>
            <a:r>
              <a:rPr lang="en-US" dirty="0"/>
              <a:t>C++ for core platform</a:t>
            </a:r>
          </a:p>
          <a:p>
            <a:pPr marL="457200" indent="-457200"/>
            <a:r>
              <a:rPr lang="en-US" dirty="0"/>
              <a:t>SDKs for C/C++/C#/Java etc.</a:t>
            </a:r>
            <a:endParaRPr lang="en-US" dirty="0">
              <a:cs typeface="Arial"/>
            </a:endParaRPr>
          </a:p>
          <a:p>
            <a:pPr marL="457200" indent="-457200"/>
            <a:r>
              <a:rPr lang="en-US" dirty="0"/>
              <a:t>Build pipeline</a:t>
            </a:r>
          </a:p>
          <a:p>
            <a:pPr marL="914400" lvl="1" indent="-457200"/>
            <a:r>
              <a:rPr lang="en-US" dirty="0"/>
              <a:t>Jenkins</a:t>
            </a:r>
          </a:p>
          <a:p>
            <a:pPr marL="914400" lvl="1" indent="-457200"/>
            <a:r>
              <a:rPr lang="en-US" dirty="0"/>
              <a:t>Python</a:t>
            </a:r>
          </a:p>
          <a:p>
            <a:pPr marL="914400" lvl="1" indent="-457200"/>
            <a:r>
              <a:rPr lang="en-US" dirty="0"/>
              <a:t>GIT/</a:t>
            </a:r>
            <a:r>
              <a:rPr lang="en-US" dirty="0" err="1"/>
              <a:t>github</a:t>
            </a:r>
            <a:endParaRPr lang="en-US" dirty="0"/>
          </a:p>
          <a:p>
            <a:pPr marL="914400" lvl="1" indent="-457200"/>
            <a:r>
              <a:rPr lang="en-US" dirty="0" err="1"/>
              <a:t>JFrog</a:t>
            </a:r>
            <a:endParaRPr lang="en-US" dirty="0"/>
          </a:p>
          <a:p>
            <a:pPr marL="914400" lvl="1" indent="-45720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32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sz="quarter" idx="13"/>
          </p:nvPr>
        </p:nvSpPr>
        <p:spPr>
          <a:xfrm>
            <a:off x="350012" y="1454150"/>
            <a:ext cx="11456976" cy="37659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 trick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do not expect you to answer all the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If you do not know the answer, “I do not know” is ok</a:t>
            </a:r>
            <a:endParaRPr lang="pl-PL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If you do not understand the question, just ask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some questions, there may be more than one correct answer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Conversation in English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Good to know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537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sz="quarter" idx="13"/>
          </p:nvPr>
        </p:nvSpPr>
        <p:spPr>
          <a:xfrm>
            <a:off x="350012" y="1454150"/>
            <a:ext cx="11456976" cy="376592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You need an RDP client to connect a remote host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Windows machine with Visual Studio 2019 installed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You are asked to share your screen during exercise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Document describing the task provided on the machine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You can use the Internet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English not required</a:t>
            </a:r>
          </a:p>
          <a:p>
            <a:endParaRPr lang="en-US" dirty="0"/>
          </a:p>
          <a:p>
            <a:endParaRPr lang="pl-PL" dirty="0"/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err="1"/>
              <a:t>excercise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200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we start?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887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latin typeface="Consolas"/>
              </a:rPr>
              <a:t>What are the 3 stages of building a C++ program from source code to executable?</a:t>
            </a:r>
            <a:endParaRPr lang="pl-PL" sz="2400" b="0" dirty="0">
              <a:latin typeface="Consolas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819150"/>
          </a:xfrm>
        </p:spPr>
        <p:txBody>
          <a:bodyPr/>
          <a:lstStyle/>
          <a:p>
            <a:r>
              <a:rPr lang="en-US" dirty="0"/>
              <a:t>C++ 1/7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>
                <a:latin typeface="Consolas" panose="020B0609020204030204" pitchFamily="49" charset="0"/>
              </a:rPr>
              <a:t>What are the arguments for </a:t>
            </a:r>
            <a:r>
              <a:rPr lang="en-US" sz="2400" dirty="0">
                <a:latin typeface="Consolas" panose="020B0609020204030204" pitchFamily="49" charset="0"/>
              </a:rPr>
              <a:t>main()</a:t>
            </a:r>
            <a:r>
              <a:rPr lang="en-US" sz="2400" b="0" dirty="0">
                <a:latin typeface="Consolas" panose="020B0609020204030204" pitchFamily="49" charset="0"/>
              </a:rPr>
              <a:t>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>
                <a:latin typeface="Consolas"/>
              </a:rPr>
              <a:t>What is the start point of a C++ program?</a:t>
            </a:r>
            <a:endParaRPr lang="pl-PL" sz="2400" b="0" dirty="0">
              <a:latin typeface="Consolas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>
                <a:latin typeface="Consolas"/>
              </a:rPr>
              <a:t>What does </a:t>
            </a:r>
            <a:r>
              <a:rPr lang="en-US" sz="2400" dirty="0">
                <a:latin typeface="Consolas"/>
              </a:rPr>
              <a:t>#include </a:t>
            </a:r>
            <a:r>
              <a:rPr lang="en-US" sz="2400" b="0" dirty="0">
                <a:latin typeface="Consolas"/>
              </a:rPr>
              <a:t>do?</a:t>
            </a:r>
            <a:endParaRPr lang="pl-PL" sz="2400" b="0" dirty="0">
              <a:latin typeface="Consolas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 dirty="0">
                <a:latin typeface="Consolas" panose="020B0609020204030204" pitchFamily="49" charset="0"/>
              </a:rPr>
              <a:t>Can you put </a:t>
            </a:r>
            <a:r>
              <a:rPr lang="pl-PL" sz="2400" b="0" dirty="0">
                <a:latin typeface="Consolas" panose="020B0609020204030204" pitchFamily="49" charset="0"/>
              </a:rPr>
              <a:t>a </a:t>
            </a:r>
            <a:r>
              <a:rPr lang="en-US" sz="2400" b="0" dirty="0">
                <a:latin typeface="Consolas" panose="020B0609020204030204" pitchFamily="49" charset="0"/>
              </a:rPr>
              <a:t>function body into header file (*.h)?</a:t>
            </a:r>
          </a:p>
        </p:txBody>
      </p:sp>
    </p:spTree>
    <p:extLst>
      <p:ext uri="{BB962C8B-B14F-4D97-AF65-F5344CB8AC3E}">
        <p14:creationId xmlns:p14="http://schemas.microsoft.com/office/powerpoint/2010/main" val="3311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latin typeface="Consolas" panose="020B0609020204030204" pitchFamily="49" charset="0"/>
              </a:rPr>
              <a:t>How to compile a program with multiple source files without using any graphical IDE like Visual Studio?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C++ 2/7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>
                <a:latin typeface="Consolas"/>
              </a:rPr>
              <a:t>How to generate a library instead of an executable?</a:t>
            </a:r>
            <a:endParaRPr lang="pl-PL" sz="2400" b="0" dirty="0">
              <a:latin typeface="Consolas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>
                <a:latin typeface="Consolas"/>
              </a:rPr>
              <a:t>Can </a:t>
            </a:r>
            <a:r>
              <a:rPr lang="en-US" sz="2400" dirty="0">
                <a:latin typeface="Consolas"/>
              </a:rPr>
              <a:t>make </a:t>
            </a:r>
            <a:r>
              <a:rPr lang="en-US" sz="2400" b="0" dirty="0">
                <a:latin typeface="Consolas"/>
              </a:rPr>
              <a:t>be used to compile non-C++ sources?</a:t>
            </a:r>
            <a:endParaRPr lang="pl-PL" sz="2400" b="0" dirty="0">
              <a:latin typeface="Consolas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>
                <a:latin typeface="Consolas"/>
              </a:rPr>
              <a:t>What are the differences between static and dynamic libraries?</a:t>
            </a:r>
            <a:endParaRPr lang="pl-PL" sz="2400" b="0" dirty="0">
              <a:latin typeface="Consolas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 dirty="0">
                <a:latin typeface="Consolas"/>
              </a:rPr>
              <a:t>What is the typical command to remove all build artifacts for make or </a:t>
            </a:r>
            <a:r>
              <a:rPr lang="en-US" sz="2400" b="0" dirty="0" err="1">
                <a:latin typeface="Consolas"/>
              </a:rPr>
              <a:t>cmake</a:t>
            </a:r>
            <a:r>
              <a:rPr lang="en-US" sz="2400" b="0" dirty="0">
                <a:latin typeface="Consolas"/>
              </a:rPr>
              <a:t>?</a:t>
            </a:r>
            <a:endParaRPr lang="pl-PL" sz="2400" b="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1498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/>
          <p:cNvSpPr>
            <a:spLocks noGrp="1"/>
          </p:cNvSpPr>
          <p:nvPr>
            <p:ph type="body" sz="quarter" idx="14"/>
          </p:nvPr>
        </p:nvSpPr>
        <p:spPr>
          <a:xfrm>
            <a:off x="350012" y="1290637"/>
            <a:ext cx="10800000" cy="8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latin typeface="Consolas" panose="020B0609020204030204" pitchFamily="49" charset="0"/>
              </a:rPr>
              <a:t>What is the value of x: </a:t>
            </a:r>
            <a:r>
              <a:rPr lang="en-US" sz="2400" dirty="0">
                <a:latin typeface="Consolas" panose="020B0609020204030204" pitchFamily="49" charset="0"/>
              </a:rPr>
              <a:t>int x=0==0</a:t>
            </a:r>
            <a:r>
              <a:rPr lang="en-US" sz="2400" b="0" dirty="0">
                <a:latin typeface="Consolas" panose="020B0609020204030204" pitchFamily="49" charset="0"/>
              </a:rPr>
              <a:t>;</a:t>
            </a:r>
            <a:endParaRPr lang="pl-PL" sz="2400" b="0" dirty="0">
              <a:latin typeface="Consolas" panose="020B0609020204030204" pitchFamily="49" charset="0"/>
            </a:endParaRP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C++ 3/7</a:t>
            </a:r>
            <a:endParaRPr lang="pl-PL" dirty="0"/>
          </a:p>
        </p:txBody>
      </p:sp>
      <p:sp>
        <p:nvSpPr>
          <p:cNvPr id="6" name="Symbol zastępczy tekstu 7">
            <a:extLst>
              <a:ext uri="{FF2B5EF4-FFF2-40B4-BE49-F238E27FC236}">
                <a16:creationId xmlns:a16="http://schemas.microsoft.com/office/drawing/2014/main" id="{6620AC43-5991-4DC7-88D6-B86406FB092C}"/>
              </a:ext>
            </a:extLst>
          </p:cNvPr>
          <p:cNvSpPr txBox="1">
            <a:spLocks/>
          </p:cNvSpPr>
          <p:nvPr/>
        </p:nvSpPr>
        <p:spPr>
          <a:xfrm>
            <a:off x="350012" y="3168651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 b="0" dirty="0">
                <a:latin typeface="Consolas"/>
              </a:rPr>
              <a:t>What will happen (Windows/Linux): </a:t>
            </a:r>
            <a:r>
              <a:rPr lang="en-US" sz="2400" dirty="0">
                <a:latin typeface="Consolas"/>
              </a:rPr>
              <a:t>int* p=0; *p=100;</a:t>
            </a:r>
            <a:endParaRPr lang="pl-PL" sz="2400" dirty="0">
              <a:latin typeface="Consolas"/>
            </a:endParaRPr>
          </a:p>
        </p:txBody>
      </p:sp>
      <p:sp>
        <p:nvSpPr>
          <p:cNvPr id="7" name="Symbol zastępczy tekstu 7">
            <a:extLst>
              <a:ext uri="{FF2B5EF4-FFF2-40B4-BE49-F238E27FC236}">
                <a16:creationId xmlns:a16="http://schemas.microsoft.com/office/drawing/2014/main" id="{B54FB134-2EFF-43A8-BC92-35C3AE912EC9}"/>
              </a:ext>
            </a:extLst>
          </p:cNvPr>
          <p:cNvSpPr txBox="1">
            <a:spLocks/>
          </p:cNvSpPr>
          <p:nvPr/>
        </p:nvSpPr>
        <p:spPr>
          <a:xfrm>
            <a:off x="350012" y="2229644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400" b="0" dirty="0">
                <a:latin typeface="Consolas"/>
              </a:rPr>
              <a:t>Why do some people use </a:t>
            </a:r>
            <a:r>
              <a:rPr lang="en-US" sz="2400" dirty="0">
                <a:latin typeface="Consolas"/>
              </a:rPr>
              <a:t>if(10==x) </a:t>
            </a:r>
            <a:r>
              <a:rPr lang="en-US" sz="2400" b="0" dirty="0">
                <a:latin typeface="Consolas"/>
              </a:rPr>
              <a:t>instead of </a:t>
            </a:r>
            <a:r>
              <a:rPr lang="en-US" sz="2400" dirty="0">
                <a:latin typeface="Consolas"/>
              </a:rPr>
              <a:t>if(x==10)</a:t>
            </a:r>
            <a:r>
              <a:rPr lang="en-US" sz="2400" b="0" dirty="0">
                <a:latin typeface="Consolas"/>
              </a:rPr>
              <a:t>?</a:t>
            </a:r>
            <a:endParaRPr lang="pl-PL" sz="2400" b="0" dirty="0">
              <a:latin typeface="Consolas"/>
            </a:endParaRPr>
          </a:p>
        </p:txBody>
      </p:sp>
      <p:sp>
        <p:nvSpPr>
          <p:cNvPr id="10" name="Symbol zastępczy tekstu 7">
            <a:extLst>
              <a:ext uri="{FF2B5EF4-FFF2-40B4-BE49-F238E27FC236}">
                <a16:creationId xmlns:a16="http://schemas.microsoft.com/office/drawing/2014/main" id="{A475DE8C-E552-4356-8870-26AD6C0A4137}"/>
              </a:ext>
            </a:extLst>
          </p:cNvPr>
          <p:cNvSpPr txBox="1">
            <a:spLocks/>
          </p:cNvSpPr>
          <p:nvPr/>
        </p:nvSpPr>
        <p:spPr>
          <a:xfrm>
            <a:off x="350012" y="4107658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b="0" dirty="0">
                <a:latin typeface="Consolas"/>
              </a:rPr>
              <a:t>What is the decimal value of </a:t>
            </a:r>
            <a:r>
              <a:rPr lang="en-US" sz="2400" dirty="0">
                <a:latin typeface="Consolas"/>
              </a:rPr>
              <a:t>0xFF</a:t>
            </a:r>
            <a:r>
              <a:rPr lang="en-US" sz="2400" b="0" dirty="0">
                <a:latin typeface="Consolas"/>
              </a:rPr>
              <a:t>?</a:t>
            </a:r>
            <a:endParaRPr lang="pl-PL" sz="2400" b="0" dirty="0">
              <a:latin typeface="Consolas"/>
            </a:endParaRPr>
          </a:p>
        </p:txBody>
      </p:sp>
      <p:sp>
        <p:nvSpPr>
          <p:cNvPr id="11" name="Symbol zastępczy tekstu 7">
            <a:extLst>
              <a:ext uri="{FF2B5EF4-FFF2-40B4-BE49-F238E27FC236}">
                <a16:creationId xmlns:a16="http://schemas.microsoft.com/office/drawing/2014/main" id="{14FB9E5F-42B1-41C2-8086-C0821D67BFCD}"/>
              </a:ext>
            </a:extLst>
          </p:cNvPr>
          <p:cNvSpPr txBox="1">
            <a:spLocks/>
          </p:cNvSpPr>
          <p:nvPr/>
        </p:nvSpPr>
        <p:spPr>
          <a:xfrm>
            <a:off x="350012" y="5046663"/>
            <a:ext cx="108000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j-lt"/>
                <a:ea typeface="Montserrat" charset="0"/>
                <a:cs typeface="Montserra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 b="0" dirty="0">
                <a:latin typeface="Consolas"/>
              </a:rPr>
              <a:t>What is the maximum unsigned number which can be stored in </a:t>
            </a:r>
            <a:br>
              <a:rPr lang="en-US" sz="2400" b="0" dirty="0">
                <a:latin typeface="Consolas"/>
              </a:rPr>
            </a:br>
            <a:r>
              <a:rPr lang="en-US" sz="2400" b="0" dirty="0">
                <a:latin typeface="Consolas"/>
              </a:rPr>
              <a:t>2 bytes (approximately)?</a:t>
            </a:r>
            <a:endParaRPr lang="pl-PL" sz="2400" b="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3105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Motyw pakietu Office">
  <a:themeElements>
    <a:clrScheme name="TTPSC">
      <a:dk1>
        <a:srgbClr val="7B2D85"/>
      </a:dk1>
      <a:lt1>
        <a:srgbClr val="FFFFFF"/>
      </a:lt1>
      <a:dk2>
        <a:srgbClr val="7B2D85"/>
      </a:dk2>
      <a:lt2>
        <a:srgbClr val="FFFFFF"/>
      </a:lt2>
      <a:accent1>
        <a:srgbClr val="D03A8C"/>
      </a:accent1>
      <a:accent2>
        <a:srgbClr val="7B2D85"/>
      </a:accent2>
      <a:accent3>
        <a:srgbClr val="64B237"/>
      </a:accent3>
      <a:accent4>
        <a:srgbClr val="5177BB"/>
      </a:accent4>
      <a:accent5>
        <a:srgbClr val="1A3C6E"/>
      </a:accent5>
      <a:accent6>
        <a:srgbClr val="000000"/>
      </a:accent6>
      <a:hlink>
        <a:srgbClr val="64B237"/>
      </a:hlink>
      <a:folHlink>
        <a:srgbClr val="64B23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E940151C10A842947FC2F1ABA305BA" ma:contentTypeVersion="8" ma:contentTypeDescription="Utwórz nowy dokument." ma:contentTypeScope="" ma:versionID="f7b13502488aac0cc1e3e7389a380cfb">
  <xsd:schema xmlns:xsd="http://www.w3.org/2001/XMLSchema" xmlns:xs="http://www.w3.org/2001/XMLSchema" xmlns:p="http://schemas.microsoft.com/office/2006/metadata/properties" xmlns:ns3="f4bf61e1-0b13-44fb-b190-c59ea5bfc724" xmlns:ns4="5da563d4-1598-48ea-bc4e-2893f2e8c99d" targetNamespace="http://schemas.microsoft.com/office/2006/metadata/properties" ma:root="true" ma:fieldsID="bb2d8548af0bc70009fdf13a6f03ed1b" ns3:_="" ns4:_="">
    <xsd:import namespace="f4bf61e1-0b13-44fb-b190-c59ea5bfc724"/>
    <xsd:import namespace="5da563d4-1598-48ea-bc4e-2893f2e8c9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bf61e1-0b13-44fb-b190-c59ea5bfc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563d4-1598-48ea-bc4e-2893f2e8c9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57EAA6-A48D-4FD9-9690-65E297B799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bf61e1-0b13-44fb-b190-c59ea5bfc724"/>
    <ds:schemaRef ds:uri="5da563d4-1598-48ea-bc4e-2893f2e8c9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C1F1E-DF38-4FFB-81ED-E4538176F9E3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f4bf61e1-0b13-44fb-b190-c59ea5bfc724"/>
    <ds:schemaRef ds:uri="http://schemas.microsoft.com/office/infopath/2007/PartnerControls"/>
    <ds:schemaRef ds:uri="http://schemas.openxmlformats.org/package/2006/metadata/core-properties"/>
    <ds:schemaRef ds:uri="5da563d4-1598-48ea-bc4e-2893f2e8c99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FB6419C-AE82-4D68-94CC-016EFE6F09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1964</TotalTime>
  <Words>981</Words>
  <Application>Microsoft Office PowerPoint</Application>
  <PresentationFormat>Panoramiczny</PresentationFormat>
  <Paragraphs>126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8" baseType="lpstr">
      <vt:lpstr>Arial</vt:lpstr>
      <vt:lpstr>Consolas</vt:lpstr>
      <vt:lpstr>Montserrat</vt:lpstr>
      <vt:lpstr>Quicksand</vt:lpstr>
      <vt:lpstr>Motyw pakietu Office</vt:lpstr>
      <vt:lpstr>C++ recruitment </vt:lpstr>
      <vt:lpstr>Prezentacja programu PowerPoint</vt:lpstr>
      <vt:lpstr>Prezentacja programu PowerPoint</vt:lpstr>
      <vt:lpstr>Prezentacja programu PowerPoint</vt:lpstr>
      <vt:lpstr>Prezentacja programu PowerPoint</vt:lpstr>
      <vt:lpstr>Can we start?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End of part I</vt:lpstr>
      <vt:lpstr>Prezentacja programu PowerPoint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Aneta</dc:creator>
  <cp:lastModifiedBy>Przemysław Sokołowski</cp:lastModifiedBy>
  <cp:revision>152</cp:revision>
  <cp:lastPrinted>2017-01-26T11:58:27Z</cp:lastPrinted>
  <dcterms:created xsi:type="dcterms:W3CDTF">2017-01-23T10:18:01Z</dcterms:created>
  <dcterms:modified xsi:type="dcterms:W3CDTF">2022-12-20T15:06:27Z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0x0101002DE940151C10A842947FC2F1ABA305BA</vt:lpwstr>
  </property>
</Properties>
</file>