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689" r:id="rId2"/>
    <p:sldId id="4830" r:id="rId3"/>
    <p:sldId id="4838" r:id="rId4"/>
    <p:sldId id="4837" r:id="rId5"/>
    <p:sldId id="4832" r:id="rId6"/>
    <p:sldId id="4833" r:id="rId7"/>
    <p:sldId id="4834" r:id="rId8"/>
    <p:sldId id="4835" r:id="rId9"/>
    <p:sldId id="1039" r:id="rId10"/>
    <p:sldId id="4836" r:id="rId11"/>
    <p:sldId id="4839"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0">
          <p15:clr>
            <a:srgbClr val="A4A3A4"/>
          </p15:clr>
        </p15:guide>
        <p15:guide id="2" pos="385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妍洁" initials="王妍洁" lastIdx="3" clrIdx="0"/>
  <p:cmAuthor id="2" name="Xu Minghui" initials="XM" lastIdx="2" clrIdx="1"/>
  <p:cmAuthor id="3" name="Dongxiao Yu" initials="DY" lastIdx="3"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C0B15"/>
    <a:srgbClr val="930F16"/>
    <a:srgbClr val="C00000"/>
    <a:srgbClr val="E7E6E6"/>
    <a:srgbClr val="F4B183"/>
    <a:srgbClr val="FFC000"/>
    <a:srgbClr val="F06A74"/>
    <a:srgbClr val="A5A5A5"/>
    <a:srgbClr val="DEA12C"/>
    <a:srgbClr val="AD6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1612" autoAdjust="0"/>
  </p:normalViewPr>
  <p:slideViewPr>
    <p:cSldViewPr snapToGrid="0">
      <p:cViewPr varScale="1">
        <p:scale>
          <a:sx n="54" d="100"/>
          <a:sy n="54" d="100"/>
        </p:scale>
        <p:origin x="1134" y="30"/>
      </p:cViewPr>
      <p:guideLst>
        <p:guide orient="horz" pos="2210"/>
        <p:guide pos="3850"/>
      </p:guideLst>
    </p:cSldViewPr>
  </p:slideViewPr>
  <p:notesTextViewPr>
    <p:cViewPr>
      <p:scale>
        <a:sx n="75" d="100"/>
        <a:sy n="75" d="100"/>
      </p:scale>
      <p:origin x="0" y="0"/>
    </p:cViewPr>
  </p:notesTextViewPr>
  <p:sorterViewPr>
    <p:cViewPr>
      <p:scale>
        <a:sx n="100" d="100"/>
        <a:sy n="100" d="100"/>
      </p:scale>
      <p:origin x="0" y="-12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65828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994262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646359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260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03151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15246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57753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181219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174398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print"/>
          <a:srcRect/>
          <a:stretch>
            <a:fillRect/>
          </a:stretch>
        </p:blipFill>
        <p:spPr>
          <a:xfrm>
            <a:off x="94267" y="37708"/>
            <a:ext cx="896045" cy="801729"/>
          </a:xfrm>
          <a:prstGeom prst="rect">
            <a:avLst/>
          </a:prstGeom>
        </p:spPr>
      </p:pic>
      <p:sp>
        <p:nvSpPr>
          <p:cNvPr id="7" name="平行四边形 13"/>
          <p:cNvSpPr/>
          <p:nvPr userDrawn="1"/>
        </p:nvSpPr>
        <p:spPr>
          <a:xfrm>
            <a:off x="9942024" y="0"/>
            <a:ext cx="2249977" cy="856662"/>
          </a:xfrm>
          <a:custGeom>
            <a:avLst/>
            <a:gdLst>
              <a:gd name="connsiteX0" fmla="*/ 0 w 1704109"/>
              <a:gd name="connsiteY0" fmla="*/ 922712 h 922712"/>
              <a:gd name="connsiteX1" fmla="*/ 230678 w 1704109"/>
              <a:gd name="connsiteY1" fmla="*/ 0 h 922712"/>
              <a:gd name="connsiteX2" fmla="*/ 1704109 w 1704109"/>
              <a:gd name="connsiteY2" fmla="*/ 0 h 922712"/>
              <a:gd name="connsiteX3" fmla="*/ 1473431 w 1704109"/>
              <a:gd name="connsiteY3" fmla="*/ 922712 h 922712"/>
              <a:gd name="connsiteX4" fmla="*/ 0 w 1704109"/>
              <a:gd name="connsiteY4" fmla="*/ 922712 h 922712"/>
              <a:gd name="connsiteX0-1" fmla="*/ 0 w 1704109"/>
              <a:gd name="connsiteY0-2" fmla="*/ 922712 h 931025"/>
              <a:gd name="connsiteX1-3" fmla="*/ 230678 w 1704109"/>
              <a:gd name="connsiteY1-4" fmla="*/ 0 h 931025"/>
              <a:gd name="connsiteX2-5" fmla="*/ 1704109 w 1704109"/>
              <a:gd name="connsiteY2-6" fmla="*/ 0 h 931025"/>
              <a:gd name="connsiteX3-7" fmla="*/ 1664623 w 1704109"/>
              <a:gd name="connsiteY3-8" fmla="*/ 931025 h 931025"/>
              <a:gd name="connsiteX4-9" fmla="*/ 0 w 1704109"/>
              <a:gd name="connsiteY4-10" fmla="*/ 922712 h 931025"/>
              <a:gd name="connsiteX0-11" fmla="*/ 0 w 1706187"/>
              <a:gd name="connsiteY0-12" fmla="*/ 922712 h 931025"/>
              <a:gd name="connsiteX1-13" fmla="*/ 230678 w 1706187"/>
              <a:gd name="connsiteY1-14" fmla="*/ 0 h 931025"/>
              <a:gd name="connsiteX2-15" fmla="*/ 1704109 w 1706187"/>
              <a:gd name="connsiteY2-16" fmla="*/ 0 h 931025"/>
              <a:gd name="connsiteX3-17" fmla="*/ 1706187 w 1706187"/>
              <a:gd name="connsiteY3-18" fmla="*/ 931025 h 931025"/>
              <a:gd name="connsiteX4-19" fmla="*/ 0 w 1706187"/>
              <a:gd name="connsiteY4-20" fmla="*/ 922712 h 931025"/>
              <a:gd name="connsiteX0-21" fmla="*/ 0 w 2603961"/>
              <a:gd name="connsiteY0-22" fmla="*/ 922712 h 931025"/>
              <a:gd name="connsiteX1-23" fmla="*/ 1128452 w 2603961"/>
              <a:gd name="connsiteY1-24" fmla="*/ 0 h 931025"/>
              <a:gd name="connsiteX2-25" fmla="*/ 2601883 w 2603961"/>
              <a:gd name="connsiteY2-26" fmla="*/ 0 h 931025"/>
              <a:gd name="connsiteX3-27" fmla="*/ 2603961 w 2603961"/>
              <a:gd name="connsiteY3-28" fmla="*/ 931025 h 931025"/>
              <a:gd name="connsiteX4-29" fmla="*/ 0 w 2603961"/>
              <a:gd name="connsiteY4-30" fmla="*/ 922712 h 9310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3961" h="931025">
                <a:moveTo>
                  <a:pt x="0" y="922712"/>
                </a:moveTo>
                <a:lnTo>
                  <a:pt x="1128452" y="0"/>
                </a:lnTo>
                <a:lnTo>
                  <a:pt x="2601883" y="0"/>
                </a:lnTo>
                <a:cubicBezTo>
                  <a:pt x="2602576" y="310342"/>
                  <a:pt x="2603268" y="620683"/>
                  <a:pt x="2603961" y="931025"/>
                </a:cubicBezTo>
                <a:lnTo>
                  <a:pt x="0" y="922712"/>
                </a:lnTo>
                <a:close/>
              </a:path>
            </a:pathLst>
          </a:custGeom>
          <a:solidFill>
            <a:srgbClr val="930F1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Verdana" panose="020B0604030504040204"/>
              <a:ea typeface="+mn-ea"/>
              <a:cs typeface="+mn-cs"/>
            </a:endParaRPr>
          </a:p>
        </p:txBody>
      </p:sp>
      <p:sp>
        <p:nvSpPr>
          <p:cNvPr id="8" name="灯片编号占位符 2"/>
          <p:cNvSpPr txBox="1"/>
          <p:nvPr userDrawn="1"/>
        </p:nvSpPr>
        <p:spPr>
          <a:xfrm>
            <a:off x="10817447" y="6492880"/>
            <a:ext cx="1358448" cy="365125"/>
          </a:xfrm>
          <a:prstGeom prst="rect">
            <a:avLst/>
          </a:prstGeom>
        </p:spPr>
        <p:txBody>
          <a:bodyPr vert="horz" lIns="91440" tIns="45720" rIns="91440" bIns="45720" rtlCol="0" anchor="ctr"/>
          <a:lstStyle>
            <a:defPPr>
              <a:defRPr lang="en-US"/>
            </a:defPPr>
            <a:lvl1pPr marL="0" algn="r" defTabSz="914400" rtl="0" eaLnBrk="1" latinLnBrk="0" hangingPunct="1">
              <a:defRPr sz="675"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6DD0FD-55B0-48C4-8AF2-8A69533EDFC3}" type="slidenum">
              <a:rPr lang="en-US" sz="675" smtClean="0">
                <a:solidFill>
                  <a:srgbClr val="895D1D"/>
                </a:solidFill>
                <a:latin typeface="Verdana" panose="020B0604030504040204"/>
              </a:rPr>
              <a:t>‹#›</a:t>
            </a:fld>
            <a:endParaRPr lang="en-US" sz="675" dirty="0">
              <a:solidFill>
                <a:srgbClr val="895D1D"/>
              </a:solidFill>
              <a:latin typeface="Verdana" panose="020B0604030504040204"/>
            </a:endParaRPr>
          </a:p>
        </p:txBody>
      </p:sp>
      <p:cxnSp>
        <p:nvCxnSpPr>
          <p:cNvPr id="10" name="直接连接符 5"/>
          <p:cNvCxnSpPr/>
          <p:nvPr userDrawn="1"/>
        </p:nvCxnSpPr>
        <p:spPr>
          <a:xfrm flipV="1">
            <a:off x="0" y="856662"/>
            <a:ext cx="12192000" cy="1"/>
          </a:xfrm>
          <a:prstGeom prst="line">
            <a:avLst/>
          </a:prstGeom>
          <a:noFill/>
          <a:ln w="28575" cap="flat" cmpd="sng" algn="ctr">
            <a:solidFill>
              <a:srgbClr val="8E0109"/>
            </a:solidFill>
            <a:prstDash val="solid"/>
          </a:ln>
          <a:effectLst/>
        </p:spPr>
      </p:cxn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2" name="圆: 空心 11"/>
          <p:cNvSpPr/>
          <p:nvPr userDrawn="1"/>
        </p:nvSpPr>
        <p:spPr>
          <a:xfrm>
            <a:off x="11604170" y="6385918"/>
            <a:ext cx="1248229" cy="1248229"/>
          </a:xfrm>
          <a:prstGeom prst="donut">
            <a:avLst>
              <a:gd name="adj" fmla="val 21798"/>
            </a:avLst>
          </a:prstGeom>
          <a:solidFill>
            <a:srgbClr val="9C0B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000424" y="1744345"/>
            <a:ext cx="6588181" cy="948465"/>
          </a:xfrm>
          <a:prstGeom prst="rect">
            <a:avLst/>
          </a:prstGeom>
          <a:noFill/>
          <a:ln>
            <a:noFill/>
          </a:ln>
        </p:spPr>
        <p:txBody>
          <a:bodyPr wrap="square" rtlCol="0">
            <a:spAutoFit/>
          </a:bodyPr>
          <a:lstStyle/>
          <a:p>
            <a:pPr algn="ctr">
              <a:lnSpc>
                <a:spcPct val="120000"/>
              </a:lnSpc>
            </a:pPr>
            <a:r>
              <a:rPr lang="zh-CN" altLang="en-US" sz="5000" b="1" dirty="0">
                <a:latin typeface="华文楷体" panose="02010600040101010101" charset="-122"/>
                <a:ea typeface="华文楷体" panose="02010600040101010101" charset="-122"/>
              </a:rPr>
              <a:t>新兴网络技术与实践</a:t>
            </a:r>
            <a:endParaRPr lang="en-US" sz="5000" b="1" dirty="0">
              <a:latin typeface="黑体" panose="02010609060101010101" charset="-122"/>
              <a:ea typeface="黑体" panose="02010609060101010101" charset="-122"/>
            </a:endParaRPr>
          </a:p>
        </p:txBody>
      </p:sp>
      <p:sp>
        <p:nvSpPr>
          <p:cNvPr id="53" name="矩形: 圆角 52"/>
          <p:cNvSpPr/>
          <p:nvPr/>
        </p:nvSpPr>
        <p:spPr>
          <a:xfrm>
            <a:off x="2823403" y="4071628"/>
            <a:ext cx="6834724" cy="1619139"/>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000" b="1" dirty="0">
                <a:solidFill>
                  <a:schemeClr val="tx1"/>
                </a:solidFill>
                <a:latin typeface="华文楷体" panose="02010600040101010101" charset="-122"/>
                <a:ea typeface="华文楷体" panose="02010600040101010101" charset="-122"/>
                <a:cs typeface="华文楷体" panose="02010600040101010101" charset="-122"/>
                <a:sym typeface="+mn-ea"/>
              </a:rPr>
              <a:t>张广辉</a:t>
            </a:r>
            <a:endParaRPr lang="en-US" altLang="zh-CN" sz="3000" b="1"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algn="ctr">
              <a:lnSpc>
                <a:spcPct val="150000"/>
              </a:lnSpc>
            </a:pPr>
            <a:r>
              <a:rPr lang="zh-CN" altLang="en-US" sz="3000" b="1" dirty="0">
                <a:solidFill>
                  <a:schemeClr val="tx1"/>
                </a:solidFill>
                <a:latin typeface="华文楷体" panose="02010600040101010101" charset="-122"/>
                <a:ea typeface="华文楷体" panose="02010600040101010101" charset="-122"/>
                <a:cs typeface="华文楷体" panose="02010600040101010101" charset="-122"/>
                <a:sym typeface="+mn-ea"/>
              </a:rPr>
              <a:t>山东大学</a:t>
            </a:r>
            <a:endParaRPr lang="en-US" altLang="zh-CN" sz="3000" b="1"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algn="ctr">
              <a:lnSpc>
                <a:spcPct val="150000"/>
              </a:lnSpc>
            </a:pPr>
            <a:r>
              <a:rPr lang="zh-CN" altLang="en-US" sz="3000" b="1" dirty="0">
                <a:solidFill>
                  <a:schemeClr val="tx1"/>
                </a:solidFill>
                <a:latin typeface="华文楷体" panose="02010600040101010101" charset="-122"/>
                <a:ea typeface="华文楷体" panose="02010600040101010101" charset="-122"/>
                <a:cs typeface="华文楷体" panose="02010600040101010101" charset="-122"/>
                <a:sym typeface="+mn-ea"/>
              </a:rPr>
              <a:t>计算机科学与技术学院</a:t>
            </a:r>
            <a:endParaRPr sz="3000" b="1"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pic>
        <p:nvPicPr>
          <p:cNvPr id="2" name="图片 1"/>
          <p:cNvPicPr>
            <a:picLocks noChangeAspect="1"/>
          </p:cNvPicPr>
          <p:nvPr/>
        </p:nvPicPr>
        <p:blipFill>
          <a:blip r:embed="rId4"/>
          <a:srcRect l="15454" t="16281" r="18136" b="20815"/>
          <a:stretch>
            <a:fillRect/>
          </a:stretch>
        </p:blipFill>
        <p:spPr>
          <a:xfrm>
            <a:off x="0" y="0"/>
            <a:ext cx="1918335" cy="1744345"/>
          </a:xfrm>
          <a:prstGeom prst="ellipse">
            <a:avLst/>
          </a:prstGeom>
        </p:spPr>
      </p:pic>
      <p:grpSp>
        <p:nvGrpSpPr>
          <p:cNvPr id="56" name="组合 19">
            <a:extLst>
              <a:ext uri="{FF2B5EF4-FFF2-40B4-BE49-F238E27FC236}">
                <a16:creationId xmlns:a16="http://schemas.microsoft.com/office/drawing/2014/main" id="{FBDD7DCB-FC0A-450F-A04E-7529896D57B9}"/>
              </a:ext>
            </a:extLst>
          </p:cNvPr>
          <p:cNvGrpSpPr>
            <a:grpSpLocks noChangeAspect="1"/>
          </p:cNvGrpSpPr>
          <p:nvPr/>
        </p:nvGrpSpPr>
        <p:grpSpPr>
          <a:xfrm>
            <a:off x="9158605" y="352425"/>
            <a:ext cx="2814955" cy="743585"/>
            <a:chOff x="232331" y="483409"/>
            <a:chExt cx="1887300" cy="498475"/>
          </a:xfrm>
          <a:solidFill>
            <a:srgbClr val="9C0B15"/>
          </a:solidFill>
        </p:grpSpPr>
        <p:sp>
          <p:nvSpPr>
            <p:cNvPr id="61" name="Freeform 5">
              <a:extLst>
                <a:ext uri="{FF2B5EF4-FFF2-40B4-BE49-F238E27FC236}">
                  <a16:creationId xmlns:a16="http://schemas.microsoft.com/office/drawing/2014/main" id="{0889B07F-B708-43A3-A8EB-94FA40494AF9}"/>
                </a:ext>
              </a:extLst>
            </p:cNvPr>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62" name="Freeform 6">
              <a:extLst>
                <a:ext uri="{FF2B5EF4-FFF2-40B4-BE49-F238E27FC236}">
                  <a16:creationId xmlns:a16="http://schemas.microsoft.com/office/drawing/2014/main" id="{C7ACAA30-BD0E-41DB-9070-B4D8C78C63AD}"/>
                </a:ext>
              </a:extLst>
            </p:cNvPr>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63" name="Freeform 7">
              <a:extLst>
                <a:ext uri="{FF2B5EF4-FFF2-40B4-BE49-F238E27FC236}">
                  <a16:creationId xmlns:a16="http://schemas.microsoft.com/office/drawing/2014/main" id="{910F0181-4F5F-4B3E-891B-C46ADDB1A419}"/>
                </a:ext>
              </a:extLst>
            </p:cNvPr>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64" name="Freeform 8">
              <a:extLst>
                <a:ext uri="{FF2B5EF4-FFF2-40B4-BE49-F238E27FC236}">
                  <a16:creationId xmlns:a16="http://schemas.microsoft.com/office/drawing/2014/main" id="{D8CEEE23-D4B6-4199-A311-42BD14C64DB6}"/>
                </a:ext>
              </a:extLst>
            </p:cNvPr>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65" name="Freeform 9">
              <a:extLst>
                <a:ext uri="{FF2B5EF4-FFF2-40B4-BE49-F238E27FC236}">
                  <a16:creationId xmlns:a16="http://schemas.microsoft.com/office/drawing/2014/main" id="{B26D53E0-A7D2-4194-94D2-C0F952A8D97A}"/>
                </a:ext>
              </a:extLst>
            </p:cNvPr>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66" name="Freeform 10">
              <a:extLst>
                <a:ext uri="{FF2B5EF4-FFF2-40B4-BE49-F238E27FC236}">
                  <a16:creationId xmlns:a16="http://schemas.microsoft.com/office/drawing/2014/main" id="{D6295E15-FC6B-47A4-9407-C7939B283F42}"/>
                </a:ext>
              </a:extLst>
            </p:cNvPr>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67" name="Freeform 11">
              <a:extLst>
                <a:ext uri="{FF2B5EF4-FFF2-40B4-BE49-F238E27FC236}">
                  <a16:creationId xmlns:a16="http://schemas.microsoft.com/office/drawing/2014/main" id="{E02862F5-89AC-4E13-897A-8C1620576C9B}"/>
                </a:ext>
              </a:extLst>
            </p:cNvPr>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51445" tIns="25721" rIns="51445" bIns="25721" numCol="1" anchor="t" anchorCtr="0" compatLnSpc="1"/>
            <a:lstStyle/>
            <a:p>
              <a:pPr defTabSz="685800"/>
              <a:endParaRPr lang="zh-CN" altLang="en-US" sz="1015" dirty="0">
                <a:solidFill>
                  <a:prstClr val="black"/>
                </a:solidFill>
                <a:latin typeface="等线" panose="02010600030101010101" charset="-122"/>
                <a:ea typeface="等线" panose="02010600030101010101" charset="-122"/>
              </a:endParaRPr>
            </a:p>
          </p:txBody>
        </p:sp>
        <p:sp>
          <p:nvSpPr>
            <p:cNvPr id="68" name="Freeform 12">
              <a:extLst>
                <a:ext uri="{FF2B5EF4-FFF2-40B4-BE49-F238E27FC236}">
                  <a16:creationId xmlns:a16="http://schemas.microsoft.com/office/drawing/2014/main" id="{C9C7590B-A2AE-49BE-9A62-FC9C2B84CC61}"/>
                </a:ext>
              </a:extLst>
            </p:cNvPr>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51445" tIns="25721" rIns="51445" bIns="25721" numCol="1" anchor="t" anchorCtr="0" compatLnSpc="1"/>
            <a:lstStyle/>
            <a:p>
              <a:pPr defTabSz="685800"/>
              <a:endParaRPr lang="zh-CN" altLang="en-US" sz="1015" dirty="0">
                <a:solidFill>
                  <a:prstClr val="black"/>
                </a:solidFill>
                <a:latin typeface="等线" panose="02010600030101010101" charset="-122"/>
                <a:ea typeface="等线" panose="02010600030101010101" charset="-122"/>
              </a:endParaRPr>
            </a:p>
          </p:txBody>
        </p:sp>
        <p:grpSp>
          <p:nvGrpSpPr>
            <p:cNvPr id="69" name="组合 28">
              <a:extLst>
                <a:ext uri="{FF2B5EF4-FFF2-40B4-BE49-F238E27FC236}">
                  <a16:creationId xmlns:a16="http://schemas.microsoft.com/office/drawing/2014/main" id="{5A8B3447-2977-4028-86C9-17FD05D503E6}"/>
                </a:ext>
              </a:extLst>
            </p:cNvPr>
            <p:cNvGrpSpPr/>
            <p:nvPr/>
          </p:nvGrpSpPr>
          <p:grpSpPr>
            <a:xfrm>
              <a:off x="232331" y="500672"/>
              <a:ext cx="476896" cy="481212"/>
              <a:chOff x="232331" y="500672"/>
              <a:chExt cx="476896" cy="481212"/>
            </a:xfrm>
            <a:grpFill/>
          </p:grpSpPr>
          <p:sp>
            <p:nvSpPr>
              <p:cNvPr id="70" name="Freeform 13">
                <a:extLst>
                  <a:ext uri="{FF2B5EF4-FFF2-40B4-BE49-F238E27FC236}">
                    <a16:creationId xmlns:a16="http://schemas.microsoft.com/office/drawing/2014/main" id="{77CE2BA7-0398-4A93-BB0D-F91CBCD1FE1E}"/>
                  </a:ext>
                </a:extLst>
              </p:cNvPr>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1" name="Freeform 14">
                <a:extLst>
                  <a:ext uri="{FF2B5EF4-FFF2-40B4-BE49-F238E27FC236}">
                    <a16:creationId xmlns:a16="http://schemas.microsoft.com/office/drawing/2014/main" id="{C82D07E6-14D1-4559-8DB3-867B332391C3}"/>
                  </a:ext>
                </a:extLst>
              </p:cNvPr>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2" name="Freeform 15">
                <a:extLst>
                  <a:ext uri="{FF2B5EF4-FFF2-40B4-BE49-F238E27FC236}">
                    <a16:creationId xmlns:a16="http://schemas.microsoft.com/office/drawing/2014/main" id="{BFD82327-9613-4F4A-8478-658D8550041B}"/>
                  </a:ext>
                </a:extLst>
              </p:cNvPr>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3" name="Freeform 16">
                <a:extLst>
                  <a:ext uri="{FF2B5EF4-FFF2-40B4-BE49-F238E27FC236}">
                    <a16:creationId xmlns:a16="http://schemas.microsoft.com/office/drawing/2014/main" id="{B92A445A-536A-4837-9854-05ADC17E44A0}"/>
                  </a:ext>
                </a:extLst>
              </p:cNvPr>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4" name="Freeform 17">
                <a:extLst>
                  <a:ext uri="{FF2B5EF4-FFF2-40B4-BE49-F238E27FC236}">
                    <a16:creationId xmlns:a16="http://schemas.microsoft.com/office/drawing/2014/main" id="{4725AF4C-2B26-43B4-8FB9-B212E4867CD6}"/>
                  </a:ext>
                </a:extLst>
              </p:cNvPr>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5" name="Freeform 18">
                <a:extLst>
                  <a:ext uri="{FF2B5EF4-FFF2-40B4-BE49-F238E27FC236}">
                    <a16:creationId xmlns:a16="http://schemas.microsoft.com/office/drawing/2014/main" id="{AEF34FEC-7926-43C0-8D44-53F15EA36A51}"/>
                  </a:ext>
                </a:extLst>
              </p:cNvPr>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6" name="Freeform 19">
                <a:extLst>
                  <a:ext uri="{FF2B5EF4-FFF2-40B4-BE49-F238E27FC236}">
                    <a16:creationId xmlns:a16="http://schemas.microsoft.com/office/drawing/2014/main" id="{F0083250-9E5E-406B-9383-3346B8CAB235}"/>
                  </a:ext>
                </a:extLst>
              </p:cNvPr>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7" name="Freeform 20">
                <a:extLst>
                  <a:ext uri="{FF2B5EF4-FFF2-40B4-BE49-F238E27FC236}">
                    <a16:creationId xmlns:a16="http://schemas.microsoft.com/office/drawing/2014/main" id="{2C699A9C-7823-444F-9C3C-3A7ACD00A276}"/>
                  </a:ext>
                </a:extLst>
              </p:cNvPr>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8" name="Freeform 21">
                <a:extLst>
                  <a:ext uri="{FF2B5EF4-FFF2-40B4-BE49-F238E27FC236}">
                    <a16:creationId xmlns:a16="http://schemas.microsoft.com/office/drawing/2014/main" id="{9F83E840-EF76-4ACB-8021-55D153BAA19C}"/>
                  </a:ext>
                </a:extLst>
              </p:cNvPr>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79" name="Freeform 22">
                <a:extLst>
                  <a:ext uri="{FF2B5EF4-FFF2-40B4-BE49-F238E27FC236}">
                    <a16:creationId xmlns:a16="http://schemas.microsoft.com/office/drawing/2014/main" id="{26C6ED61-F57C-40D7-9DD7-149E85469B74}"/>
                  </a:ext>
                </a:extLst>
              </p:cNvPr>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0" name="Freeform 23">
                <a:extLst>
                  <a:ext uri="{FF2B5EF4-FFF2-40B4-BE49-F238E27FC236}">
                    <a16:creationId xmlns:a16="http://schemas.microsoft.com/office/drawing/2014/main" id="{831AA991-8677-4A46-AB75-F516F763FD8A}"/>
                  </a:ext>
                </a:extLst>
              </p:cNvPr>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1" name="Freeform 24">
                <a:extLst>
                  <a:ext uri="{FF2B5EF4-FFF2-40B4-BE49-F238E27FC236}">
                    <a16:creationId xmlns:a16="http://schemas.microsoft.com/office/drawing/2014/main" id="{275D047B-5C57-40EC-820A-06B3804C4C3B}"/>
                  </a:ext>
                </a:extLst>
              </p:cNvPr>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2" name="Freeform 25">
                <a:extLst>
                  <a:ext uri="{FF2B5EF4-FFF2-40B4-BE49-F238E27FC236}">
                    <a16:creationId xmlns:a16="http://schemas.microsoft.com/office/drawing/2014/main" id="{C2483CF5-2EF1-435B-AA32-011C5495FCD9}"/>
                  </a:ext>
                </a:extLst>
              </p:cNvPr>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3" name="Freeform 26">
                <a:extLst>
                  <a:ext uri="{FF2B5EF4-FFF2-40B4-BE49-F238E27FC236}">
                    <a16:creationId xmlns:a16="http://schemas.microsoft.com/office/drawing/2014/main" id="{FBAB75E2-D4EE-4982-BE77-FC806E6593AC}"/>
                  </a:ext>
                </a:extLst>
              </p:cNvPr>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4" name="Freeform 27">
                <a:extLst>
                  <a:ext uri="{FF2B5EF4-FFF2-40B4-BE49-F238E27FC236}">
                    <a16:creationId xmlns:a16="http://schemas.microsoft.com/office/drawing/2014/main" id="{60EA1C48-F10D-40AA-9E70-913AA1CAA640}"/>
                  </a:ext>
                </a:extLst>
              </p:cNvPr>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5" name="Freeform 28">
                <a:extLst>
                  <a:ext uri="{FF2B5EF4-FFF2-40B4-BE49-F238E27FC236}">
                    <a16:creationId xmlns:a16="http://schemas.microsoft.com/office/drawing/2014/main" id="{C070D239-5E66-4933-B5A3-8972EB87C34F}"/>
                  </a:ext>
                </a:extLst>
              </p:cNvPr>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6" name="Freeform 29">
                <a:extLst>
                  <a:ext uri="{FF2B5EF4-FFF2-40B4-BE49-F238E27FC236}">
                    <a16:creationId xmlns:a16="http://schemas.microsoft.com/office/drawing/2014/main" id="{94F89EC2-FAA7-4409-8484-490C61B629D3}"/>
                  </a:ext>
                </a:extLst>
              </p:cNvPr>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7" name="Freeform 30">
                <a:extLst>
                  <a:ext uri="{FF2B5EF4-FFF2-40B4-BE49-F238E27FC236}">
                    <a16:creationId xmlns:a16="http://schemas.microsoft.com/office/drawing/2014/main" id="{F1B8F21B-68C8-480C-8FC6-D39C96FB3010}"/>
                  </a:ext>
                </a:extLst>
              </p:cNvPr>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8" name="Freeform 31">
                <a:extLst>
                  <a:ext uri="{FF2B5EF4-FFF2-40B4-BE49-F238E27FC236}">
                    <a16:creationId xmlns:a16="http://schemas.microsoft.com/office/drawing/2014/main" id="{BCB7CC81-7FCF-4D30-A5CC-8411A6FF265E}"/>
                  </a:ext>
                </a:extLst>
              </p:cNvPr>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89" name="Freeform 32">
                <a:extLst>
                  <a:ext uri="{FF2B5EF4-FFF2-40B4-BE49-F238E27FC236}">
                    <a16:creationId xmlns:a16="http://schemas.microsoft.com/office/drawing/2014/main" id="{D6242D36-6C0D-4101-94DD-498929B00D48}"/>
                  </a:ext>
                </a:extLst>
              </p:cNvPr>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0" name="Freeform 33">
                <a:extLst>
                  <a:ext uri="{FF2B5EF4-FFF2-40B4-BE49-F238E27FC236}">
                    <a16:creationId xmlns:a16="http://schemas.microsoft.com/office/drawing/2014/main" id="{C14000E2-BFF7-46E0-91B7-929CB0184E79}"/>
                  </a:ext>
                </a:extLst>
              </p:cNvPr>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1" name="Freeform 34">
                <a:extLst>
                  <a:ext uri="{FF2B5EF4-FFF2-40B4-BE49-F238E27FC236}">
                    <a16:creationId xmlns:a16="http://schemas.microsoft.com/office/drawing/2014/main" id="{38E4BCB0-56B0-4316-96BE-5F372E971830}"/>
                  </a:ext>
                </a:extLst>
              </p:cNvPr>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2" name="Freeform 35">
                <a:extLst>
                  <a:ext uri="{FF2B5EF4-FFF2-40B4-BE49-F238E27FC236}">
                    <a16:creationId xmlns:a16="http://schemas.microsoft.com/office/drawing/2014/main" id="{6ED7AEC0-C136-4517-AFF3-7E44964C82F2}"/>
                  </a:ext>
                </a:extLst>
              </p:cNvPr>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3" name="Freeform 36">
                <a:extLst>
                  <a:ext uri="{FF2B5EF4-FFF2-40B4-BE49-F238E27FC236}">
                    <a16:creationId xmlns:a16="http://schemas.microsoft.com/office/drawing/2014/main" id="{86633339-AB89-4798-9655-BE82CDF4E36A}"/>
                  </a:ext>
                </a:extLst>
              </p:cNvPr>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4" name="Freeform 37">
                <a:extLst>
                  <a:ext uri="{FF2B5EF4-FFF2-40B4-BE49-F238E27FC236}">
                    <a16:creationId xmlns:a16="http://schemas.microsoft.com/office/drawing/2014/main" id="{6DF7E734-CF9F-4F13-B8D1-7C4F01F6DE4E}"/>
                  </a:ext>
                </a:extLst>
              </p:cNvPr>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5" name="Freeform 38">
                <a:extLst>
                  <a:ext uri="{FF2B5EF4-FFF2-40B4-BE49-F238E27FC236}">
                    <a16:creationId xmlns:a16="http://schemas.microsoft.com/office/drawing/2014/main" id="{9E038A3B-001F-4D1B-8F8A-66BEF82C9E02}"/>
                  </a:ext>
                </a:extLst>
              </p:cNvPr>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6" name="Freeform 39">
                <a:extLst>
                  <a:ext uri="{FF2B5EF4-FFF2-40B4-BE49-F238E27FC236}">
                    <a16:creationId xmlns:a16="http://schemas.microsoft.com/office/drawing/2014/main" id="{B492BEF7-4C23-4969-9A66-BB98485F4D77}"/>
                  </a:ext>
                </a:extLst>
              </p:cNvPr>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7" name="Freeform 40">
                <a:extLst>
                  <a:ext uri="{FF2B5EF4-FFF2-40B4-BE49-F238E27FC236}">
                    <a16:creationId xmlns:a16="http://schemas.microsoft.com/office/drawing/2014/main" id="{F9064FB5-B085-4760-AD55-50AA9CEF3E9F}"/>
                  </a:ext>
                </a:extLst>
              </p:cNvPr>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8" name="Freeform 41">
                <a:extLst>
                  <a:ext uri="{FF2B5EF4-FFF2-40B4-BE49-F238E27FC236}">
                    <a16:creationId xmlns:a16="http://schemas.microsoft.com/office/drawing/2014/main" id="{619A9345-62D3-4EEE-8365-C09F4FC3BDA8}"/>
                  </a:ext>
                </a:extLst>
              </p:cNvPr>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99" name="Freeform 42">
                <a:extLst>
                  <a:ext uri="{FF2B5EF4-FFF2-40B4-BE49-F238E27FC236}">
                    <a16:creationId xmlns:a16="http://schemas.microsoft.com/office/drawing/2014/main" id="{DF90D74B-D155-4D67-863E-8785DEF5A1BA}"/>
                  </a:ext>
                </a:extLst>
              </p:cNvPr>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100" name="Freeform 43">
                <a:extLst>
                  <a:ext uri="{FF2B5EF4-FFF2-40B4-BE49-F238E27FC236}">
                    <a16:creationId xmlns:a16="http://schemas.microsoft.com/office/drawing/2014/main" id="{8C5425F6-EFFE-4183-9912-6B21259D9F62}"/>
                  </a:ext>
                </a:extLst>
              </p:cNvPr>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101" name="Freeform 44">
                <a:extLst>
                  <a:ext uri="{FF2B5EF4-FFF2-40B4-BE49-F238E27FC236}">
                    <a16:creationId xmlns:a16="http://schemas.microsoft.com/office/drawing/2014/main" id="{23047666-EBDE-43F7-BA28-311306FA17E8}"/>
                  </a:ext>
                </a:extLst>
              </p:cNvPr>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sp>
            <p:nvSpPr>
              <p:cNvPr id="102" name="Freeform 45">
                <a:extLst>
                  <a:ext uri="{FF2B5EF4-FFF2-40B4-BE49-F238E27FC236}">
                    <a16:creationId xmlns:a16="http://schemas.microsoft.com/office/drawing/2014/main" id="{91FEA9AE-840D-4B3E-A3C1-4D5AAA0FE08C}"/>
                  </a:ext>
                </a:extLst>
              </p:cNvPr>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51445" tIns="25721" rIns="51445" bIns="25721" numCol="1" anchor="t" anchorCtr="0" compatLnSpc="1"/>
              <a:lstStyle/>
              <a:p>
                <a:pPr defTabSz="685800"/>
                <a:endParaRPr lang="zh-CN" altLang="en-US" sz="1015">
                  <a:solidFill>
                    <a:prstClr val="black"/>
                  </a:solidFill>
                  <a:latin typeface="等线" panose="02010600030101010101" charset="-122"/>
                  <a:ea typeface="等线" panose="02010600030101010101" charset="-122"/>
                </a:endParaRPr>
              </a:p>
            </p:txBody>
          </p:sp>
        </p:grpSp>
      </p:grpSp>
    </p:spTree>
    <p:custDataLst>
      <p:tags r:id="rId1"/>
    </p:custData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成绩评估</a:t>
            </a:r>
            <a:endParaRPr lang="ja-JP" altLang="en-US" b="1" dirty="0">
              <a:solidFill>
                <a:srgbClr val="930F16"/>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463809D3-461F-4931-A309-73AC36E19D71}"/>
              </a:ext>
            </a:extLst>
          </p:cNvPr>
          <p:cNvSpPr txBox="1"/>
          <p:nvPr/>
        </p:nvSpPr>
        <p:spPr>
          <a:xfrm>
            <a:off x="1065212" y="980622"/>
            <a:ext cx="10061575" cy="499047"/>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endParaRPr lang="en-US" altLang="zh-CN" sz="2500" dirty="0">
              <a:latin typeface="华文楷体" panose="02010600040101010101" charset="-122"/>
              <a:ea typeface="华文楷体" panose="02010600040101010101" charset="-122"/>
              <a:cs typeface="华文楷体" panose="02010600040101010101" charset="-122"/>
              <a:sym typeface="+mn-ea"/>
            </a:endParaRPr>
          </a:p>
        </p:txBody>
      </p:sp>
      <p:sp>
        <p:nvSpPr>
          <p:cNvPr id="4" name="文本框 3">
            <a:extLst>
              <a:ext uri="{FF2B5EF4-FFF2-40B4-BE49-F238E27FC236}">
                <a16:creationId xmlns:a16="http://schemas.microsoft.com/office/drawing/2014/main" id="{95E5C0C0-564C-4A8A-85C7-DF45DF5102A7}"/>
              </a:ext>
            </a:extLst>
          </p:cNvPr>
          <p:cNvSpPr txBox="1"/>
          <p:nvPr/>
        </p:nvSpPr>
        <p:spPr>
          <a:xfrm>
            <a:off x="1065212" y="1176564"/>
            <a:ext cx="10061575" cy="1076128"/>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期末考试：</a:t>
            </a:r>
            <a:r>
              <a:rPr lang="en-US" altLang="zh-CN" sz="2500" dirty="0">
                <a:latin typeface="华文楷体" panose="02010600040101010101" charset="-122"/>
                <a:ea typeface="华文楷体" panose="02010600040101010101" charset="-122"/>
                <a:cs typeface="华文楷体" panose="02010600040101010101" charset="-122"/>
                <a:sym typeface="+mn-ea"/>
              </a:rPr>
              <a:t>60~70%</a:t>
            </a:r>
          </a:p>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实验成绩：</a:t>
            </a:r>
            <a:r>
              <a:rPr lang="en-US" altLang="zh-CN" sz="2500" dirty="0">
                <a:latin typeface="华文楷体" panose="02010600040101010101" charset="-122"/>
                <a:ea typeface="华文楷体" panose="02010600040101010101" charset="-122"/>
                <a:cs typeface="华文楷体" panose="02010600040101010101" charset="-122"/>
                <a:sym typeface="+mn-ea"/>
              </a:rPr>
              <a:t>30~40%</a:t>
            </a:r>
            <a:r>
              <a:rPr lang="zh-CN" altLang="en-US" sz="2500" dirty="0">
                <a:latin typeface="华文楷体" panose="02010600040101010101" charset="-122"/>
                <a:ea typeface="华文楷体" panose="02010600040101010101" charset="-122"/>
                <a:cs typeface="华文楷体" panose="02010600040101010101" charset="-122"/>
                <a:sym typeface="+mn-ea"/>
              </a:rPr>
              <a:t>，助教检查实验完成度</a:t>
            </a:r>
            <a:r>
              <a:rPr lang="zh-CN" altLang="en-US" sz="2500" b="1" dirty="0">
                <a:latin typeface="华文楷体" panose="02010600040101010101" charset="-122"/>
                <a:ea typeface="华文楷体" panose="02010600040101010101" charset="-122"/>
                <a:cs typeface="华文楷体" panose="02010600040101010101" charset="-122"/>
                <a:sym typeface="+mn-ea"/>
              </a:rPr>
              <a:t>与实验报告</a:t>
            </a:r>
            <a:r>
              <a:rPr lang="zh-CN" altLang="en-US" sz="2500" dirty="0">
                <a:latin typeface="华文楷体" panose="02010600040101010101" charset="-122"/>
                <a:ea typeface="华文楷体" panose="02010600040101010101" charset="-122"/>
                <a:cs typeface="华文楷体" panose="02010600040101010101" charset="-122"/>
                <a:sym typeface="+mn-ea"/>
              </a:rPr>
              <a:t>。</a:t>
            </a:r>
            <a:endParaRPr lang="en-US" altLang="zh-CN" sz="2500" dirty="0">
              <a:latin typeface="华文楷体" panose="02010600040101010101" charset="-122"/>
              <a:ea typeface="华文楷体" panose="02010600040101010101" charset="-122"/>
              <a:cs typeface="华文楷体" panose="02010600040101010101" charset="-122"/>
              <a:sym typeface="+mn-ea"/>
            </a:endParaRPr>
          </a:p>
        </p:txBody>
      </p:sp>
    </p:spTree>
    <p:extLst>
      <p:ext uri="{BB962C8B-B14F-4D97-AF65-F5344CB8AC3E}">
        <p14:creationId xmlns:p14="http://schemas.microsoft.com/office/powerpoint/2010/main" val="1462279897"/>
      </p:ext>
    </p:extLst>
  </p:cSld>
  <p:clrMapOvr>
    <a:masterClrMapping/>
  </p:clrMapOvr>
  <p:transition spd="med"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本课程学什么？（</a:t>
            </a:r>
            <a:r>
              <a:rPr lang="en-US" altLang="zh-CN" b="1" dirty="0">
                <a:solidFill>
                  <a:srgbClr val="930F16"/>
                </a:solidFill>
                <a:latin typeface="微软雅黑" panose="020B0503020204020204" charset="-122"/>
                <a:ea typeface="微软雅黑" panose="020B0503020204020204" charset="-122"/>
              </a:rPr>
              <a:t>2-3</a:t>
            </a:r>
            <a:r>
              <a:rPr lang="zh-CN" altLang="en-US" b="1" dirty="0">
                <a:solidFill>
                  <a:srgbClr val="930F16"/>
                </a:solidFill>
                <a:latin typeface="微软雅黑" panose="020B0503020204020204" charset="-122"/>
                <a:ea typeface="微软雅黑" panose="020B0503020204020204" charset="-122"/>
              </a:rPr>
              <a:t>句话总结）</a:t>
            </a:r>
            <a:endParaRPr lang="ja-JP" altLang="en-US" b="1" dirty="0">
              <a:solidFill>
                <a:srgbClr val="930F16"/>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463809D3-461F-4931-A309-73AC36E19D71}"/>
              </a:ext>
            </a:extLst>
          </p:cNvPr>
          <p:cNvSpPr txBox="1"/>
          <p:nvPr/>
        </p:nvSpPr>
        <p:spPr>
          <a:xfrm>
            <a:off x="1065212" y="980622"/>
            <a:ext cx="10061575" cy="499047"/>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endParaRPr lang="en-US" altLang="zh-CN" sz="2500" dirty="0">
              <a:latin typeface="华文楷体" panose="02010600040101010101" charset="-122"/>
              <a:ea typeface="华文楷体" panose="02010600040101010101" charset="-122"/>
              <a:cs typeface="华文楷体" panose="02010600040101010101" charset="-122"/>
              <a:sym typeface="+mn-ea"/>
            </a:endParaRPr>
          </a:p>
        </p:txBody>
      </p:sp>
      <p:sp>
        <p:nvSpPr>
          <p:cNvPr id="4" name="文本框 3">
            <a:extLst>
              <a:ext uri="{FF2B5EF4-FFF2-40B4-BE49-F238E27FC236}">
                <a16:creationId xmlns:a16="http://schemas.microsoft.com/office/drawing/2014/main" id="{95E5C0C0-564C-4A8A-85C7-DF45DF5102A7}"/>
              </a:ext>
            </a:extLst>
          </p:cNvPr>
          <p:cNvSpPr txBox="1"/>
          <p:nvPr/>
        </p:nvSpPr>
        <p:spPr>
          <a:xfrm>
            <a:off x="1065212" y="1176564"/>
            <a:ext cx="10061575" cy="1345433"/>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计算机网络是将地理位置不同的具有独立功能的多台终端设备连接起来，实现资源共享和信息通信。</a:t>
            </a:r>
            <a:r>
              <a:rPr lang="zh-CN" altLang="en-US" sz="2500" b="1" dirty="0">
                <a:latin typeface="华文楷体" panose="02010600040101010101" charset="-122"/>
                <a:ea typeface="华文楷体" panose="02010600040101010101" charset="-122"/>
                <a:cs typeface="华文楷体" panose="02010600040101010101" charset="-122"/>
                <a:sym typeface="+mn-ea"/>
              </a:rPr>
              <a:t>本课程将学习实现网络通信的相关协议、技术及当前所面临的问题。</a:t>
            </a:r>
            <a:endParaRPr lang="en-US" altLang="zh-CN" sz="2500" b="1" dirty="0">
              <a:latin typeface="华文楷体" panose="02010600040101010101" charset="-122"/>
              <a:ea typeface="华文楷体" panose="02010600040101010101" charset="-122"/>
              <a:cs typeface="华文楷体" panose="02010600040101010101" charset="-122"/>
              <a:sym typeface="+mn-ea"/>
            </a:endParaRPr>
          </a:p>
        </p:txBody>
      </p:sp>
    </p:spTree>
    <p:extLst>
      <p:ext uri="{BB962C8B-B14F-4D97-AF65-F5344CB8AC3E}">
        <p14:creationId xmlns:p14="http://schemas.microsoft.com/office/powerpoint/2010/main" val="1439802592"/>
      </p:ext>
    </p:extLst>
  </p:cSld>
  <p:clrMapOvr>
    <a:masterClrMapping/>
  </p:clrMapOvr>
  <p:transition spd="med"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课程微信群</a:t>
            </a:r>
            <a:endParaRPr lang="ja-JP" altLang="en-US" b="1" dirty="0">
              <a:solidFill>
                <a:srgbClr val="930F16"/>
              </a:solidFill>
              <a:latin typeface="微软雅黑" panose="020B0503020204020204" charset="-122"/>
              <a:ea typeface="微软雅黑" panose="020B0503020204020204" charset="-122"/>
            </a:endParaRPr>
          </a:p>
        </p:txBody>
      </p:sp>
      <p:pic>
        <p:nvPicPr>
          <p:cNvPr id="6" name="图片 5">
            <a:extLst>
              <a:ext uri="{FF2B5EF4-FFF2-40B4-BE49-F238E27FC236}">
                <a16:creationId xmlns:a16="http://schemas.microsoft.com/office/drawing/2014/main" id="{55C9634E-E064-4F12-9462-268D681D2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959" y="923278"/>
            <a:ext cx="3826635" cy="5934721"/>
          </a:xfrm>
          <a:prstGeom prst="rect">
            <a:avLst/>
          </a:prstGeom>
        </p:spPr>
      </p:pic>
      <p:sp>
        <p:nvSpPr>
          <p:cNvPr id="7" name="文本框 6">
            <a:extLst>
              <a:ext uri="{FF2B5EF4-FFF2-40B4-BE49-F238E27FC236}">
                <a16:creationId xmlns:a16="http://schemas.microsoft.com/office/drawing/2014/main" id="{49F5CC09-09E7-46D1-A664-985364CF09F6}"/>
              </a:ext>
            </a:extLst>
          </p:cNvPr>
          <p:cNvSpPr txBox="1"/>
          <p:nvPr/>
        </p:nvSpPr>
        <p:spPr>
          <a:xfrm>
            <a:off x="7900604" y="2769646"/>
            <a:ext cx="2533095" cy="1846659"/>
          </a:xfrm>
          <a:prstGeom prst="rect">
            <a:avLst/>
          </a:prstGeom>
          <a:noFill/>
        </p:spPr>
        <p:txBody>
          <a:bodyPr wrap="square" rtlCol="0">
            <a:spAutoFit/>
          </a:bodyPr>
          <a:lstStyle/>
          <a:p>
            <a:r>
              <a:rPr lang="zh-CN" altLang="en-US" sz="3800" dirty="0">
                <a:solidFill>
                  <a:srgbClr val="FF0000"/>
                </a:solidFill>
              </a:rPr>
              <a:t>重要！！！</a:t>
            </a:r>
            <a:endParaRPr lang="en-US" altLang="zh-CN" sz="3800" dirty="0">
              <a:solidFill>
                <a:srgbClr val="FF0000"/>
              </a:solidFill>
            </a:endParaRPr>
          </a:p>
          <a:p>
            <a:r>
              <a:rPr lang="zh-CN" altLang="en-US" sz="3800" dirty="0">
                <a:solidFill>
                  <a:srgbClr val="FF0000"/>
                </a:solidFill>
              </a:rPr>
              <a:t>重要！！！</a:t>
            </a:r>
          </a:p>
          <a:p>
            <a:r>
              <a:rPr lang="zh-CN" altLang="en-US" sz="3800" dirty="0">
                <a:solidFill>
                  <a:srgbClr val="FF0000"/>
                </a:solidFill>
              </a:rPr>
              <a:t>重要！！！</a:t>
            </a:r>
          </a:p>
        </p:txBody>
      </p:sp>
      <p:sp>
        <p:nvSpPr>
          <p:cNvPr id="3" name="文本框 2">
            <a:extLst>
              <a:ext uri="{FF2B5EF4-FFF2-40B4-BE49-F238E27FC236}">
                <a16:creationId xmlns:a16="http://schemas.microsoft.com/office/drawing/2014/main" id="{B216F1B8-4F3C-4DA6-BC50-A38AEE5029E2}"/>
              </a:ext>
            </a:extLst>
          </p:cNvPr>
          <p:cNvSpPr txBox="1"/>
          <p:nvPr/>
        </p:nvSpPr>
        <p:spPr>
          <a:xfrm>
            <a:off x="6096000" y="5442012"/>
            <a:ext cx="4212041" cy="800219"/>
          </a:xfrm>
          <a:prstGeom prst="rect">
            <a:avLst/>
          </a:prstGeom>
          <a:noFill/>
        </p:spPr>
        <p:txBody>
          <a:bodyPr wrap="square" rtlCol="0">
            <a:spAutoFit/>
          </a:bodyPr>
          <a:lstStyle/>
          <a:p>
            <a:pPr marL="342900" indent="-342900">
              <a:buFont typeface="Arial" panose="020B0604020202020204" pitchFamily="34" charset="0"/>
              <a:buChar char="•"/>
            </a:pPr>
            <a:r>
              <a:rPr lang="zh-CN" altLang="en-US" sz="2300" dirty="0"/>
              <a:t>发布通知</a:t>
            </a:r>
            <a:endParaRPr lang="en-US" altLang="zh-CN" sz="2300" dirty="0"/>
          </a:p>
          <a:p>
            <a:pPr marL="342900" indent="-342900">
              <a:buFont typeface="Arial" panose="020B0604020202020204" pitchFamily="34" charset="0"/>
              <a:buChar char="•"/>
            </a:pPr>
            <a:r>
              <a:rPr lang="zh-CN" altLang="en-US" sz="2300" dirty="0"/>
              <a:t>分享课程讲义和实验讲义</a:t>
            </a:r>
          </a:p>
        </p:txBody>
      </p:sp>
    </p:spTree>
  </p:cSld>
  <p:clrMapOvr>
    <a:masterClrMapping/>
  </p:clrMapOvr>
  <p:transition spd="med"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讲师信息</a:t>
            </a:r>
            <a:endParaRPr lang="ja-JP" altLang="en-US" b="1" dirty="0">
              <a:solidFill>
                <a:srgbClr val="930F16"/>
              </a:solidFill>
              <a:latin typeface="微软雅黑" panose="020B0503020204020204" charset="-122"/>
              <a:ea typeface="微软雅黑" panose="020B0503020204020204" charset="-122"/>
            </a:endParaRPr>
          </a:p>
        </p:txBody>
      </p:sp>
      <p:pic>
        <p:nvPicPr>
          <p:cNvPr id="4" name="图片 3">
            <a:extLst>
              <a:ext uri="{FF2B5EF4-FFF2-40B4-BE49-F238E27FC236}">
                <a16:creationId xmlns:a16="http://schemas.microsoft.com/office/drawing/2014/main" id="{64E8D9A5-2989-4B5F-99A6-866683639E28}"/>
              </a:ext>
            </a:extLst>
          </p:cNvPr>
          <p:cNvPicPr>
            <a:picLocks noChangeAspect="1"/>
          </p:cNvPicPr>
          <p:nvPr/>
        </p:nvPicPr>
        <p:blipFill>
          <a:blip r:embed="rId3"/>
          <a:stretch>
            <a:fillRect/>
          </a:stretch>
        </p:blipFill>
        <p:spPr>
          <a:xfrm>
            <a:off x="3216047" y="949024"/>
            <a:ext cx="6005745" cy="3413067"/>
          </a:xfrm>
          <a:prstGeom prst="rect">
            <a:avLst/>
          </a:prstGeom>
        </p:spPr>
      </p:pic>
      <p:pic>
        <p:nvPicPr>
          <p:cNvPr id="5" name="图片 4">
            <a:extLst>
              <a:ext uri="{FF2B5EF4-FFF2-40B4-BE49-F238E27FC236}">
                <a16:creationId xmlns:a16="http://schemas.microsoft.com/office/drawing/2014/main" id="{D671E804-A0EE-44FD-8073-34DECD27A3C4}"/>
              </a:ext>
            </a:extLst>
          </p:cNvPr>
          <p:cNvPicPr>
            <a:picLocks noChangeAspect="1"/>
          </p:cNvPicPr>
          <p:nvPr/>
        </p:nvPicPr>
        <p:blipFill>
          <a:blip r:embed="rId4"/>
          <a:stretch>
            <a:fillRect/>
          </a:stretch>
        </p:blipFill>
        <p:spPr>
          <a:xfrm>
            <a:off x="1393031" y="4362091"/>
            <a:ext cx="9584871" cy="2420669"/>
          </a:xfrm>
          <a:prstGeom prst="rect">
            <a:avLst/>
          </a:prstGeom>
        </p:spPr>
      </p:pic>
    </p:spTree>
    <p:extLst>
      <p:ext uri="{BB962C8B-B14F-4D97-AF65-F5344CB8AC3E}">
        <p14:creationId xmlns:p14="http://schemas.microsoft.com/office/powerpoint/2010/main" val="4245071159"/>
      </p:ext>
    </p:extLst>
  </p:cSld>
  <p:clrMapOvr>
    <a:masterClrMapping/>
  </p:clrMapOvr>
  <p:transition spd="med"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讲师信息</a:t>
            </a:r>
            <a:endParaRPr lang="ja-JP" altLang="en-US" b="1" dirty="0">
              <a:solidFill>
                <a:srgbClr val="930F16"/>
              </a:solidFill>
              <a:latin typeface="微软雅黑" panose="020B0503020204020204" charset="-122"/>
              <a:ea typeface="微软雅黑" panose="020B0503020204020204" charset="-122"/>
            </a:endParaRPr>
          </a:p>
        </p:txBody>
      </p:sp>
      <p:pic>
        <p:nvPicPr>
          <p:cNvPr id="6" name="图片 5">
            <a:extLst>
              <a:ext uri="{FF2B5EF4-FFF2-40B4-BE49-F238E27FC236}">
                <a16:creationId xmlns:a16="http://schemas.microsoft.com/office/drawing/2014/main" id="{71829BB1-5508-4267-8265-C65AD4D01BE7}"/>
              </a:ext>
            </a:extLst>
          </p:cNvPr>
          <p:cNvPicPr>
            <a:picLocks noChangeAspect="1"/>
          </p:cNvPicPr>
          <p:nvPr/>
        </p:nvPicPr>
        <p:blipFill>
          <a:blip r:embed="rId3"/>
          <a:stretch>
            <a:fillRect/>
          </a:stretch>
        </p:blipFill>
        <p:spPr>
          <a:xfrm>
            <a:off x="1482571" y="940924"/>
            <a:ext cx="8815526" cy="5841712"/>
          </a:xfrm>
          <a:prstGeom prst="rect">
            <a:avLst/>
          </a:prstGeom>
        </p:spPr>
      </p:pic>
    </p:spTree>
    <p:extLst>
      <p:ext uri="{BB962C8B-B14F-4D97-AF65-F5344CB8AC3E}">
        <p14:creationId xmlns:p14="http://schemas.microsoft.com/office/powerpoint/2010/main" val="714317768"/>
      </p:ext>
    </p:extLst>
  </p:cSld>
  <p:clrMapOvr>
    <a:masterClrMapping/>
  </p:clrMapOvr>
  <p:transition spd="med"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助教信息</a:t>
            </a:r>
            <a:endParaRPr lang="ja-JP" altLang="en-US" b="1" dirty="0">
              <a:solidFill>
                <a:srgbClr val="930F16"/>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1BA7254F-8419-4ABF-BC4E-6DF566C03A88}"/>
              </a:ext>
            </a:extLst>
          </p:cNvPr>
          <p:cNvSpPr txBox="1"/>
          <p:nvPr/>
        </p:nvSpPr>
        <p:spPr>
          <a:xfrm>
            <a:off x="1065212" y="1176564"/>
            <a:ext cx="10061575" cy="1653209"/>
          </a:xfrm>
          <a:prstGeom prst="rect">
            <a:avLst/>
          </a:prstGeom>
          <a:noFill/>
          <a:ln w="12700" cmpd="sng">
            <a:noFill/>
            <a:prstDash val="sysDot"/>
          </a:ln>
        </p:spPr>
        <p:txBody>
          <a:bodyPr wrap="square" rtlCol="0" anchor="t">
            <a:spAutoFit/>
          </a:bodyPr>
          <a:lstStyle/>
          <a:p>
            <a:pPr lvl="1" indent="-457200" fontAlgn="auto">
              <a:lnSpc>
                <a:spcPct val="110000"/>
              </a:lnSpc>
              <a:spcAft>
                <a:spcPts val="1200"/>
              </a:spcAft>
              <a:buAutoNum type="arabicPeriod"/>
            </a:pPr>
            <a:r>
              <a:rPr lang="zh-CN" altLang="en-US" sz="2500" dirty="0">
                <a:latin typeface="华文楷体" panose="02010600040101010101" charset="-122"/>
                <a:ea typeface="华文楷体" panose="02010600040101010101" charset="-122"/>
                <a:cs typeface="华文楷体" panose="02010600040101010101" charset="-122"/>
                <a:sym typeface="+mn-ea"/>
              </a:rPr>
              <a:t>王子铭，研一，</a:t>
            </a:r>
            <a:r>
              <a:rPr lang="en-US" altLang="zh-CN" sz="2500" dirty="0">
                <a:latin typeface="华文楷体" panose="02010600040101010101" charset="-122"/>
                <a:ea typeface="华文楷体" panose="02010600040101010101" charset="-122"/>
                <a:cs typeface="华文楷体" panose="02010600040101010101" charset="-122"/>
                <a:sym typeface="+mn-ea"/>
              </a:rPr>
              <a:t>Email</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15588119163@163.com</a:t>
            </a:r>
          </a:p>
          <a:p>
            <a:pPr lvl="1" indent="-457200" fontAlgn="auto">
              <a:lnSpc>
                <a:spcPct val="110000"/>
              </a:lnSpc>
              <a:spcAft>
                <a:spcPts val="1200"/>
              </a:spcAft>
              <a:buAutoNum type="arabicPeriod"/>
            </a:pPr>
            <a:r>
              <a:rPr lang="zh-CN" altLang="en-US" sz="2500" dirty="0">
                <a:latin typeface="华文楷体" panose="02010600040101010101" charset="-122"/>
                <a:ea typeface="华文楷体" panose="02010600040101010101" charset="-122"/>
                <a:cs typeface="华文楷体" panose="02010600040101010101" charset="-122"/>
                <a:sym typeface="+mn-ea"/>
              </a:rPr>
              <a:t>娄云飞，研一，</a:t>
            </a:r>
            <a:r>
              <a:rPr lang="en-US" altLang="zh-CN" sz="2500" dirty="0">
                <a:latin typeface="华文楷体" panose="02010600040101010101" charset="-122"/>
                <a:ea typeface="华文楷体" panose="02010600040101010101" charset="-122"/>
                <a:cs typeface="华文楷体" panose="02010600040101010101" charset="-122"/>
                <a:sym typeface="+mn-ea"/>
              </a:rPr>
              <a:t>Email</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202235171@mail.sdu.edu.cn</a:t>
            </a:r>
          </a:p>
          <a:p>
            <a:pPr lvl="1" indent="-457200" fontAlgn="auto">
              <a:lnSpc>
                <a:spcPct val="110000"/>
              </a:lnSpc>
              <a:spcAft>
                <a:spcPts val="1200"/>
              </a:spcAft>
              <a:buAutoNum type="arabicPeriod"/>
            </a:pPr>
            <a:r>
              <a:rPr lang="zh-CN" altLang="en-US" sz="2500" dirty="0">
                <a:latin typeface="华文楷体" panose="02010600040101010101" charset="-122"/>
                <a:ea typeface="华文楷体" panose="02010600040101010101" charset="-122"/>
                <a:cs typeface="华文楷体" panose="02010600040101010101" charset="-122"/>
                <a:sym typeface="+mn-ea"/>
              </a:rPr>
              <a:t>张桐瑞，大三（泰山学堂），</a:t>
            </a:r>
            <a:r>
              <a:rPr lang="en-US" altLang="zh-CN" sz="2500" dirty="0">
                <a:latin typeface="华文楷体" panose="02010600040101010101" charset="-122"/>
                <a:ea typeface="华文楷体" panose="02010600040101010101" charset="-122"/>
                <a:cs typeface="华文楷体" panose="02010600040101010101" charset="-122"/>
                <a:sym typeface="+mn-ea"/>
              </a:rPr>
              <a:t>Email</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8097721672@qq.com</a:t>
            </a:r>
          </a:p>
        </p:txBody>
      </p:sp>
    </p:spTree>
    <p:extLst>
      <p:ext uri="{BB962C8B-B14F-4D97-AF65-F5344CB8AC3E}">
        <p14:creationId xmlns:p14="http://schemas.microsoft.com/office/powerpoint/2010/main" val="1334516367"/>
      </p:ext>
    </p:extLst>
  </p:cSld>
  <p:clrMapOvr>
    <a:masterClrMapping/>
  </p:clrMapOvr>
  <p:transition spd="med"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教材</a:t>
            </a:r>
            <a:endParaRPr lang="ja-JP" altLang="en-US" b="1" dirty="0">
              <a:solidFill>
                <a:srgbClr val="930F16"/>
              </a:solidFill>
              <a:latin typeface="微软雅黑" panose="020B0503020204020204" charset="-122"/>
              <a:ea typeface="微软雅黑" panose="020B0503020204020204" charset="-122"/>
            </a:endParaRPr>
          </a:p>
        </p:txBody>
      </p:sp>
      <p:sp>
        <p:nvSpPr>
          <p:cNvPr id="4" name="文本框 3">
            <a:extLst>
              <a:ext uri="{FF2B5EF4-FFF2-40B4-BE49-F238E27FC236}">
                <a16:creationId xmlns:a16="http://schemas.microsoft.com/office/drawing/2014/main" id="{95E5C0C0-564C-4A8A-85C7-DF45DF5102A7}"/>
              </a:ext>
            </a:extLst>
          </p:cNvPr>
          <p:cNvSpPr txBox="1"/>
          <p:nvPr/>
        </p:nvSpPr>
        <p:spPr>
          <a:xfrm>
            <a:off x="905522" y="1123296"/>
            <a:ext cx="10221265" cy="1499321"/>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英文版：</a:t>
            </a:r>
            <a:r>
              <a:rPr lang="en-US" altLang="zh-CN" sz="2500" dirty="0">
                <a:latin typeface="华文楷体" panose="02010600040101010101" charset="-122"/>
                <a:ea typeface="华文楷体" panose="02010600040101010101" charset="-122"/>
                <a:cs typeface="华文楷体" panose="02010600040101010101" charset="-122"/>
                <a:sym typeface="+mn-ea"/>
              </a:rPr>
              <a:t>Kurose Jim, and Keith Ross. Computer Networking: A Top Down Approach, 8</a:t>
            </a:r>
            <a:r>
              <a:rPr lang="en-US" altLang="zh-CN" sz="2500" i="0" baseline="30000" dirty="0">
                <a:latin typeface="+mj-lt"/>
                <a:ea typeface="华文楷体" panose="02010600040101010101" charset="-122"/>
                <a:cs typeface="华文楷体" panose="02010600040101010101" charset="-122"/>
                <a:sym typeface="+mn-ea"/>
              </a:rPr>
              <a:t>Th</a:t>
            </a:r>
            <a:r>
              <a:rPr lang="en-US" altLang="zh-CN" sz="2500" dirty="0">
                <a:latin typeface="华文楷体" panose="02010600040101010101" charset="-122"/>
                <a:ea typeface="华文楷体" panose="02010600040101010101" charset="-122"/>
                <a:cs typeface="华文楷体" panose="02010600040101010101" charset="-122"/>
                <a:sym typeface="+mn-ea"/>
              </a:rPr>
              <a:t> edition</a:t>
            </a:r>
          </a:p>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中文版：库罗斯，罗斯 著</a:t>
            </a:r>
            <a:r>
              <a:rPr lang="en-US" altLang="zh-CN" sz="2500" dirty="0">
                <a:latin typeface="华文楷体" panose="02010600040101010101" charset="-122"/>
                <a:ea typeface="华文楷体" panose="02010600040101010101" charset="-122"/>
                <a:cs typeface="华文楷体" panose="02010600040101010101" charset="-122"/>
                <a:sym typeface="+mn-ea"/>
              </a:rPr>
              <a:t>; </a:t>
            </a:r>
            <a:r>
              <a:rPr lang="zh-CN" altLang="en-US" sz="2500" dirty="0">
                <a:latin typeface="华文楷体" panose="02010600040101010101" charset="-122"/>
                <a:ea typeface="华文楷体" panose="02010600040101010101" charset="-122"/>
                <a:cs typeface="华文楷体" panose="02010600040101010101" charset="-122"/>
                <a:sym typeface="+mn-ea"/>
              </a:rPr>
              <a:t>陈鸣 译，计算机网络：自顶向下方法（第</a:t>
            </a:r>
            <a:r>
              <a:rPr lang="en-US" altLang="zh-CN" sz="2500" dirty="0">
                <a:latin typeface="华文楷体" panose="02010600040101010101" charset="-122"/>
                <a:ea typeface="华文楷体" panose="02010600040101010101" charset="-122"/>
                <a:cs typeface="华文楷体" panose="02010600040101010101" charset="-122"/>
                <a:sym typeface="+mn-ea"/>
              </a:rPr>
              <a:t>7</a:t>
            </a:r>
            <a:r>
              <a:rPr lang="zh-CN" altLang="en-US" sz="2500" dirty="0">
                <a:latin typeface="华文楷体" panose="02010600040101010101" charset="-122"/>
                <a:ea typeface="华文楷体" panose="02010600040101010101" charset="-122"/>
                <a:cs typeface="华文楷体" panose="02010600040101010101" charset="-122"/>
                <a:sym typeface="+mn-ea"/>
              </a:rPr>
              <a:t>版）</a:t>
            </a:r>
            <a:endParaRPr lang="en-US" altLang="zh-CN" sz="2500" dirty="0">
              <a:latin typeface="华文楷体" panose="02010600040101010101" charset="-122"/>
              <a:ea typeface="华文楷体" panose="02010600040101010101" charset="-122"/>
              <a:cs typeface="华文楷体" panose="02010600040101010101" charset="-122"/>
              <a:sym typeface="+mn-ea"/>
            </a:endParaRPr>
          </a:p>
        </p:txBody>
      </p:sp>
      <p:pic>
        <p:nvPicPr>
          <p:cNvPr id="6" name="图片 5">
            <a:extLst>
              <a:ext uri="{FF2B5EF4-FFF2-40B4-BE49-F238E27FC236}">
                <a16:creationId xmlns:a16="http://schemas.microsoft.com/office/drawing/2014/main" id="{D930472E-5988-41D1-A1D8-7770E124D6BA}"/>
              </a:ext>
            </a:extLst>
          </p:cNvPr>
          <p:cNvPicPr>
            <a:picLocks noChangeAspect="1"/>
          </p:cNvPicPr>
          <p:nvPr/>
        </p:nvPicPr>
        <p:blipFill>
          <a:blip r:embed="rId3"/>
          <a:stretch>
            <a:fillRect/>
          </a:stretch>
        </p:blipFill>
        <p:spPr>
          <a:xfrm>
            <a:off x="6609468" y="2833525"/>
            <a:ext cx="3186475" cy="3921815"/>
          </a:xfrm>
          <a:prstGeom prst="rect">
            <a:avLst/>
          </a:prstGeom>
        </p:spPr>
      </p:pic>
      <p:pic>
        <p:nvPicPr>
          <p:cNvPr id="8" name="图片 7">
            <a:extLst>
              <a:ext uri="{FF2B5EF4-FFF2-40B4-BE49-F238E27FC236}">
                <a16:creationId xmlns:a16="http://schemas.microsoft.com/office/drawing/2014/main" id="{8F32A8F8-8830-4F64-8B38-AAABFC370C64}"/>
              </a:ext>
            </a:extLst>
          </p:cNvPr>
          <p:cNvPicPr>
            <a:picLocks noChangeAspect="1"/>
          </p:cNvPicPr>
          <p:nvPr/>
        </p:nvPicPr>
        <p:blipFill>
          <a:blip r:embed="rId4"/>
          <a:stretch>
            <a:fillRect/>
          </a:stretch>
        </p:blipFill>
        <p:spPr>
          <a:xfrm>
            <a:off x="2305796" y="2905288"/>
            <a:ext cx="3020805" cy="3778287"/>
          </a:xfrm>
          <a:prstGeom prst="rect">
            <a:avLst/>
          </a:prstGeom>
        </p:spPr>
      </p:pic>
    </p:spTree>
    <p:extLst>
      <p:ext uri="{BB962C8B-B14F-4D97-AF65-F5344CB8AC3E}">
        <p14:creationId xmlns:p14="http://schemas.microsoft.com/office/powerpoint/2010/main" val="2932808455"/>
      </p:ext>
    </p:extLst>
  </p:cSld>
  <p:clrMapOvr>
    <a:masterClrMapping/>
  </p:clrMapOvr>
  <p:transition spd="med"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课程组成</a:t>
            </a:r>
            <a:endParaRPr lang="ja-JP" altLang="en-US" b="1" dirty="0">
              <a:solidFill>
                <a:srgbClr val="930F16"/>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463809D3-461F-4931-A309-73AC36E19D71}"/>
              </a:ext>
            </a:extLst>
          </p:cNvPr>
          <p:cNvSpPr txBox="1"/>
          <p:nvPr/>
        </p:nvSpPr>
        <p:spPr>
          <a:xfrm>
            <a:off x="1065212" y="980622"/>
            <a:ext cx="10061575" cy="499047"/>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endParaRPr lang="en-US" altLang="zh-CN" sz="2500" dirty="0">
              <a:latin typeface="华文楷体" panose="02010600040101010101" charset="-122"/>
              <a:ea typeface="华文楷体" panose="02010600040101010101" charset="-122"/>
              <a:cs typeface="华文楷体" panose="02010600040101010101" charset="-122"/>
              <a:sym typeface="+mn-ea"/>
            </a:endParaRPr>
          </a:p>
        </p:txBody>
      </p:sp>
      <p:sp>
        <p:nvSpPr>
          <p:cNvPr id="4" name="文本框 3">
            <a:extLst>
              <a:ext uri="{FF2B5EF4-FFF2-40B4-BE49-F238E27FC236}">
                <a16:creationId xmlns:a16="http://schemas.microsoft.com/office/drawing/2014/main" id="{95E5C0C0-564C-4A8A-85C7-DF45DF5102A7}"/>
              </a:ext>
            </a:extLst>
          </p:cNvPr>
          <p:cNvSpPr txBox="1"/>
          <p:nvPr/>
        </p:nvSpPr>
        <p:spPr>
          <a:xfrm>
            <a:off x="1065212" y="1034517"/>
            <a:ext cx="10061575" cy="5692777"/>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r>
              <a:rPr lang="zh-CN" altLang="en-US" sz="2500" b="1" dirty="0">
                <a:latin typeface="华文楷体" panose="02010600040101010101" charset="-122"/>
                <a:ea typeface="华文楷体" panose="02010600040101010101" charset="-122"/>
                <a:cs typeface="华文楷体" panose="02010600040101010101" charset="-122"/>
                <a:sym typeface="+mn-ea"/>
              </a:rPr>
              <a:t>理论课</a:t>
            </a:r>
            <a:r>
              <a:rPr lang="zh-CN" altLang="en-US" sz="2500" dirty="0">
                <a:latin typeface="华文楷体" panose="02010600040101010101" charset="-122"/>
                <a:ea typeface="华文楷体" panose="02010600040101010101" charset="-122"/>
                <a:cs typeface="华文楷体" panose="02010600040101010101" charset="-122"/>
                <a:sym typeface="+mn-ea"/>
              </a:rPr>
              <a:t>，时间：</a:t>
            </a:r>
            <a:r>
              <a:rPr lang="en-US" altLang="zh-CN" sz="2500" dirty="0">
                <a:latin typeface="华文楷体" panose="02010600040101010101" charset="-122"/>
                <a:ea typeface="华文楷体" panose="02010600040101010101" charset="-122"/>
                <a:cs typeface="华文楷体" panose="02010600040101010101" charset="-122"/>
                <a:sym typeface="+mn-ea"/>
              </a:rPr>
              <a:t>2~16</a:t>
            </a:r>
            <a:r>
              <a:rPr lang="zh-CN" altLang="en-US" sz="2500" dirty="0">
                <a:latin typeface="华文楷体" panose="02010600040101010101" charset="-122"/>
                <a:ea typeface="华文楷体" panose="02010600040101010101" charset="-122"/>
                <a:cs typeface="华文楷体" panose="02010600040101010101" charset="-122"/>
                <a:sym typeface="+mn-ea"/>
              </a:rPr>
              <a:t>周，周一</a:t>
            </a:r>
            <a:r>
              <a:rPr lang="en-US" altLang="zh-CN" sz="2500" dirty="0">
                <a:latin typeface="华文楷体" panose="02010600040101010101" charset="-122"/>
                <a:ea typeface="华文楷体" panose="02010600040101010101" charset="-122"/>
                <a:cs typeface="华文楷体" panose="02010600040101010101" charset="-122"/>
                <a:sym typeface="+mn-ea"/>
              </a:rPr>
              <a:t>3~4</a:t>
            </a:r>
            <a:r>
              <a:rPr lang="zh-CN" altLang="en-US" sz="2500" dirty="0">
                <a:latin typeface="华文楷体" panose="02010600040101010101" charset="-122"/>
                <a:ea typeface="华文楷体" panose="02010600040101010101" charset="-122"/>
                <a:cs typeface="华文楷体" panose="02010600040101010101" charset="-122"/>
                <a:sym typeface="+mn-ea"/>
              </a:rPr>
              <a:t>节（</a:t>
            </a:r>
            <a:r>
              <a:rPr lang="en-US" altLang="zh-CN" sz="2500" dirty="0">
                <a:latin typeface="华文楷体" panose="02010600040101010101" charset="-122"/>
                <a:ea typeface="华文楷体" panose="02010600040101010101" charset="-122"/>
                <a:cs typeface="华文楷体" panose="02010600040101010101" charset="-122"/>
                <a:sym typeface="+mn-ea"/>
              </a:rPr>
              <a:t>10:10~12:00</a:t>
            </a:r>
            <a:r>
              <a:rPr lang="zh-CN" altLang="en-US" sz="2500" dirty="0">
                <a:latin typeface="华文楷体" panose="02010600040101010101" charset="-122"/>
                <a:ea typeface="华文楷体" panose="02010600040101010101" charset="-122"/>
                <a:cs typeface="华文楷体" panose="02010600040101010101" charset="-122"/>
                <a:sym typeface="+mn-ea"/>
              </a:rPr>
              <a:t>）</a:t>
            </a:r>
            <a:endParaRPr lang="en-US" altLang="zh-CN" sz="2500" dirty="0">
              <a:latin typeface="华文楷体" panose="02010600040101010101" charset="-122"/>
              <a:ea typeface="华文楷体" panose="02010600040101010101" charset="-122"/>
              <a:cs typeface="华文楷体" panose="02010600040101010101" charset="-122"/>
              <a:sym typeface="+mn-ea"/>
            </a:endParaRPr>
          </a:p>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地点：振声苑</a:t>
            </a:r>
            <a:r>
              <a:rPr lang="en-US" altLang="zh-CN" sz="2500" dirty="0">
                <a:latin typeface="华文楷体" panose="02010600040101010101" charset="-122"/>
                <a:ea typeface="华文楷体" panose="02010600040101010101" charset="-122"/>
                <a:cs typeface="华文楷体" panose="02010600040101010101" charset="-122"/>
                <a:sym typeface="+mn-ea"/>
              </a:rPr>
              <a:t>N403</a:t>
            </a:r>
          </a:p>
          <a:p>
            <a:pPr lvl="1" indent="-457200" fontAlgn="auto">
              <a:lnSpc>
                <a:spcPct val="110000"/>
              </a:lnSpc>
              <a:spcAft>
                <a:spcPts val="1200"/>
              </a:spcAft>
              <a:buAutoNum type="arabicPeriod"/>
            </a:pPr>
            <a:r>
              <a:rPr lang="en-US" altLang="zh-CN" sz="2500" dirty="0">
                <a:latin typeface="华文楷体" panose="02010600040101010101" charset="-122"/>
                <a:ea typeface="华文楷体" panose="02010600040101010101" charset="-122"/>
                <a:cs typeface="华文楷体" panose="02010600040101010101" charset="-122"/>
                <a:sym typeface="+mn-ea"/>
              </a:rPr>
              <a:t>Overview of Computer Network</a:t>
            </a:r>
          </a:p>
          <a:p>
            <a:pPr lvl="1" indent="-457200" fontAlgn="auto">
              <a:lnSpc>
                <a:spcPct val="110000"/>
              </a:lnSpc>
              <a:spcAft>
                <a:spcPts val="1200"/>
              </a:spcAft>
              <a:buAutoNum type="arabicPeriod"/>
            </a:pPr>
            <a:r>
              <a:rPr lang="en-US" altLang="zh-CN" sz="2500" dirty="0">
                <a:latin typeface="华文楷体" panose="02010600040101010101" charset="-122"/>
                <a:ea typeface="华文楷体" panose="02010600040101010101" charset="-122"/>
                <a:cs typeface="华文楷体" panose="02010600040101010101" charset="-122"/>
                <a:sym typeface="+mn-ea"/>
              </a:rPr>
              <a:t>Application Layer</a:t>
            </a:r>
          </a:p>
          <a:p>
            <a:pPr lvl="1" indent="-457200" fontAlgn="auto">
              <a:lnSpc>
                <a:spcPct val="110000"/>
              </a:lnSpc>
              <a:spcAft>
                <a:spcPts val="1200"/>
              </a:spcAft>
              <a:buAutoNum type="arabicPeriod"/>
            </a:pPr>
            <a:r>
              <a:rPr lang="en-US" altLang="zh-CN" sz="2500" dirty="0">
                <a:latin typeface="华文楷体" panose="02010600040101010101" charset="-122"/>
                <a:ea typeface="华文楷体" panose="02010600040101010101" charset="-122"/>
                <a:cs typeface="华文楷体" panose="02010600040101010101" charset="-122"/>
                <a:sym typeface="+mn-ea"/>
              </a:rPr>
              <a:t>Transport Layer</a:t>
            </a:r>
          </a:p>
          <a:p>
            <a:pPr lvl="1" indent="-457200" fontAlgn="auto">
              <a:lnSpc>
                <a:spcPct val="110000"/>
              </a:lnSpc>
              <a:spcAft>
                <a:spcPts val="1200"/>
              </a:spcAft>
              <a:buAutoNum type="arabicPeriod"/>
            </a:pPr>
            <a:r>
              <a:rPr lang="en-US" altLang="zh-CN" sz="2500" dirty="0">
                <a:latin typeface="华文楷体" panose="02010600040101010101" charset="-122"/>
                <a:ea typeface="华文楷体" panose="02010600040101010101" charset="-122"/>
                <a:cs typeface="华文楷体" panose="02010600040101010101" charset="-122"/>
                <a:sym typeface="+mn-ea"/>
              </a:rPr>
              <a:t>The Network Layer: Data Plane</a:t>
            </a:r>
          </a:p>
          <a:p>
            <a:pPr lvl="1" indent="-457200" fontAlgn="auto">
              <a:lnSpc>
                <a:spcPct val="110000"/>
              </a:lnSpc>
              <a:spcAft>
                <a:spcPts val="1200"/>
              </a:spcAft>
              <a:buAutoNum type="arabicPeriod"/>
            </a:pPr>
            <a:r>
              <a:rPr lang="en-US" altLang="zh-CN" sz="2500" dirty="0">
                <a:latin typeface="华文楷体" panose="02010600040101010101" charset="-122"/>
                <a:ea typeface="华文楷体" panose="02010600040101010101" charset="-122"/>
                <a:cs typeface="华文楷体" panose="02010600040101010101" charset="-122"/>
                <a:sym typeface="+mn-ea"/>
              </a:rPr>
              <a:t>The Network Layer: Control Plane</a:t>
            </a:r>
          </a:p>
          <a:p>
            <a:pPr lvl="1" indent="-457200" fontAlgn="auto">
              <a:lnSpc>
                <a:spcPct val="110000"/>
              </a:lnSpc>
              <a:spcAft>
                <a:spcPts val="1200"/>
              </a:spcAft>
              <a:buAutoNum type="arabicPeriod"/>
            </a:pPr>
            <a:r>
              <a:rPr lang="en-US" altLang="zh-CN" sz="2500" dirty="0">
                <a:latin typeface="华文楷体" panose="02010600040101010101" charset="-122"/>
                <a:ea typeface="华文楷体" panose="02010600040101010101" charset="-122"/>
                <a:cs typeface="华文楷体" panose="02010600040101010101" charset="-122"/>
                <a:sym typeface="+mn-ea"/>
              </a:rPr>
              <a:t>The Link Layer and LANs</a:t>
            </a:r>
          </a:p>
          <a:p>
            <a:pPr lvl="1" indent="-457200" fontAlgn="auto">
              <a:lnSpc>
                <a:spcPct val="110000"/>
              </a:lnSpc>
              <a:spcAft>
                <a:spcPts val="1200"/>
              </a:spcAft>
              <a:buAutoNum type="arabicPeriod"/>
            </a:pPr>
            <a:r>
              <a:rPr lang="en-US" altLang="zh-CN" sz="2500" dirty="0">
                <a:latin typeface="华文楷体" panose="02010600040101010101" charset="-122"/>
                <a:ea typeface="华文楷体" panose="02010600040101010101" charset="-122"/>
                <a:cs typeface="华文楷体" panose="02010600040101010101" charset="-122"/>
                <a:sym typeface="+mn-ea"/>
              </a:rPr>
              <a:t>Wireless and Mobile Networks</a:t>
            </a:r>
          </a:p>
          <a:p>
            <a:pPr lvl="1" indent="-457200" fontAlgn="auto">
              <a:lnSpc>
                <a:spcPct val="110000"/>
              </a:lnSpc>
              <a:spcAft>
                <a:spcPts val="1200"/>
              </a:spcAft>
              <a:buAutoNum type="arabicPeriod"/>
            </a:pPr>
            <a:r>
              <a:rPr lang="en-US" altLang="zh-CN" sz="2500" dirty="0">
                <a:latin typeface="华文楷体" panose="02010600040101010101" charset="-122"/>
                <a:ea typeface="华文楷体" panose="02010600040101010101" charset="-122"/>
                <a:cs typeface="华文楷体" panose="02010600040101010101" charset="-122"/>
                <a:sym typeface="+mn-ea"/>
              </a:rPr>
              <a:t>Security in Computer Networks</a:t>
            </a:r>
          </a:p>
        </p:txBody>
      </p:sp>
    </p:spTree>
    <p:extLst>
      <p:ext uri="{BB962C8B-B14F-4D97-AF65-F5344CB8AC3E}">
        <p14:creationId xmlns:p14="http://schemas.microsoft.com/office/powerpoint/2010/main" val="2922036547"/>
      </p:ext>
    </p:extLst>
  </p:cSld>
  <p:clrMapOvr>
    <a:masterClrMapping/>
  </p:clrMapOvr>
  <p:transition spd="med"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11602" y="218949"/>
            <a:ext cx="7091104" cy="568325"/>
          </a:xfrm>
          <a:prstGeom prst="rect">
            <a:avLst/>
          </a:prstGeom>
        </p:spPr>
        <p:txBody>
          <a:bodyPr>
            <a:normAutofit/>
          </a:bodyPr>
          <a:lstStyle/>
          <a:p>
            <a:pPr marL="0" indent="0">
              <a:lnSpc>
                <a:spcPct val="100000"/>
              </a:lnSpc>
              <a:buNone/>
            </a:pPr>
            <a:r>
              <a:rPr lang="zh-CN" altLang="en-US" b="1" dirty="0">
                <a:solidFill>
                  <a:srgbClr val="930F16"/>
                </a:solidFill>
                <a:latin typeface="微软雅黑" panose="020B0503020204020204" charset="-122"/>
                <a:ea typeface="微软雅黑" panose="020B0503020204020204" charset="-122"/>
              </a:rPr>
              <a:t>课程组成</a:t>
            </a:r>
            <a:endParaRPr lang="ja-JP" altLang="en-US" b="1" dirty="0">
              <a:solidFill>
                <a:srgbClr val="930F16"/>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463809D3-461F-4931-A309-73AC36E19D71}"/>
              </a:ext>
            </a:extLst>
          </p:cNvPr>
          <p:cNvSpPr txBox="1"/>
          <p:nvPr/>
        </p:nvSpPr>
        <p:spPr>
          <a:xfrm>
            <a:off x="1065212" y="980622"/>
            <a:ext cx="10061575" cy="499047"/>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endParaRPr lang="en-US" altLang="zh-CN" sz="2500" dirty="0">
              <a:latin typeface="华文楷体" panose="02010600040101010101" charset="-122"/>
              <a:ea typeface="华文楷体" panose="02010600040101010101" charset="-122"/>
              <a:cs typeface="华文楷体" panose="02010600040101010101" charset="-122"/>
              <a:sym typeface="+mn-ea"/>
            </a:endParaRPr>
          </a:p>
        </p:txBody>
      </p:sp>
      <p:sp>
        <p:nvSpPr>
          <p:cNvPr id="4" name="文本框 3">
            <a:extLst>
              <a:ext uri="{FF2B5EF4-FFF2-40B4-BE49-F238E27FC236}">
                <a16:creationId xmlns:a16="http://schemas.microsoft.com/office/drawing/2014/main" id="{95E5C0C0-564C-4A8A-85C7-DF45DF5102A7}"/>
              </a:ext>
            </a:extLst>
          </p:cNvPr>
          <p:cNvSpPr txBox="1"/>
          <p:nvPr/>
        </p:nvSpPr>
        <p:spPr>
          <a:xfrm>
            <a:off x="1065212" y="1176564"/>
            <a:ext cx="10061575" cy="2807372"/>
          </a:xfrm>
          <a:prstGeom prst="rect">
            <a:avLst/>
          </a:prstGeom>
          <a:noFill/>
          <a:ln w="12700" cmpd="sng">
            <a:noFill/>
            <a:prstDash val="sysDot"/>
          </a:ln>
        </p:spPr>
        <p:txBody>
          <a:bodyPr wrap="square" rtlCol="0" anchor="t">
            <a:spAutoFit/>
          </a:bodyPr>
          <a:lstStyle/>
          <a:p>
            <a:pPr marL="0" lvl="1" fontAlgn="auto">
              <a:lnSpc>
                <a:spcPct val="110000"/>
              </a:lnSpc>
              <a:spcAft>
                <a:spcPts val="1200"/>
              </a:spcAft>
            </a:pPr>
            <a:r>
              <a:rPr lang="zh-CN" altLang="en-US" sz="2500" b="1" dirty="0">
                <a:latin typeface="华文楷体" panose="02010600040101010101" charset="-122"/>
                <a:ea typeface="华文楷体" panose="02010600040101010101" charset="-122"/>
                <a:cs typeface="华文楷体" panose="02010600040101010101" charset="-122"/>
                <a:sym typeface="+mn-ea"/>
              </a:rPr>
              <a:t>实验课</a:t>
            </a:r>
            <a:endParaRPr lang="en-US" altLang="zh-CN" sz="2500" b="1" dirty="0">
              <a:latin typeface="华文楷体" panose="02010600040101010101" charset="-122"/>
              <a:ea typeface="华文楷体" panose="02010600040101010101" charset="-122"/>
              <a:cs typeface="华文楷体" panose="02010600040101010101" charset="-122"/>
              <a:sym typeface="+mn-ea"/>
            </a:endParaRPr>
          </a:p>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时间：</a:t>
            </a:r>
            <a:r>
              <a:rPr lang="en-US" altLang="zh-CN" sz="2500" dirty="0">
                <a:latin typeface="华文楷体" panose="02010600040101010101" charset="-122"/>
                <a:ea typeface="华文楷体" panose="02010600040101010101" charset="-122"/>
                <a:cs typeface="华文楷体" panose="02010600040101010101" charset="-122"/>
                <a:sym typeface="+mn-ea"/>
              </a:rPr>
              <a:t>3~17</a:t>
            </a:r>
            <a:r>
              <a:rPr lang="zh-CN" altLang="en-US" sz="2500" dirty="0">
                <a:latin typeface="华文楷体" panose="02010600040101010101" charset="-122"/>
                <a:ea typeface="华文楷体" panose="02010600040101010101" charset="-122"/>
                <a:cs typeface="华文楷体" panose="02010600040101010101" charset="-122"/>
                <a:sym typeface="+mn-ea"/>
              </a:rPr>
              <a:t>周（</a:t>
            </a:r>
            <a:r>
              <a:rPr lang="en-US" altLang="zh-CN" sz="2500" dirty="0">
                <a:solidFill>
                  <a:srgbClr val="FF0000"/>
                </a:solidFill>
                <a:latin typeface="华文楷体" panose="02010600040101010101" charset="-122"/>
                <a:ea typeface="华文楷体" panose="02010600040101010101" charset="-122"/>
                <a:cs typeface="华文楷体" panose="02010600040101010101" charset="-122"/>
                <a:sym typeface="+mn-ea"/>
              </a:rPr>
              <a:t>3</a:t>
            </a:r>
            <a:r>
              <a:rPr lang="zh-CN" altLang="en-US" sz="2500" dirty="0">
                <a:solidFill>
                  <a:srgbClr val="FF0000"/>
                </a:solidFill>
                <a:latin typeface="华文楷体" panose="02010600040101010101" charset="-122"/>
                <a:ea typeface="华文楷体" panose="02010600040101010101" charset="-122"/>
                <a:cs typeface="华文楷体" panose="02010600040101010101" charset="-122"/>
                <a:sym typeface="+mn-ea"/>
              </a:rPr>
              <a:t>月</a:t>
            </a:r>
            <a:r>
              <a:rPr lang="en-US" altLang="zh-CN" sz="2500" dirty="0">
                <a:solidFill>
                  <a:srgbClr val="FF0000"/>
                </a:solidFill>
                <a:latin typeface="华文楷体" panose="02010600040101010101" charset="-122"/>
                <a:ea typeface="华文楷体" panose="02010600040101010101" charset="-122"/>
                <a:cs typeface="华文楷体" panose="02010600040101010101" charset="-122"/>
                <a:sym typeface="+mn-ea"/>
              </a:rPr>
              <a:t>3</a:t>
            </a:r>
            <a:r>
              <a:rPr lang="zh-CN" altLang="en-US" sz="2500" dirty="0">
                <a:solidFill>
                  <a:srgbClr val="FF0000"/>
                </a:solidFill>
                <a:latin typeface="华文楷体" panose="02010600040101010101" charset="-122"/>
                <a:ea typeface="华文楷体" panose="02010600040101010101" charset="-122"/>
                <a:cs typeface="华文楷体" panose="02010600040101010101" charset="-122"/>
                <a:sym typeface="+mn-ea"/>
              </a:rPr>
              <a:t>日开始</a:t>
            </a:r>
            <a:r>
              <a:rPr lang="zh-CN" altLang="en-US" sz="2500" dirty="0">
                <a:latin typeface="华文楷体" panose="02010600040101010101" charset="-122"/>
                <a:ea typeface="华文楷体" panose="02010600040101010101" charset="-122"/>
                <a:cs typeface="华文楷体" panose="02010600040101010101" charset="-122"/>
                <a:sym typeface="+mn-ea"/>
              </a:rPr>
              <a:t>），周五</a:t>
            </a:r>
            <a:r>
              <a:rPr lang="en-US" altLang="zh-CN" sz="2500" dirty="0">
                <a:latin typeface="华文楷体" panose="02010600040101010101" charset="-122"/>
                <a:ea typeface="华文楷体" panose="02010600040101010101" charset="-122"/>
                <a:cs typeface="华文楷体" panose="02010600040101010101" charset="-122"/>
                <a:sym typeface="+mn-ea"/>
              </a:rPr>
              <a:t>7~8</a:t>
            </a:r>
            <a:r>
              <a:rPr lang="zh-CN" altLang="en-US" sz="2500" dirty="0">
                <a:latin typeface="华文楷体" panose="02010600040101010101" charset="-122"/>
                <a:ea typeface="华文楷体" panose="02010600040101010101" charset="-122"/>
                <a:cs typeface="华文楷体" panose="02010600040101010101" charset="-122"/>
                <a:sym typeface="+mn-ea"/>
              </a:rPr>
              <a:t>节（</a:t>
            </a:r>
            <a:r>
              <a:rPr lang="en-US" altLang="zh-CN" sz="2500" dirty="0">
                <a:latin typeface="华文楷体" panose="02010600040101010101" charset="-122"/>
                <a:ea typeface="华文楷体" panose="02010600040101010101" charset="-122"/>
                <a:cs typeface="华文楷体" panose="02010600040101010101" charset="-122"/>
                <a:sym typeface="+mn-ea"/>
              </a:rPr>
              <a:t>16:00~17:50</a:t>
            </a:r>
            <a:r>
              <a:rPr lang="zh-CN" altLang="en-US" sz="2500" dirty="0">
                <a:latin typeface="华文楷体" panose="02010600040101010101" charset="-122"/>
                <a:ea typeface="华文楷体" panose="02010600040101010101" charset="-122"/>
                <a:cs typeface="华文楷体" panose="02010600040101010101" charset="-122"/>
                <a:sym typeface="+mn-ea"/>
              </a:rPr>
              <a:t>）</a:t>
            </a:r>
            <a:endParaRPr lang="en-US" altLang="zh-CN" sz="2500" dirty="0">
              <a:latin typeface="华文楷体" panose="02010600040101010101" charset="-122"/>
              <a:ea typeface="华文楷体" panose="02010600040101010101" charset="-122"/>
              <a:cs typeface="华文楷体" panose="02010600040101010101" charset="-122"/>
              <a:sym typeface="+mn-ea"/>
            </a:endParaRPr>
          </a:p>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地点：第周苑</a:t>
            </a:r>
            <a:r>
              <a:rPr lang="en-US" altLang="zh-CN" sz="2500" dirty="0">
                <a:latin typeface="华文楷体" panose="02010600040101010101" charset="-122"/>
                <a:ea typeface="华文楷体" panose="02010600040101010101" charset="-122"/>
                <a:cs typeface="华文楷体" panose="02010600040101010101" charset="-122"/>
                <a:sym typeface="+mn-ea"/>
              </a:rPr>
              <a:t>C</a:t>
            </a:r>
            <a:r>
              <a:rPr lang="zh-CN" altLang="en-US" sz="2500" dirty="0">
                <a:latin typeface="华文楷体" panose="02010600040101010101" charset="-122"/>
                <a:ea typeface="华文楷体" panose="02010600040101010101" charset="-122"/>
                <a:cs typeface="华文楷体" panose="02010600040101010101" charset="-122"/>
                <a:sym typeface="+mn-ea"/>
              </a:rPr>
              <a:t>座 </a:t>
            </a:r>
            <a:r>
              <a:rPr lang="en-US" altLang="zh-CN" sz="2500" dirty="0">
                <a:latin typeface="华文楷体" panose="02010600040101010101" charset="-122"/>
                <a:ea typeface="华文楷体" panose="02010600040101010101" charset="-122"/>
                <a:cs typeface="华文楷体" panose="02010600040101010101" charset="-122"/>
                <a:sym typeface="+mn-ea"/>
              </a:rPr>
              <a:t>133(135)</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137(139)</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129(131)</a:t>
            </a:r>
          </a:p>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软件：</a:t>
            </a:r>
            <a:r>
              <a:rPr lang="en-US" altLang="zh-CN" sz="2500" dirty="0">
                <a:latin typeface="华文楷体" panose="02010600040101010101" charset="-122"/>
                <a:ea typeface="华文楷体" panose="02010600040101010101" charset="-122"/>
                <a:cs typeface="华文楷体" panose="02010600040101010101" charset="-122"/>
                <a:sym typeface="+mn-ea"/>
              </a:rPr>
              <a:t>Wireshark</a:t>
            </a:r>
          </a:p>
          <a:p>
            <a:pPr marL="0" lvl="1" fontAlgn="auto">
              <a:lnSpc>
                <a:spcPct val="110000"/>
              </a:lnSpc>
              <a:spcAft>
                <a:spcPts val="1200"/>
              </a:spcAft>
            </a:pPr>
            <a:r>
              <a:rPr lang="zh-CN" altLang="en-US" sz="2500" dirty="0">
                <a:latin typeface="华文楷体" panose="02010600040101010101" charset="-122"/>
                <a:ea typeface="华文楷体" panose="02010600040101010101" charset="-122"/>
                <a:cs typeface="华文楷体" panose="02010600040101010101" charset="-122"/>
                <a:sym typeface="+mn-ea"/>
              </a:rPr>
              <a:t>网络协议：</a:t>
            </a:r>
            <a:r>
              <a:rPr lang="en-US" altLang="zh-CN" sz="2500" dirty="0">
                <a:latin typeface="华文楷体" panose="02010600040101010101" charset="-122"/>
                <a:ea typeface="华文楷体" panose="02010600040101010101" charset="-122"/>
                <a:cs typeface="华文楷体" panose="02010600040101010101" charset="-122"/>
                <a:sym typeface="+mn-ea"/>
              </a:rPr>
              <a:t>HTTP</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DNS</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UDP</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TCP</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DHCP</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NAT</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ICMP</a:t>
            </a:r>
            <a:r>
              <a:rPr lang="zh-CN" altLang="en-US" sz="2500" dirty="0">
                <a:latin typeface="华文楷体" panose="02010600040101010101" charset="-122"/>
                <a:ea typeface="华文楷体" panose="02010600040101010101" charset="-122"/>
                <a:cs typeface="华文楷体" panose="02010600040101010101" charset="-122"/>
                <a:sym typeface="+mn-ea"/>
              </a:rPr>
              <a:t>，</a:t>
            </a:r>
            <a:r>
              <a:rPr lang="en-US" altLang="zh-CN" sz="2500" dirty="0">
                <a:latin typeface="华文楷体" panose="02010600040101010101" charset="-122"/>
                <a:ea typeface="华文楷体" panose="02010600040101010101" charset="-122"/>
                <a:cs typeface="华文楷体" panose="02010600040101010101" charset="-122"/>
                <a:sym typeface="+mn-ea"/>
              </a:rPr>
              <a:t>IP</a:t>
            </a:r>
            <a:r>
              <a:rPr lang="zh-CN" altLang="en-US" sz="2500" dirty="0">
                <a:latin typeface="华文楷体" panose="02010600040101010101" charset="-122"/>
                <a:ea typeface="华文楷体" panose="02010600040101010101" charset="-122"/>
                <a:cs typeface="华文楷体" panose="02010600040101010101" charset="-122"/>
                <a:sym typeface="+mn-ea"/>
              </a:rPr>
              <a:t>，等</a:t>
            </a:r>
            <a:endParaRPr lang="en-US" altLang="zh-CN" sz="2500" dirty="0">
              <a:latin typeface="华文楷体" panose="02010600040101010101" charset="-122"/>
              <a:ea typeface="华文楷体" panose="02010600040101010101" charset="-122"/>
              <a:cs typeface="华文楷体" panose="02010600040101010101" charset="-122"/>
              <a:sym typeface="+mn-ea"/>
            </a:endParaRPr>
          </a:p>
        </p:txBody>
      </p:sp>
    </p:spTree>
    <p:extLst>
      <p:ext uri="{BB962C8B-B14F-4D97-AF65-F5344CB8AC3E}">
        <p14:creationId xmlns:p14="http://schemas.microsoft.com/office/powerpoint/2010/main" val="2899819931"/>
      </p:ext>
    </p:extLst>
  </p:cSld>
  <p:clrMapOvr>
    <a:masterClrMapping/>
  </p:clrMapOvr>
  <p:transition spd="med"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Wireshark</a:t>
            </a:r>
            <a:endParaRPr lang="en-US" sz="4400"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9</a:t>
            </a:fld>
            <a:endParaRPr lang="en-US" dirty="0"/>
          </a:p>
        </p:txBody>
      </p:sp>
      <p:grpSp>
        <p:nvGrpSpPr>
          <p:cNvPr id="9" name="Group 8">
            <a:extLst>
              <a:ext uri="{FF2B5EF4-FFF2-40B4-BE49-F238E27FC236}">
                <a16:creationId xmlns:a16="http://schemas.microsoft.com/office/drawing/2014/main" id="{1A33CACA-6D4B-914E-879C-D0A4801FDD69}"/>
              </a:ext>
            </a:extLst>
          </p:cNvPr>
          <p:cNvGrpSpPr>
            <a:grpSpLocks/>
          </p:cNvGrpSpPr>
          <p:nvPr/>
        </p:nvGrpSpPr>
        <p:grpSpPr bwMode="auto">
          <a:xfrm>
            <a:off x="3064933" y="1186569"/>
            <a:ext cx="5643563" cy="4216400"/>
            <a:chOff x="824874" y="353539"/>
            <a:chExt cx="5643193" cy="4216279"/>
          </a:xfrm>
        </p:grpSpPr>
        <p:sp>
          <p:nvSpPr>
            <p:cNvPr id="10" name="Freeform 9">
              <a:extLst>
                <a:ext uri="{FF2B5EF4-FFF2-40B4-BE49-F238E27FC236}">
                  <a16:creationId xmlns:a16="http://schemas.microsoft.com/office/drawing/2014/main" id="{84E988EB-48F5-F54C-B9C9-133FDF1668DB}"/>
                </a:ext>
              </a:extLst>
            </p:cNvPr>
            <p:cNvSpPr/>
            <p:nvPr/>
          </p:nvSpPr>
          <p:spPr>
            <a:xfrm>
              <a:off x="824874" y="366239"/>
              <a:ext cx="431772" cy="4203579"/>
            </a:xfrm>
            <a:custGeom>
              <a:avLst/>
              <a:gdLst>
                <a:gd name="connsiteX0" fmla="*/ 0 w 432078"/>
                <a:gd name="connsiteY0" fmla="*/ 4203185 h 4255561"/>
                <a:gd name="connsiteX1" fmla="*/ 418984 w 432078"/>
                <a:gd name="connsiteY1" fmla="*/ 3430637 h 4255561"/>
                <a:gd name="connsiteX2" fmla="*/ 432078 w 432078"/>
                <a:gd name="connsiteY2" fmla="*/ 0 h 4255561"/>
                <a:gd name="connsiteX3" fmla="*/ 117839 w 432078"/>
                <a:gd name="connsiteY3" fmla="*/ 4255561 h 4255561"/>
                <a:gd name="connsiteX0" fmla="*/ 26187 w 458265"/>
                <a:gd name="connsiteY0" fmla="*/ 4203185 h 4216279"/>
                <a:gd name="connsiteX1" fmla="*/ 445171 w 458265"/>
                <a:gd name="connsiteY1" fmla="*/ 3430637 h 4216279"/>
                <a:gd name="connsiteX2" fmla="*/ 458265 w 458265"/>
                <a:gd name="connsiteY2" fmla="*/ 0 h 4216279"/>
                <a:gd name="connsiteX3" fmla="*/ 0 w 458265"/>
                <a:gd name="connsiteY3" fmla="*/ 4216279 h 4216279"/>
                <a:gd name="connsiteX0" fmla="*/ 0 w 432078"/>
                <a:gd name="connsiteY0" fmla="*/ 4203185 h 4203185"/>
                <a:gd name="connsiteX1" fmla="*/ 418984 w 432078"/>
                <a:gd name="connsiteY1" fmla="*/ 3430637 h 4203185"/>
                <a:gd name="connsiteX2" fmla="*/ 432078 w 432078"/>
                <a:gd name="connsiteY2" fmla="*/ 0 h 4203185"/>
                <a:gd name="connsiteX3" fmla="*/ 13093 w 432078"/>
                <a:gd name="connsiteY3" fmla="*/ 4203185 h 4203185"/>
                <a:gd name="connsiteX0" fmla="*/ 0 w 432078"/>
                <a:gd name="connsiteY0" fmla="*/ 4203185 h 4203185"/>
                <a:gd name="connsiteX1" fmla="*/ 418984 w 432078"/>
                <a:gd name="connsiteY1" fmla="*/ 3430637 h 4203185"/>
                <a:gd name="connsiteX2" fmla="*/ 432078 w 432078"/>
                <a:gd name="connsiteY2" fmla="*/ 0 h 4203185"/>
                <a:gd name="connsiteX3" fmla="*/ 13093 w 432078"/>
                <a:gd name="connsiteY3" fmla="*/ 4203185 h 4203185"/>
                <a:gd name="connsiteX4" fmla="*/ 0 w 432078"/>
                <a:gd name="connsiteY4" fmla="*/ 4203185 h 4203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78" h="4203185">
                  <a:moveTo>
                    <a:pt x="0" y="4203185"/>
                  </a:moveTo>
                  <a:lnTo>
                    <a:pt x="418984" y="3430637"/>
                  </a:lnTo>
                  <a:cubicBezTo>
                    <a:pt x="423349" y="2287091"/>
                    <a:pt x="427713" y="1143546"/>
                    <a:pt x="432078" y="0"/>
                  </a:cubicBezTo>
                  <a:lnTo>
                    <a:pt x="13093" y="4203185"/>
                  </a:lnTo>
                  <a:lnTo>
                    <a:pt x="0" y="4203185"/>
                  </a:lnTo>
                  <a:close/>
                </a:path>
              </a:pathLst>
            </a:custGeom>
            <a:gradFill flip="none" rotWithShape="1">
              <a:gsLst>
                <a:gs pos="0">
                  <a:schemeClr val="accent5">
                    <a:lumMod val="40000"/>
                    <a:lumOff val="60000"/>
                  </a:schemeClr>
                </a:gs>
                <a:gs pos="100000">
                  <a:schemeClr val="bg1"/>
                </a:gs>
              </a:gsLst>
              <a:lin ang="10800000" scaled="0"/>
              <a:tileRect/>
            </a:gradFill>
            <a:ln>
              <a:noFill/>
            </a:ln>
          </p:spPr>
          <p:txBody>
            <a:bodyPr anchor="ctr"/>
            <a:lstStyle/>
            <a:p>
              <a:pPr algn="ctr">
                <a:defRPr/>
              </a:pPr>
              <a:endParaRPr lang="en-US" dirty="0">
                <a:latin typeface="Arial"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1D99EF08-E24A-5A49-9945-D9CA13EA5222}"/>
                </a:ext>
              </a:extLst>
            </p:cNvPr>
            <p:cNvSpPr/>
            <p:nvPr/>
          </p:nvSpPr>
          <p:spPr bwMode="auto">
            <a:xfrm>
              <a:off x="1243947" y="353539"/>
              <a:ext cx="5224120" cy="3430489"/>
            </a:xfrm>
            <a:prstGeom prst="rect">
              <a:avLst/>
            </a:prstGeom>
            <a:solidFill>
              <a:schemeClr val="accent5">
                <a:lumMod val="40000"/>
                <a:lumOff val="60000"/>
              </a:schemeClr>
            </a:solidFill>
            <a:ln w="9525" cap="flat" cmpd="sng" algn="ctr">
              <a:noFill/>
              <a:prstDash val="solid"/>
              <a:round/>
              <a:headEnd type="none" w="med" len="med"/>
              <a:tailEnd type="none" w="med" len="med"/>
            </a:ln>
            <a:effectLst/>
          </p:spPr>
          <p:txBody>
            <a:bodyPr/>
            <a:lstStyle/>
            <a:p>
              <a:pPr>
                <a:defRPr/>
              </a:pPr>
              <a:endParaRPr lang="en-US" dirty="0">
                <a:latin typeface="Arial" charset="0"/>
                <a:ea typeface="ＭＳ Ｐゴシック" charset="0"/>
                <a:cs typeface="ＭＳ Ｐゴシック" charset="0"/>
              </a:endParaRPr>
            </a:p>
          </p:txBody>
        </p:sp>
      </p:grpSp>
      <p:pic>
        <p:nvPicPr>
          <p:cNvPr id="12" name="Picture 12" descr="segment.png">
            <a:extLst>
              <a:ext uri="{FF2B5EF4-FFF2-40B4-BE49-F238E27FC236}">
                <a16:creationId xmlns:a16="http://schemas.microsoft.com/office/drawing/2014/main" id="{31F4545C-714A-6F44-B53A-F7A6D5DA34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146" y="5561719"/>
            <a:ext cx="3959225"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0" descr="access_point_stylized_small">
            <a:extLst>
              <a:ext uri="{FF2B5EF4-FFF2-40B4-BE49-F238E27FC236}">
                <a16:creationId xmlns:a16="http://schemas.microsoft.com/office/drawing/2014/main" id="{EB48D454-00B5-A34A-A529-36B7DA8E7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9596" y="4609219"/>
            <a:ext cx="1389062"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 descr="ethernet.png">
            <a:extLst>
              <a:ext uri="{FF2B5EF4-FFF2-40B4-BE49-F238E27FC236}">
                <a16:creationId xmlns:a16="http://schemas.microsoft.com/office/drawing/2014/main" id="{C5203EF8-627E-2042-8C20-19993C07867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2909358" y="4955294"/>
            <a:ext cx="1231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1" descr="ethernet.png">
            <a:extLst>
              <a:ext uri="{FF2B5EF4-FFF2-40B4-BE49-F238E27FC236}">
                <a16:creationId xmlns:a16="http://schemas.microsoft.com/office/drawing/2014/main" id="{578AB9CA-D9FD-954A-98D3-51DB796B258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56008" y="4958469"/>
            <a:ext cx="1231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ethernet.png">
            <a:extLst>
              <a:ext uri="{FF2B5EF4-FFF2-40B4-BE49-F238E27FC236}">
                <a16:creationId xmlns:a16="http://schemas.microsoft.com/office/drawing/2014/main" id="{4C48A8AC-6418-744D-A910-549C5CD8910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9602258" y="4977519"/>
            <a:ext cx="1231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a:extLst>
              <a:ext uri="{FF2B5EF4-FFF2-40B4-BE49-F238E27FC236}">
                <a16:creationId xmlns:a16="http://schemas.microsoft.com/office/drawing/2014/main" id="{8E4E911A-CDD2-1346-8084-63A13C627C2A}"/>
              </a:ext>
            </a:extLst>
          </p:cNvPr>
          <p:cNvGrpSpPr>
            <a:grpSpLocks/>
          </p:cNvGrpSpPr>
          <p:nvPr/>
        </p:nvGrpSpPr>
        <p:grpSpPr bwMode="auto">
          <a:xfrm>
            <a:off x="6351058" y="1550106"/>
            <a:ext cx="2327275" cy="3171825"/>
            <a:chOff x="4556452" y="1162095"/>
            <a:chExt cx="2326213" cy="3172030"/>
          </a:xfrm>
        </p:grpSpPr>
        <p:cxnSp>
          <p:nvCxnSpPr>
            <p:cNvPr id="19" name="Straight Connector 46">
              <a:extLst>
                <a:ext uri="{FF2B5EF4-FFF2-40B4-BE49-F238E27FC236}">
                  <a16:creationId xmlns:a16="http://schemas.microsoft.com/office/drawing/2014/main" id="{1899062E-6FBE-F241-9273-440E78FA9B8F}"/>
                </a:ext>
              </a:extLst>
            </p:cNvPr>
            <p:cNvCxnSpPr>
              <a:cxnSpLocks noChangeShapeType="1"/>
            </p:cNvCxnSpPr>
            <p:nvPr/>
          </p:nvCxnSpPr>
          <p:spPr bwMode="auto">
            <a:xfrm>
              <a:off x="5630098" y="2252175"/>
              <a:ext cx="0" cy="2081950"/>
            </a:xfrm>
            <a:prstGeom prst="line">
              <a:avLst/>
            </a:prstGeom>
            <a:noFill/>
            <a:ln w="25400">
              <a:solidFill>
                <a:srgbClr val="00009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 name="Group 31">
              <a:extLst>
                <a:ext uri="{FF2B5EF4-FFF2-40B4-BE49-F238E27FC236}">
                  <a16:creationId xmlns:a16="http://schemas.microsoft.com/office/drawing/2014/main" id="{0AF4144E-7C91-A14A-9783-8FC3A384D893}"/>
                </a:ext>
              </a:extLst>
            </p:cNvPr>
            <p:cNvGrpSpPr>
              <a:grpSpLocks/>
            </p:cNvGrpSpPr>
            <p:nvPr/>
          </p:nvGrpSpPr>
          <p:grpSpPr bwMode="auto">
            <a:xfrm>
              <a:off x="4635010" y="2856756"/>
              <a:ext cx="2190234" cy="1214863"/>
              <a:chOff x="3862510" y="4375664"/>
              <a:chExt cx="2190234" cy="1214863"/>
            </a:xfrm>
          </p:grpSpPr>
          <p:sp>
            <p:nvSpPr>
              <p:cNvPr id="27" name="Rectangle 26">
                <a:extLst>
                  <a:ext uri="{FF2B5EF4-FFF2-40B4-BE49-F238E27FC236}">
                    <a16:creationId xmlns:a16="http://schemas.microsoft.com/office/drawing/2014/main" id="{AF1FC302-1162-5E49-8F13-1F861DEAC265}"/>
                  </a:ext>
                </a:extLst>
              </p:cNvPr>
              <p:cNvSpPr>
                <a:spLocks noChangeArrowheads="1"/>
              </p:cNvSpPr>
              <p:nvPr/>
            </p:nvSpPr>
            <p:spPr bwMode="auto">
              <a:xfrm>
                <a:off x="3871225" y="4425779"/>
                <a:ext cx="2164362" cy="1152600"/>
              </a:xfrm>
              <a:prstGeom prst="rect">
                <a:avLst/>
              </a:prstGeom>
              <a:solidFill>
                <a:schemeClr val="bg1"/>
              </a:solidFill>
              <a:ln w="9525">
                <a:solidFill>
                  <a:srgbClr val="000090"/>
                </a:solidFill>
                <a:round/>
                <a:headEnd/>
                <a:tailEnd/>
              </a:ln>
              <a:effectLst>
                <a:outerShdw blurRad="50800" dist="38100" dir="2700000" algn="tl" rotWithShape="0">
                  <a:srgbClr val="000090">
                    <a:alpha val="42999"/>
                  </a:srgbClr>
                </a:outerShdw>
              </a:effectLst>
            </p:spPr>
            <p:txBody>
              <a:bodyPr/>
              <a:lstStyle/>
              <a:p>
                <a:pPr>
                  <a:defRPr/>
                </a:pPr>
                <a:endParaRPr lang="en-US" dirty="0">
                  <a:latin typeface="Arial" charset="0"/>
                  <a:ea typeface="ＭＳ Ｐゴシック" charset="0"/>
                  <a:cs typeface="ＭＳ Ｐゴシック" charset="0"/>
                </a:endParaRPr>
              </a:p>
            </p:txBody>
          </p:sp>
          <p:sp>
            <p:nvSpPr>
              <p:cNvPr id="28" name="TextBox 26">
                <a:extLst>
                  <a:ext uri="{FF2B5EF4-FFF2-40B4-BE49-F238E27FC236}">
                    <a16:creationId xmlns:a16="http://schemas.microsoft.com/office/drawing/2014/main" id="{56611581-6A55-8A48-9D24-B72464937D7D}"/>
                  </a:ext>
                </a:extLst>
              </p:cNvPr>
              <p:cNvSpPr txBox="1">
                <a:spLocks noChangeArrowheads="1"/>
              </p:cNvSpPr>
              <p:nvPr/>
            </p:nvSpPr>
            <p:spPr bwMode="auto">
              <a:xfrm>
                <a:off x="3908617" y="4375664"/>
                <a:ext cx="2012565" cy="12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2200"/>
                  </a:lnSpc>
                </a:pPr>
                <a:r>
                  <a:rPr lang="en-US" altLang="en-US" sz="1600" dirty="0"/>
                  <a:t>Transport</a:t>
                </a:r>
                <a:r>
                  <a:rPr lang="en-US" altLang="en-US" sz="1400" dirty="0"/>
                  <a:t> (TCP/UDP)</a:t>
                </a:r>
              </a:p>
              <a:p>
                <a:pPr algn="ctr">
                  <a:lnSpc>
                    <a:spcPts val="2200"/>
                  </a:lnSpc>
                </a:pPr>
                <a:r>
                  <a:rPr lang="en-US" altLang="en-US" sz="1600" dirty="0"/>
                  <a:t>Network</a:t>
                </a:r>
                <a:r>
                  <a:rPr lang="en-US" altLang="en-US" sz="1400" dirty="0"/>
                  <a:t> (IP)</a:t>
                </a:r>
              </a:p>
              <a:p>
                <a:pPr algn="ctr">
                  <a:lnSpc>
                    <a:spcPts val="2200"/>
                  </a:lnSpc>
                </a:pPr>
                <a:r>
                  <a:rPr lang="en-US" altLang="en-US" sz="1600" dirty="0"/>
                  <a:t>Link</a:t>
                </a:r>
                <a:r>
                  <a:rPr lang="en-US" altLang="en-US" sz="1400" dirty="0"/>
                  <a:t> (Ethernet)</a:t>
                </a:r>
              </a:p>
              <a:p>
                <a:pPr algn="ctr">
                  <a:lnSpc>
                    <a:spcPts val="2200"/>
                  </a:lnSpc>
                </a:pPr>
                <a:r>
                  <a:rPr lang="en-US" altLang="en-US" sz="1600" dirty="0"/>
                  <a:t>Physical</a:t>
                </a:r>
              </a:p>
            </p:txBody>
          </p:sp>
          <p:cxnSp>
            <p:nvCxnSpPr>
              <p:cNvPr id="29" name="Straight Connector 28">
                <a:extLst>
                  <a:ext uri="{FF2B5EF4-FFF2-40B4-BE49-F238E27FC236}">
                    <a16:creationId xmlns:a16="http://schemas.microsoft.com/office/drawing/2014/main" id="{FC616FD6-92BE-1448-8332-F8CB3AA88822}"/>
                  </a:ext>
                </a:extLst>
              </p:cNvPr>
              <p:cNvCxnSpPr>
                <a:cxnSpLocks noChangeShapeType="1"/>
              </p:cNvCxnSpPr>
              <p:nvPr/>
            </p:nvCxnSpPr>
            <p:spPr bwMode="auto">
              <a:xfrm>
                <a:off x="3862510" y="4740040"/>
                <a:ext cx="2173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7AAC730B-8F83-7642-90A1-7970CED73F25}"/>
                  </a:ext>
                </a:extLst>
              </p:cNvPr>
              <p:cNvCxnSpPr>
                <a:cxnSpLocks noChangeShapeType="1"/>
              </p:cNvCxnSpPr>
              <p:nvPr/>
            </p:nvCxnSpPr>
            <p:spPr bwMode="auto">
              <a:xfrm>
                <a:off x="3870887" y="5023380"/>
                <a:ext cx="2173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53BDE145-CB48-5B40-B0B6-53D48FB66E44}"/>
                  </a:ext>
                </a:extLst>
              </p:cNvPr>
              <p:cNvCxnSpPr>
                <a:cxnSpLocks noChangeShapeType="1"/>
              </p:cNvCxnSpPr>
              <p:nvPr/>
            </p:nvCxnSpPr>
            <p:spPr bwMode="auto">
              <a:xfrm>
                <a:off x="3879264" y="5306720"/>
                <a:ext cx="2173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35">
              <a:extLst>
                <a:ext uri="{FF2B5EF4-FFF2-40B4-BE49-F238E27FC236}">
                  <a16:creationId xmlns:a16="http://schemas.microsoft.com/office/drawing/2014/main" id="{6BDEDF86-62AF-3545-8A5C-C023BBBAE625}"/>
                </a:ext>
              </a:extLst>
            </p:cNvPr>
            <p:cNvGrpSpPr>
              <a:grpSpLocks/>
            </p:cNvGrpSpPr>
            <p:nvPr/>
          </p:nvGrpSpPr>
          <p:grpSpPr bwMode="auto">
            <a:xfrm>
              <a:off x="4811526" y="1162095"/>
              <a:ext cx="1529986" cy="1021335"/>
              <a:chOff x="4130677" y="5836665"/>
              <a:chExt cx="1529986" cy="1021335"/>
            </a:xfrm>
          </p:grpSpPr>
          <p:sp>
            <p:nvSpPr>
              <p:cNvPr id="25" name="Rectangle 24">
                <a:extLst>
                  <a:ext uri="{FF2B5EF4-FFF2-40B4-BE49-F238E27FC236}">
                    <a16:creationId xmlns:a16="http://schemas.microsoft.com/office/drawing/2014/main" id="{2BFC0C6C-CBAC-0D4C-A25C-CD01CD655AFE}"/>
                  </a:ext>
                </a:extLst>
              </p:cNvPr>
              <p:cNvSpPr>
                <a:spLocks noChangeArrowheads="1"/>
              </p:cNvSpPr>
              <p:nvPr/>
            </p:nvSpPr>
            <p:spPr bwMode="auto">
              <a:xfrm>
                <a:off x="4191372" y="5836665"/>
                <a:ext cx="1464594" cy="1020829"/>
              </a:xfrm>
              <a:prstGeom prst="rect">
                <a:avLst/>
              </a:prstGeom>
              <a:solidFill>
                <a:schemeClr val="bg1"/>
              </a:solidFill>
              <a:ln w="9525">
                <a:solidFill>
                  <a:srgbClr val="000090"/>
                </a:solidFill>
                <a:round/>
                <a:headEnd/>
                <a:tailEnd/>
              </a:ln>
              <a:effectLst>
                <a:outerShdw blurRad="50800" dist="38100" dir="2700000" algn="tl" rotWithShape="0">
                  <a:srgbClr val="000090">
                    <a:alpha val="42999"/>
                  </a:srgbClr>
                </a:outerShdw>
              </a:effectLst>
            </p:spPr>
            <p:txBody>
              <a:bodyPr/>
              <a:lstStyle/>
              <a:p>
                <a:pPr>
                  <a:defRPr/>
                </a:pPr>
                <a:endParaRPr lang="en-US" dirty="0">
                  <a:latin typeface="Arial" charset="0"/>
                  <a:ea typeface="ＭＳ Ｐゴシック" charset="0"/>
                  <a:cs typeface="ＭＳ Ｐゴシック" charset="0"/>
                </a:endParaRPr>
              </a:p>
            </p:txBody>
          </p:sp>
          <p:sp>
            <p:nvSpPr>
              <p:cNvPr id="26" name="TextBox 34">
                <a:extLst>
                  <a:ext uri="{FF2B5EF4-FFF2-40B4-BE49-F238E27FC236}">
                    <a16:creationId xmlns:a16="http://schemas.microsoft.com/office/drawing/2014/main" id="{154423E1-413E-D941-BE7F-12C38BEA0F11}"/>
                  </a:ext>
                </a:extLst>
              </p:cNvPr>
              <p:cNvSpPr txBox="1">
                <a:spLocks noChangeArrowheads="1"/>
              </p:cNvSpPr>
              <p:nvPr/>
            </p:nvSpPr>
            <p:spPr bwMode="auto">
              <a:xfrm>
                <a:off x="4130677" y="5913072"/>
                <a:ext cx="152998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dirty="0"/>
                  <a:t>application</a:t>
                </a:r>
              </a:p>
              <a:p>
                <a:pPr algn="ctr"/>
                <a:r>
                  <a:rPr lang="en-US" altLang="en-US" sz="1600" dirty="0"/>
                  <a:t>(www browser, </a:t>
                </a:r>
              </a:p>
              <a:p>
                <a:pPr algn="ctr"/>
                <a:r>
                  <a:rPr lang="en-US" altLang="en-US" sz="1600" dirty="0"/>
                  <a:t>email client</a:t>
                </a:r>
                <a:r>
                  <a:rPr lang="en-US" altLang="en-US" sz="2000" dirty="0"/>
                  <a:t>)</a:t>
                </a:r>
              </a:p>
            </p:txBody>
          </p:sp>
        </p:grpSp>
        <p:cxnSp>
          <p:nvCxnSpPr>
            <p:cNvPr id="22" name="Straight Connector 37">
              <a:extLst>
                <a:ext uri="{FF2B5EF4-FFF2-40B4-BE49-F238E27FC236}">
                  <a16:creationId xmlns:a16="http://schemas.microsoft.com/office/drawing/2014/main" id="{4A29DB5B-3F11-884B-AB9A-298FDA78DB79}"/>
                </a:ext>
              </a:extLst>
            </p:cNvPr>
            <p:cNvCxnSpPr>
              <a:cxnSpLocks noChangeShapeType="1"/>
            </p:cNvCxnSpPr>
            <p:nvPr/>
          </p:nvCxnSpPr>
          <p:spPr bwMode="auto">
            <a:xfrm flipV="1">
              <a:off x="4556452" y="2631900"/>
              <a:ext cx="2108014" cy="1309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38">
              <a:extLst>
                <a:ext uri="{FF2B5EF4-FFF2-40B4-BE49-F238E27FC236}">
                  <a16:creationId xmlns:a16="http://schemas.microsoft.com/office/drawing/2014/main" id="{A1004907-9073-D549-98A7-95D39588D447}"/>
                </a:ext>
              </a:extLst>
            </p:cNvPr>
            <p:cNvSpPr txBox="1">
              <a:spLocks noChangeArrowheads="1"/>
            </p:cNvSpPr>
            <p:nvPr/>
          </p:nvSpPr>
          <p:spPr bwMode="auto">
            <a:xfrm>
              <a:off x="5839591" y="2252173"/>
              <a:ext cx="10430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dirty="0"/>
                <a:t>application</a:t>
              </a:r>
            </a:p>
          </p:txBody>
        </p:sp>
        <p:sp>
          <p:nvSpPr>
            <p:cNvPr id="24" name="TextBox 39">
              <a:extLst>
                <a:ext uri="{FF2B5EF4-FFF2-40B4-BE49-F238E27FC236}">
                  <a16:creationId xmlns:a16="http://schemas.microsoft.com/office/drawing/2014/main" id="{409E8C39-FFD0-6441-9ADC-D3F798651E37}"/>
                </a:ext>
              </a:extLst>
            </p:cNvPr>
            <p:cNvSpPr txBox="1">
              <a:spLocks noChangeArrowheads="1"/>
            </p:cNvSpPr>
            <p:nvPr/>
          </p:nvSpPr>
          <p:spPr bwMode="auto">
            <a:xfrm>
              <a:off x="6105684" y="2627171"/>
              <a:ext cx="444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400" dirty="0"/>
                <a:t>OS</a:t>
              </a:r>
            </a:p>
          </p:txBody>
        </p:sp>
      </p:grpSp>
      <p:grpSp>
        <p:nvGrpSpPr>
          <p:cNvPr id="32" name="Group 31">
            <a:extLst>
              <a:ext uri="{FF2B5EF4-FFF2-40B4-BE49-F238E27FC236}">
                <a16:creationId xmlns:a16="http://schemas.microsoft.com/office/drawing/2014/main" id="{EFF2F1FE-AA65-BD42-827C-95CF21339B3A}"/>
              </a:ext>
            </a:extLst>
          </p:cNvPr>
          <p:cNvGrpSpPr>
            <a:grpSpLocks/>
          </p:cNvGrpSpPr>
          <p:nvPr/>
        </p:nvGrpSpPr>
        <p:grpSpPr bwMode="auto">
          <a:xfrm>
            <a:off x="3571346" y="1265944"/>
            <a:ext cx="2925231" cy="3168113"/>
            <a:chOff x="1775964" y="877299"/>
            <a:chExt cx="2925206" cy="3168757"/>
          </a:xfrm>
        </p:grpSpPr>
        <p:grpSp>
          <p:nvGrpSpPr>
            <p:cNvPr id="33" name="Group 44">
              <a:extLst>
                <a:ext uri="{FF2B5EF4-FFF2-40B4-BE49-F238E27FC236}">
                  <a16:creationId xmlns:a16="http://schemas.microsoft.com/office/drawing/2014/main" id="{8C4A5E14-6678-0743-BA67-8633682C537B}"/>
                </a:ext>
              </a:extLst>
            </p:cNvPr>
            <p:cNvGrpSpPr>
              <a:grpSpLocks/>
            </p:cNvGrpSpPr>
            <p:nvPr/>
          </p:nvGrpSpPr>
          <p:grpSpPr bwMode="auto">
            <a:xfrm>
              <a:off x="1846152" y="877299"/>
              <a:ext cx="1597376" cy="3168757"/>
              <a:chOff x="1636659" y="183316"/>
              <a:chExt cx="1597376" cy="3168757"/>
            </a:xfrm>
          </p:grpSpPr>
          <p:grpSp>
            <p:nvGrpSpPr>
              <p:cNvPr id="38" name="Group 22">
                <a:extLst>
                  <a:ext uri="{FF2B5EF4-FFF2-40B4-BE49-F238E27FC236}">
                    <a16:creationId xmlns:a16="http://schemas.microsoft.com/office/drawing/2014/main" id="{459552ED-E99E-1244-8AC2-852FAB00AF50}"/>
                  </a:ext>
                </a:extLst>
              </p:cNvPr>
              <p:cNvGrpSpPr>
                <a:grpSpLocks/>
              </p:cNvGrpSpPr>
              <p:nvPr/>
            </p:nvGrpSpPr>
            <p:grpSpPr bwMode="auto">
              <a:xfrm>
                <a:off x="1780781" y="2206785"/>
                <a:ext cx="1295389" cy="1041028"/>
                <a:chOff x="3116291" y="4275642"/>
                <a:chExt cx="1295389" cy="1041028"/>
              </a:xfrm>
            </p:grpSpPr>
            <p:sp>
              <p:nvSpPr>
                <p:cNvPr id="44" name="Rectangle 43">
                  <a:extLst>
                    <a:ext uri="{FF2B5EF4-FFF2-40B4-BE49-F238E27FC236}">
                      <a16:creationId xmlns:a16="http://schemas.microsoft.com/office/drawing/2014/main" id="{8B9342A8-AF2E-824F-B7B1-36C01D52F9D7}"/>
                    </a:ext>
                  </a:extLst>
                </p:cNvPr>
                <p:cNvSpPr>
                  <a:spLocks noChangeArrowheads="1"/>
                </p:cNvSpPr>
                <p:nvPr/>
              </p:nvSpPr>
              <p:spPr bwMode="auto">
                <a:xfrm>
                  <a:off x="3116291" y="4298876"/>
                  <a:ext cx="1295389" cy="1017794"/>
                </a:xfrm>
                <a:prstGeom prst="rect">
                  <a:avLst/>
                </a:prstGeom>
                <a:solidFill>
                  <a:schemeClr val="bg1"/>
                </a:solidFill>
                <a:ln w="9525">
                  <a:solidFill>
                    <a:srgbClr val="000090"/>
                  </a:solidFill>
                  <a:round/>
                  <a:headEnd/>
                  <a:tailEnd/>
                </a:ln>
                <a:effectLst>
                  <a:outerShdw blurRad="50800" dist="38100" dir="2700000" algn="tl" rotWithShape="0">
                    <a:srgbClr val="000090">
                      <a:alpha val="42999"/>
                    </a:srgbClr>
                  </a:outerShdw>
                </a:effectLst>
              </p:spPr>
              <p:txBody>
                <a:bodyPr/>
                <a:lstStyle/>
                <a:p>
                  <a:pPr>
                    <a:defRPr/>
                  </a:pPr>
                  <a:endParaRPr lang="en-US" dirty="0">
                    <a:latin typeface="Arial" charset="0"/>
                    <a:ea typeface="ＭＳ Ｐゴシック" charset="0"/>
                    <a:cs typeface="ＭＳ Ｐゴシック" charset="0"/>
                  </a:endParaRPr>
                </a:p>
              </p:txBody>
            </p:sp>
            <p:sp>
              <p:nvSpPr>
                <p:cNvPr id="45" name="TextBox 14">
                  <a:extLst>
                    <a:ext uri="{FF2B5EF4-FFF2-40B4-BE49-F238E27FC236}">
                      <a16:creationId xmlns:a16="http://schemas.microsoft.com/office/drawing/2014/main" id="{BEC95393-BE24-BB43-AD77-D43EC965B45E}"/>
                    </a:ext>
                  </a:extLst>
                </p:cNvPr>
                <p:cNvSpPr txBox="1">
                  <a:spLocks noChangeArrowheads="1"/>
                </p:cNvSpPr>
                <p:nvPr/>
              </p:nvSpPr>
              <p:spPr bwMode="auto">
                <a:xfrm>
                  <a:off x="3151788" y="4275642"/>
                  <a:ext cx="119737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t>packet</a:t>
                  </a:r>
                </a:p>
                <a:p>
                  <a:pPr algn="ctr"/>
                  <a:r>
                    <a:rPr lang="en-US" altLang="en-US" sz="2000" dirty="0"/>
                    <a:t>capture</a:t>
                  </a:r>
                </a:p>
                <a:p>
                  <a:pPr algn="ctr"/>
                  <a:r>
                    <a:rPr lang="en-US" altLang="en-US" sz="2000" dirty="0"/>
                    <a:t>(pcap)</a:t>
                  </a:r>
                </a:p>
              </p:txBody>
            </p:sp>
          </p:grpSp>
          <p:grpSp>
            <p:nvGrpSpPr>
              <p:cNvPr id="39" name="Group 23">
                <a:extLst>
                  <a:ext uri="{FF2B5EF4-FFF2-40B4-BE49-F238E27FC236}">
                    <a16:creationId xmlns:a16="http://schemas.microsoft.com/office/drawing/2014/main" id="{C0A5C2D9-6816-4840-9C13-3A6C5D4DB2D0}"/>
                  </a:ext>
                </a:extLst>
              </p:cNvPr>
              <p:cNvGrpSpPr>
                <a:grpSpLocks/>
              </p:cNvGrpSpPr>
              <p:nvPr/>
            </p:nvGrpSpPr>
            <p:grpSpPr bwMode="auto">
              <a:xfrm>
                <a:off x="1773794" y="863478"/>
                <a:ext cx="1296233" cy="707886"/>
                <a:chOff x="865524" y="5161570"/>
                <a:chExt cx="1296233" cy="707886"/>
              </a:xfrm>
            </p:grpSpPr>
            <p:sp>
              <p:nvSpPr>
                <p:cNvPr id="42" name="Rectangle 41">
                  <a:extLst>
                    <a:ext uri="{FF2B5EF4-FFF2-40B4-BE49-F238E27FC236}">
                      <a16:creationId xmlns:a16="http://schemas.microsoft.com/office/drawing/2014/main" id="{63608655-FBDC-3C4A-BA7F-D1DB2F745DEC}"/>
                    </a:ext>
                  </a:extLst>
                </p:cNvPr>
                <p:cNvSpPr>
                  <a:spLocks noChangeArrowheads="1"/>
                </p:cNvSpPr>
                <p:nvPr/>
              </p:nvSpPr>
              <p:spPr bwMode="auto">
                <a:xfrm>
                  <a:off x="861399" y="5200691"/>
                  <a:ext cx="1300151" cy="668474"/>
                </a:xfrm>
                <a:prstGeom prst="rect">
                  <a:avLst/>
                </a:prstGeom>
                <a:solidFill>
                  <a:schemeClr val="bg1"/>
                </a:solidFill>
                <a:ln w="9525">
                  <a:solidFill>
                    <a:srgbClr val="000090"/>
                  </a:solidFill>
                  <a:round/>
                  <a:headEnd/>
                  <a:tailEnd/>
                </a:ln>
                <a:effectLst>
                  <a:outerShdw blurRad="50800" dist="38100" dir="2700000" algn="tl" rotWithShape="0">
                    <a:srgbClr val="000090">
                      <a:alpha val="42999"/>
                    </a:srgbClr>
                  </a:outerShdw>
                </a:effectLst>
              </p:spPr>
              <p:txBody>
                <a:bodyPr/>
                <a:lstStyle/>
                <a:p>
                  <a:pPr>
                    <a:defRPr/>
                  </a:pPr>
                  <a:endParaRPr lang="en-US" dirty="0">
                    <a:latin typeface="Arial" charset="0"/>
                    <a:ea typeface="ＭＳ Ｐゴシック" charset="0"/>
                    <a:cs typeface="ＭＳ Ｐゴシック" charset="0"/>
                  </a:endParaRPr>
                </a:p>
              </p:txBody>
            </p:sp>
            <p:sp>
              <p:nvSpPr>
                <p:cNvPr id="43" name="TextBox 16">
                  <a:extLst>
                    <a:ext uri="{FF2B5EF4-FFF2-40B4-BE49-F238E27FC236}">
                      <a16:creationId xmlns:a16="http://schemas.microsoft.com/office/drawing/2014/main" id="{FCA77183-AC62-DD47-AF14-D0B0CFE9AE88}"/>
                    </a:ext>
                  </a:extLst>
                </p:cNvPr>
                <p:cNvSpPr txBox="1">
                  <a:spLocks noChangeArrowheads="1"/>
                </p:cNvSpPr>
                <p:nvPr/>
              </p:nvSpPr>
              <p:spPr bwMode="auto">
                <a:xfrm>
                  <a:off x="937846" y="5161570"/>
                  <a:ext cx="11592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t>packet</a:t>
                  </a:r>
                </a:p>
                <a:p>
                  <a:pPr algn="ctr"/>
                  <a:r>
                    <a:rPr lang="en-US" altLang="en-US" sz="2000" dirty="0"/>
                    <a:t>analyzer</a:t>
                  </a:r>
                </a:p>
              </p:txBody>
            </p:sp>
          </p:grpSp>
          <p:sp>
            <p:nvSpPr>
              <p:cNvPr id="40" name="Rectangle 42">
                <a:extLst>
                  <a:ext uri="{FF2B5EF4-FFF2-40B4-BE49-F238E27FC236}">
                    <a16:creationId xmlns:a16="http://schemas.microsoft.com/office/drawing/2014/main" id="{3227ABC3-B012-C747-BD3D-F450FBF094E9}"/>
                  </a:ext>
                </a:extLst>
              </p:cNvPr>
              <p:cNvSpPr>
                <a:spLocks noChangeArrowheads="1"/>
              </p:cNvSpPr>
              <p:nvPr/>
            </p:nvSpPr>
            <p:spPr bwMode="auto">
              <a:xfrm>
                <a:off x="1636659" y="183316"/>
                <a:ext cx="1597376" cy="3168757"/>
              </a:xfrm>
              <a:prstGeom prst="rect">
                <a:avLst/>
              </a:prstGeom>
              <a:noFill/>
              <a:ln w="22225">
                <a:solidFill>
                  <a:srgbClr val="00009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pic>
            <p:nvPicPr>
              <p:cNvPr id="41" name="Picture 43">
                <a:extLst>
                  <a:ext uri="{FF2B5EF4-FFF2-40B4-BE49-F238E27FC236}">
                    <a16:creationId xmlns:a16="http://schemas.microsoft.com/office/drawing/2014/main" id="{59BA13CB-07BE-694A-91F7-B0920A13488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59241" y="230951"/>
                <a:ext cx="1089265" cy="36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4" name="Straight Connector 47">
              <a:extLst>
                <a:ext uri="{FF2B5EF4-FFF2-40B4-BE49-F238E27FC236}">
                  <a16:creationId xmlns:a16="http://schemas.microsoft.com/office/drawing/2014/main" id="{3923F7AD-F0C3-3243-8CD4-DDD92CA174B9}"/>
                </a:ext>
              </a:extLst>
            </p:cNvPr>
            <p:cNvCxnSpPr>
              <a:cxnSpLocks noChangeShapeType="1"/>
            </p:cNvCxnSpPr>
            <p:nvPr/>
          </p:nvCxnSpPr>
          <p:spPr bwMode="auto">
            <a:xfrm>
              <a:off x="2640118" y="2330738"/>
              <a:ext cx="0" cy="558315"/>
            </a:xfrm>
            <a:prstGeom prst="line">
              <a:avLst/>
            </a:prstGeom>
            <a:noFill/>
            <a:ln w="25400">
              <a:solidFill>
                <a:srgbClr val="00009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0">
              <a:extLst>
                <a:ext uri="{FF2B5EF4-FFF2-40B4-BE49-F238E27FC236}">
                  <a16:creationId xmlns:a16="http://schemas.microsoft.com/office/drawing/2014/main" id="{AB415A04-E5C0-364E-A75C-CCB02FD025F8}"/>
                </a:ext>
              </a:extLst>
            </p:cNvPr>
            <p:cNvCxnSpPr>
              <a:cxnSpLocks noChangeShapeType="1"/>
            </p:cNvCxnSpPr>
            <p:nvPr/>
          </p:nvCxnSpPr>
          <p:spPr bwMode="auto">
            <a:xfrm>
              <a:off x="3116195" y="3653236"/>
              <a:ext cx="1427164" cy="0"/>
            </a:xfrm>
            <a:prstGeom prst="line">
              <a:avLst/>
            </a:prstGeom>
            <a:noFill/>
            <a:ln w="25400">
              <a:solidFill>
                <a:srgbClr val="00009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56">
              <a:extLst>
                <a:ext uri="{FF2B5EF4-FFF2-40B4-BE49-F238E27FC236}">
                  <a16:creationId xmlns:a16="http://schemas.microsoft.com/office/drawing/2014/main" id="{86A658DD-FDA2-DF4A-9996-8E851F97C66D}"/>
                </a:ext>
              </a:extLst>
            </p:cNvPr>
            <p:cNvSpPr txBox="1">
              <a:spLocks noChangeArrowheads="1"/>
            </p:cNvSpPr>
            <p:nvPr/>
          </p:nvSpPr>
          <p:spPr bwMode="auto">
            <a:xfrm>
              <a:off x="3404194" y="3242589"/>
              <a:ext cx="1296976" cy="6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200" dirty="0"/>
                <a:t>copy of all Ethernet frames sent/received</a:t>
              </a:r>
            </a:p>
          </p:txBody>
        </p:sp>
        <p:cxnSp>
          <p:nvCxnSpPr>
            <p:cNvPr id="37" name="Straight Connector 64">
              <a:extLst>
                <a:ext uri="{FF2B5EF4-FFF2-40B4-BE49-F238E27FC236}">
                  <a16:creationId xmlns:a16="http://schemas.microsoft.com/office/drawing/2014/main" id="{3DD256F0-12B9-A44B-97FA-82075E575FA4}"/>
                </a:ext>
              </a:extLst>
            </p:cNvPr>
            <p:cNvCxnSpPr>
              <a:cxnSpLocks noChangeShapeType="1"/>
            </p:cNvCxnSpPr>
            <p:nvPr/>
          </p:nvCxnSpPr>
          <p:spPr bwMode="auto">
            <a:xfrm flipV="1">
              <a:off x="1775964" y="2640266"/>
              <a:ext cx="2108014" cy="1309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 name="Group 48">
            <a:extLst>
              <a:ext uri="{FF2B5EF4-FFF2-40B4-BE49-F238E27FC236}">
                <a16:creationId xmlns:a16="http://schemas.microsoft.com/office/drawing/2014/main" id="{4F6ED1FB-59EB-454A-BFCC-AD2A53B22B9C}"/>
              </a:ext>
            </a:extLst>
          </p:cNvPr>
          <p:cNvGrpSpPr>
            <a:grpSpLocks/>
          </p:cNvGrpSpPr>
          <p:nvPr/>
        </p:nvGrpSpPr>
        <p:grpSpPr bwMode="auto">
          <a:xfrm>
            <a:off x="1570775" y="4459441"/>
            <a:ext cx="1562100" cy="1511300"/>
            <a:chOff x="-44" y="1473"/>
            <a:chExt cx="981" cy="1105"/>
          </a:xfrm>
        </p:grpSpPr>
        <p:pic>
          <p:nvPicPr>
            <p:cNvPr id="47" name="Picture 49" descr="desktop_computer_stylized_medium">
              <a:extLst>
                <a:ext uri="{FF2B5EF4-FFF2-40B4-BE49-F238E27FC236}">
                  <a16:creationId xmlns:a16="http://schemas.microsoft.com/office/drawing/2014/main" id="{F98D6AC3-8421-8142-ADC8-80BEF2E1F1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50">
              <a:extLst>
                <a:ext uri="{FF2B5EF4-FFF2-40B4-BE49-F238E27FC236}">
                  <a16:creationId xmlns:a16="http://schemas.microsoft.com/office/drawing/2014/main" id="{F3EE387E-1B3E-524C-8162-6AF4C9FBCEC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spTree>
    <p:extLst>
      <p:ext uri="{BB962C8B-B14F-4D97-AF65-F5344CB8AC3E}">
        <p14:creationId xmlns:p14="http://schemas.microsoft.com/office/powerpoint/2010/main" val="2838550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Q4ODQwNThiYTg4YTBlNDhkZDRmNGNiNWM5NWE1YzAifQ=="/>
  <p:tag name="KSO_WPP_MARK_KEY" val="53b22b41-1d16-4cc2-94b8-33157e4fdc84"/>
</p:tagLst>
</file>

<file path=ppt/tags/tag2.xml><?xml version="1.0" encoding="utf-8"?>
<p:tagLst xmlns:a="http://schemas.openxmlformats.org/drawingml/2006/main" xmlns:r="http://schemas.openxmlformats.org/officeDocument/2006/relationships" xmlns:p="http://schemas.openxmlformats.org/presentationml/2006/main">
  <p:tag name="TIMING" val="|0.3|0.8|0.7|0.7|1.2|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02F3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364</Words>
  <Application>Microsoft Office PowerPoint</Application>
  <PresentationFormat>宽屏</PresentationFormat>
  <Paragraphs>68</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黑体</vt:lpstr>
      <vt:lpstr>华文楷体</vt:lpstr>
      <vt:lpstr>微软雅黑</vt:lpstr>
      <vt:lpstr>Arial</vt:lpstr>
      <vt:lpstr>Calibri</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Wireshark</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dc:creator>
  <cp:lastModifiedBy>张 广辉</cp:lastModifiedBy>
  <cp:revision>946</cp:revision>
  <dcterms:created xsi:type="dcterms:W3CDTF">2020-07-23T10:11:00Z</dcterms:created>
  <dcterms:modified xsi:type="dcterms:W3CDTF">2023-02-26T13:35:21Z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5F8E16011380460A9761F1B95E38E39D</vt:lpwstr>
  </property>
  <property fmtid="{D5CDD505-2E9C-101B-9397-08002B2CF9AE}" pid="4" name="ContentTypeId">
    <vt:lpwstr>0x010100B7DAE8817DFFE242AEB37E467C3C6DFC</vt:lpwstr>
  </property>
</Properties>
</file>