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689" r:id="rId2"/>
    <p:sldId id="4838" r:id="rId3"/>
    <p:sldId id="4840" r:id="rId4"/>
    <p:sldId id="4841" r:id="rId5"/>
    <p:sldId id="4842" r:id="rId6"/>
    <p:sldId id="4843" r:id="rId7"/>
    <p:sldId id="4836" r:id="rId8"/>
    <p:sldId id="483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pos="385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妍洁" initials="王妍洁" lastIdx="3" clrIdx="0"/>
  <p:cmAuthor id="2" name="Xu Minghui" initials="XM" lastIdx="2" clrIdx="1"/>
  <p:cmAuthor id="3" name="Dongxiao Yu" initials="DY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B15"/>
    <a:srgbClr val="930F16"/>
    <a:srgbClr val="C00000"/>
    <a:srgbClr val="E7E6E6"/>
    <a:srgbClr val="F4B183"/>
    <a:srgbClr val="FFC000"/>
    <a:srgbClr val="F06A74"/>
    <a:srgbClr val="A5A5A5"/>
    <a:srgbClr val="DEA12C"/>
    <a:srgbClr val="AD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1612" autoAdjust="0"/>
  </p:normalViewPr>
  <p:slideViewPr>
    <p:cSldViewPr snapToGrid="0">
      <p:cViewPr varScale="1">
        <p:scale>
          <a:sx n="79" d="100"/>
          <a:sy n="79" d="100"/>
        </p:scale>
        <p:origin x="835" y="82"/>
      </p:cViewPr>
      <p:guideLst>
        <p:guide orient="horz" pos="2210"/>
        <p:guide pos="385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2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5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1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5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7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8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4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94267" y="37708"/>
            <a:ext cx="896045" cy="801729"/>
          </a:xfrm>
          <a:prstGeom prst="rect">
            <a:avLst/>
          </a:prstGeom>
        </p:spPr>
      </p:pic>
      <p:sp>
        <p:nvSpPr>
          <p:cNvPr id="7" name="平行四边形 13"/>
          <p:cNvSpPr/>
          <p:nvPr userDrawn="1"/>
        </p:nvSpPr>
        <p:spPr>
          <a:xfrm>
            <a:off x="9942024" y="0"/>
            <a:ext cx="2249977" cy="856662"/>
          </a:xfrm>
          <a:custGeom>
            <a:avLst/>
            <a:gdLst>
              <a:gd name="connsiteX0" fmla="*/ 0 w 1704109"/>
              <a:gd name="connsiteY0" fmla="*/ 922712 h 922712"/>
              <a:gd name="connsiteX1" fmla="*/ 230678 w 1704109"/>
              <a:gd name="connsiteY1" fmla="*/ 0 h 922712"/>
              <a:gd name="connsiteX2" fmla="*/ 1704109 w 1704109"/>
              <a:gd name="connsiteY2" fmla="*/ 0 h 922712"/>
              <a:gd name="connsiteX3" fmla="*/ 1473431 w 1704109"/>
              <a:gd name="connsiteY3" fmla="*/ 922712 h 922712"/>
              <a:gd name="connsiteX4" fmla="*/ 0 w 1704109"/>
              <a:gd name="connsiteY4" fmla="*/ 922712 h 922712"/>
              <a:gd name="connsiteX0-1" fmla="*/ 0 w 1704109"/>
              <a:gd name="connsiteY0-2" fmla="*/ 922712 h 931025"/>
              <a:gd name="connsiteX1-3" fmla="*/ 230678 w 1704109"/>
              <a:gd name="connsiteY1-4" fmla="*/ 0 h 931025"/>
              <a:gd name="connsiteX2-5" fmla="*/ 1704109 w 1704109"/>
              <a:gd name="connsiteY2-6" fmla="*/ 0 h 931025"/>
              <a:gd name="connsiteX3-7" fmla="*/ 1664623 w 1704109"/>
              <a:gd name="connsiteY3-8" fmla="*/ 931025 h 931025"/>
              <a:gd name="connsiteX4-9" fmla="*/ 0 w 1704109"/>
              <a:gd name="connsiteY4-10" fmla="*/ 922712 h 931025"/>
              <a:gd name="connsiteX0-11" fmla="*/ 0 w 1706187"/>
              <a:gd name="connsiteY0-12" fmla="*/ 922712 h 931025"/>
              <a:gd name="connsiteX1-13" fmla="*/ 230678 w 1706187"/>
              <a:gd name="connsiteY1-14" fmla="*/ 0 h 931025"/>
              <a:gd name="connsiteX2-15" fmla="*/ 1704109 w 1706187"/>
              <a:gd name="connsiteY2-16" fmla="*/ 0 h 931025"/>
              <a:gd name="connsiteX3-17" fmla="*/ 1706187 w 1706187"/>
              <a:gd name="connsiteY3-18" fmla="*/ 931025 h 931025"/>
              <a:gd name="connsiteX4-19" fmla="*/ 0 w 1706187"/>
              <a:gd name="connsiteY4-20" fmla="*/ 922712 h 931025"/>
              <a:gd name="connsiteX0-21" fmla="*/ 0 w 2603961"/>
              <a:gd name="connsiteY0-22" fmla="*/ 922712 h 931025"/>
              <a:gd name="connsiteX1-23" fmla="*/ 1128452 w 2603961"/>
              <a:gd name="connsiteY1-24" fmla="*/ 0 h 931025"/>
              <a:gd name="connsiteX2-25" fmla="*/ 2601883 w 2603961"/>
              <a:gd name="connsiteY2-26" fmla="*/ 0 h 931025"/>
              <a:gd name="connsiteX3-27" fmla="*/ 2603961 w 2603961"/>
              <a:gd name="connsiteY3-28" fmla="*/ 931025 h 931025"/>
              <a:gd name="connsiteX4-29" fmla="*/ 0 w 2603961"/>
              <a:gd name="connsiteY4-30" fmla="*/ 922712 h 931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03961" h="931025">
                <a:moveTo>
                  <a:pt x="0" y="922712"/>
                </a:moveTo>
                <a:lnTo>
                  <a:pt x="1128452" y="0"/>
                </a:lnTo>
                <a:lnTo>
                  <a:pt x="2601883" y="0"/>
                </a:lnTo>
                <a:cubicBezTo>
                  <a:pt x="2602576" y="310342"/>
                  <a:pt x="2603268" y="620683"/>
                  <a:pt x="2603961" y="931025"/>
                </a:cubicBezTo>
                <a:lnTo>
                  <a:pt x="0" y="922712"/>
                </a:lnTo>
                <a:close/>
              </a:path>
            </a:pathLst>
          </a:custGeom>
          <a:solidFill>
            <a:srgbClr val="930F16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8" name="灯片编号占位符 2"/>
          <p:cNvSpPr txBox="1"/>
          <p:nvPr userDrawn="1"/>
        </p:nvSpPr>
        <p:spPr>
          <a:xfrm>
            <a:off x="10817447" y="6492880"/>
            <a:ext cx="1358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6DD0FD-55B0-48C4-8AF2-8A69533EDFC3}" type="slidenum">
              <a:rPr lang="en-US" sz="675" smtClean="0">
                <a:solidFill>
                  <a:srgbClr val="895D1D"/>
                </a:solidFill>
                <a:latin typeface="Verdana" panose="020B0604030504040204"/>
              </a:rPr>
              <a:t>‹#›</a:t>
            </a:fld>
            <a:endParaRPr lang="en-US" sz="675" dirty="0">
              <a:solidFill>
                <a:srgbClr val="895D1D"/>
              </a:solidFill>
              <a:latin typeface="Verdana" panose="020B0604030504040204"/>
            </a:endParaRPr>
          </a:p>
        </p:txBody>
      </p:sp>
      <p:cxnSp>
        <p:nvCxnSpPr>
          <p:cNvPr id="10" name="直接连接符 5"/>
          <p:cNvCxnSpPr/>
          <p:nvPr userDrawn="1"/>
        </p:nvCxnSpPr>
        <p:spPr>
          <a:xfrm flipV="1">
            <a:off x="0" y="856662"/>
            <a:ext cx="12192000" cy="1"/>
          </a:xfrm>
          <a:prstGeom prst="line">
            <a:avLst/>
          </a:prstGeom>
          <a:noFill/>
          <a:ln w="28575" cap="flat" cmpd="sng" algn="ctr">
            <a:solidFill>
              <a:srgbClr val="8E0109"/>
            </a:solidFill>
            <a:prstDash val="solid"/>
          </a:ln>
          <a:effectLst/>
        </p:spPr>
      </p:cxn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圆: 空心 11"/>
          <p:cNvSpPr/>
          <p:nvPr userDrawn="1"/>
        </p:nvSpPr>
        <p:spPr>
          <a:xfrm>
            <a:off x="11604170" y="6385918"/>
            <a:ext cx="1248229" cy="1248229"/>
          </a:xfrm>
          <a:prstGeom prst="donut">
            <a:avLst>
              <a:gd name="adj" fmla="val 21798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000424" y="1744345"/>
            <a:ext cx="6588181" cy="18717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000" b="1" dirty="0">
                <a:latin typeface="华文楷体" panose="02010600040101010101" charset="-122"/>
                <a:ea typeface="华文楷体" panose="02010600040101010101" charset="-122"/>
              </a:rPr>
              <a:t>新兴网络技术与实践</a:t>
            </a:r>
            <a:br>
              <a:rPr lang="en-US" altLang="zh-CN" sz="5000" b="1" dirty="0">
                <a:latin typeface="华文楷体" panose="02010600040101010101" charset="-122"/>
                <a:ea typeface="华文楷体" panose="02010600040101010101" charset="-122"/>
              </a:rPr>
            </a:br>
            <a:r>
              <a:rPr lang="zh-CN" altLang="en-US" sz="5000" b="1" dirty="0">
                <a:latin typeface="华文楷体" panose="02010600040101010101" charset="-122"/>
                <a:ea typeface="华文楷体" panose="02010600040101010101" charset="-122"/>
              </a:rPr>
              <a:t>知识总结</a:t>
            </a:r>
            <a:endParaRPr lang="en-US" sz="50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2823403" y="4071628"/>
            <a:ext cx="6834724" cy="161913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张广辉</a:t>
            </a:r>
            <a:endParaRPr lang="en-US" altLang="zh-CN" sz="3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山东大学</a:t>
            </a:r>
            <a:endParaRPr lang="en-US" altLang="zh-CN" sz="3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计算机科学与技术学院</a:t>
            </a:r>
            <a:endParaRPr sz="3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15454" t="16281" r="18136" b="20815"/>
          <a:stretch>
            <a:fillRect/>
          </a:stretch>
        </p:blipFill>
        <p:spPr>
          <a:xfrm>
            <a:off x="0" y="0"/>
            <a:ext cx="1918335" cy="1744345"/>
          </a:xfrm>
          <a:prstGeom prst="ellipse">
            <a:avLst/>
          </a:prstGeom>
        </p:spPr>
      </p:pic>
      <p:grpSp>
        <p:nvGrpSpPr>
          <p:cNvPr id="56" name="组合 19">
            <a:extLst>
              <a:ext uri="{FF2B5EF4-FFF2-40B4-BE49-F238E27FC236}">
                <a16:creationId xmlns:a16="http://schemas.microsoft.com/office/drawing/2014/main" id="{FBDD7DCB-FC0A-450F-A04E-7529896D57B9}"/>
              </a:ext>
            </a:extLst>
          </p:cNvPr>
          <p:cNvGrpSpPr>
            <a:grpSpLocks noChangeAspect="1"/>
          </p:cNvGrpSpPr>
          <p:nvPr/>
        </p:nvGrpSpPr>
        <p:grpSpPr>
          <a:xfrm>
            <a:off x="9158605" y="352425"/>
            <a:ext cx="2814955" cy="743585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0889B07F-B708-43A3-A8EB-94FA40494AF9}"/>
                </a:ext>
              </a:extLst>
            </p:cNvPr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C7ACAA30-BD0E-41DB-9070-B4D8C78C63AD}"/>
                </a:ext>
              </a:extLst>
            </p:cNvPr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910F0181-4F5F-4B3E-891B-C46ADDB1A419}"/>
                </a:ext>
              </a:extLst>
            </p:cNvPr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D8CEEE23-D4B6-4199-A311-42BD14C64DB6}"/>
                </a:ext>
              </a:extLst>
            </p:cNvPr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B26D53E0-A7D2-4194-94D2-C0F952A8D97A}"/>
                </a:ext>
              </a:extLst>
            </p:cNvPr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D6295E15-FC6B-47A4-9407-C7939B283F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E02862F5-89AC-4E13-897A-8C1620576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C9C7590B-A2AE-49BE-9A62-FC9C2B84CC61}"/>
                </a:ext>
              </a:extLst>
            </p:cNvPr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69" name="组合 28">
              <a:extLst>
                <a:ext uri="{FF2B5EF4-FFF2-40B4-BE49-F238E27FC236}">
                  <a16:creationId xmlns:a16="http://schemas.microsoft.com/office/drawing/2014/main" id="{5A8B3447-2977-4028-86C9-17FD05D503E6}"/>
                </a:ext>
              </a:extLst>
            </p:cNvPr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77CE2BA7-0398-4A93-BB0D-F91CBCD1FE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1" name="Freeform 14">
                <a:extLst>
                  <a:ext uri="{FF2B5EF4-FFF2-40B4-BE49-F238E27FC236}">
                    <a16:creationId xmlns:a16="http://schemas.microsoft.com/office/drawing/2014/main" id="{C82D07E6-14D1-4559-8DB3-867B332391C3}"/>
                  </a:ext>
                </a:extLst>
              </p:cNvPr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BFD82327-9613-4F4A-8478-658D8550041B}"/>
                  </a:ext>
                </a:extLst>
              </p:cNvPr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3" name="Freeform 16">
                <a:extLst>
                  <a:ext uri="{FF2B5EF4-FFF2-40B4-BE49-F238E27FC236}">
                    <a16:creationId xmlns:a16="http://schemas.microsoft.com/office/drawing/2014/main" id="{B92A445A-536A-4837-9854-05ADC17E44A0}"/>
                  </a:ext>
                </a:extLst>
              </p:cNvPr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4725AF4C-2B26-43B4-8FB9-B212E4867C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AEF34FEC-7926-43C0-8D44-53F15EA36A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6" name="Freeform 19">
                <a:extLst>
                  <a:ext uri="{FF2B5EF4-FFF2-40B4-BE49-F238E27FC236}">
                    <a16:creationId xmlns:a16="http://schemas.microsoft.com/office/drawing/2014/main" id="{F0083250-9E5E-406B-9383-3346B8CAB2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7" name="Freeform 20">
                <a:extLst>
                  <a:ext uri="{FF2B5EF4-FFF2-40B4-BE49-F238E27FC236}">
                    <a16:creationId xmlns:a16="http://schemas.microsoft.com/office/drawing/2014/main" id="{2C699A9C-7823-444F-9C3C-3A7ACD00A276}"/>
                  </a:ext>
                </a:extLst>
              </p:cNvPr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8" name="Freeform 21">
                <a:extLst>
                  <a:ext uri="{FF2B5EF4-FFF2-40B4-BE49-F238E27FC236}">
                    <a16:creationId xmlns:a16="http://schemas.microsoft.com/office/drawing/2014/main" id="{9F83E840-EF76-4ACB-8021-55D153BAA19C}"/>
                  </a:ext>
                </a:extLst>
              </p:cNvPr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9" name="Freeform 22">
                <a:extLst>
                  <a:ext uri="{FF2B5EF4-FFF2-40B4-BE49-F238E27FC236}">
                    <a16:creationId xmlns:a16="http://schemas.microsoft.com/office/drawing/2014/main" id="{26C6ED61-F57C-40D7-9DD7-149E85469B74}"/>
                  </a:ext>
                </a:extLst>
              </p:cNvPr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0" name="Freeform 23">
                <a:extLst>
                  <a:ext uri="{FF2B5EF4-FFF2-40B4-BE49-F238E27FC236}">
                    <a16:creationId xmlns:a16="http://schemas.microsoft.com/office/drawing/2014/main" id="{831AA991-8677-4A46-AB75-F516F763FD8A}"/>
                  </a:ext>
                </a:extLst>
              </p:cNvPr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1" name="Freeform 24">
                <a:extLst>
                  <a:ext uri="{FF2B5EF4-FFF2-40B4-BE49-F238E27FC236}">
                    <a16:creationId xmlns:a16="http://schemas.microsoft.com/office/drawing/2014/main" id="{275D047B-5C57-40EC-820A-06B3804C4C3B}"/>
                  </a:ext>
                </a:extLst>
              </p:cNvPr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2" name="Freeform 25">
                <a:extLst>
                  <a:ext uri="{FF2B5EF4-FFF2-40B4-BE49-F238E27FC236}">
                    <a16:creationId xmlns:a16="http://schemas.microsoft.com/office/drawing/2014/main" id="{C2483CF5-2EF1-435B-AA32-011C5495FCD9}"/>
                  </a:ext>
                </a:extLst>
              </p:cNvPr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FBAB75E2-D4EE-4982-BE77-FC806E6593AC}"/>
                  </a:ext>
                </a:extLst>
              </p:cNvPr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4" name="Freeform 27">
                <a:extLst>
                  <a:ext uri="{FF2B5EF4-FFF2-40B4-BE49-F238E27FC236}">
                    <a16:creationId xmlns:a16="http://schemas.microsoft.com/office/drawing/2014/main" id="{60EA1C48-F10D-40AA-9E70-913AA1CAA6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5" name="Freeform 28">
                <a:extLst>
                  <a:ext uri="{FF2B5EF4-FFF2-40B4-BE49-F238E27FC236}">
                    <a16:creationId xmlns:a16="http://schemas.microsoft.com/office/drawing/2014/main" id="{C070D239-5E66-4933-B5A3-8972EB87C34F}"/>
                  </a:ext>
                </a:extLst>
              </p:cNvPr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6" name="Freeform 29">
                <a:extLst>
                  <a:ext uri="{FF2B5EF4-FFF2-40B4-BE49-F238E27FC236}">
                    <a16:creationId xmlns:a16="http://schemas.microsoft.com/office/drawing/2014/main" id="{94F89EC2-FAA7-4409-8484-490C61B629D3}"/>
                  </a:ext>
                </a:extLst>
              </p:cNvPr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7" name="Freeform 30">
                <a:extLst>
                  <a:ext uri="{FF2B5EF4-FFF2-40B4-BE49-F238E27FC236}">
                    <a16:creationId xmlns:a16="http://schemas.microsoft.com/office/drawing/2014/main" id="{F1B8F21B-68C8-480C-8FC6-D39C96FB3010}"/>
                  </a:ext>
                </a:extLst>
              </p:cNvPr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BCB7CC81-7FCF-4D30-A5CC-8411A6FF265E}"/>
                  </a:ext>
                </a:extLst>
              </p:cNvPr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9" name="Freeform 32">
                <a:extLst>
                  <a:ext uri="{FF2B5EF4-FFF2-40B4-BE49-F238E27FC236}">
                    <a16:creationId xmlns:a16="http://schemas.microsoft.com/office/drawing/2014/main" id="{D6242D36-6C0D-4101-94DD-498929B00D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0" name="Freeform 33">
                <a:extLst>
                  <a:ext uri="{FF2B5EF4-FFF2-40B4-BE49-F238E27FC236}">
                    <a16:creationId xmlns:a16="http://schemas.microsoft.com/office/drawing/2014/main" id="{C14000E2-BFF7-46E0-91B7-929CB0184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1" name="Freeform 34">
                <a:extLst>
                  <a:ext uri="{FF2B5EF4-FFF2-40B4-BE49-F238E27FC236}">
                    <a16:creationId xmlns:a16="http://schemas.microsoft.com/office/drawing/2014/main" id="{38E4BCB0-56B0-4316-96BE-5F372E971830}"/>
                  </a:ext>
                </a:extLst>
              </p:cNvPr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2" name="Freeform 35">
                <a:extLst>
                  <a:ext uri="{FF2B5EF4-FFF2-40B4-BE49-F238E27FC236}">
                    <a16:creationId xmlns:a16="http://schemas.microsoft.com/office/drawing/2014/main" id="{6ED7AEC0-C136-4517-AFF3-7E44964C82F2}"/>
                  </a:ext>
                </a:extLst>
              </p:cNvPr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3" name="Freeform 36">
                <a:extLst>
                  <a:ext uri="{FF2B5EF4-FFF2-40B4-BE49-F238E27FC236}">
                    <a16:creationId xmlns:a16="http://schemas.microsoft.com/office/drawing/2014/main" id="{86633339-AB89-4798-9655-BE82CDF4E36A}"/>
                  </a:ext>
                </a:extLst>
              </p:cNvPr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6DF7E734-CF9F-4F13-B8D1-7C4F01F6DE4E}"/>
                  </a:ext>
                </a:extLst>
              </p:cNvPr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5" name="Freeform 38">
                <a:extLst>
                  <a:ext uri="{FF2B5EF4-FFF2-40B4-BE49-F238E27FC236}">
                    <a16:creationId xmlns:a16="http://schemas.microsoft.com/office/drawing/2014/main" id="{9E038A3B-001F-4D1B-8F8A-66BEF82C9E02}"/>
                  </a:ext>
                </a:extLst>
              </p:cNvPr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6" name="Freeform 39">
                <a:extLst>
                  <a:ext uri="{FF2B5EF4-FFF2-40B4-BE49-F238E27FC236}">
                    <a16:creationId xmlns:a16="http://schemas.microsoft.com/office/drawing/2014/main" id="{B492BEF7-4C23-4969-9A66-BB98485F4D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7" name="Freeform 40">
                <a:extLst>
                  <a:ext uri="{FF2B5EF4-FFF2-40B4-BE49-F238E27FC236}">
                    <a16:creationId xmlns:a16="http://schemas.microsoft.com/office/drawing/2014/main" id="{F9064FB5-B085-4760-AD55-50AA9CEF3E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8" name="Freeform 41">
                <a:extLst>
                  <a:ext uri="{FF2B5EF4-FFF2-40B4-BE49-F238E27FC236}">
                    <a16:creationId xmlns:a16="http://schemas.microsoft.com/office/drawing/2014/main" id="{619A9345-62D3-4EEE-8365-C09F4FC3BDA8}"/>
                  </a:ext>
                </a:extLst>
              </p:cNvPr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DF90D74B-D155-4D67-863E-8785DEF5A1BA}"/>
                  </a:ext>
                </a:extLst>
              </p:cNvPr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00" name="Freeform 43">
                <a:extLst>
                  <a:ext uri="{FF2B5EF4-FFF2-40B4-BE49-F238E27FC236}">
                    <a16:creationId xmlns:a16="http://schemas.microsoft.com/office/drawing/2014/main" id="{8C5425F6-EFFE-4183-9912-6B21259D9F62}"/>
                  </a:ext>
                </a:extLst>
              </p:cNvPr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01" name="Freeform 44">
                <a:extLst>
                  <a:ext uri="{FF2B5EF4-FFF2-40B4-BE49-F238E27FC236}">
                    <a16:creationId xmlns:a16="http://schemas.microsoft.com/office/drawing/2014/main" id="{23047666-EBDE-43F7-BA28-311306FA17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02" name="Freeform 45">
                <a:extLst>
                  <a:ext uri="{FF2B5EF4-FFF2-40B4-BE49-F238E27FC236}">
                    <a16:creationId xmlns:a16="http://schemas.microsoft.com/office/drawing/2014/main" id="{91FEA9AE-840D-4B3E-A3C1-4D5AAA0FE0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11602" y="218949"/>
            <a:ext cx="7091104" cy="568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930F16"/>
                </a:solidFill>
                <a:latin typeface="微软雅黑" panose="020B0503020204020204" charset="-122"/>
                <a:ea typeface="微软雅黑" panose="020B0503020204020204" charset="-122"/>
              </a:rPr>
              <a:t>第一章：引言</a:t>
            </a:r>
            <a:endParaRPr lang="ja-JP" altLang="en-US" b="1" dirty="0">
              <a:solidFill>
                <a:srgbClr val="930F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E04E78-8BD1-4AB5-BBC1-DDFEB397BCE9}"/>
              </a:ext>
            </a:extLst>
          </p:cNvPr>
          <p:cNvSpPr txBox="1"/>
          <p:nvPr/>
        </p:nvSpPr>
        <p:spPr>
          <a:xfrm>
            <a:off x="1065212" y="1176564"/>
            <a:ext cx="10061575" cy="3961534"/>
          </a:xfrm>
          <a:prstGeom prst="rect">
            <a:avLst/>
          </a:prstGeom>
          <a:noFill/>
          <a:ln w="12700" cmpd="sng">
            <a:noFill/>
            <a:prstDash val="sysDot"/>
          </a:ln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、网络协议的概念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、网络边缘设备、核心设备、传输媒介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、包交换与电路交换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ISP</a:t>
            </a: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5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、网络四类延迟的概念和计算、流量强度、网络吞吐量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6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、单位换算关系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7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、计算机网路分层！！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5071159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11602" y="218949"/>
            <a:ext cx="7091104" cy="568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930F16"/>
                </a:solidFill>
                <a:latin typeface="微软雅黑" panose="020B0503020204020204" charset="-122"/>
                <a:ea typeface="微软雅黑" panose="020B0503020204020204" charset="-122"/>
              </a:rPr>
              <a:t>第二章：应用层</a:t>
            </a:r>
            <a:endParaRPr lang="ja-JP" altLang="en-US" b="1" dirty="0">
              <a:solidFill>
                <a:srgbClr val="930F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E04E78-8BD1-4AB5-BBC1-DDFEB397BCE9}"/>
              </a:ext>
            </a:extLst>
          </p:cNvPr>
          <p:cNvSpPr txBox="1"/>
          <p:nvPr/>
        </p:nvSpPr>
        <p:spPr>
          <a:xfrm>
            <a:off x="1065212" y="1176564"/>
            <a:ext cx="10061575" cy="3384453"/>
          </a:xfrm>
          <a:prstGeom prst="rect">
            <a:avLst/>
          </a:prstGeom>
          <a:noFill/>
          <a:ln w="12700" cmpd="sng">
            <a:noFill/>
            <a:prstDash val="sysDot"/>
          </a:ln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HTTP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协议！！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web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缓存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、邮件协议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SMTP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工作流程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DNS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协议概念与流程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5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P2P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协议内容分发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6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、视频流媒体与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CDN</a:t>
            </a:r>
          </a:p>
        </p:txBody>
      </p:sp>
    </p:spTree>
    <p:extLst>
      <p:ext uri="{BB962C8B-B14F-4D97-AF65-F5344CB8AC3E}">
        <p14:creationId xmlns:p14="http://schemas.microsoft.com/office/powerpoint/2010/main" val="1514790552"/>
      </p:ext>
    </p:extLst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11602" y="218949"/>
            <a:ext cx="7091104" cy="568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930F16"/>
                </a:solidFill>
                <a:latin typeface="微软雅黑" panose="020B0503020204020204" charset="-122"/>
                <a:ea typeface="微软雅黑" panose="020B0503020204020204" charset="-122"/>
              </a:rPr>
              <a:t>第三章：传输层</a:t>
            </a:r>
            <a:endParaRPr lang="ja-JP" altLang="en-US" b="1" dirty="0">
              <a:solidFill>
                <a:srgbClr val="930F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E04E78-8BD1-4AB5-BBC1-DDFEB397BCE9}"/>
              </a:ext>
            </a:extLst>
          </p:cNvPr>
          <p:cNvSpPr txBox="1"/>
          <p:nvPr/>
        </p:nvSpPr>
        <p:spPr>
          <a:xfrm>
            <a:off x="1065212" y="1176564"/>
            <a:ext cx="10061575" cy="3230564"/>
          </a:xfrm>
          <a:prstGeom prst="rect">
            <a:avLst/>
          </a:prstGeom>
          <a:noFill/>
          <a:ln w="12700" cmpd="sng">
            <a:noFill/>
            <a:prstDash val="sysDot"/>
          </a:ln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Socket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接口的概念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、应用进程通信的复用与解复用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UDP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协议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TCP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协议！！可靠传输，连接建立，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RTT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估计，拥塞控制，流量控制等所有知识点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5341588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11602" y="218949"/>
            <a:ext cx="7091104" cy="568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930F16"/>
                </a:solidFill>
                <a:latin typeface="微软雅黑" panose="020B0503020204020204" charset="-122"/>
                <a:ea typeface="微软雅黑" panose="020B0503020204020204" charset="-122"/>
              </a:rPr>
              <a:t>第四章和第五章：网络层</a:t>
            </a:r>
            <a:endParaRPr lang="ja-JP" altLang="en-US" b="1" dirty="0">
              <a:solidFill>
                <a:srgbClr val="930F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E04E78-8BD1-4AB5-BBC1-DDFEB397BCE9}"/>
              </a:ext>
            </a:extLst>
          </p:cNvPr>
          <p:cNvSpPr txBox="1"/>
          <p:nvPr/>
        </p:nvSpPr>
        <p:spPr>
          <a:xfrm>
            <a:off x="1065212" y="1176564"/>
            <a:ext cx="10061575" cy="4538615"/>
          </a:xfrm>
          <a:prstGeom prst="rect">
            <a:avLst/>
          </a:prstGeom>
          <a:noFill/>
          <a:ln w="12700" cmpd="sng">
            <a:noFill/>
            <a:prstDash val="sysDot"/>
          </a:ln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、路由和转发的概念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IP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地址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、子网与子网掩码、最长匹配原则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DHCP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进行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IP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获取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5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NAT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协议、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IPv6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与隧道技术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6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、路由算法！！例如迪杰斯特拉、距离向量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7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、路由协议，例如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OSPF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BGP</a:t>
            </a: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8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SDN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的概念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6621908"/>
      </p:ext>
    </p:extLst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11602" y="218949"/>
            <a:ext cx="7091104" cy="568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930F16"/>
                </a:solidFill>
                <a:latin typeface="微软雅黑" panose="020B0503020204020204" charset="-122"/>
                <a:ea typeface="微软雅黑" panose="020B0503020204020204" charset="-122"/>
              </a:rPr>
              <a:t>第六章：数据链路层</a:t>
            </a:r>
            <a:endParaRPr lang="ja-JP" altLang="en-US" b="1" dirty="0">
              <a:solidFill>
                <a:srgbClr val="930F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E04E78-8BD1-4AB5-BBC1-DDFEB397BCE9}"/>
              </a:ext>
            </a:extLst>
          </p:cNvPr>
          <p:cNvSpPr txBox="1"/>
          <p:nvPr/>
        </p:nvSpPr>
        <p:spPr>
          <a:xfrm>
            <a:off x="1065212" y="1176564"/>
            <a:ext cx="10061575" cy="2230291"/>
          </a:xfrm>
          <a:prstGeom prst="rect">
            <a:avLst/>
          </a:prstGeom>
          <a:noFill/>
          <a:ln w="12700" cmpd="sng">
            <a:noFill/>
            <a:prstDash val="sysDot"/>
          </a:ln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、多点接入协议，例如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CSMA/CD</a:t>
            </a: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MAC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地址与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ARP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协议，单跳间寻址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、以太网与交换机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、数据中心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7252810"/>
      </p:ext>
    </p:extLst>
  </p:cSld>
  <p:clrMapOvr>
    <a:masterClrMapping/>
  </p:clrMapOvr>
  <p:transition spd="med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11602" y="218949"/>
            <a:ext cx="7091104" cy="568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930F16"/>
                </a:solidFill>
                <a:latin typeface="微软雅黑" panose="020B0503020204020204" charset="-122"/>
                <a:ea typeface="微软雅黑" panose="020B0503020204020204" charset="-122"/>
              </a:rPr>
              <a:t>成绩评估</a:t>
            </a:r>
            <a:endParaRPr lang="ja-JP" altLang="en-US" b="1" dirty="0">
              <a:solidFill>
                <a:srgbClr val="930F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3809D3-461F-4931-A309-73AC36E19D71}"/>
              </a:ext>
            </a:extLst>
          </p:cNvPr>
          <p:cNvSpPr txBox="1"/>
          <p:nvPr/>
        </p:nvSpPr>
        <p:spPr>
          <a:xfrm>
            <a:off x="1065212" y="980622"/>
            <a:ext cx="10061575" cy="499047"/>
          </a:xfrm>
          <a:prstGeom prst="rect">
            <a:avLst/>
          </a:prstGeom>
          <a:noFill/>
          <a:ln w="12700" cmpd="sng">
            <a:noFill/>
            <a:prstDash val="sysDot"/>
          </a:ln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E5C0C0-564C-4A8A-85C7-DF45DF5102A7}"/>
              </a:ext>
            </a:extLst>
          </p:cNvPr>
          <p:cNvSpPr txBox="1"/>
          <p:nvPr/>
        </p:nvSpPr>
        <p:spPr>
          <a:xfrm>
            <a:off x="1065212" y="1176564"/>
            <a:ext cx="10061575" cy="3384453"/>
          </a:xfrm>
          <a:prstGeom prst="rect">
            <a:avLst/>
          </a:prstGeom>
          <a:noFill/>
          <a:ln w="12700" cmpd="sng">
            <a:noFill/>
            <a:prstDash val="sysDot"/>
          </a:ln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期末考试：第一章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~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第六章所有课件中所讲内容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zh-CN" altLang="en-US" sz="25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提示！！！</a:t>
            </a:r>
            <a:endParaRPr lang="en-US" altLang="zh-CN" sz="2500" b="1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、上述总结为重点内容，并不是所有考试内容</a:t>
            </a:r>
            <a:endParaRPr lang="en-US" altLang="zh-CN" sz="25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、下载最新版的课件，认真研究例题，重要知识点</a:t>
            </a:r>
            <a:endParaRPr lang="en-US" altLang="zh-CN" sz="25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、如果课件不明白可以去看教材的相关内容</a:t>
            </a:r>
            <a:endParaRPr lang="en-US" altLang="zh-CN" sz="25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</a:t>
            </a:r>
            <a:r>
              <a:rPr lang="zh-CN" altLang="en-US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、有余力可以做一下相关课后题</a:t>
            </a:r>
            <a:endParaRPr lang="en-US" altLang="zh-CN" sz="25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2279897"/>
      </p:ext>
    </p:extLst>
  </p:cSld>
  <p:clrMapOvr>
    <a:masterClrMapping/>
  </p:clrMapOvr>
  <p:transition spd="med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11602" y="218949"/>
            <a:ext cx="7091104" cy="568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930F16"/>
                </a:solidFill>
                <a:latin typeface="微软雅黑" panose="020B0503020204020204" charset="-122"/>
                <a:ea typeface="微软雅黑" panose="020B0503020204020204" charset="-122"/>
              </a:rPr>
              <a:t>成绩评估</a:t>
            </a:r>
            <a:endParaRPr lang="ja-JP" altLang="en-US" b="1" dirty="0">
              <a:solidFill>
                <a:srgbClr val="930F1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3809D3-461F-4931-A309-73AC36E19D71}"/>
              </a:ext>
            </a:extLst>
          </p:cNvPr>
          <p:cNvSpPr txBox="1"/>
          <p:nvPr/>
        </p:nvSpPr>
        <p:spPr>
          <a:xfrm>
            <a:off x="1065212" y="980622"/>
            <a:ext cx="10061575" cy="499047"/>
          </a:xfrm>
          <a:prstGeom prst="rect">
            <a:avLst/>
          </a:prstGeom>
          <a:noFill/>
          <a:ln w="12700" cmpd="sng">
            <a:noFill/>
            <a:prstDash val="sysDot"/>
          </a:ln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E5C0C0-564C-4A8A-85C7-DF45DF5102A7}"/>
              </a:ext>
            </a:extLst>
          </p:cNvPr>
          <p:cNvSpPr txBox="1"/>
          <p:nvPr/>
        </p:nvSpPr>
        <p:spPr>
          <a:xfrm>
            <a:off x="1065212" y="1176564"/>
            <a:ext cx="10061575" cy="4538615"/>
          </a:xfrm>
          <a:prstGeom prst="rect">
            <a:avLst/>
          </a:prstGeom>
          <a:noFill/>
          <a:ln w="12700" cmpd="sng">
            <a:noFill/>
            <a:prstDash val="sysDot"/>
          </a:ln>
        </p:spPr>
        <p:txBody>
          <a:bodyPr wrap="square" rtlCol="0" anchor="t">
            <a:spAutoFit/>
          </a:bodyPr>
          <a:lstStyle/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期末考试：第一章</a:t>
            </a:r>
            <a:r>
              <a:rPr lang="en-US" altLang="zh-CN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~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第六章所有课件中所讲内容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zh-CN" altLang="en-US" sz="25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提示！！！</a:t>
            </a:r>
            <a:endParaRPr lang="en-US" altLang="zh-CN" sz="2500" b="1" dirty="0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、上述总结为重点内容，并不是所有考试内容</a:t>
            </a:r>
            <a:endParaRPr lang="en-US" altLang="zh-CN" sz="25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、下载最新版的课件，认真研究例题，重要知识点</a:t>
            </a:r>
            <a:endParaRPr lang="en-US" altLang="zh-CN" sz="25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、如果课件不明白可以去看教材的相关内容</a:t>
            </a:r>
            <a:endParaRPr lang="en-US" altLang="zh-CN" sz="25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en-US" altLang="zh-CN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</a:t>
            </a:r>
            <a:r>
              <a:rPr lang="zh-CN" altLang="en-US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、有余力可以做一下相关课后题</a:t>
            </a:r>
            <a:endParaRPr lang="en-US" altLang="zh-CN" sz="25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lvl="1" fontAlgn="auto">
              <a:lnSpc>
                <a:spcPct val="110000"/>
              </a:lnSpc>
              <a:spcAft>
                <a:spcPts val="1200"/>
              </a:spcAft>
            </a:pP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实验成绩：助教检查实验完成度</a:t>
            </a:r>
            <a:r>
              <a:rPr lang="zh-CN" altLang="en-US" sz="25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与</a:t>
            </a:r>
            <a:r>
              <a:rPr lang="zh-CN" altLang="en-US" sz="2500" b="1" dirty="0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实验报告</a:t>
            </a:r>
            <a:r>
              <a:rPr lang="zh-CN" altLang="en-US" sz="25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endParaRPr lang="en-US" altLang="zh-CN" sz="2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0340576"/>
      </p:ext>
    </p:extLst>
  </p:cSld>
  <p:clrMapOvr>
    <a:masterClrMapping/>
  </p:clrMapOvr>
  <p:transition spd="med"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Q4ODQwNThiYTg4YTBlNDhkZDRmNGNiNWM5NWE1YzAifQ=="/>
  <p:tag name="KSO_WPP_MARK_KEY" val="53b22b41-1d16-4cc2-94b8-33157e4fdc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0.7|0.7|1.2|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02F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412</Words>
  <Application>Microsoft Office PowerPoint</Application>
  <PresentationFormat>宽屏</PresentationFormat>
  <Paragraphs>61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黑体</vt:lpstr>
      <vt:lpstr>华文楷体</vt:lpstr>
      <vt:lpstr>微软雅黑</vt:lpstr>
      <vt:lpstr>Arial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张 广辉</cp:lastModifiedBy>
  <cp:revision>961</cp:revision>
  <dcterms:created xsi:type="dcterms:W3CDTF">2020-07-23T10:11:00Z</dcterms:created>
  <dcterms:modified xsi:type="dcterms:W3CDTF">2023-05-27T13:44:42Z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5F8E16011380460A9761F1B95E38E39D</vt:lpwstr>
  </property>
  <property fmtid="{D5CDD505-2E9C-101B-9397-08002B2CF9AE}" pid="4" name="ContentTypeId">
    <vt:lpwstr>0x010100B7DAE8817DFFE242AEB37E467C3C6DFC</vt:lpwstr>
  </property>
</Properties>
</file>