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98" r:id="rId5"/>
    <p:sldId id="361" r:id="rId6"/>
    <p:sldId id="362" r:id="rId7"/>
    <p:sldId id="363" r:id="rId8"/>
    <p:sldId id="328" r:id="rId9"/>
    <p:sldId id="360" r:id="rId10"/>
    <p:sldId id="334" r:id="rId11"/>
    <p:sldId id="364" r:id="rId12"/>
    <p:sldId id="387" r:id="rId13"/>
    <p:sldId id="388" r:id="rId14"/>
    <p:sldId id="390" r:id="rId15"/>
    <p:sldId id="389" r:id="rId16"/>
    <p:sldId id="329" r:id="rId17"/>
  </p:sldIdLst>
  <p:sldSz cx="12190095" cy="68592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78C"/>
    <a:srgbClr val="1574FF"/>
    <a:srgbClr val="EB5145"/>
    <a:srgbClr val="FE6400"/>
    <a:srgbClr val="1983B7"/>
    <a:srgbClr val="202A36"/>
    <a:srgbClr val="673977"/>
    <a:srgbClr val="F07474"/>
    <a:srgbClr val="FFBC5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3037" autoAdjust="0"/>
  </p:normalViewPr>
  <p:slideViewPr>
    <p:cSldViewPr snapToGrid="0" showGuides="1">
      <p:cViewPr>
        <p:scale>
          <a:sx n="33" d="100"/>
          <a:sy n="33" d="100"/>
        </p:scale>
        <p:origin x="-1056" y="-192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1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211053" y="59167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zz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2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2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5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矩形 102"/>
          <p:cNvSpPr/>
          <p:nvPr/>
        </p:nvSpPr>
        <p:spPr>
          <a:xfrm>
            <a:off x="6074873" y="3735884"/>
            <a:ext cx="5000752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/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Source Han Sans ExtraLight" panose="020B0200000000000000" pitchFamily="34" charset="-122"/>
              <a:ea typeface="Source Han Sans ExtraLight" panose="020B0200000000000000" pitchFamily="34" charset="-122"/>
              <a:cs typeface="Arial" panose="020B0604020202020204" pitchFamily="34" charset="0"/>
            </a:endParaRPr>
          </a:p>
          <a:p>
            <a:pPr algn="just"/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Source Han Sans ExtraLight" panose="020B0200000000000000" pitchFamily="34" charset="-122"/>
              <a:ea typeface="Source Han Sans ExtraLight" panose="020B02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04" name="TextBox 42"/>
          <p:cNvSpPr txBox="1"/>
          <p:nvPr/>
        </p:nvSpPr>
        <p:spPr>
          <a:xfrm>
            <a:off x="5605145" y="3895090"/>
            <a:ext cx="708787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王云涛  </a:t>
            </a:r>
            <a:r>
              <a:rPr lang="zh-CN" altLang="en-US" sz="2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Overview </a:t>
            </a:r>
            <a:r>
              <a:rPr lang="en-US" altLang="zh-CN" sz="20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of fuzzy logic toolbox</a:t>
            </a:r>
            <a:endParaRPr lang="zh-CN" altLang="en-US" sz="2000" b="1" spc="3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房体强  Foundations of Fuzzy Logic</a:t>
            </a:r>
            <a:endParaRPr lang="zh-CN" altLang="zh-CN" sz="2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郑明航  Fuzzy Inference Systems</a:t>
            </a:r>
            <a:endParaRPr lang="zh-CN" altLang="zh-CN" sz="2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韦亚杰  Building Systems with the Fuzzy        </a:t>
            </a:r>
            <a:endParaRPr lang="zh-CN" altLang="zh-CN" sz="2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000" b="1" spc="3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Logic Toolbox</a:t>
            </a:r>
            <a:endParaRPr lang="zh-CN" altLang="zh-CN" sz="20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72515" y="4995504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7" name="TextBox 42"/>
          <p:cNvSpPr txBox="1"/>
          <p:nvPr/>
        </p:nvSpPr>
        <p:spPr>
          <a:xfrm>
            <a:off x="6879590" y="3496310"/>
            <a:ext cx="345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member&amp;content</a:t>
            </a:r>
            <a:endParaRPr lang="en-US" altLang="zh-CN" sz="2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576705" y="2727325"/>
            <a:ext cx="42297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The introduction of fuzzy control toolbox</a:t>
            </a:r>
            <a:endParaRPr lang="en-US" altLang="zh-CN" sz="3600" b="1" spc="-300" dirty="0" smtClean="0">
              <a:solidFill>
                <a:schemeClr val="tx2">
                  <a:lumMod val="75000"/>
                </a:schemeClr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2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324"/>
                            </p:stCondLst>
                            <p:childTnLst>
                              <p:par>
                                <p:cTn id="6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2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74"/>
                            </p:stCondLst>
                            <p:childTnLst>
                              <p:par>
                                <p:cTn id="7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8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9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8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6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68" grpId="0" animBg="1"/>
      <p:bldP spid="154" grpId="0" animBg="1"/>
      <p:bldP spid="142" grpId="0" animBg="1"/>
      <p:bldP spid="139" grpId="0" animBg="1"/>
      <p:bldP spid="157" grpId="0" animBg="1"/>
      <p:bldP spid="160" grpId="0" animBg="1"/>
      <p:bldP spid="189" grpId="0" animBg="1"/>
      <p:bldP spid="190" grpId="0" animBg="1"/>
      <p:bldP spid="191" grpId="0" animBg="1"/>
      <p:bldP spid="172" grpId="0"/>
      <p:bldP spid="1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40"/>
          <p:cNvSpPr>
            <a:spLocks noChangeArrowheads="1"/>
          </p:cNvSpPr>
          <p:nvPr/>
        </p:nvSpPr>
        <p:spPr bwMode="auto">
          <a:xfrm>
            <a:off x="1850797" y="341873"/>
            <a:ext cx="79121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Introductory Example: Fuzzy vs. Non-Fuzzy</a:t>
            </a:r>
            <a:endParaRPr lang="zh-CN" altLang="en-US" sz="2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6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9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63675" y="1482725"/>
            <a:ext cx="9556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Non-Fuzzy Approach</a:t>
            </a:r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Here's one attempt :tip=0.20/20*(service+food)+0.05; 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755" y="2458720"/>
            <a:ext cx="5685790" cy="387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40"/>
          <p:cNvSpPr>
            <a:spLocks noChangeArrowheads="1"/>
          </p:cNvSpPr>
          <p:nvPr/>
        </p:nvSpPr>
        <p:spPr bwMode="auto">
          <a:xfrm>
            <a:off x="1850797" y="341873"/>
            <a:ext cx="79121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Introductory Example: Fuzzy vs. Non-Fuzzy</a:t>
            </a:r>
            <a:endParaRPr lang="zh-CN" altLang="en-US" sz="2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6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9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26970" y="1233170"/>
            <a:ext cx="73355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suppose </a:t>
            </a:r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that I want the service to account for 80% of the overall tipping </a:t>
            </a:r>
            <a:r>
              <a:rPr 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grade”and I</a:t>
            </a:r>
            <a:r>
              <a:rPr 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ll let the food make up the other 20%. 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servRatio=0.8;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tip=servRatio*(0.20/10*service+0.05) + ...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(1–servRatio)*(0.20/10*food+0.05);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295" y="3171190"/>
            <a:ext cx="5438140" cy="3656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5595" y="4184650"/>
            <a:ext cx="23723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still the response is somehow too linear all the way around.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40"/>
          <p:cNvSpPr>
            <a:spLocks noChangeArrowheads="1"/>
          </p:cNvSpPr>
          <p:nvPr/>
        </p:nvSpPr>
        <p:spPr bwMode="auto">
          <a:xfrm>
            <a:off x="1850797" y="341873"/>
            <a:ext cx="79121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Introductory Example: Fuzzy vs. Non-Fuzzy</a:t>
            </a:r>
            <a:endParaRPr lang="zh-CN" altLang="en-US" sz="2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6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9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44475" y="1303020"/>
            <a:ext cx="62001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servRatio=0.8;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 service&lt;3,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tip=((0.10/3)*service+0.05)*servRatio + ...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(1–servRatio)*(0.20/10*food+0.05);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els</a:t>
            </a:r>
            <a:r>
              <a:rPr 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if service&lt;7,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tip=(0.15)*servRatio + ...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(1–servRatio)*(0.20/10*food+0.05</a:t>
            </a:r>
            <a:r>
              <a:rPr 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;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else,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tip=((0.10/3)*(service–7)+0.15)*servRatio + ...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(1–servRatio)*(0.20/10*food+0.05);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end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615" y="1482725"/>
            <a:ext cx="5523865" cy="3733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685" y="5430520"/>
            <a:ext cx="114026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But </a:t>
            </a:r>
            <a:r>
              <a:rPr 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 was a little tricky to code this correctly, and it</a:t>
            </a:r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</a:t>
            </a:r>
            <a:r>
              <a:rPr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 definitely not easy to modify in the future.</a:t>
            </a:r>
            <a:endParaRPr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40"/>
          <p:cNvSpPr>
            <a:spLocks noChangeArrowheads="1"/>
          </p:cNvSpPr>
          <p:nvPr/>
        </p:nvSpPr>
        <p:spPr bwMode="auto">
          <a:xfrm>
            <a:off x="1850797" y="341873"/>
            <a:ext cx="79121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Introductory Example: Fuzzy vs. Non-Fuzzy</a:t>
            </a:r>
            <a:endParaRPr lang="zh-CN" altLang="en-US" sz="2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6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9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73405" y="1233170"/>
            <a:ext cx="11460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The Fuzzy Approach</a:t>
            </a:r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： </a:t>
            </a:r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if-then sentence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1. if service is poor or the food is rancid then tip is cheap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2. if service is good then tip is average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3. if service is excellent or food is delicious then tip is generous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2780" y="2785745"/>
            <a:ext cx="5228590" cy="3618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 flipH="1" flipV="1">
            <a:off x="-1450727" y="-2537420"/>
            <a:ext cx="6338876" cy="4424464"/>
            <a:chOff x="7174614" y="4856946"/>
            <a:chExt cx="6338876" cy="4424464"/>
          </a:xfrm>
        </p:grpSpPr>
        <p:sp>
          <p:nvSpPr>
            <p:cNvPr id="184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5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6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7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3155" y="4975819"/>
            <a:ext cx="6338876" cy="4424464"/>
            <a:chOff x="7174614" y="4856946"/>
            <a:chExt cx="6338876" cy="4424464"/>
          </a:xfrm>
        </p:grpSpPr>
        <p:sp>
          <p:nvSpPr>
            <p:cNvPr id="179" name="任意多边形 83"/>
            <p:cNvSpPr/>
            <p:nvPr/>
          </p:nvSpPr>
          <p:spPr bwMode="auto">
            <a:xfrm rot="16377237">
              <a:off x="10311463" y="4860180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0" name="任意多边形 83"/>
            <p:cNvSpPr/>
            <p:nvPr/>
          </p:nvSpPr>
          <p:spPr bwMode="auto">
            <a:xfrm rot="16377237">
              <a:off x="7951590" y="5175010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1" name="任意多边形 83"/>
            <p:cNvSpPr/>
            <p:nvPr/>
          </p:nvSpPr>
          <p:spPr bwMode="auto">
            <a:xfrm rot="16377237">
              <a:off x="7171380" y="6079382"/>
              <a:ext cx="3205262" cy="3198793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182" name="任意多边形 83"/>
            <p:cNvSpPr/>
            <p:nvPr/>
          </p:nvSpPr>
          <p:spPr bwMode="auto">
            <a:xfrm rot="17801937">
              <a:off x="9257697" y="4895516"/>
              <a:ext cx="3704812" cy="3697335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22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</p:grpSp>
      <p:sp>
        <p:nvSpPr>
          <p:cNvPr id="168" name="任意多边形 83"/>
          <p:cNvSpPr/>
          <p:nvPr/>
        </p:nvSpPr>
        <p:spPr bwMode="auto">
          <a:xfrm rot="16377237">
            <a:off x="2879423" y="1526154"/>
            <a:ext cx="1624201" cy="1620923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4" name="任意多边形 83"/>
          <p:cNvSpPr/>
          <p:nvPr/>
        </p:nvSpPr>
        <p:spPr bwMode="auto">
          <a:xfrm rot="16377237">
            <a:off x="3822819" y="320091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42" name="任意多边形 83"/>
          <p:cNvSpPr/>
          <p:nvPr/>
        </p:nvSpPr>
        <p:spPr bwMode="auto">
          <a:xfrm rot="16377237">
            <a:off x="1561513" y="2086768"/>
            <a:ext cx="1877338" cy="187354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39" name="任意多边形 83"/>
          <p:cNvSpPr/>
          <p:nvPr/>
        </p:nvSpPr>
        <p:spPr bwMode="auto">
          <a:xfrm rot="16377237">
            <a:off x="2508634" y="2010820"/>
            <a:ext cx="2637379" cy="263205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57" name="任意多边形 83"/>
          <p:cNvSpPr/>
          <p:nvPr/>
        </p:nvSpPr>
        <p:spPr bwMode="auto">
          <a:xfrm rot="5222763" flipH="1">
            <a:off x="4699376" y="1587515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60" name="任意多边形 83"/>
          <p:cNvSpPr/>
          <p:nvPr/>
        </p:nvSpPr>
        <p:spPr bwMode="auto">
          <a:xfrm rot="16377237">
            <a:off x="5132359" y="2014384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89" name="任意多边形 83"/>
          <p:cNvSpPr/>
          <p:nvPr/>
        </p:nvSpPr>
        <p:spPr bwMode="auto">
          <a:xfrm rot="16377237">
            <a:off x="2196863" y="3422362"/>
            <a:ext cx="1619923" cy="1616657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0" name="任意多边形 83"/>
          <p:cNvSpPr/>
          <p:nvPr/>
        </p:nvSpPr>
        <p:spPr bwMode="auto">
          <a:xfrm rot="5222763" flipH="1">
            <a:off x="2606837" y="5500724"/>
            <a:ext cx="390575" cy="389788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91" name="任意多边形 83"/>
          <p:cNvSpPr/>
          <p:nvPr/>
        </p:nvSpPr>
        <p:spPr bwMode="auto">
          <a:xfrm rot="16377237">
            <a:off x="1685120" y="4985969"/>
            <a:ext cx="461589" cy="46066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1609090" y="2719070"/>
            <a:ext cx="4017010" cy="1214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3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2018.11</a:t>
            </a:r>
            <a:endParaRPr lang="zh-CN" altLang="en-US" sz="7300" b="1" spc="-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42"/>
          <p:cNvSpPr txBox="1"/>
          <p:nvPr/>
        </p:nvSpPr>
        <p:spPr>
          <a:xfrm>
            <a:off x="6171872" y="2150454"/>
            <a:ext cx="5422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THANK </a:t>
            </a:r>
            <a:r>
              <a:rPr lang="en-US" altLang="zh-CN" sz="6000" b="1" dirty="0" smtClean="0">
                <a:solidFill>
                  <a:srgbClr val="00B0F0"/>
                </a:solidFill>
                <a:latin typeface="Impact MT Std" pitchFamily="34" charset="0"/>
                <a:ea typeface="微软雅黑" panose="020B0503020204020204" pitchFamily="34" charset="-122"/>
              </a:rPr>
              <a:t>YOU</a:t>
            </a:r>
            <a:endParaRPr lang="en-US" altLang="zh-CN" sz="7200" b="1" spc="3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6600" b="1" spc="3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zh-CN" sz="6600" b="1" spc="3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225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325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6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54" grpId="0" animBg="1"/>
      <p:bldP spid="142" grpId="0" animBg="1"/>
      <p:bldP spid="139" grpId="0" animBg="1"/>
      <p:bldP spid="157" grpId="0" animBg="1"/>
      <p:bldP spid="160" grpId="0" animBg="1"/>
      <p:bldP spid="189" grpId="0" animBg="1"/>
      <p:bldP spid="190" grpId="0" animBg="1"/>
      <p:bldP spid="191" grpId="0" animBg="1"/>
      <p:bldP spid="17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7679690" y="1741170"/>
            <a:ext cx="3139440" cy="1197610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pPr lvl="0" algn="l"/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the Fuzzy Logic Toolbox?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/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80169" y="2960744"/>
            <a:ext cx="3971220" cy="82867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pPr lvl="0" algn="l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Can the Fuzzy Logic Toolbox Do?</a:t>
            </a:r>
            <a:endParaRPr lang="zh-CN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80169" y="4196134"/>
            <a:ext cx="3971220" cy="828675"/>
          </a:xfrm>
          <a:prstGeom prst="rect">
            <a:avLst/>
          </a:prstGeom>
        </p:spPr>
        <p:txBody>
          <a:bodyPr wrap="square" lIns="0" tIns="45715" rIns="91431" bIns="45715">
            <a:spAutoFit/>
          </a:bodyPr>
          <a:lstStyle/>
          <a:p>
            <a:pPr lvl="0" algn="l"/>
            <a:r>
              <a:rPr lang="zh-CN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Introductory Example: Fuzzy vs. Non-Fuzzy</a:t>
            </a:r>
            <a:endParaRPr lang="zh-CN" altLang="en-U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任意多边形 83"/>
          <p:cNvSpPr/>
          <p:nvPr/>
        </p:nvSpPr>
        <p:spPr bwMode="auto">
          <a:xfrm rot="16377237">
            <a:off x="3256287" y="1708226"/>
            <a:ext cx="1379696" cy="13769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3" name="任意多边形 83"/>
          <p:cNvSpPr/>
          <p:nvPr/>
        </p:nvSpPr>
        <p:spPr bwMode="auto">
          <a:xfrm rot="16377237">
            <a:off x="4199361" y="338266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4" name="任意多边形 83"/>
          <p:cNvSpPr/>
          <p:nvPr/>
        </p:nvSpPr>
        <p:spPr bwMode="auto">
          <a:xfrm rot="16377237">
            <a:off x="1957428" y="2287855"/>
            <a:ext cx="1594730" cy="15915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5" name="任意多边形 83"/>
          <p:cNvSpPr/>
          <p:nvPr/>
        </p:nvSpPr>
        <p:spPr bwMode="auto">
          <a:xfrm rot="16377237">
            <a:off x="2961758" y="2269000"/>
            <a:ext cx="2240354" cy="223583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44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6" name="任意多边形 83"/>
          <p:cNvSpPr/>
          <p:nvPr/>
        </p:nvSpPr>
        <p:spPr bwMode="auto">
          <a:xfrm rot="5222763" flipH="1">
            <a:off x="4999710" y="1901114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7" name="任意多边形 83"/>
          <p:cNvSpPr/>
          <p:nvPr/>
        </p:nvSpPr>
        <p:spPr bwMode="auto">
          <a:xfrm rot="16377237">
            <a:off x="5246588" y="233229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8" name="任意多边形 83"/>
          <p:cNvSpPr/>
          <p:nvPr/>
        </p:nvSpPr>
        <p:spPr bwMode="auto">
          <a:xfrm rot="16377237">
            <a:off x="2573405" y="3604113"/>
            <a:ext cx="1376062" cy="1373290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39" name="任意多边形 83"/>
          <p:cNvSpPr/>
          <p:nvPr/>
        </p:nvSpPr>
        <p:spPr bwMode="auto">
          <a:xfrm rot="5222763" flipH="1">
            <a:off x="2577518" y="5091672"/>
            <a:ext cx="331780" cy="331112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0070C0">
                  <a:alpha val="22000"/>
                </a:srgbClr>
              </a:gs>
              <a:gs pos="100000">
                <a:srgbClr val="00B0F0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0" name="任意多边形 83"/>
          <p:cNvSpPr/>
          <p:nvPr/>
        </p:nvSpPr>
        <p:spPr bwMode="auto">
          <a:xfrm rot="16377237">
            <a:off x="2028912" y="4611730"/>
            <a:ext cx="392102" cy="391314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>
            <a:gsLst>
              <a:gs pos="0">
                <a:srgbClr val="C00000">
                  <a:alpha val="22000"/>
                </a:srgbClr>
              </a:gs>
              <a:gs pos="100000">
                <a:srgbClr val="FE978C"/>
              </a:gs>
            </a:gsLst>
            <a:lin ang="8100000" scaled="1"/>
          </a:gra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66620" y="2837815"/>
            <a:ext cx="2979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-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Catalog</a:t>
            </a:r>
            <a:endParaRPr lang="zh-CN" altLang="en-US" sz="6000" b="1" spc="-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65" y="1758782"/>
            <a:ext cx="1201290" cy="755738"/>
            <a:chOff x="6432565" y="1211527"/>
            <a:chExt cx="1201290" cy="755738"/>
          </a:xfrm>
        </p:grpSpPr>
        <p:sp>
          <p:nvSpPr>
            <p:cNvPr id="42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32565" y="2955329"/>
            <a:ext cx="1201290" cy="755738"/>
            <a:chOff x="6432565" y="1211527"/>
            <a:chExt cx="1201290" cy="755738"/>
          </a:xfrm>
        </p:grpSpPr>
        <p:sp>
          <p:nvSpPr>
            <p:cNvPr id="51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C00000">
                    <a:alpha val="22000"/>
                  </a:srgbClr>
                </a:gs>
                <a:gs pos="100000">
                  <a:srgbClr val="FE978C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32565" y="4151876"/>
            <a:ext cx="1201290" cy="755738"/>
            <a:chOff x="6432565" y="1211527"/>
            <a:chExt cx="1201290" cy="755738"/>
          </a:xfrm>
        </p:grpSpPr>
        <p:sp>
          <p:nvSpPr>
            <p:cNvPr id="56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432565" y="1239805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375"/>
                                </p:stCondLst>
                                <p:childTnLst>
                                  <p:par>
                                    <p:cTn id="5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 p14:presetBounceEnd="5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 p14:presetBounceEnd="58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7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 p14:presetBounceEnd="5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8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0" grpId="0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10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5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2375"/>
                                </p:stCondLst>
                                <p:childTnLst>
                                  <p:par>
                                    <p:cTn id="5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7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75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2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7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0" dur="75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/>
          <p:bldP spid="29" grpId="0"/>
          <p:bldP spid="30" grpId="0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56851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the Fuzzy Logic Toolbox?</a:t>
            </a:r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13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315" y="1984375"/>
            <a:ext cx="7626350" cy="3876675"/>
          </a:xfrm>
          <a:prstGeom prst="rect">
            <a:avLst/>
          </a:prstGeom>
        </p:spPr>
      </p:pic>
      <p:sp>
        <p:nvSpPr>
          <p:cNvPr id="29" name="椭圆 28"/>
          <p:cNvSpPr/>
          <p:nvPr/>
        </p:nvSpPr>
        <p:spPr>
          <a:xfrm>
            <a:off x="411480" y="1196975"/>
            <a:ext cx="2769235" cy="275653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51485" y="1861185"/>
            <a:ext cx="281241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Fuzzy logic is a convenient way to map an input space to an output space.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Freeform 5"/>
          <p:cNvSpPr/>
          <p:nvPr/>
        </p:nvSpPr>
        <p:spPr bwMode="auto">
          <a:xfrm rot="5400000">
            <a:off x="417195" y="4046220"/>
            <a:ext cx="2756535" cy="267716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57200" y="4846320"/>
            <a:ext cx="275399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great emphasis here is on the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 “convenient.”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3150" y="1462405"/>
            <a:ext cx="2901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What Is Fuzzy Logic? 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91980" y="1974651"/>
            <a:ext cx="10789110" cy="4565449"/>
            <a:chOff x="613251" y="1330552"/>
            <a:chExt cx="7701035" cy="3258719"/>
          </a:xfrm>
        </p:grpSpPr>
        <p:grpSp>
          <p:nvGrpSpPr>
            <p:cNvPr id="10" name="Group 3"/>
            <p:cNvGrpSpPr/>
            <p:nvPr/>
          </p:nvGrpSpPr>
          <p:grpSpPr bwMode="auto">
            <a:xfrm>
              <a:off x="613251" y="1330552"/>
              <a:ext cx="4379980" cy="2892252"/>
              <a:chOff x="0" y="0"/>
              <a:chExt cx="5166566" cy="3409678"/>
            </a:xfrm>
          </p:grpSpPr>
          <p:sp>
            <p:nvSpPr>
              <p:cNvPr id="11" name="椭圆 2"/>
              <p:cNvSpPr/>
              <p:nvPr/>
            </p:nvSpPr>
            <p:spPr bwMode="auto">
              <a:xfrm rot="1748642">
                <a:off x="0" y="0"/>
                <a:ext cx="2211234" cy="2230539"/>
              </a:xfrm>
              <a:custGeom>
                <a:avLst/>
                <a:gdLst>
                  <a:gd name="T0" fmla="*/ 2997604 w 2997604"/>
                  <a:gd name="T1" fmla="*/ 1790780 h 3024336"/>
                  <a:gd name="T2" fmla="*/ 1512168 w 2997604"/>
                  <a:gd name="T3" fmla="*/ 3024336 h 3024336"/>
                  <a:gd name="T4" fmla="*/ 0 w 2997604"/>
                  <a:gd name="T5" fmla="*/ 1512168 h 3024336"/>
                  <a:gd name="T6" fmla="*/ 1512168 w 2997604"/>
                  <a:gd name="T7" fmla="*/ 0 h 3024336"/>
                  <a:gd name="T8" fmla="*/ 1764196 w 2997604"/>
                  <a:gd name="T9" fmla="*/ 22675 h 3024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7604" h="3024336">
                    <a:moveTo>
                      <a:pt x="2997604" y="1790780"/>
                    </a:moveTo>
                    <a:cubicBezTo>
                      <a:pt x="2867846" y="2492941"/>
                      <a:pt x="2252064" y="3024336"/>
                      <a:pt x="1512168" y="3024336"/>
                    </a:cubicBezTo>
                    <a:cubicBezTo>
                      <a:pt x="677021" y="3024336"/>
                      <a:pt x="0" y="2347315"/>
                      <a:pt x="0" y="1512168"/>
                    </a:cubicBezTo>
                    <a:cubicBezTo>
                      <a:pt x="0" y="677021"/>
                      <a:pt x="677021" y="0"/>
                      <a:pt x="1512168" y="0"/>
                    </a:cubicBezTo>
                    <a:cubicBezTo>
                      <a:pt x="1598138" y="0"/>
                      <a:pt x="1682432" y="7174"/>
                      <a:pt x="1764196" y="2267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椭圆 4"/>
              <p:cNvSpPr/>
              <p:nvPr/>
            </p:nvSpPr>
            <p:spPr bwMode="auto">
              <a:xfrm rot="1748642">
                <a:off x="2072242" y="1513229"/>
                <a:ext cx="1573837" cy="746788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椭圆 4"/>
              <p:cNvSpPr/>
              <p:nvPr/>
            </p:nvSpPr>
            <p:spPr bwMode="auto">
              <a:xfrm rot="1748643" flipV="1">
                <a:off x="3158906" y="2877661"/>
                <a:ext cx="1121762" cy="532017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椭圆 4"/>
              <p:cNvSpPr/>
              <p:nvPr/>
            </p:nvSpPr>
            <p:spPr bwMode="auto">
              <a:xfrm rot="1748642">
                <a:off x="4392985" y="3020842"/>
                <a:ext cx="773581" cy="366376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KSO_GN4"/>
            <p:cNvSpPr>
              <a:spLocks noChangeArrowheads="1"/>
            </p:cNvSpPr>
            <p:nvPr/>
          </p:nvSpPr>
          <p:spPr bwMode="auto">
            <a:xfrm>
              <a:off x="725131" y="1447244"/>
              <a:ext cx="1665106" cy="16658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KSO_GN3"/>
            <p:cNvSpPr>
              <a:spLocks noChangeArrowheads="1"/>
            </p:cNvSpPr>
            <p:nvPr/>
          </p:nvSpPr>
          <p:spPr bwMode="auto">
            <a:xfrm>
              <a:off x="2258125" y="2667729"/>
              <a:ext cx="1178310" cy="117881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KSO_GN2"/>
            <p:cNvSpPr>
              <a:spLocks noChangeArrowheads="1"/>
            </p:cNvSpPr>
            <p:nvPr/>
          </p:nvSpPr>
          <p:spPr bwMode="auto">
            <a:xfrm rot="10800000" flipV="1">
              <a:off x="3480471" y="3319051"/>
              <a:ext cx="840289" cy="8406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kumimoji="0" lang="en-US" altLang="zh-CN" sz="1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KSO_GN1"/>
            <p:cNvSpPr>
              <a:spLocks noChangeArrowheads="1"/>
            </p:cNvSpPr>
            <p:nvPr/>
          </p:nvSpPr>
          <p:spPr bwMode="auto">
            <a:xfrm>
              <a:off x="4281485" y="3937031"/>
              <a:ext cx="579633" cy="579879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kumimoji="0" lang="en-US" altLang="zh-CN" sz="2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1"/>
            <p:cNvSpPr txBox="1">
              <a:spLocks noChangeArrowheads="1"/>
            </p:cNvSpPr>
            <p:nvPr/>
          </p:nvSpPr>
          <p:spPr bwMode="auto">
            <a:xfrm>
              <a:off x="2471073" y="1824826"/>
              <a:ext cx="4200350" cy="5044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Fuzzy logic is conceptually easy to understand.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2829794" y="2667863"/>
              <a:ext cx="3935679" cy="2846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 Fuzzy logic is flexible.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1" name="文本框 13"/>
            <p:cNvSpPr txBox="1">
              <a:spLocks noChangeArrowheads="1"/>
            </p:cNvSpPr>
            <p:nvPr/>
          </p:nvSpPr>
          <p:spPr bwMode="auto">
            <a:xfrm>
              <a:off x="3944791" y="3248365"/>
              <a:ext cx="3817406" cy="50446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Fuzzy logic is tolerant of imprecise data.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2" name="文本框 14"/>
            <p:cNvSpPr txBox="1">
              <a:spLocks noChangeArrowheads="1"/>
            </p:cNvSpPr>
            <p:nvPr/>
          </p:nvSpPr>
          <p:spPr bwMode="auto">
            <a:xfrm>
              <a:off x="4465531" y="3864979"/>
              <a:ext cx="3848755" cy="72429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Fuzzy logic can model nonlinear functions of arbitrary complexity.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23" name="文本框 40"/>
          <p:cNvSpPr>
            <a:spLocks noChangeArrowheads="1"/>
          </p:cNvSpPr>
          <p:nvPr/>
        </p:nvSpPr>
        <p:spPr bwMode="auto">
          <a:xfrm>
            <a:off x="1850797" y="341873"/>
            <a:ext cx="56851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the Fuzzy Logic Toolbox?</a:t>
            </a:r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6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28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0" name="TextBox 27"/>
          <p:cNvSpPr txBox="1"/>
          <p:nvPr/>
        </p:nvSpPr>
        <p:spPr bwMode="auto">
          <a:xfrm>
            <a:off x="-13299" y="1186315"/>
            <a:ext cx="426085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Why use fuzzy logic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91980" y="1974651"/>
            <a:ext cx="10501411" cy="4052031"/>
            <a:chOff x="613251" y="1330552"/>
            <a:chExt cx="7495682" cy="2892252"/>
          </a:xfrm>
        </p:grpSpPr>
        <p:grpSp>
          <p:nvGrpSpPr>
            <p:cNvPr id="10" name="Group 3"/>
            <p:cNvGrpSpPr/>
            <p:nvPr/>
          </p:nvGrpSpPr>
          <p:grpSpPr bwMode="auto">
            <a:xfrm>
              <a:off x="613251" y="1330552"/>
              <a:ext cx="3628956" cy="2892252"/>
              <a:chOff x="0" y="0"/>
              <a:chExt cx="4280668" cy="3409678"/>
            </a:xfrm>
          </p:grpSpPr>
          <p:sp>
            <p:nvSpPr>
              <p:cNvPr id="11" name="椭圆 2"/>
              <p:cNvSpPr/>
              <p:nvPr/>
            </p:nvSpPr>
            <p:spPr bwMode="auto">
              <a:xfrm rot="1748642">
                <a:off x="0" y="0"/>
                <a:ext cx="2211234" cy="2230539"/>
              </a:xfrm>
              <a:custGeom>
                <a:avLst/>
                <a:gdLst>
                  <a:gd name="T0" fmla="*/ 2997604 w 2997604"/>
                  <a:gd name="T1" fmla="*/ 1790780 h 3024336"/>
                  <a:gd name="T2" fmla="*/ 1512168 w 2997604"/>
                  <a:gd name="T3" fmla="*/ 3024336 h 3024336"/>
                  <a:gd name="T4" fmla="*/ 0 w 2997604"/>
                  <a:gd name="T5" fmla="*/ 1512168 h 3024336"/>
                  <a:gd name="T6" fmla="*/ 1512168 w 2997604"/>
                  <a:gd name="T7" fmla="*/ 0 h 3024336"/>
                  <a:gd name="T8" fmla="*/ 1764196 w 2997604"/>
                  <a:gd name="T9" fmla="*/ 22675 h 3024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7604" h="3024336">
                    <a:moveTo>
                      <a:pt x="2997604" y="1790780"/>
                    </a:moveTo>
                    <a:cubicBezTo>
                      <a:pt x="2867846" y="2492941"/>
                      <a:pt x="2252064" y="3024336"/>
                      <a:pt x="1512168" y="3024336"/>
                    </a:cubicBezTo>
                    <a:cubicBezTo>
                      <a:pt x="677021" y="3024336"/>
                      <a:pt x="0" y="2347315"/>
                      <a:pt x="0" y="1512168"/>
                    </a:cubicBezTo>
                    <a:cubicBezTo>
                      <a:pt x="0" y="677021"/>
                      <a:pt x="677021" y="0"/>
                      <a:pt x="1512168" y="0"/>
                    </a:cubicBezTo>
                    <a:cubicBezTo>
                      <a:pt x="1598138" y="0"/>
                      <a:pt x="1682432" y="7174"/>
                      <a:pt x="1764196" y="2267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椭圆 4"/>
              <p:cNvSpPr/>
              <p:nvPr/>
            </p:nvSpPr>
            <p:spPr bwMode="auto">
              <a:xfrm rot="1748642">
                <a:off x="2072242" y="1513229"/>
                <a:ext cx="1573837" cy="746788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椭圆 4"/>
              <p:cNvSpPr/>
              <p:nvPr/>
            </p:nvSpPr>
            <p:spPr bwMode="auto">
              <a:xfrm rot="1748643" flipV="1">
                <a:off x="3158906" y="2877661"/>
                <a:ext cx="1121762" cy="532017"/>
              </a:xfrm>
              <a:custGeom>
                <a:avLst/>
                <a:gdLst>
                  <a:gd name="T0" fmla="*/ 0 w 2134918"/>
                  <a:gd name="T1" fmla="*/ 1012045 h 1012045"/>
                  <a:gd name="T2" fmla="*/ 1067459 w 2134918"/>
                  <a:gd name="T3" fmla="*/ 0 h 1012045"/>
                  <a:gd name="T4" fmla="*/ 2134918 w 2134918"/>
                  <a:gd name="T5" fmla="*/ 1012045 h 1012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34918" h="1012045">
                    <a:moveTo>
                      <a:pt x="0" y="1012045"/>
                    </a:moveTo>
                    <a:cubicBezTo>
                      <a:pt x="28964" y="447977"/>
                      <a:pt x="495896" y="0"/>
                      <a:pt x="1067459" y="0"/>
                    </a:cubicBezTo>
                    <a:cubicBezTo>
                      <a:pt x="1639022" y="0"/>
                      <a:pt x="2105955" y="447977"/>
                      <a:pt x="2134918" y="1012045"/>
                    </a:cubicBezTo>
                  </a:path>
                </a:pathLst>
              </a:custGeom>
              <a:noFill/>
              <a:ln w="25400" cap="flat" cmpd="sng">
                <a:solidFill>
                  <a:schemeClr val="bg1">
                    <a:lumMod val="50000"/>
                  </a:schemeClr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68580" tIns="34290" rIns="68580" bIns="3429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" name="KSO_GN4"/>
            <p:cNvSpPr>
              <a:spLocks noChangeArrowheads="1"/>
            </p:cNvSpPr>
            <p:nvPr/>
          </p:nvSpPr>
          <p:spPr bwMode="auto">
            <a:xfrm>
              <a:off x="725131" y="1447244"/>
              <a:ext cx="1665106" cy="166581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kumimoji="0" lang="en-US" altLang="zh-CN" sz="5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KSO_GN3"/>
            <p:cNvSpPr>
              <a:spLocks noChangeArrowheads="1"/>
            </p:cNvSpPr>
            <p:nvPr/>
          </p:nvSpPr>
          <p:spPr bwMode="auto">
            <a:xfrm>
              <a:off x="2258125" y="2667729"/>
              <a:ext cx="1178310" cy="117881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06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KSO_GN2"/>
            <p:cNvSpPr>
              <a:spLocks noChangeArrowheads="1"/>
            </p:cNvSpPr>
            <p:nvPr/>
          </p:nvSpPr>
          <p:spPr bwMode="auto">
            <a:xfrm rot="10800000" flipV="1">
              <a:off x="3480471" y="3319051"/>
              <a:ext cx="840289" cy="84064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lIns="0" tIns="0" rIns="0" bIns="0" anchor="ctr"/>
            <a:lstStyle>
              <a:lvl1pPr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 defTabSz="6858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6858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07</a:t>
              </a:r>
              <a:endParaRPr kumimoji="0" lang="en-US" altLang="zh-CN" sz="15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1"/>
            <p:cNvSpPr txBox="1">
              <a:spLocks noChangeArrowheads="1"/>
            </p:cNvSpPr>
            <p:nvPr/>
          </p:nvSpPr>
          <p:spPr bwMode="auto">
            <a:xfrm>
              <a:off x="2389941" y="1824826"/>
              <a:ext cx="4200350" cy="504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 Fuzzy logic can be built on top of the experience of experts.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0" name="文本框 12"/>
            <p:cNvSpPr txBox="1">
              <a:spLocks noChangeArrowheads="1"/>
            </p:cNvSpPr>
            <p:nvPr/>
          </p:nvSpPr>
          <p:spPr bwMode="auto">
            <a:xfrm>
              <a:off x="3364925" y="2568376"/>
              <a:ext cx="4166721" cy="504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 Fuzzy logic can be blended with conventional control techniques.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1" name="文本框 13"/>
            <p:cNvSpPr txBox="1">
              <a:spLocks noChangeArrowheads="1"/>
            </p:cNvSpPr>
            <p:nvPr/>
          </p:nvSpPr>
          <p:spPr bwMode="auto">
            <a:xfrm>
              <a:off x="4291527" y="3559294"/>
              <a:ext cx="3817406" cy="5044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Fuzzy logic is based on natural language.</a:t>
              </a:r>
              <a:endPara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</p:grpSp>
      <p:sp>
        <p:nvSpPr>
          <p:cNvPr id="23" name="文本框 40"/>
          <p:cNvSpPr>
            <a:spLocks noChangeArrowheads="1"/>
          </p:cNvSpPr>
          <p:nvPr/>
        </p:nvSpPr>
        <p:spPr bwMode="auto">
          <a:xfrm>
            <a:off x="1850797" y="341873"/>
            <a:ext cx="56851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the Fuzzy Logic Toolbox?</a:t>
            </a:r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25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26" name="TextBox 8"/>
            <p:cNvSpPr txBox="1"/>
            <p:nvPr/>
          </p:nvSpPr>
          <p:spPr>
            <a:xfrm>
              <a:off x="6404855" y="1253660"/>
              <a:ext cx="1201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28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9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" name="TextBox 27"/>
          <p:cNvSpPr txBox="1"/>
          <p:nvPr/>
        </p:nvSpPr>
        <p:spPr bwMode="auto">
          <a:xfrm>
            <a:off x="-13299" y="1186315"/>
            <a:ext cx="426085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284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Why use fuzzy logic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？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56851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the Fuzzy Logic Toolbox?</a:t>
            </a:r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5" name="Freeform 6"/>
          <p:cNvSpPr/>
          <p:nvPr/>
        </p:nvSpPr>
        <p:spPr bwMode="auto">
          <a:xfrm flipH="1">
            <a:off x="3050766" y="5738609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 sz="1350"/>
          </a:p>
        </p:txBody>
      </p:sp>
      <p:sp>
        <p:nvSpPr>
          <p:cNvPr id="86" name="Freeform 24"/>
          <p:cNvSpPr/>
          <p:nvPr/>
        </p:nvSpPr>
        <p:spPr>
          <a:xfrm flipH="1">
            <a:off x="2816479" y="5341433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7" name="Freeform 25"/>
          <p:cNvSpPr/>
          <p:nvPr/>
        </p:nvSpPr>
        <p:spPr>
          <a:xfrm flipH="1">
            <a:off x="3193817" y="6011077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8" name="Freeform 5"/>
          <p:cNvSpPr/>
          <p:nvPr/>
        </p:nvSpPr>
        <p:spPr bwMode="auto">
          <a:xfrm>
            <a:off x="3388366" y="4574017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89" name="Freeform 6"/>
          <p:cNvSpPr/>
          <p:nvPr/>
        </p:nvSpPr>
        <p:spPr bwMode="auto">
          <a:xfrm>
            <a:off x="3439166" y="4480354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0" name="Freeform 7"/>
          <p:cNvSpPr/>
          <p:nvPr/>
        </p:nvSpPr>
        <p:spPr bwMode="auto">
          <a:xfrm>
            <a:off x="3423291" y="4539092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1" name="Freeform 8"/>
          <p:cNvSpPr/>
          <p:nvPr/>
        </p:nvSpPr>
        <p:spPr bwMode="auto">
          <a:xfrm>
            <a:off x="3412179" y="5080429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2" name="Freeform 9"/>
          <p:cNvSpPr/>
          <p:nvPr/>
        </p:nvSpPr>
        <p:spPr bwMode="auto">
          <a:xfrm>
            <a:off x="3572516" y="4572429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3" name="Freeform 10"/>
          <p:cNvSpPr/>
          <p:nvPr/>
        </p:nvSpPr>
        <p:spPr bwMode="auto">
          <a:xfrm>
            <a:off x="3621729" y="4475592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4" name="Freeform 11"/>
          <p:cNvSpPr/>
          <p:nvPr/>
        </p:nvSpPr>
        <p:spPr bwMode="auto">
          <a:xfrm>
            <a:off x="3607441" y="4537504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5" name="Freeform 12"/>
          <p:cNvSpPr/>
          <p:nvPr/>
        </p:nvSpPr>
        <p:spPr bwMode="auto">
          <a:xfrm>
            <a:off x="3596329" y="5075667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96" name="Freeform 13"/>
          <p:cNvSpPr/>
          <p:nvPr/>
        </p:nvSpPr>
        <p:spPr bwMode="auto">
          <a:xfrm>
            <a:off x="3732854" y="4575604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97" name="Group 123"/>
          <p:cNvGrpSpPr/>
          <p:nvPr/>
        </p:nvGrpSpPr>
        <p:grpSpPr>
          <a:xfrm>
            <a:off x="2497779" y="4452972"/>
            <a:ext cx="817563" cy="620713"/>
            <a:chOff x="7170738" y="4168775"/>
            <a:chExt cx="817563" cy="620713"/>
          </a:xfrm>
          <a:solidFill>
            <a:srgbClr val="00B0F0"/>
          </a:solidFill>
        </p:grpSpPr>
        <p:sp>
          <p:nvSpPr>
            <p:cNvPr id="98" name="Freeform 14"/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99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0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1" name="Freeform 17"/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2" name="Freeform 18"/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3" name="Freeform 19"/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04" name="Freeform 20"/>
          <p:cNvSpPr>
            <a:spLocks noEditPoints="1"/>
          </p:cNvSpPr>
          <p:nvPr/>
        </p:nvSpPr>
        <p:spPr bwMode="auto">
          <a:xfrm>
            <a:off x="1832616" y="2334054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5" name="Oval 21"/>
          <p:cNvSpPr>
            <a:spLocks noChangeArrowheads="1"/>
          </p:cNvSpPr>
          <p:nvPr/>
        </p:nvSpPr>
        <p:spPr bwMode="auto">
          <a:xfrm>
            <a:off x="4882204" y="2216579"/>
            <a:ext cx="141288" cy="1412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6" name="Freeform 22"/>
          <p:cNvSpPr/>
          <p:nvPr/>
        </p:nvSpPr>
        <p:spPr bwMode="auto">
          <a:xfrm>
            <a:off x="4933004" y="2321354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7" name="Freeform 23"/>
          <p:cNvSpPr/>
          <p:nvPr/>
        </p:nvSpPr>
        <p:spPr bwMode="auto">
          <a:xfrm>
            <a:off x="4737741" y="2321354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8" name="Freeform 24"/>
          <p:cNvSpPr/>
          <p:nvPr/>
        </p:nvSpPr>
        <p:spPr bwMode="auto">
          <a:xfrm>
            <a:off x="4945704" y="2165779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09" name="Freeform 25"/>
          <p:cNvSpPr>
            <a:spLocks noEditPoints="1"/>
          </p:cNvSpPr>
          <p:nvPr/>
        </p:nvSpPr>
        <p:spPr bwMode="auto">
          <a:xfrm>
            <a:off x="3809054" y="1824467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0" name="Freeform 26"/>
          <p:cNvSpPr>
            <a:spLocks noEditPoints="1"/>
          </p:cNvSpPr>
          <p:nvPr/>
        </p:nvSpPr>
        <p:spPr bwMode="auto">
          <a:xfrm>
            <a:off x="3615379" y="2016554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1" name="Freeform 27"/>
          <p:cNvSpPr>
            <a:spLocks noEditPoints="1"/>
          </p:cNvSpPr>
          <p:nvPr/>
        </p:nvSpPr>
        <p:spPr bwMode="auto">
          <a:xfrm>
            <a:off x="3661416" y="1878442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2" name="Freeform 28"/>
          <p:cNvSpPr>
            <a:spLocks noEditPoints="1"/>
          </p:cNvSpPr>
          <p:nvPr/>
        </p:nvSpPr>
        <p:spPr bwMode="auto">
          <a:xfrm>
            <a:off x="3661416" y="1878442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3875729" y="2081642"/>
            <a:ext cx="93663" cy="93663"/>
          </a:xfrm>
          <a:prstGeom prst="ellipse">
            <a:avLst/>
          </a:pr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4" name="Freeform 30"/>
          <p:cNvSpPr>
            <a:spLocks noEditPoints="1"/>
          </p:cNvSpPr>
          <p:nvPr/>
        </p:nvSpPr>
        <p:spPr bwMode="auto">
          <a:xfrm>
            <a:off x="4594866" y="1651429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4466279" y="1649842"/>
            <a:ext cx="65088" cy="47466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16" name="Freeform 32"/>
          <p:cNvSpPr>
            <a:spLocks noEditPoints="1"/>
          </p:cNvSpPr>
          <p:nvPr/>
        </p:nvSpPr>
        <p:spPr bwMode="auto">
          <a:xfrm>
            <a:off x="2358079" y="4040617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17" name="Group 127"/>
          <p:cNvGrpSpPr/>
          <p:nvPr/>
        </p:nvGrpSpPr>
        <p:grpSpPr>
          <a:xfrm>
            <a:off x="3937641" y="4451779"/>
            <a:ext cx="508001" cy="654050"/>
            <a:chOff x="8610600" y="4127500"/>
            <a:chExt cx="508001" cy="654050"/>
          </a:xfrm>
          <a:solidFill>
            <a:srgbClr val="00B0F0"/>
          </a:solidFill>
        </p:grpSpPr>
        <p:sp>
          <p:nvSpPr>
            <p:cNvPr id="118" name="Freeform 33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19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0" name="Freeform 35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1" name="Freeform 36"/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2" name="Freeform 37"/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3" name="Freeform 38"/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4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25" name="Freeform 40"/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26" name="Freeform 41"/>
          <p:cNvSpPr>
            <a:spLocks noEditPoints="1"/>
          </p:cNvSpPr>
          <p:nvPr/>
        </p:nvSpPr>
        <p:spPr bwMode="auto">
          <a:xfrm>
            <a:off x="4358329" y="3791379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7" name="Freeform 42"/>
          <p:cNvSpPr/>
          <p:nvPr/>
        </p:nvSpPr>
        <p:spPr bwMode="auto">
          <a:xfrm>
            <a:off x="4469454" y="4151742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8" name="Freeform 43"/>
          <p:cNvSpPr/>
          <p:nvPr/>
        </p:nvSpPr>
        <p:spPr bwMode="auto">
          <a:xfrm>
            <a:off x="4431354" y="4212067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29" name="Freeform 44"/>
          <p:cNvSpPr/>
          <p:nvPr/>
        </p:nvSpPr>
        <p:spPr bwMode="auto">
          <a:xfrm>
            <a:off x="3242316" y="1206929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0" name="Freeform 45"/>
          <p:cNvSpPr>
            <a:spLocks noEditPoints="1"/>
          </p:cNvSpPr>
          <p:nvPr/>
        </p:nvSpPr>
        <p:spPr bwMode="auto">
          <a:xfrm>
            <a:off x="3086741" y="3867579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1" name="Freeform 46"/>
          <p:cNvSpPr>
            <a:spLocks noEditPoints="1"/>
          </p:cNvSpPr>
          <p:nvPr/>
        </p:nvSpPr>
        <p:spPr bwMode="auto">
          <a:xfrm>
            <a:off x="4215454" y="2815067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2" name="Freeform 47"/>
          <p:cNvSpPr>
            <a:spLocks noEditPoints="1"/>
          </p:cNvSpPr>
          <p:nvPr/>
        </p:nvSpPr>
        <p:spPr bwMode="auto">
          <a:xfrm>
            <a:off x="4836166" y="3094467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3" name="Freeform 48"/>
          <p:cNvSpPr>
            <a:spLocks noEditPoints="1"/>
          </p:cNvSpPr>
          <p:nvPr/>
        </p:nvSpPr>
        <p:spPr bwMode="auto">
          <a:xfrm>
            <a:off x="3601091" y="3183367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4" name="Freeform 49"/>
          <p:cNvSpPr/>
          <p:nvPr/>
        </p:nvSpPr>
        <p:spPr bwMode="auto">
          <a:xfrm>
            <a:off x="3707454" y="3367517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grpSp>
        <p:nvGrpSpPr>
          <p:cNvPr id="135" name="Group 126"/>
          <p:cNvGrpSpPr/>
          <p:nvPr/>
        </p:nvGrpSpPr>
        <p:grpSpPr>
          <a:xfrm>
            <a:off x="3832866" y="3929492"/>
            <a:ext cx="454025" cy="431800"/>
            <a:chOff x="8505825" y="3605213"/>
            <a:chExt cx="454025" cy="431800"/>
          </a:xfrm>
          <a:solidFill>
            <a:srgbClr val="00B0F0"/>
          </a:solidFill>
        </p:grpSpPr>
        <p:sp>
          <p:nvSpPr>
            <p:cNvPr id="136" name="Freeform 50"/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7" name="Freeform 51"/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sp>
        <p:nvSpPr>
          <p:cNvPr id="138" name="Freeform 52"/>
          <p:cNvSpPr/>
          <p:nvPr/>
        </p:nvSpPr>
        <p:spPr bwMode="auto">
          <a:xfrm>
            <a:off x="2432691" y="1359329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39" name="Freeform 53"/>
          <p:cNvSpPr/>
          <p:nvPr/>
        </p:nvSpPr>
        <p:spPr bwMode="auto">
          <a:xfrm>
            <a:off x="2948629" y="1329167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0" name="Freeform 54"/>
          <p:cNvSpPr/>
          <p:nvPr/>
        </p:nvSpPr>
        <p:spPr bwMode="auto">
          <a:xfrm>
            <a:off x="2521591" y="1505379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1" name="Freeform 55"/>
          <p:cNvSpPr>
            <a:spLocks noEditPoints="1"/>
          </p:cNvSpPr>
          <p:nvPr/>
        </p:nvSpPr>
        <p:spPr bwMode="auto">
          <a:xfrm>
            <a:off x="2102491" y="1800654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2" name="Freeform 56"/>
          <p:cNvSpPr>
            <a:spLocks noEditPoints="1"/>
          </p:cNvSpPr>
          <p:nvPr/>
        </p:nvSpPr>
        <p:spPr bwMode="auto">
          <a:xfrm>
            <a:off x="1832616" y="2891267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3" name="Freeform 57"/>
          <p:cNvSpPr>
            <a:spLocks noEditPoints="1"/>
          </p:cNvSpPr>
          <p:nvPr/>
        </p:nvSpPr>
        <p:spPr bwMode="auto">
          <a:xfrm>
            <a:off x="3882079" y="1327579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4" name="Freeform 58"/>
          <p:cNvSpPr>
            <a:spLocks noEditPoints="1"/>
          </p:cNvSpPr>
          <p:nvPr/>
        </p:nvSpPr>
        <p:spPr bwMode="auto">
          <a:xfrm>
            <a:off x="2014671" y="3493203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5" name="Rectangle 59"/>
          <p:cNvSpPr>
            <a:spLocks noChangeArrowheads="1"/>
          </p:cNvSpPr>
          <p:nvPr/>
        </p:nvSpPr>
        <p:spPr bwMode="auto">
          <a:xfrm>
            <a:off x="4010666" y="2999217"/>
            <a:ext cx="627063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6" name="Rectangle 60"/>
          <p:cNvSpPr>
            <a:spLocks noChangeArrowheads="1"/>
          </p:cNvSpPr>
          <p:nvPr/>
        </p:nvSpPr>
        <p:spPr bwMode="auto">
          <a:xfrm>
            <a:off x="4036066" y="2935717"/>
            <a:ext cx="576263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7" name="Rectangle 61"/>
          <p:cNvSpPr>
            <a:spLocks noChangeArrowheads="1"/>
          </p:cNvSpPr>
          <p:nvPr/>
        </p:nvSpPr>
        <p:spPr bwMode="auto">
          <a:xfrm>
            <a:off x="4263079" y="2870629"/>
            <a:ext cx="122238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8" name="Rectangle 62"/>
          <p:cNvSpPr>
            <a:spLocks noChangeArrowheads="1"/>
          </p:cNvSpPr>
          <p:nvPr/>
        </p:nvSpPr>
        <p:spPr bwMode="auto">
          <a:xfrm>
            <a:off x="4285304" y="2637267"/>
            <a:ext cx="77788" cy="25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49" name="Rectangle 63"/>
          <p:cNvSpPr>
            <a:spLocks noChangeArrowheads="1"/>
          </p:cNvSpPr>
          <p:nvPr/>
        </p:nvSpPr>
        <p:spPr bwMode="auto">
          <a:xfrm>
            <a:off x="4263079" y="2624567"/>
            <a:ext cx="122238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0" name="Rectangle 64"/>
          <p:cNvSpPr>
            <a:spLocks noChangeArrowheads="1"/>
          </p:cNvSpPr>
          <p:nvPr/>
        </p:nvSpPr>
        <p:spPr bwMode="auto">
          <a:xfrm>
            <a:off x="4448816" y="2870629"/>
            <a:ext cx="119063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1" name="Rectangle 65"/>
          <p:cNvSpPr>
            <a:spLocks noChangeArrowheads="1"/>
          </p:cNvSpPr>
          <p:nvPr/>
        </p:nvSpPr>
        <p:spPr bwMode="auto">
          <a:xfrm>
            <a:off x="4469454" y="2637267"/>
            <a:ext cx="76200" cy="25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2" name="Rectangle 66"/>
          <p:cNvSpPr>
            <a:spLocks noChangeArrowheads="1"/>
          </p:cNvSpPr>
          <p:nvPr/>
        </p:nvSpPr>
        <p:spPr bwMode="auto">
          <a:xfrm>
            <a:off x="4448816" y="2624567"/>
            <a:ext cx="119063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3" name="Rectangle 67"/>
          <p:cNvSpPr>
            <a:spLocks noChangeArrowheads="1"/>
          </p:cNvSpPr>
          <p:nvPr/>
        </p:nvSpPr>
        <p:spPr bwMode="auto">
          <a:xfrm>
            <a:off x="4080516" y="2870629"/>
            <a:ext cx="122238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4" name="Rectangle 68"/>
          <p:cNvSpPr>
            <a:spLocks noChangeArrowheads="1"/>
          </p:cNvSpPr>
          <p:nvPr/>
        </p:nvSpPr>
        <p:spPr bwMode="auto">
          <a:xfrm>
            <a:off x="4101154" y="2637267"/>
            <a:ext cx="79375" cy="254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5" name="Rectangle 69"/>
          <p:cNvSpPr>
            <a:spLocks noChangeArrowheads="1"/>
          </p:cNvSpPr>
          <p:nvPr/>
        </p:nvSpPr>
        <p:spPr bwMode="auto">
          <a:xfrm>
            <a:off x="4080516" y="2624567"/>
            <a:ext cx="122238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6" name="Rectangle 70"/>
          <p:cNvSpPr>
            <a:spLocks noChangeArrowheads="1"/>
          </p:cNvSpPr>
          <p:nvPr/>
        </p:nvSpPr>
        <p:spPr bwMode="auto">
          <a:xfrm>
            <a:off x="4036066" y="2554717"/>
            <a:ext cx="576263" cy="31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7" name="Freeform 71"/>
          <p:cNvSpPr/>
          <p:nvPr/>
        </p:nvSpPr>
        <p:spPr bwMode="auto">
          <a:xfrm>
            <a:off x="4036066" y="2370567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8" name="Freeform 72"/>
          <p:cNvSpPr>
            <a:spLocks noEditPoints="1"/>
          </p:cNvSpPr>
          <p:nvPr/>
        </p:nvSpPr>
        <p:spPr bwMode="auto">
          <a:xfrm>
            <a:off x="2451741" y="2537254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59" name="Freeform 73"/>
          <p:cNvSpPr>
            <a:spLocks noEditPoints="1"/>
          </p:cNvSpPr>
          <p:nvPr/>
        </p:nvSpPr>
        <p:spPr bwMode="auto">
          <a:xfrm>
            <a:off x="4217041" y="3110342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0" name="Freeform 74"/>
          <p:cNvSpPr>
            <a:spLocks noEditPoints="1"/>
          </p:cNvSpPr>
          <p:nvPr/>
        </p:nvSpPr>
        <p:spPr bwMode="auto">
          <a:xfrm>
            <a:off x="2581916" y="1989567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1" name="Freeform 75"/>
          <p:cNvSpPr>
            <a:spLocks noEditPoints="1"/>
          </p:cNvSpPr>
          <p:nvPr/>
        </p:nvSpPr>
        <p:spPr bwMode="auto">
          <a:xfrm>
            <a:off x="3305816" y="2473754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2" name="Freeform 76"/>
          <p:cNvSpPr>
            <a:spLocks noEditPoints="1"/>
          </p:cNvSpPr>
          <p:nvPr/>
        </p:nvSpPr>
        <p:spPr bwMode="auto">
          <a:xfrm>
            <a:off x="2737491" y="3210354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3" name="Freeform 77"/>
          <p:cNvSpPr/>
          <p:nvPr/>
        </p:nvSpPr>
        <p:spPr bwMode="auto">
          <a:xfrm>
            <a:off x="3018479" y="2495979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4" name="Freeform 78"/>
          <p:cNvSpPr/>
          <p:nvPr/>
        </p:nvSpPr>
        <p:spPr bwMode="auto">
          <a:xfrm>
            <a:off x="3113729" y="2454704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5" name="Freeform 79"/>
          <p:cNvSpPr>
            <a:spLocks noEditPoints="1"/>
          </p:cNvSpPr>
          <p:nvPr/>
        </p:nvSpPr>
        <p:spPr bwMode="auto">
          <a:xfrm>
            <a:off x="2780354" y="3791379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6" name="Freeform 80"/>
          <p:cNvSpPr>
            <a:spLocks noEditPoints="1"/>
          </p:cNvSpPr>
          <p:nvPr/>
        </p:nvSpPr>
        <p:spPr bwMode="auto">
          <a:xfrm>
            <a:off x="4512316" y="2188004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7" name="Freeform 81"/>
          <p:cNvSpPr>
            <a:spLocks noEditPoints="1"/>
          </p:cNvSpPr>
          <p:nvPr/>
        </p:nvSpPr>
        <p:spPr bwMode="auto">
          <a:xfrm>
            <a:off x="3099441" y="1772079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8" name="Freeform 82"/>
          <p:cNvSpPr>
            <a:spLocks noEditPoints="1"/>
          </p:cNvSpPr>
          <p:nvPr/>
        </p:nvSpPr>
        <p:spPr bwMode="auto">
          <a:xfrm>
            <a:off x="2947041" y="1684767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69" name="Freeform 83"/>
          <p:cNvSpPr/>
          <p:nvPr/>
        </p:nvSpPr>
        <p:spPr bwMode="auto">
          <a:xfrm>
            <a:off x="2877191" y="1814942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0" name="Freeform 84"/>
          <p:cNvSpPr/>
          <p:nvPr/>
        </p:nvSpPr>
        <p:spPr bwMode="auto">
          <a:xfrm>
            <a:off x="2808929" y="1824467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1" name="Freeform 85"/>
          <p:cNvSpPr>
            <a:spLocks noEditPoints="1"/>
          </p:cNvSpPr>
          <p:nvPr/>
        </p:nvSpPr>
        <p:spPr bwMode="auto">
          <a:xfrm>
            <a:off x="2724791" y="2983342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FE978C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2" name="Freeform 86"/>
          <p:cNvSpPr/>
          <p:nvPr/>
        </p:nvSpPr>
        <p:spPr bwMode="auto">
          <a:xfrm>
            <a:off x="4572641" y="3392917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3" name="Freeform 87"/>
          <p:cNvSpPr/>
          <p:nvPr/>
        </p:nvSpPr>
        <p:spPr bwMode="auto">
          <a:xfrm>
            <a:off x="4712341" y="3381804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4" name="Freeform 88"/>
          <p:cNvSpPr/>
          <p:nvPr/>
        </p:nvSpPr>
        <p:spPr bwMode="auto">
          <a:xfrm>
            <a:off x="4620266" y="3446892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5" name="Freeform 89"/>
          <p:cNvSpPr>
            <a:spLocks noEditPoints="1"/>
          </p:cNvSpPr>
          <p:nvPr/>
        </p:nvSpPr>
        <p:spPr bwMode="auto">
          <a:xfrm>
            <a:off x="4239266" y="2154667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6" name="Freeform 90"/>
          <p:cNvSpPr/>
          <p:nvPr/>
        </p:nvSpPr>
        <p:spPr bwMode="auto">
          <a:xfrm>
            <a:off x="2386654" y="3215117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7" name="Freeform 91"/>
          <p:cNvSpPr/>
          <p:nvPr/>
        </p:nvSpPr>
        <p:spPr bwMode="auto">
          <a:xfrm>
            <a:off x="2373954" y="3205592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8" name="Freeform 92"/>
          <p:cNvSpPr/>
          <p:nvPr/>
        </p:nvSpPr>
        <p:spPr bwMode="auto">
          <a:xfrm>
            <a:off x="2415229" y="3262742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79" name="Freeform 93"/>
          <p:cNvSpPr>
            <a:spLocks noEditPoints="1"/>
          </p:cNvSpPr>
          <p:nvPr/>
        </p:nvSpPr>
        <p:spPr bwMode="auto">
          <a:xfrm>
            <a:off x="3747141" y="4866117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0" name="Freeform 94"/>
          <p:cNvSpPr/>
          <p:nvPr/>
        </p:nvSpPr>
        <p:spPr bwMode="auto">
          <a:xfrm>
            <a:off x="3482029" y="3286554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1" name="Freeform 95"/>
          <p:cNvSpPr/>
          <p:nvPr/>
        </p:nvSpPr>
        <p:spPr bwMode="auto">
          <a:xfrm>
            <a:off x="3467741" y="3103992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2" name="Freeform 96"/>
          <p:cNvSpPr/>
          <p:nvPr/>
        </p:nvSpPr>
        <p:spPr bwMode="auto">
          <a:xfrm>
            <a:off x="3509016" y="3135742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3" name="Freeform 97"/>
          <p:cNvSpPr/>
          <p:nvPr/>
        </p:nvSpPr>
        <p:spPr bwMode="auto">
          <a:xfrm>
            <a:off x="3497904" y="3332592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sp>
        <p:nvSpPr>
          <p:cNvPr id="184" name="Freeform 98"/>
          <p:cNvSpPr>
            <a:spLocks noEditPoints="1"/>
          </p:cNvSpPr>
          <p:nvPr/>
        </p:nvSpPr>
        <p:spPr bwMode="auto">
          <a:xfrm>
            <a:off x="3447104" y="1724454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/>
          </a:p>
        </p:txBody>
      </p:sp>
      <p:cxnSp>
        <p:nvCxnSpPr>
          <p:cNvPr id="185" name="直接连接符 184"/>
          <p:cNvCxnSpPr/>
          <p:nvPr/>
        </p:nvCxnSpPr>
        <p:spPr>
          <a:xfrm>
            <a:off x="6993654" y="3086779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47"/>
          <p:cNvSpPr>
            <a:spLocks noChangeArrowheads="1"/>
          </p:cNvSpPr>
          <p:nvPr/>
        </p:nvSpPr>
        <p:spPr bwMode="auto">
          <a:xfrm>
            <a:off x="7317690" y="2049146"/>
            <a:ext cx="331236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a collection of functions built on the MATLAB numeric computing environment</a:t>
            </a:r>
            <a:r>
              <a:rPr lang="zh-CN" altLang="en-US" sz="1400" b="1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.</a:t>
            </a:r>
            <a:endParaRPr lang="zh-CN" altLang="en-US" sz="1400" b="1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88" name="直接连接符 187"/>
          <p:cNvCxnSpPr/>
          <p:nvPr/>
        </p:nvCxnSpPr>
        <p:spPr>
          <a:xfrm>
            <a:off x="6993654" y="4454931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47"/>
          <p:cNvSpPr>
            <a:spLocks noChangeArrowheads="1"/>
          </p:cNvSpPr>
          <p:nvPr/>
        </p:nvSpPr>
        <p:spPr bwMode="auto">
          <a:xfrm>
            <a:off x="7317690" y="3179808"/>
            <a:ext cx="3312368" cy="1613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l">
              <a:lnSpc>
                <a:spcPct val="120000"/>
              </a:lnSpc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provides tools for you to create and edit 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f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uzzy inference systems within the framework of MATLAB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 lvl="0" algn="l">
              <a:lnSpc>
                <a:spcPct val="120000"/>
              </a:lnSpc>
              <a:buNone/>
            </a:pPr>
            <a:endParaRPr lang="zh-CN" altLang="en-US" sz="1600" b="1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91" name="直接连接符 190"/>
          <p:cNvCxnSpPr/>
          <p:nvPr/>
        </p:nvCxnSpPr>
        <p:spPr>
          <a:xfrm>
            <a:off x="6993654" y="6075431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47"/>
          <p:cNvSpPr>
            <a:spLocks noChangeArrowheads="1"/>
          </p:cNvSpPr>
          <p:nvPr/>
        </p:nvSpPr>
        <p:spPr bwMode="auto">
          <a:xfrm>
            <a:off x="7318325" y="4537418"/>
            <a:ext cx="3312368" cy="156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lvl="0" algn="l">
              <a:lnSpc>
                <a:spcPct val="120000"/>
              </a:lnSpc>
              <a:buNone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integrate fuzzy systems into simulations with Simulink or build stand-alone C programs that call on fuzzy systems you build with MATLAB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194" name="Freeform 5"/>
          <p:cNvSpPr/>
          <p:nvPr/>
        </p:nvSpPr>
        <p:spPr bwMode="auto">
          <a:xfrm rot="1855731">
            <a:off x="6318086" y="2090737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6577171" y="2161917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Freeform 5"/>
          <p:cNvSpPr/>
          <p:nvPr/>
        </p:nvSpPr>
        <p:spPr bwMode="auto">
          <a:xfrm rot="1855731">
            <a:off x="6298017" y="3412302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FE978C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6557102" y="3483482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Freeform 5"/>
          <p:cNvSpPr/>
          <p:nvPr/>
        </p:nvSpPr>
        <p:spPr bwMode="auto">
          <a:xfrm rot="1855731">
            <a:off x="6290648" y="4844563"/>
            <a:ext cx="936104" cy="84400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B0F0"/>
          </a:solidFill>
          <a:ln w="12700" cap="flat">
            <a:noFill/>
            <a:prstDash val="solid"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6549733" y="4915743"/>
            <a:ext cx="3777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13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4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5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250"/>
                            </p:stCondLst>
                            <p:childTnLst>
                              <p:par>
                                <p:cTn id="3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750"/>
                            </p:stCondLst>
                            <p:childTnLst>
                              <p:par>
                                <p:cTn id="3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2750"/>
                            </p:stCondLst>
                            <p:childTnLst>
                              <p:par>
                                <p:cTn id="3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250"/>
                            </p:stCondLst>
                            <p:childTnLst>
                              <p:par>
                                <p:cTn id="3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4750"/>
                            </p:stCondLst>
                            <p:childTnLst>
                              <p:par>
                                <p:cTn id="3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7" grpId="0"/>
      <p:bldP spid="190" grpId="0"/>
      <p:bldP spid="193" grpId="0"/>
      <p:bldP spid="194" grpId="0" animBg="1"/>
      <p:bldP spid="195" grpId="0"/>
      <p:bldP spid="196" grpId="0" animBg="1"/>
      <p:bldP spid="197" grpId="0"/>
      <p:bldP spid="198" grpId="0" animBg="1"/>
      <p:bldP spid="1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40"/>
          <p:cNvSpPr>
            <a:spLocks noChangeArrowheads="1"/>
          </p:cNvSpPr>
          <p:nvPr/>
        </p:nvSpPr>
        <p:spPr bwMode="auto">
          <a:xfrm>
            <a:off x="1850797" y="341873"/>
            <a:ext cx="568515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Is the Fuzzy Logic Toolbox?</a:t>
            </a:r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8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22518" y="1374275"/>
            <a:ext cx="11754460" cy="5117000"/>
            <a:chOff x="-13976" y="803187"/>
            <a:chExt cx="9078697" cy="3952176"/>
          </a:xfrm>
        </p:grpSpPr>
        <p:sp>
          <p:nvSpPr>
            <p:cNvPr id="11" name="Freeform 138"/>
            <p:cNvSpPr/>
            <p:nvPr/>
          </p:nvSpPr>
          <p:spPr bwMode="auto">
            <a:xfrm>
              <a:off x="4419041" y="803187"/>
              <a:ext cx="229490" cy="883605"/>
            </a:xfrm>
            <a:custGeom>
              <a:avLst/>
              <a:gdLst>
                <a:gd name="T0" fmla="*/ 161 w 161"/>
                <a:gd name="T1" fmla="*/ 438 h 619"/>
                <a:gd name="T2" fmla="*/ 161 w 161"/>
                <a:gd name="T3" fmla="*/ 51 h 619"/>
                <a:gd name="T4" fmla="*/ 110 w 161"/>
                <a:gd name="T5" fmla="*/ 0 h 619"/>
                <a:gd name="T6" fmla="*/ 51 w 161"/>
                <a:gd name="T7" fmla="*/ 0 h 619"/>
                <a:gd name="T8" fmla="*/ 0 w 161"/>
                <a:gd name="T9" fmla="*/ 51 h 619"/>
                <a:gd name="T10" fmla="*/ 0 w 161"/>
                <a:gd name="T11" fmla="*/ 619 h 619"/>
                <a:gd name="T12" fmla="*/ 161 w 161"/>
                <a:gd name="T13" fmla="*/ 438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619">
                  <a:moveTo>
                    <a:pt x="161" y="438"/>
                  </a:moveTo>
                  <a:cubicBezTo>
                    <a:pt x="161" y="51"/>
                    <a:pt x="161" y="51"/>
                    <a:pt x="161" y="51"/>
                  </a:cubicBezTo>
                  <a:cubicBezTo>
                    <a:pt x="161" y="23"/>
                    <a:pt x="138" y="0"/>
                    <a:pt x="11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619"/>
                    <a:pt x="0" y="619"/>
                    <a:pt x="0" y="619"/>
                  </a:cubicBezTo>
                  <a:cubicBezTo>
                    <a:pt x="9" y="561"/>
                    <a:pt x="53" y="461"/>
                    <a:pt x="161" y="43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Freeform 140"/>
            <p:cNvSpPr/>
            <p:nvPr/>
          </p:nvSpPr>
          <p:spPr bwMode="auto">
            <a:xfrm>
              <a:off x="4419041" y="3514468"/>
              <a:ext cx="1500618" cy="1240895"/>
            </a:xfrm>
            <a:custGeom>
              <a:avLst/>
              <a:gdLst>
                <a:gd name="T0" fmla="*/ 1004 w 1051"/>
                <a:gd name="T1" fmla="*/ 0 h 869"/>
                <a:gd name="T2" fmla="*/ 218 w 1051"/>
                <a:gd name="T3" fmla="*/ 0 h 869"/>
                <a:gd name="T4" fmla="*/ 161 w 1051"/>
                <a:gd name="T5" fmla="*/ 5 h 869"/>
                <a:gd name="T6" fmla="*/ 0 w 1051"/>
                <a:gd name="T7" fmla="*/ 186 h 869"/>
                <a:gd name="T8" fmla="*/ 0 w 1051"/>
                <a:gd name="T9" fmla="*/ 201 h 869"/>
                <a:gd name="T10" fmla="*/ 0 w 1051"/>
                <a:gd name="T11" fmla="*/ 818 h 869"/>
                <a:gd name="T12" fmla="*/ 51 w 1051"/>
                <a:gd name="T13" fmla="*/ 869 h 869"/>
                <a:gd name="T14" fmla="*/ 110 w 1051"/>
                <a:gd name="T15" fmla="*/ 869 h 869"/>
                <a:gd name="T16" fmla="*/ 161 w 1051"/>
                <a:gd name="T17" fmla="*/ 818 h 869"/>
                <a:gd name="T18" fmla="*/ 161 w 1051"/>
                <a:gd name="T19" fmla="*/ 101 h 869"/>
                <a:gd name="T20" fmla="*/ 214 w 1051"/>
                <a:gd name="T21" fmla="*/ 92 h 869"/>
                <a:gd name="T22" fmla="*/ 1005 w 1051"/>
                <a:gd name="T23" fmla="*/ 92 h 869"/>
                <a:gd name="T24" fmla="*/ 1051 w 1051"/>
                <a:gd name="T25" fmla="*/ 46 h 869"/>
                <a:gd name="T26" fmla="*/ 1004 w 1051"/>
                <a:gd name="T27" fmla="*/ 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1" h="869">
                  <a:moveTo>
                    <a:pt x="1004" y="0"/>
                  </a:moveTo>
                  <a:cubicBezTo>
                    <a:pt x="998" y="1"/>
                    <a:pt x="364" y="6"/>
                    <a:pt x="218" y="0"/>
                  </a:cubicBezTo>
                  <a:cubicBezTo>
                    <a:pt x="197" y="0"/>
                    <a:pt x="178" y="2"/>
                    <a:pt x="161" y="5"/>
                  </a:cubicBezTo>
                  <a:cubicBezTo>
                    <a:pt x="53" y="28"/>
                    <a:pt x="9" y="127"/>
                    <a:pt x="0" y="18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818"/>
                    <a:pt x="0" y="818"/>
                    <a:pt x="0" y="818"/>
                  </a:cubicBezTo>
                  <a:cubicBezTo>
                    <a:pt x="0" y="846"/>
                    <a:pt x="23" y="869"/>
                    <a:pt x="51" y="869"/>
                  </a:cubicBezTo>
                  <a:cubicBezTo>
                    <a:pt x="110" y="869"/>
                    <a:pt x="110" y="869"/>
                    <a:pt x="110" y="869"/>
                  </a:cubicBezTo>
                  <a:cubicBezTo>
                    <a:pt x="138" y="869"/>
                    <a:pt x="161" y="846"/>
                    <a:pt x="161" y="818"/>
                  </a:cubicBezTo>
                  <a:cubicBezTo>
                    <a:pt x="161" y="101"/>
                    <a:pt x="161" y="101"/>
                    <a:pt x="161" y="101"/>
                  </a:cubicBezTo>
                  <a:cubicBezTo>
                    <a:pt x="176" y="95"/>
                    <a:pt x="193" y="92"/>
                    <a:pt x="214" y="92"/>
                  </a:cubicBezTo>
                  <a:cubicBezTo>
                    <a:pt x="363" y="98"/>
                    <a:pt x="979" y="93"/>
                    <a:pt x="1005" y="92"/>
                  </a:cubicBezTo>
                  <a:cubicBezTo>
                    <a:pt x="1030" y="92"/>
                    <a:pt x="1051" y="71"/>
                    <a:pt x="1051" y="46"/>
                  </a:cubicBezTo>
                  <a:cubicBezTo>
                    <a:pt x="1050" y="21"/>
                    <a:pt x="1030" y="1"/>
                    <a:pt x="1004" y="0"/>
                  </a:cubicBezTo>
                  <a:close/>
                </a:path>
              </a:pathLst>
            </a:custGeom>
            <a:solidFill>
              <a:srgbClr val="FE978C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" name="Freeform 141"/>
            <p:cNvSpPr/>
            <p:nvPr/>
          </p:nvSpPr>
          <p:spPr bwMode="auto">
            <a:xfrm>
              <a:off x="4502867" y="2839739"/>
              <a:ext cx="1374" cy="20613"/>
            </a:xfrm>
            <a:custGeom>
              <a:avLst/>
              <a:gdLst>
                <a:gd name="T0" fmla="*/ 1 w 1"/>
                <a:gd name="T1" fmla="*/ 2 h 15"/>
                <a:gd name="T2" fmla="*/ 0 w 1"/>
                <a:gd name="T3" fmla="*/ 0 h 15"/>
                <a:gd name="T4" fmla="*/ 0 w 1"/>
                <a:gd name="T5" fmla="*/ 15 h 15"/>
                <a:gd name="T6" fmla="*/ 1 w 1"/>
                <a:gd name="T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5">
                  <a:moveTo>
                    <a:pt x="1" y="2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1"/>
                    <a:pt x="1" y="6"/>
                    <a:pt x="1" y="2"/>
                  </a:cubicBez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Freeform 142"/>
            <p:cNvSpPr/>
            <p:nvPr/>
          </p:nvSpPr>
          <p:spPr bwMode="auto">
            <a:xfrm>
              <a:off x="3149288" y="2529172"/>
              <a:ext cx="1499243" cy="1250515"/>
            </a:xfrm>
            <a:custGeom>
              <a:avLst/>
              <a:gdLst>
                <a:gd name="T0" fmla="*/ 889 w 1050"/>
                <a:gd name="T1" fmla="*/ 6 h 876"/>
                <a:gd name="T2" fmla="*/ 833 w 1050"/>
                <a:gd name="T3" fmla="*/ 1 h 876"/>
                <a:gd name="T4" fmla="*/ 46 w 1050"/>
                <a:gd name="T5" fmla="*/ 1 h 876"/>
                <a:gd name="T6" fmla="*/ 0 w 1050"/>
                <a:gd name="T7" fmla="*/ 47 h 876"/>
                <a:gd name="T8" fmla="*/ 46 w 1050"/>
                <a:gd name="T9" fmla="*/ 93 h 876"/>
                <a:gd name="T10" fmla="*/ 836 w 1050"/>
                <a:gd name="T11" fmla="*/ 93 h 876"/>
                <a:gd name="T12" fmla="*/ 889 w 1050"/>
                <a:gd name="T13" fmla="*/ 102 h 876"/>
                <a:gd name="T14" fmla="*/ 889 w 1050"/>
                <a:gd name="T15" fmla="*/ 876 h 876"/>
                <a:gd name="T16" fmla="*/ 1050 w 1050"/>
                <a:gd name="T17" fmla="*/ 695 h 876"/>
                <a:gd name="T18" fmla="*/ 1050 w 1050"/>
                <a:gd name="T19" fmla="*/ 202 h 876"/>
                <a:gd name="T20" fmla="*/ 1050 w 1050"/>
                <a:gd name="T21" fmla="*/ 186 h 876"/>
                <a:gd name="T22" fmla="*/ 889 w 1050"/>
                <a:gd name="T23" fmla="*/ 6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0" h="876">
                  <a:moveTo>
                    <a:pt x="889" y="6"/>
                  </a:moveTo>
                  <a:cubicBezTo>
                    <a:pt x="872" y="2"/>
                    <a:pt x="853" y="0"/>
                    <a:pt x="833" y="1"/>
                  </a:cubicBezTo>
                  <a:cubicBezTo>
                    <a:pt x="687" y="6"/>
                    <a:pt x="53" y="1"/>
                    <a:pt x="46" y="1"/>
                  </a:cubicBezTo>
                  <a:cubicBezTo>
                    <a:pt x="21" y="1"/>
                    <a:pt x="0" y="21"/>
                    <a:pt x="0" y="47"/>
                  </a:cubicBezTo>
                  <a:cubicBezTo>
                    <a:pt x="0" y="72"/>
                    <a:pt x="20" y="93"/>
                    <a:pt x="46" y="93"/>
                  </a:cubicBezTo>
                  <a:cubicBezTo>
                    <a:pt x="72" y="93"/>
                    <a:pt x="688" y="98"/>
                    <a:pt x="836" y="93"/>
                  </a:cubicBezTo>
                  <a:cubicBezTo>
                    <a:pt x="857" y="92"/>
                    <a:pt x="875" y="96"/>
                    <a:pt x="889" y="102"/>
                  </a:cubicBezTo>
                  <a:cubicBezTo>
                    <a:pt x="889" y="876"/>
                    <a:pt x="889" y="876"/>
                    <a:pt x="889" y="876"/>
                  </a:cubicBezTo>
                  <a:cubicBezTo>
                    <a:pt x="898" y="817"/>
                    <a:pt x="942" y="718"/>
                    <a:pt x="1050" y="695"/>
                  </a:cubicBezTo>
                  <a:cubicBezTo>
                    <a:pt x="1050" y="202"/>
                    <a:pt x="1050" y="202"/>
                    <a:pt x="1050" y="202"/>
                  </a:cubicBezTo>
                  <a:cubicBezTo>
                    <a:pt x="1050" y="186"/>
                    <a:pt x="1050" y="186"/>
                    <a:pt x="1050" y="186"/>
                  </a:cubicBezTo>
                  <a:cubicBezTo>
                    <a:pt x="1041" y="128"/>
                    <a:pt x="997" y="29"/>
                    <a:pt x="889" y="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Freeform 143"/>
            <p:cNvSpPr/>
            <p:nvPr/>
          </p:nvSpPr>
          <p:spPr bwMode="auto">
            <a:xfrm>
              <a:off x="4419041" y="1420199"/>
              <a:ext cx="1500618" cy="1374192"/>
            </a:xfrm>
            <a:custGeom>
              <a:avLst/>
              <a:gdLst>
                <a:gd name="T0" fmla="*/ 1004 w 1051"/>
                <a:gd name="T1" fmla="*/ 1 h 963"/>
                <a:gd name="T2" fmla="*/ 218 w 1051"/>
                <a:gd name="T3" fmla="*/ 1 h 963"/>
                <a:gd name="T4" fmla="*/ 161 w 1051"/>
                <a:gd name="T5" fmla="*/ 6 h 963"/>
                <a:gd name="T6" fmla="*/ 0 w 1051"/>
                <a:gd name="T7" fmla="*/ 187 h 963"/>
                <a:gd name="T8" fmla="*/ 0 w 1051"/>
                <a:gd name="T9" fmla="*/ 201 h 963"/>
                <a:gd name="T10" fmla="*/ 0 w 1051"/>
                <a:gd name="T11" fmla="*/ 783 h 963"/>
                <a:gd name="T12" fmla="*/ 161 w 1051"/>
                <a:gd name="T13" fmla="*/ 963 h 963"/>
                <a:gd name="T14" fmla="*/ 161 w 1051"/>
                <a:gd name="T15" fmla="*/ 102 h 963"/>
                <a:gd name="T16" fmla="*/ 214 w 1051"/>
                <a:gd name="T17" fmla="*/ 93 h 963"/>
                <a:gd name="T18" fmla="*/ 1005 w 1051"/>
                <a:gd name="T19" fmla="*/ 93 h 963"/>
                <a:gd name="T20" fmla="*/ 1051 w 1051"/>
                <a:gd name="T21" fmla="*/ 46 h 963"/>
                <a:gd name="T22" fmla="*/ 1004 w 1051"/>
                <a:gd name="T23" fmla="*/ 1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1" h="963">
                  <a:moveTo>
                    <a:pt x="1004" y="1"/>
                  </a:moveTo>
                  <a:cubicBezTo>
                    <a:pt x="998" y="1"/>
                    <a:pt x="364" y="6"/>
                    <a:pt x="218" y="1"/>
                  </a:cubicBezTo>
                  <a:cubicBezTo>
                    <a:pt x="197" y="0"/>
                    <a:pt x="178" y="2"/>
                    <a:pt x="161" y="6"/>
                  </a:cubicBezTo>
                  <a:cubicBezTo>
                    <a:pt x="53" y="29"/>
                    <a:pt x="9" y="129"/>
                    <a:pt x="0" y="187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108" y="806"/>
                    <a:pt x="152" y="905"/>
                    <a:pt x="161" y="963"/>
                  </a:cubicBezTo>
                  <a:cubicBezTo>
                    <a:pt x="161" y="102"/>
                    <a:pt x="161" y="102"/>
                    <a:pt x="161" y="102"/>
                  </a:cubicBezTo>
                  <a:cubicBezTo>
                    <a:pt x="176" y="96"/>
                    <a:pt x="193" y="92"/>
                    <a:pt x="214" y="93"/>
                  </a:cubicBezTo>
                  <a:cubicBezTo>
                    <a:pt x="363" y="98"/>
                    <a:pt x="979" y="93"/>
                    <a:pt x="1005" y="93"/>
                  </a:cubicBezTo>
                  <a:cubicBezTo>
                    <a:pt x="1031" y="93"/>
                    <a:pt x="1051" y="72"/>
                    <a:pt x="1051" y="46"/>
                  </a:cubicBezTo>
                  <a:cubicBezTo>
                    <a:pt x="1051" y="21"/>
                    <a:pt x="1030" y="1"/>
                    <a:pt x="1004" y="1"/>
                  </a:cubicBezTo>
                  <a:close/>
                </a:path>
              </a:pathLst>
            </a:custGeom>
            <a:solidFill>
              <a:srgbClr val="FE978C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5590688" y="1789283"/>
              <a:ext cx="3206561" cy="3080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Command line functions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-13976" y="2860420"/>
              <a:ext cx="3607258" cy="3080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l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Graphical, interactive tools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5131804" y="3877875"/>
              <a:ext cx="3932917" cy="3080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l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Simulink blocks and examples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590452" y="3300820"/>
              <a:ext cx="536130" cy="53613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590452" y="1230720"/>
              <a:ext cx="536130" cy="536130"/>
            </a:xfrm>
            <a:prstGeom prst="ellipse">
              <a:avLst/>
            </a:prstGeom>
            <a:solidFill>
              <a:srgbClr val="FE978C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881223" y="2324222"/>
              <a:ext cx="536130" cy="53613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" name="TextBox 682"/>
            <p:cNvSpPr txBox="1"/>
            <p:nvPr/>
          </p:nvSpPr>
          <p:spPr>
            <a:xfrm>
              <a:off x="5689271" y="1290897"/>
              <a:ext cx="317811" cy="498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/>
              <a:r>
                <a:rPr lang="en-US" sz="3600" dirty="0" smtClean="0"/>
                <a:t>A</a:t>
              </a:r>
              <a:endParaRPr lang="en-US" sz="3600" dirty="0"/>
            </a:p>
          </p:txBody>
        </p:sp>
        <p:sp>
          <p:nvSpPr>
            <p:cNvPr id="26" name="TextBox 682"/>
            <p:cNvSpPr txBox="1"/>
            <p:nvPr/>
          </p:nvSpPr>
          <p:spPr>
            <a:xfrm>
              <a:off x="5689271" y="3379577"/>
              <a:ext cx="317811" cy="4982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/>
              <a:r>
                <a:rPr lang="en-US" altLang="zh-CN" sz="3600" dirty="0" smtClean="0"/>
                <a:t>C</a:t>
              </a:r>
              <a:endParaRPr lang="zh-CN" altLang="en-US" sz="3600" dirty="0"/>
            </a:p>
          </p:txBody>
        </p:sp>
        <p:sp>
          <p:nvSpPr>
            <p:cNvPr id="27" name="TextBox 682"/>
            <p:cNvSpPr txBox="1"/>
            <p:nvPr/>
          </p:nvSpPr>
          <p:spPr>
            <a:xfrm>
              <a:off x="2960126" y="2361359"/>
              <a:ext cx="379106" cy="4992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bg1"/>
                  </a:solidFill>
                  <a:latin typeface="方正中等线简体" pitchFamily="65" charset="-122"/>
                  <a:ea typeface="方正中等线简体" pitchFamily="65" charset="-122"/>
                </a:defRPr>
              </a:lvl1pPr>
            </a:lstStyle>
            <a:p>
              <a:pPr algn="ctr"/>
              <a:r>
                <a:rPr lang="en-US" altLang="zh-CN" sz="3600" dirty="0" smtClean="0"/>
                <a:t>B</a:t>
              </a:r>
              <a:endParaRPr lang="zh-CN" altLang="en-US" sz="3600" dirty="0"/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759304" y="803187"/>
              <a:ext cx="3290918" cy="545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284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The toolbox provides three categories of tools: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 bwMode="auto">
          <a:xfrm>
            <a:off x="7929245" y="3219450"/>
            <a:ext cx="40011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algn="l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view the MATLAB code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:</a:t>
            </a:r>
            <a:endParaRPr lang="en-US" altLang="zh-CN" sz="20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lvl="0" algn="l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type function_name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4709795"/>
            <a:ext cx="4915535" cy="159258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0" y="5753735"/>
            <a:ext cx="1165860" cy="96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233729" y="1523450"/>
            <a:ext cx="7671410" cy="4659630"/>
            <a:chOff x="931860" y="1155460"/>
            <a:chExt cx="5357207" cy="3253978"/>
          </a:xfrm>
        </p:grpSpPr>
        <p:cxnSp>
          <p:nvCxnSpPr>
            <p:cNvPr id="10" name="直接连接符 9"/>
            <p:cNvCxnSpPr/>
            <p:nvPr/>
          </p:nvCxnSpPr>
          <p:spPr>
            <a:xfrm rot="18900000">
              <a:off x="1971641" y="2702866"/>
              <a:ext cx="756137" cy="0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1668287" y="1371542"/>
              <a:ext cx="2791912" cy="493551"/>
            </a:xfrm>
            <a:prstGeom prst="rect">
              <a:avLst/>
            </a:prstGeom>
            <a:noFill/>
          </p:spPr>
          <p:txBody>
            <a:bodyPr vert="horz" wrap="none" lIns="91440" tIns="45720" rIns="91440" bIns="45720" numCol="1" anchor="t" anchorCtr="0" compatLnSpc="0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spc="300">
                  <a:solidFill>
                    <a:srgbClr val="8BC92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lvl="0" algn="l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test your fuzzy system 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  <a:p>
              <a:pPr lvl="0" algn="l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in simulink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  <a:sym typeface="+mn-ea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rot="18900000">
              <a:off x="4228104" y="2702866"/>
              <a:ext cx="756137" cy="0"/>
            </a:xfrm>
            <a:prstGeom prst="line">
              <a:avLst/>
            </a:prstGeom>
            <a:ln w="3175">
              <a:solidFill>
                <a:schemeClr val="bg2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9"/>
            <p:cNvSpPr txBox="1">
              <a:spLocks noChangeArrowheads="1"/>
            </p:cNvSpPr>
            <p:nvPr/>
          </p:nvSpPr>
          <p:spPr bwMode="auto">
            <a:xfrm>
              <a:off x="931860" y="3699931"/>
              <a:ext cx="1993716" cy="70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spc="3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ea"/>
                </a:rPr>
                <a:t>create and edit fuzzy inference systems</a:t>
              </a:r>
              <a:endPara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endParaRPr>
            </a:p>
          </p:txBody>
        </p: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4525061" y="1155460"/>
              <a:ext cx="1764006" cy="709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3296" tIns="46648" rIns="93296" bIns="46648" numCol="1" anchor="t" anchorCtr="0" compatLnSpc="1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run your own </a:t>
              </a:r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stand-alone C programs</a:t>
              </a:r>
              <a:endPara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47336" y="2971177"/>
              <a:ext cx="728363" cy="728363"/>
              <a:chOff x="1302940" y="2971177"/>
              <a:chExt cx="728363" cy="728363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302940" y="2971177"/>
                <a:ext cx="728363" cy="72836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TextBox 19"/>
              <p:cNvSpPr txBox="1">
                <a:spLocks noChangeArrowheads="1"/>
              </p:cNvSpPr>
              <p:nvPr/>
            </p:nvSpPr>
            <p:spPr bwMode="auto">
              <a:xfrm>
                <a:off x="1371764" y="3115228"/>
                <a:ext cx="566214" cy="452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01</a:t>
                </a:r>
                <a:endPara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2590814" y="1829388"/>
              <a:ext cx="728363" cy="728363"/>
              <a:chOff x="2446418" y="1829388"/>
              <a:chExt cx="728363" cy="728363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446418" y="1829388"/>
                <a:ext cx="728363" cy="728363"/>
              </a:xfrm>
              <a:prstGeom prst="ellipse">
                <a:avLst/>
              </a:prstGeom>
              <a:solidFill>
                <a:srgbClr val="FE97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TextBox 19"/>
              <p:cNvSpPr txBox="1">
                <a:spLocks noChangeArrowheads="1"/>
              </p:cNvSpPr>
              <p:nvPr/>
            </p:nvSpPr>
            <p:spPr bwMode="auto">
              <a:xfrm>
                <a:off x="2527495" y="1980240"/>
                <a:ext cx="566214" cy="451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3296" tIns="46648" rIns="93296" bIns="46648" numCol="1" anchor="t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02</a:t>
                </a:r>
                <a:endPara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p:grpSp>
      </p:grpSp>
      <p:cxnSp>
        <p:nvCxnSpPr>
          <p:cNvPr id="51" name="直接连接符 50"/>
          <p:cNvCxnSpPr/>
          <p:nvPr/>
        </p:nvCxnSpPr>
        <p:spPr>
          <a:xfrm flipH="1">
            <a:off x="4739005" y="3022600"/>
            <a:ext cx="2246630" cy="2095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/>
          <p:cNvSpPr/>
          <p:nvPr/>
        </p:nvSpPr>
        <p:spPr>
          <a:xfrm>
            <a:off x="7048477" y="2488501"/>
            <a:ext cx="1043001" cy="1043001"/>
          </a:xfrm>
          <a:prstGeom prst="ellipse">
            <a:avLst/>
          </a:prstGeom>
          <a:solidFill>
            <a:srgbClr val="FE9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53" name="TextBox 19"/>
          <p:cNvSpPr txBox="1">
            <a:spLocks noChangeArrowheads="1"/>
          </p:cNvSpPr>
          <p:nvPr/>
        </p:nvSpPr>
        <p:spPr bwMode="auto">
          <a:xfrm>
            <a:off x="7164577" y="2710233"/>
            <a:ext cx="810807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03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54" name="文本框 40"/>
          <p:cNvSpPr>
            <a:spLocks noChangeArrowheads="1"/>
          </p:cNvSpPr>
          <p:nvPr/>
        </p:nvSpPr>
        <p:spPr bwMode="auto">
          <a:xfrm>
            <a:off x="1850797" y="341873"/>
            <a:ext cx="661543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What Can the Fuzzy Logic Toolbox Do?</a:t>
            </a:r>
            <a:endParaRPr lang="zh-CN" altLang="en-US" sz="2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6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9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接连接符 61"/>
          <p:cNvCxnSpPr/>
          <p:nvPr/>
        </p:nvCxnSpPr>
        <p:spPr>
          <a:xfrm>
            <a:off x="8054340" y="3341370"/>
            <a:ext cx="850900" cy="79756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8721597" y="4144473"/>
            <a:ext cx="1043001" cy="10430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8838145" y="4320908"/>
            <a:ext cx="810807" cy="646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96" tIns="46648" rIns="93296" bIns="46648" numCol="1" anchor="t" anchorCtr="0" compatLnSpc="1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04</a:t>
            </a:r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5" name="TextBox 17"/>
          <p:cNvSpPr txBox="1"/>
          <p:nvPr/>
        </p:nvSpPr>
        <p:spPr bwMode="auto">
          <a:xfrm>
            <a:off x="7486015" y="5187950"/>
            <a:ext cx="4527550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1600" spc="300">
                <a:solidFill>
                  <a:srgbClr val="8BC9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algn="l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create your own tools to customize the Fuzzy Logic Toolbox or harness it with another toolbox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40"/>
          <p:cNvSpPr>
            <a:spLocks noChangeArrowheads="1"/>
          </p:cNvSpPr>
          <p:nvPr/>
        </p:nvSpPr>
        <p:spPr bwMode="auto">
          <a:xfrm>
            <a:off x="1850797" y="341873"/>
            <a:ext cx="7912100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Introductory Example: Fuzzy vs. Non-Fuzzy</a:t>
            </a:r>
            <a:endParaRPr lang="zh-CN" altLang="en-US" sz="2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26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-13335" y="939799"/>
            <a:ext cx="12190413" cy="53182"/>
            <a:chOff x="0" y="542924"/>
            <a:chExt cx="12190413" cy="53182"/>
          </a:xfrm>
        </p:grpSpPr>
        <p:sp>
          <p:nvSpPr>
            <p:cNvPr id="56" name="圆角矩形 39"/>
            <p:cNvSpPr>
              <a:spLocks noChangeArrowheads="1"/>
            </p:cNvSpPr>
            <p:nvPr/>
          </p:nvSpPr>
          <p:spPr bwMode="auto">
            <a:xfrm>
              <a:off x="4184680" y="542925"/>
              <a:ext cx="8005733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圆角矩形 39"/>
            <p:cNvSpPr>
              <a:spLocks noChangeArrowheads="1"/>
            </p:cNvSpPr>
            <p:nvPr/>
          </p:nvSpPr>
          <p:spPr bwMode="auto">
            <a:xfrm>
              <a:off x="0" y="542924"/>
              <a:ext cx="762000" cy="53181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>
              <a:noFill/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0636" y="218237"/>
            <a:ext cx="1201290" cy="755738"/>
            <a:chOff x="6404855" y="1211527"/>
            <a:chExt cx="1201290" cy="755738"/>
          </a:xfrm>
        </p:grpSpPr>
        <p:sp>
          <p:nvSpPr>
            <p:cNvPr id="59" name="任意多边形 83"/>
            <p:cNvSpPr/>
            <p:nvPr/>
          </p:nvSpPr>
          <p:spPr bwMode="auto">
            <a:xfrm rot="16377237">
              <a:off x="6641486" y="1212289"/>
              <a:ext cx="755738" cy="754214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>
              <a:gsLst>
                <a:gs pos="0">
                  <a:srgbClr val="0070C0">
                    <a:alpha val="44000"/>
                  </a:srgbClr>
                </a:gs>
                <a:gs pos="100000">
                  <a:srgbClr val="00B0F0"/>
                </a:gs>
              </a:gsLst>
              <a:lin ang="8100000" scaled="1"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>
                <a:solidFill>
                  <a:srgbClr val="FFFFFF"/>
                </a:solidFill>
              </a:endParaRPr>
            </a:p>
          </p:txBody>
        </p:sp>
        <p:sp>
          <p:nvSpPr>
            <p:cNvPr id="60" name="TextBox 8"/>
            <p:cNvSpPr txBox="1"/>
            <p:nvPr/>
          </p:nvSpPr>
          <p:spPr>
            <a:xfrm>
              <a:off x="6404855" y="1253660"/>
              <a:ext cx="120129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spc="-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sz="3600" b="1" spc="-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290445" y="1383030"/>
            <a:ext cx="7335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Given numbers between 0 and 10 (where 10 is excellent) that represent the quality of the service and the quality of the food, 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respectively, at a restaurant, what should the percentage of tipping be?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zh-CN" altLang="en-US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Compare in two ways：</a:t>
            </a:r>
            <a:r>
              <a:rPr lang="en-US" altLang="zh-CN" sz="2000" b="1" spc="3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Non-fuzzy &amp; fuzzy</a:t>
            </a:r>
            <a:endParaRPr lang="en-US" altLang="zh-CN" sz="2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verview of fuzzy logic tool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3199</Words>
  <Application>WPS 演示</Application>
  <PresentationFormat>自定义</PresentationFormat>
  <Paragraphs>206</Paragraphs>
  <Slides>14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Source Han Sans ExtraLight</vt:lpstr>
      <vt:lpstr>微软雅黑</vt:lpstr>
      <vt:lpstr>Times New Roman</vt:lpstr>
      <vt:lpstr>Calibri</vt:lpstr>
      <vt:lpstr>Impact</vt:lpstr>
      <vt:lpstr>方正中等线简体</vt:lpstr>
      <vt:lpstr>Impact MT Std</vt:lpstr>
      <vt:lpstr>Arial Unicode MS</vt:lpstr>
      <vt:lpstr>等线 Light</vt:lpstr>
      <vt:lpstr>等线</vt:lpstr>
      <vt:lpstr>Overview of fuzzy logic toolbox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彩色泡泡</dc:title>
  <dc:creator>第一PPT</dc:creator>
  <cp:keywords>www.1ppt.com</cp:keywords>
  <dc:description>www.1ppt.com</dc:description>
  <cp:lastModifiedBy>wyt</cp:lastModifiedBy>
  <cp:revision>925</cp:revision>
  <dcterms:created xsi:type="dcterms:W3CDTF">2015-12-01T09:06:00Z</dcterms:created>
  <dcterms:modified xsi:type="dcterms:W3CDTF">2018-11-20T02:52:21Z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2052-10.1.0.7668</vt:lpwstr>
  </property>
</Properties>
</file>