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2" r:id="rId4"/>
    <p:sldId id="259" r:id="rId5"/>
    <p:sldId id="261" r:id="rId6"/>
    <p:sldId id="264" r:id="rId7"/>
    <p:sldId id="266" r:id="rId8"/>
    <p:sldId id="267" r:id="rId9"/>
    <p:sldId id="268" r:id="rId10"/>
    <p:sldId id="271" r:id="rId11"/>
    <p:sldId id="272" r:id="rId12"/>
    <p:sldId id="273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3"/>
    <p:restoredTop sz="94660"/>
  </p:normalViewPr>
  <p:slideViewPr>
    <p:cSldViewPr showGuides="1">
      <p:cViewPr>
        <p:scale>
          <a:sx n="66" d="100"/>
          <a:sy n="66" d="100"/>
        </p:scale>
        <p:origin x="-1284" y="-684"/>
      </p:cViewPr>
      <p:guideLst>
        <p:guide orient="horz" pos="2160"/>
        <p:guide pos="29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01A07-315E-4ED6-9040-F28F901FE8D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2A8E14-28D1-42BF-BE47-74ADA100738A}">
      <dgm:prSet phldrT="[文本]"/>
      <dgm:spPr/>
      <dgm:t>
        <a:bodyPr/>
        <a:lstStyle/>
        <a:p>
          <a:r>
            <a:rPr lang="en-US" altLang="zh-CN" dirty="0" err="1"/>
            <a:t>VScode</a:t>
          </a:r>
          <a:r>
            <a:rPr lang="zh-CN" altLang="en-US" dirty="0"/>
            <a:t>简介</a:t>
          </a:r>
        </a:p>
      </dgm:t>
    </dgm:pt>
    <dgm:pt modelId="{8A689E21-C286-4DC7-96E9-5F92784C6FCE}" cxnId="{C8E71CC0-13E8-423F-83E2-D99E02A5E6CF}" type="parTrans">
      <dgm:prSet/>
      <dgm:spPr/>
      <dgm:t>
        <a:bodyPr/>
        <a:lstStyle/>
        <a:p>
          <a:endParaRPr lang="zh-CN" altLang="en-US"/>
        </a:p>
      </dgm:t>
    </dgm:pt>
    <dgm:pt modelId="{6BA0330F-C16E-4951-ADEA-EBE111EC7718}" cxnId="{C8E71CC0-13E8-423F-83E2-D99E02A5E6CF}" type="sibTrans">
      <dgm:prSet/>
      <dgm:spPr/>
      <dgm:t>
        <a:bodyPr/>
        <a:lstStyle/>
        <a:p>
          <a:endParaRPr lang="zh-CN" altLang="en-US"/>
        </a:p>
      </dgm:t>
    </dgm:pt>
    <dgm:pt modelId="{05811871-AEB5-43F4-AF50-E14C55539969}">
      <dgm:prSet phldrT="[文本]"/>
      <dgm:spPr/>
      <dgm:t>
        <a:bodyPr/>
        <a:lstStyle/>
        <a:p>
          <a:r>
            <a:rPr lang="en-US" altLang="zh-CN" dirty="0" err="1"/>
            <a:t>VScode</a:t>
          </a:r>
          <a:r>
            <a:rPr lang="zh-CN" altLang="en-US" dirty="0"/>
            <a:t>插件开发流程</a:t>
          </a:r>
        </a:p>
      </dgm:t>
    </dgm:pt>
    <dgm:pt modelId="{626275C2-7BF5-42CF-B5F2-A8124AF364E5}" cxnId="{20163B62-867F-410E-AD3B-C47FC1CE0713}" type="parTrans">
      <dgm:prSet/>
      <dgm:spPr/>
      <dgm:t>
        <a:bodyPr/>
        <a:lstStyle/>
        <a:p>
          <a:endParaRPr lang="zh-CN" altLang="en-US"/>
        </a:p>
      </dgm:t>
    </dgm:pt>
    <dgm:pt modelId="{D152B04E-71C9-4B11-9A85-C9E2148A4EE3}" cxnId="{20163B62-867F-410E-AD3B-C47FC1CE0713}" type="sibTrans">
      <dgm:prSet/>
      <dgm:spPr/>
      <dgm:t>
        <a:bodyPr/>
        <a:lstStyle/>
        <a:p>
          <a:endParaRPr lang="zh-CN" altLang="en-US"/>
        </a:p>
      </dgm:t>
    </dgm:pt>
    <dgm:pt modelId="{39AC3414-1D4A-415F-900E-C085CA791EED}">
      <dgm:prSet phldrT="[文本]"/>
      <dgm:spPr/>
      <dgm:t>
        <a:bodyPr/>
        <a:lstStyle/>
        <a:p>
          <a:r>
            <a:rPr lang="zh-CN" altLang="en-US" dirty="0"/>
            <a:t>语言服务器示例</a:t>
          </a:r>
        </a:p>
      </dgm:t>
    </dgm:pt>
    <dgm:pt modelId="{7CFFED16-3E9B-478C-B359-6CE307B7C5D2}" cxnId="{7E279246-456C-4B19-9273-189082879EBB}" type="parTrans">
      <dgm:prSet/>
      <dgm:spPr/>
      <dgm:t>
        <a:bodyPr/>
        <a:lstStyle/>
        <a:p>
          <a:endParaRPr lang="zh-CN" altLang="en-US"/>
        </a:p>
      </dgm:t>
    </dgm:pt>
    <dgm:pt modelId="{D3908646-C6C6-485F-B691-5D7FA8FA9449}" cxnId="{7E279246-456C-4B19-9273-189082879EBB}" type="sibTrans">
      <dgm:prSet/>
      <dgm:spPr/>
      <dgm:t>
        <a:bodyPr/>
        <a:lstStyle/>
        <a:p>
          <a:endParaRPr lang="zh-CN" altLang="en-US"/>
        </a:p>
      </dgm:t>
    </dgm:pt>
    <dgm:pt modelId="{E31ED515-BB59-433A-9F09-C910344183F4}" type="pres">
      <dgm:prSet presAssocID="{38001A07-315E-4ED6-9040-F28F901FE8D1}" presName="Name0" presStyleCnt="0">
        <dgm:presLayoutVars>
          <dgm:dir/>
          <dgm:resizeHandles val="exact"/>
        </dgm:presLayoutVars>
      </dgm:prSet>
      <dgm:spPr/>
    </dgm:pt>
    <dgm:pt modelId="{2A89D696-150A-4296-A6A9-4BCF448F4F1F}" type="pres">
      <dgm:prSet presAssocID="{E42A8E14-28D1-42BF-BE47-74ADA100738A}" presName="composite" presStyleCnt="0"/>
      <dgm:spPr/>
    </dgm:pt>
    <dgm:pt modelId="{532773AF-0886-49F8-A125-A6CE939E984A}" type="pres">
      <dgm:prSet presAssocID="{E42A8E14-28D1-42BF-BE47-74ADA100738A}" presName="rect1" presStyleLbl="trAlignAcc1" presStyleIdx="0" presStyleCnt="3">
        <dgm:presLayoutVars>
          <dgm:bulletEnabled val="1"/>
        </dgm:presLayoutVars>
      </dgm:prSet>
      <dgm:spPr/>
    </dgm:pt>
    <dgm:pt modelId="{355AB708-724E-438F-A371-3525ADF7A7F8}" type="pres">
      <dgm:prSet presAssocID="{E42A8E14-28D1-42BF-BE47-74ADA100738A}" presName="rect2" presStyleLbl="fgImgPlace1" presStyleIdx="0" presStyleCnt="3" custLinFactNeighborX="-80335" custLinFactNeighborY="7969"/>
      <dgm:spPr/>
    </dgm:pt>
    <dgm:pt modelId="{9DA8C9E6-5C04-48A0-A434-A1F074D736D4}" type="pres">
      <dgm:prSet presAssocID="{6BA0330F-C16E-4951-ADEA-EBE111EC7718}" presName="sibTrans" presStyleCnt="0"/>
      <dgm:spPr/>
    </dgm:pt>
    <dgm:pt modelId="{3159A984-A658-444D-8289-52678286DFAC}" type="pres">
      <dgm:prSet presAssocID="{05811871-AEB5-43F4-AF50-E14C55539969}" presName="composite" presStyleCnt="0"/>
      <dgm:spPr/>
    </dgm:pt>
    <dgm:pt modelId="{44734E4D-AC27-4765-81FA-7EA38EC91CC2}" type="pres">
      <dgm:prSet presAssocID="{05811871-AEB5-43F4-AF50-E14C55539969}" presName="rect1" presStyleLbl="trAlignAcc1" presStyleIdx="1" presStyleCnt="3" custScaleX="133129">
        <dgm:presLayoutVars>
          <dgm:bulletEnabled val="1"/>
        </dgm:presLayoutVars>
      </dgm:prSet>
      <dgm:spPr/>
    </dgm:pt>
    <dgm:pt modelId="{59193314-9308-4E05-A334-B3907B0A8C34}" type="pres">
      <dgm:prSet presAssocID="{05811871-AEB5-43F4-AF50-E14C55539969}" presName="rect2" presStyleLbl="fgImgPlace1" presStyleIdx="1" presStyleCnt="3" custLinFactNeighborX="-75173" custLinFactNeighborY="3004"/>
      <dgm:spPr/>
    </dgm:pt>
    <dgm:pt modelId="{390F7EBC-56EB-40D6-B781-4379115160B3}" type="pres">
      <dgm:prSet presAssocID="{D152B04E-71C9-4B11-9A85-C9E2148A4EE3}" presName="sibTrans" presStyleCnt="0"/>
      <dgm:spPr/>
    </dgm:pt>
    <dgm:pt modelId="{4B052CBF-4EEC-4505-8CF5-0559E5C3005A}" type="pres">
      <dgm:prSet presAssocID="{39AC3414-1D4A-415F-900E-C085CA791EED}" presName="composite" presStyleCnt="0"/>
      <dgm:spPr/>
    </dgm:pt>
    <dgm:pt modelId="{BB79B70C-E7B9-41DE-9562-31C9D651D7C2}" type="pres">
      <dgm:prSet presAssocID="{39AC3414-1D4A-415F-900E-C085CA791EED}" presName="rect1" presStyleLbl="trAlignAcc1" presStyleIdx="2" presStyleCnt="3">
        <dgm:presLayoutVars>
          <dgm:bulletEnabled val="1"/>
        </dgm:presLayoutVars>
      </dgm:prSet>
      <dgm:spPr/>
    </dgm:pt>
    <dgm:pt modelId="{76C91F59-8215-4BDF-8FE1-07F2ED8AFB97}" type="pres">
      <dgm:prSet presAssocID="{39AC3414-1D4A-415F-900E-C085CA791EED}" presName="rect2" presStyleLbl="fgImgPlace1" presStyleIdx="2" presStyleCnt="3" custLinFactNeighborX="-80335" custLinFactNeighborY="-2988"/>
      <dgm:spPr/>
    </dgm:pt>
  </dgm:ptLst>
  <dgm:cxnLst>
    <dgm:cxn modelId="{88BD0526-9583-435A-9F3F-3A6672095F8A}" type="presOf" srcId="{38001A07-315E-4ED6-9040-F28F901FE8D1}" destId="{E31ED515-BB59-433A-9F09-C910344183F4}" srcOrd="0" destOrd="0" presId="urn:microsoft.com/office/officeart/2008/layout/PictureStrips"/>
    <dgm:cxn modelId="{20163B62-867F-410E-AD3B-C47FC1CE0713}" srcId="{38001A07-315E-4ED6-9040-F28F901FE8D1}" destId="{05811871-AEB5-43F4-AF50-E14C55539969}" srcOrd="1" destOrd="0" parTransId="{626275C2-7BF5-42CF-B5F2-A8124AF364E5}" sibTransId="{D152B04E-71C9-4B11-9A85-C9E2148A4EE3}"/>
    <dgm:cxn modelId="{7E279246-456C-4B19-9273-189082879EBB}" srcId="{38001A07-315E-4ED6-9040-F28F901FE8D1}" destId="{39AC3414-1D4A-415F-900E-C085CA791EED}" srcOrd="2" destOrd="0" parTransId="{7CFFED16-3E9B-478C-B359-6CE307B7C5D2}" sibTransId="{D3908646-C6C6-485F-B691-5D7FA8FA9449}"/>
    <dgm:cxn modelId="{27C6ABA8-EAE1-422C-84EB-581351845250}" type="presOf" srcId="{05811871-AEB5-43F4-AF50-E14C55539969}" destId="{44734E4D-AC27-4765-81FA-7EA38EC91CC2}" srcOrd="0" destOrd="0" presId="urn:microsoft.com/office/officeart/2008/layout/PictureStrips"/>
    <dgm:cxn modelId="{404E22B0-3A8D-4771-AFEF-3E2B79D70E8C}" type="presOf" srcId="{E42A8E14-28D1-42BF-BE47-74ADA100738A}" destId="{532773AF-0886-49F8-A125-A6CE939E984A}" srcOrd="0" destOrd="0" presId="urn:microsoft.com/office/officeart/2008/layout/PictureStrips"/>
    <dgm:cxn modelId="{C8E71CC0-13E8-423F-83E2-D99E02A5E6CF}" srcId="{38001A07-315E-4ED6-9040-F28F901FE8D1}" destId="{E42A8E14-28D1-42BF-BE47-74ADA100738A}" srcOrd="0" destOrd="0" parTransId="{8A689E21-C286-4DC7-96E9-5F92784C6FCE}" sibTransId="{6BA0330F-C16E-4951-ADEA-EBE111EC7718}"/>
    <dgm:cxn modelId="{300609CA-CA9C-47C3-9462-E66B4C3F9D19}" type="presOf" srcId="{39AC3414-1D4A-415F-900E-C085CA791EED}" destId="{BB79B70C-E7B9-41DE-9562-31C9D651D7C2}" srcOrd="0" destOrd="0" presId="urn:microsoft.com/office/officeart/2008/layout/PictureStrips"/>
    <dgm:cxn modelId="{7F910657-9363-474E-9E19-4F035CEDE391}" type="presParOf" srcId="{E31ED515-BB59-433A-9F09-C910344183F4}" destId="{2A89D696-150A-4296-A6A9-4BCF448F4F1F}" srcOrd="0" destOrd="0" presId="urn:microsoft.com/office/officeart/2008/layout/PictureStrips"/>
    <dgm:cxn modelId="{BA4F07B1-602B-4576-905D-3DBBE2D72AC8}" type="presParOf" srcId="{2A89D696-150A-4296-A6A9-4BCF448F4F1F}" destId="{532773AF-0886-49F8-A125-A6CE939E984A}" srcOrd="0" destOrd="0" presId="urn:microsoft.com/office/officeart/2008/layout/PictureStrips"/>
    <dgm:cxn modelId="{82C66835-D569-452D-8C3C-9B21F4309970}" type="presParOf" srcId="{2A89D696-150A-4296-A6A9-4BCF448F4F1F}" destId="{355AB708-724E-438F-A371-3525ADF7A7F8}" srcOrd="1" destOrd="0" presId="urn:microsoft.com/office/officeart/2008/layout/PictureStrips"/>
    <dgm:cxn modelId="{1AE6CE4E-742B-4F2F-8F56-7A703F69D0D1}" type="presParOf" srcId="{E31ED515-BB59-433A-9F09-C910344183F4}" destId="{9DA8C9E6-5C04-48A0-A434-A1F074D736D4}" srcOrd="1" destOrd="0" presId="urn:microsoft.com/office/officeart/2008/layout/PictureStrips"/>
    <dgm:cxn modelId="{F5FBBD97-66D0-4F7A-936A-F758485A73FB}" type="presParOf" srcId="{E31ED515-BB59-433A-9F09-C910344183F4}" destId="{3159A984-A658-444D-8289-52678286DFAC}" srcOrd="2" destOrd="0" presId="urn:microsoft.com/office/officeart/2008/layout/PictureStrips"/>
    <dgm:cxn modelId="{93C4A672-8D22-43C3-A2CC-98840162D5AC}" type="presParOf" srcId="{3159A984-A658-444D-8289-52678286DFAC}" destId="{44734E4D-AC27-4765-81FA-7EA38EC91CC2}" srcOrd="0" destOrd="0" presId="urn:microsoft.com/office/officeart/2008/layout/PictureStrips"/>
    <dgm:cxn modelId="{159D00A9-0052-476A-BB97-4B23300304E2}" type="presParOf" srcId="{3159A984-A658-444D-8289-52678286DFAC}" destId="{59193314-9308-4E05-A334-B3907B0A8C34}" srcOrd="1" destOrd="0" presId="urn:microsoft.com/office/officeart/2008/layout/PictureStrips"/>
    <dgm:cxn modelId="{3DB8161A-24BB-46D3-9361-C1CACE1F4E2F}" type="presParOf" srcId="{E31ED515-BB59-433A-9F09-C910344183F4}" destId="{390F7EBC-56EB-40D6-B781-4379115160B3}" srcOrd="3" destOrd="0" presId="urn:microsoft.com/office/officeart/2008/layout/PictureStrips"/>
    <dgm:cxn modelId="{F0400145-BDE2-4D00-AD7C-D6716B19B9F1}" type="presParOf" srcId="{E31ED515-BB59-433A-9F09-C910344183F4}" destId="{4B052CBF-4EEC-4505-8CF5-0559E5C3005A}" srcOrd="4" destOrd="0" presId="urn:microsoft.com/office/officeart/2008/layout/PictureStrips"/>
    <dgm:cxn modelId="{547650B7-73C1-4F2F-835E-BA8C0E1C0EC8}" type="presParOf" srcId="{4B052CBF-4EEC-4505-8CF5-0559E5C3005A}" destId="{BB79B70C-E7B9-41DE-9562-31C9D651D7C2}" srcOrd="0" destOrd="0" presId="urn:microsoft.com/office/officeart/2008/layout/PictureStrips"/>
    <dgm:cxn modelId="{1E495E50-C4C3-4CDD-B1D7-97DEFB3B10DA}" type="presParOf" srcId="{4B052CBF-4EEC-4505-8CF5-0559E5C3005A}" destId="{76C91F59-8215-4BDF-8FE1-07F2ED8AFB9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773AF-0886-49F8-A125-A6CE939E984A}">
      <dsp:nvSpPr>
        <dsp:cNvPr id="0" name=""/>
        <dsp:cNvSpPr/>
      </dsp:nvSpPr>
      <dsp:spPr>
        <a:xfrm>
          <a:off x="1443275" y="266803"/>
          <a:ext cx="3348990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VScode</a:t>
          </a:r>
          <a:r>
            <a:rPr lang="zh-CN" altLang="en-US" sz="2800" kern="1200" dirty="0"/>
            <a:t>简介</a:t>
          </a:r>
        </a:p>
      </dsp:txBody>
      <dsp:txXfrm>
        <a:off x="1443275" y="266803"/>
        <a:ext cx="3348990" cy="1046559"/>
      </dsp:txXfrm>
    </dsp:sp>
    <dsp:sp modelId="{355AB708-724E-438F-A371-3525ADF7A7F8}">
      <dsp:nvSpPr>
        <dsp:cNvPr id="0" name=""/>
        <dsp:cNvSpPr/>
      </dsp:nvSpPr>
      <dsp:spPr>
        <a:xfrm>
          <a:off x="715206" y="203203"/>
          <a:ext cx="732591" cy="10988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34E4D-AC27-4765-81FA-7EA38EC91CC2}">
      <dsp:nvSpPr>
        <dsp:cNvPr id="0" name=""/>
        <dsp:cNvSpPr/>
      </dsp:nvSpPr>
      <dsp:spPr>
        <a:xfrm>
          <a:off x="818761" y="1584305"/>
          <a:ext cx="4458476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VScode</a:t>
          </a:r>
          <a:r>
            <a:rPr lang="zh-CN" altLang="en-US" sz="2800" kern="1200" dirty="0"/>
            <a:t>插件开发流程</a:t>
          </a:r>
        </a:p>
      </dsp:txBody>
      <dsp:txXfrm>
        <a:off x="818761" y="1584305"/>
        <a:ext cx="4458476" cy="1046559"/>
      </dsp:txXfrm>
    </dsp:sp>
    <dsp:sp modelId="{59193314-9308-4E05-A334-B3907B0A8C34}">
      <dsp:nvSpPr>
        <dsp:cNvPr id="0" name=""/>
        <dsp:cNvSpPr/>
      </dsp:nvSpPr>
      <dsp:spPr>
        <a:xfrm>
          <a:off x="683252" y="1466146"/>
          <a:ext cx="732591" cy="10988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9B70C-E7B9-41DE-9562-31C9D651D7C2}">
      <dsp:nvSpPr>
        <dsp:cNvPr id="0" name=""/>
        <dsp:cNvSpPr/>
      </dsp:nvSpPr>
      <dsp:spPr>
        <a:xfrm>
          <a:off x="1443275" y="2901807"/>
          <a:ext cx="3348990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语言服务器示例</a:t>
          </a:r>
        </a:p>
      </dsp:txBody>
      <dsp:txXfrm>
        <a:off x="1443275" y="2901807"/>
        <a:ext cx="3348990" cy="1046559"/>
      </dsp:txXfrm>
    </dsp:sp>
    <dsp:sp modelId="{76C91F59-8215-4BDF-8FE1-07F2ED8AFB97}">
      <dsp:nvSpPr>
        <dsp:cNvPr id="0" name=""/>
        <dsp:cNvSpPr/>
      </dsp:nvSpPr>
      <dsp:spPr>
        <a:xfrm>
          <a:off x="715206" y="2717802"/>
          <a:ext cx="732591" cy="10988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54" name="图片 615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5" name="标题 6154"/>
          <p:cNvSpPr>
            <a:spLocks noGrp="1"/>
          </p:cNvSpPr>
          <p:nvPr>
            <p:ph type="ctrTitle"/>
          </p:nvPr>
        </p:nvSpPr>
        <p:spPr>
          <a:xfrm>
            <a:off x="402590" y="2223135"/>
            <a:ext cx="8338820" cy="241363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sz="5400" kern="1200" baseline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实时文本协作插件</a:t>
            </a:r>
            <a:br>
              <a:rPr lang="zh-CN" sz="5400" kern="1200" baseline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</a:br>
            <a:r>
              <a:rPr lang="zh-CN" sz="5400" kern="1200" baseline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colive</a:t>
            </a:r>
            <a:endParaRPr lang="zh-CN" sz="5400" kern="1200" baseline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6156" name="副标题 6155"/>
          <p:cNvSpPr>
            <a:spLocks noGrp="1"/>
          </p:cNvSpPr>
          <p:nvPr>
            <p:ph type="subTitle" idx="1"/>
          </p:nvPr>
        </p:nvSpPr>
        <p:spPr>
          <a:xfrm>
            <a:off x="893445" y="4634230"/>
            <a:ext cx="7205345" cy="1190625"/>
          </a:xfrm>
        </p:spPr>
        <p:txBody>
          <a:bodyPr/>
          <a:p>
            <a:pPr defTabSz="914400">
              <a:buClrTx/>
              <a:buSzTx/>
              <a:buFontTx/>
            </a:pPr>
            <a:endParaRPr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sz="3200" kern="1200" baseline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吴钰同 黄炜喆 李钰铭 明宇龙</a:t>
            </a:r>
            <a:endParaRPr sz="3200" kern="1200" baseline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318135" y="1163955"/>
            <a:ext cx="8507095" cy="5241290"/>
          </a:xfrm>
        </p:spPr>
        <p:txBody>
          <a:bodyPr/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我们计划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将OT和CRDT两种方法结合，从而实现基于字符串的操作和撤销。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 descr="15847165952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62505"/>
            <a:ext cx="6018530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 descr="image-20200328222035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1442720"/>
            <a:ext cx="6073140" cy="5154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205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19200" y="2895600"/>
            <a:ext cx="6705600" cy="913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8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VSCode</a:t>
            </a:r>
            <a:r>
              <a:rPr lang="zh-CN" alt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插件开发</a:t>
            </a:r>
            <a:endParaRPr lang="zh-CN" alt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156133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Visual Studio Code</a:t>
            </a:r>
            <a:r>
              <a:rPr lang="zh-CN" altLang="en-US" sz="1800" dirty="0"/>
              <a:t>是一个</a:t>
            </a:r>
            <a:r>
              <a:rPr lang="zh-CN" altLang="en-US" sz="1800" b="1" dirty="0"/>
              <a:t>轻量且强大的跨平台开源</a:t>
            </a:r>
            <a:r>
              <a:rPr lang="zh-CN" altLang="en-US" sz="1800" dirty="0"/>
              <a:t>代码编辑器（</a:t>
            </a:r>
            <a:r>
              <a:rPr lang="en-US" altLang="zh-CN" sz="1800" dirty="0"/>
              <a:t>IDE</a:t>
            </a:r>
            <a:r>
              <a:rPr lang="zh-CN" altLang="en-US" sz="1800" dirty="0"/>
              <a:t>），支持</a:t>
            </a:r>
            <a:r>
              <a:rPr lang="en-US" altLang="zh-CN" sz="1800" dirty="0"/>
              <a:t>Windows</a:t>
            </a:r>
            <a:r>
              <a:rPr lang="zh-CN" altLang="en-US" sz="1800" dirty="0"/>
              <a:t>，</a:t>
            </a:r>
            <a:r>
              <a:rPr lang="en-US" altLang="zh-CN" sz="1800" dirty="0"/>
              <a:t>OS X</a:t>
            </a:r>
            <a:r>
              <a:rPr lang="zh-CN" altLang="en-US" sz="1800" dirty="0"/>
              <a:t>和</a:t>
            </a:r>
            <a:r>
              <a:rPr lang="en-US" altLang="zh-CN" sz="1800" dirty="0"/>
              <a:t>Linux</a:t>
            </a:r>
            <a:r>
              <a:rPr lang="zh-CN" altLang="en-US" sz="1800" dirty="0"/>
              <a:t>。内置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、</a:t>
            </a:r>
            <a:r>
              <a:rPr lang="en-US" altLang="zh-CN" sz="1800" dirty="0"/>
              <a:t>TypeScript</a:t>
            </a:r>
            <a:r>
              <a:rPr lang="zh-CN" altLang="en-US" sz="1800" dirty="0"/>
              <a:t>和</a:t>
            </a:r>
            <a:r>
              <a:rPr lang="en-US" altLang="zh-CN" sz="1800" dirty="0"/>
              <a:t>Node.js</a:t>
            </a:r>
            <a:r>
              <a:rPr lang="zh-CN" altLang="en-US" sz="1800" dirty="0"/>
              <a:t>支持，而且拥有丰富的插件生态系统，可通过安装插件来支持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C#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等其他语言，是针对于编写现代 </a:t>
            </a:r>
            <a:r>
              <a:rPr lang="en-US" altLang="zh-CN" sz="1800" dirty="0"/>
              <a:t>Web </a:t>
            </a:r>
            <a:r>
              <a:rPr lang="zh-CN" altLang="en-US" sz="1800" dirty="0"/>
              <a:t>和云应用的跨平台源代码编辑器。</a:t>
            </a:r>
            <a:endParaRPr lang="en-US" altLang="zh-CN" sz="1800" dirty="0"/>
          </a:p>
          <a:p>
            <a:pPr eaLnBrk="1" hangingPunct="1"/>
            <a:r>
              <a:rPr lang="zh-CN" altLang="en-US" sz="1800" dirty="0">
                <a:ea typeface="楷体_GB2312" pitchFamily="49" charset="-122"/>
              </a:rPr>
              <a:t>强大的默认设置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/>
            <a:r>
              <a:rPr lang="zh-CN" altLang="en-US" sz="1800" dirty="0">
                <a:ea typeface="楷体_GB2312" pitchFamily="49" charset="-122"/>
              </a:rPr>
              <a:t>高度可发现的扩展程序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/>
            <a:r>
              <a:rPr lang="zh-CN" altLang="en-US" sz="1800" dirty="0">
                <a:ea typeface="楷体_GB2312" pitchFamily="49" charset="-122"/>
              </a:rPr>
              <a:t>轻松分屏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/>
            <a:r>
              <a:rPr lang="zh-CN" altLang="en-US" sz="1800" dirty="0">
                <a:ea typeface="楷体_GB2312" pitchFamily="49" charset="-122"/>
              </a:rPr>
              <a:t>内置的终端 </a:t>
            </a:r>
            <a:r>
              <a:rPr lang="en-US" altLang="zh-CN" sz="1800" dirty="0">
                <a:ea typeface="楷体_GB2312" pitchFamily="49" charset="-122"/>
              </a:rPr>
              <a:t>/ </a:t>
            </a:r>
            <a:r>
              <a:rPr lang="zh-CN" altLang="en-US" sz="1800" dirty="0">
                <a:ea typeface="楷体_GB2312" pitchFamily="49" charset="-122"/>
              </a:rPr>
              <a:t>调试器</a:t>
            </a:r>
            <a:endParaRPr lang="zh-CN" altLang="zh-CN" sz="1800" dirty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92D050"/>
                </a:solidFill>
              </a:rPr>
              <a:t>Vscode</a:t>
            </a:r>
            <a:r>
              <a:rPr lang="zh-CN" altLang="en-US" dirty="0">
                <a:solidFill>
                  <a:srgbClr val="92D050"/>
                </a:solidFill>
              </a:rPr>
              <a:t>简介</a:t>
            </a:r>
            <a:endParaRPr lang="zh-CN" altLang="zh-CN" dirty="0">
              <a:solidFill>
                <a:srgbClr val="92D050"/>
              </a:solidFill>
            </a:endParaRP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0" y="-381000"/>
            <a:ext cx="9652000" cy="724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6" y="2590799"/>
            <a:ext cx="611981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1"/>
          <p:cNvSpPr>
            <a:spLocks noGrp="1" noChangeArrowheads="1"/>
          </p:cNvSpPr>
          <p:nvPr>
            <p:ph type="title"/>
          </p:nvPr>
        </p:nvSpPr>
        <p:spPr>
          <a:xfrm>
            <a:off x="236998" y="126797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err="1">
                <a:solidFill>
                  <a:srgbClr val="92D050"/>
                </a:solidFill>
              </a:rPr>
              <a:t>Vscode</a:t>
            </a:r>
            <a:r>
              <a:rPr lang="zh-CN" altLang="en-US" sz="4000" dirty="0">
                <a:solidFill>
                  <a:srgbClr val="92D050"/>
                </a:solidFill>
              </a:rPr>
              <a:t>插件开发流程</a:t>
            </a:r>
            <a:endParaRPr lang="zh-CN" altLang="zh-CN" sz="4000" dirty="0">
              <a:solidFill>
                <a:srgbClr val="92D050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6" y="1025576"/>
            <a:ext cx="61198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47663" y="381000"/>
            <a:ext cx="5367337" cy="685800"/>
          </a:xfrm>
        </p:spPr>
        <p:txBody>
          <a:bodyPr/>
          <a:lstStyle/>
          <a:p>
            <a:pPr eaLnBrk="1" hangingPunct="1"/>
            <a:r>
              <a:rPr lang="en-US" altLang="zh-CN" sz="4000"/>
              <a:t>Extension File Struct</a:t>
            </a:r>
            <a:endParaRPr lang="zh-CN" altLang="zh-CN" sz="4000"/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512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68826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1143000" y="3734594"/>
            <a:ext cx="11430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椭圆 1"/>
          <p:cNvSpPr/>
          <p:nvPr/>
        </p:nvSpPr>
        <p:spPr bwMode="auto">
          <a:xfrm>
            <a:off x="914400" y="3963194"/>
            <a:ext cx="1143000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2850"/>
            <a:ext cx="60896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1"/>
          <p:cNvSpPr>
            <a:spLocks noGrp="1" noChangeArrowheads="1"/>
          </p:cNvSpPr>
          <p:nvPr>
            <p:ph type="title"/>
          </p:nvPr>
        </p:nvSpPr>
        <p:spPr>
          <a:xfrm>
            <a:off x="-457200" y="2619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/>
              <a:t>package.json</a:t>
            </a:r>
            <a:endParaRPr lang="zh-CN" altLang="zh-CN" sz="4000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-323850"/>
            <a:ext cx="5699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4"/>
          <p:cNvSpPr txBox="1">
            <a:spLocks noChangeArrowheads="1"/>
          </p:cNvSpPr>
          <p:nvPr/>
        </p:nvSpPr>
        <p:spPr bwMode="auto">
          <a:xfrm>
            <a:off x="127000" y="1752600"/>
            <a:ext cx="2997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Extension manifest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317500" y="3352800"/>
            <a:ext cx="2806699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定义了这个项目所需要的各种模块，以及项目的配置信息（比如名称、版本、许可证等元数据）。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install</a:t>
            </a:r>
            <a:r>
              <a:rPr lang="zh-CN" altLang="en-US" sz="2800" dirty="0"/>
              <a:t>命令根据这个配置文件，自动下载所需的模块，也就是配置项目所需的运行和开发环境。</a:t>
            </a:r>
            <a:endParaRPr lang="zh-CN" altLang="en-US" sz="2800" dirty="0"/>
          </a:p>
        </p:txBody>
      </p:sp>
      <p:sp>
        <p:nvSpPr>
          <p:cNvPr id="3" name="箭头: 下 2"/>
          <p:cNvSpPr/>
          <p:nvPr/>
        </p:nvSpPr>
        <p:spPr bwMode="auto">
          <a:xfrm>
            <a:off x="1143000" y="825500"/>
            <a:ext cx="685800" cy="10795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2" grpId="0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-454742" y="343520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Extension.ts</a:t>
            </a:r>
            <a:endParaRPr lang="zh-CN" altLang="zh-CN" sz="4000" dirty="0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717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71600"/>
            <a:ext cx="6058504" cy="4571944"/>
          </a:xfrm>
          <a:prstGeom prst="rect">
            <a:avLst/>
          </a:prstGeom>
        </p:spPr>
      </p:pic>
      <p:sp>
        <p:nvSpPr>
          <p:cNvPr id="3" name="箭头: 下 2"/>
          <p:cNvSpPr/>
          <p:nvPr/>
        </p:nvSpPr>
        <p:spPr bwMode="auto">
          <a:xfrm>
            <a:off x="1371600" y="907082"/>
            <a:ext cx="609600" cy="99791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7423" y="1905000"/>
            <a:ext cx="2438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Extension Source Code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500" y="3657572"/>
            <a:ext cx="27679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两个功能，</a:t>
            </a:r>
            <a:r>
              <a:rPr lang="en-US" altLang="zh-CN" sz="2800" dirty="0"/>
              <a:t>activate</a:t>
            </a:r>
            <a:r>
              <a:rPr lang="zh-CN" altLang="en-US" sz="2800" dirty="0"/>
              <a:t>和</a:t>
            </a:r>
            <a:r>
              <a:rPr lang="en-US" altLang="zh-CN" sz="2800" dirty="0"/>
              <a:t>deactivate</a:t>
            </a:r>
            <a:r>
              <a:rPr lang="zh-CN" altLang="en-US" sz="2800" dirty="0"/>
              <a:t>。</a:t>
            </a:r>
            <a:r>
              <a:rPr lang="en-US" altLang="zh-CN" sz="2800" dirty="0"/>
              <a:t>activate</a:t>
            </a:r>
            <a:r>
              <a:rPr lang="zh-CN" altLang="en-US" sz="2800" dirty="0"/>
              <a:t>在注册的激活事件发生时执行。</a:t>
            </a:r>
            <a:r>
              <a:rPr lang="en-US" altLang="zh-CN" sz="2800" dirty="0"/>
              <a:t>deactivate</a:t>
            </a:r>
            <a:r>
              <a:rPr lang="zh-CN" altLang="en-US" sz="2800" dirty="0"/>
              <a:t>在停用扩展程序之前进行清理。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39876"/>
            <a:ext cx="8229600" cy="1600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楷体_GB2312" pitchFamily="49" charset="-122"/>
              </a:rPr>
              <a:t>最后是</a:t>
            </a:r>
            <a:r>
              <a:rPr lang="en-US" altLang="zh-CN" dirty="0" err="1">
                <a:ea typeface="楷体_GB2312" pitchFamily="49" charset="-122"/>
              </a:rPr>
              <a:t>vscode</a:t>
            </a:r>
            <a:r>
              <a:rPr lang="zh-CN" altLang="en-US" dirty="0">
                <a:ea typeface="楷体_GB2312" pitchFamily="49" charset="-122"/>
              </a:rPr>
              <a:t>插件的发布，</a:t>
            </a:r>
            <a:r>
              <a:rPr lang="en-US" altLang="zh-CN" dirty="0" err="1">
                <a:ea typeface="楷体_GB2312" pitchFamily="49" charset="-122"/>
              </a:rPr>
              <a:t>vscode</a:t>
            </a:r>
            <a:r>
              <a:rPr lang="zh-CN" altLang="en-US" dirty="0">
                <a:ea typeface="楷体_GB2312" pitchFamily="49" charset="-122"/>
              </a:rPr>
              <a:t>插件的发布需要使用</a:t>
            </a:r>
            <a:r>
              <a:rPr lang="en-US" altLang="zh-CN" dirty="0" err="1">
                <a:ea typeface="楷体_GB2312" pitchFamily="49" charset="-122"/>
              </a:rPr>
              <a:t>vsc</a:t>
            </a:r>
            <a:r>
              <a:rPr lang="zh-CN" altLang="en-US" dirty="0">
                <a:ea typeface="楷体_GB2312" pitchFamily="49" charset="-122"/>
              </a:rPr>
              <a:t>发布，首先注册一个</a:t>
            </a:r>
            <a:r>
              <a:rPr lang="en-US" altLang="zh-CN" dirty="0">
                <a:ea typeface="楷体_GB2312" pitchFamily="49" charset="-122"/>
              </a:rPr>
              <a:t>Azure DevOps</a:t>
            </a:r>
            <a:r>
              <a:rPr lang="zh-CN" altLang="en-US" dirty="0">
                <a:ea typeface="楷体_GB2312" pitchFamily="49" charset="-122"/>
              </a:rPr>
              <a:t>账号再</a:t>
            </a: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819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819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4400" y="31242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npm</a:t>
            </a:r>
            <a:r>
              <a:rPr lang="en-US" altLang="zh-CN" sz="2400" dirty="0">
                <a:latin typeface="+mj-ea"/>
                <a:ea typeface="+mj-ea"/>
              </a:rPr>
              <a:t> install -g </a:t>
            </a:r>
            <a:r>
              <a:rPr lang="en-US" altLang="zh-CN" sz="2400" dirty="0" err="1">
                <a:latin typeface="+mj-ea"/>
                <a:ea typeface="+mj-ea"/>
              </a:rPr>
              <a:t>vsce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err="1">
                <a:latin typeface="+mj-ea"/>
                <a:ea typeface="+mj-ea"/>
              </a:rPr>
              <a:t>vsce</a:t>
            </a:r>
            <a:r>
              <a:rPr lang="en-US" altLang="zh-CN" sz="2400" dirty="0">
                <a:latin typeface="+mj-ea"/>
                <a:ea typeface="+mj-ea"/>
              </a:rPr>
              <a:t> package // </a:t>
            </a:r>
            <a:r>
              <a:rPr lang="zh-CN" altLang="en-US" sz="2400" dirty="0">
                <a:latin typeface="+mj-ea"/>
                <a:ea typeface="+mj-ea"/>
              </a:rPr>
              <a:t>打包插件 </a:t>
            </a:r>
            <a:r>
              <a:rPr lang="en-US" altLang="zh-CN" sz="2400" dirty="0">
                <a:latin typeface="+mj-ea"/>
                <a:ea typeface="+mj-ea"/>
              </a:rPr>
              <a:t>.</a:t>
            </a:r>
            <a:r>
              <a:rPr lang="en-US" altLang="zh-CN" sz="2400" dirty="0" err="1">
                <a:latin typeface="+mj-ea"/>
                <a:ea typeface="+mj-ea"/>
              </a:rPr>
              <a:t>vsix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格式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en-US" altLang="zh-CN" sz="2400" dirty="0" err="1">
                <a:latin typeface="+mj-ea"/>
                <a:ea typeface="+mj-ea"/>
              </a:rPr>
              <a:t>vsce</a:t>
            </a:r>
            <a:r>
              <a:rPr lang="en-US" altLang="zh-CN" sz="2400" dirty="0">
                <a:latin typeface="+mj-ea"/>
                <a:ea typeface="+mj-ea"/>
              </a:rPr>
              <a:t> publish // </a:t>
            </a:r>
            <a:r>
              <a:rPr lang="zh-CN" altLang="en-US" sz="2400" dirty="0">
                <a:latin typeface="+mj-ea"/>
                <a:ea typeface="+mj-ea"/>
              </a:rPr>
              <a:t>发布到 </a:t>
            </a:r>
            <a:r>
              <a:rPr lang="en-US" altLang="zh-CN" sz="2400" dirty="0" err="1">
                <a:latin typeface="+mj-ea"/>
                <a:ea typeface="+mj-ea"/>
              </a:rPr>
              <a:t>MarketPlace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0" y="1379220"/>
            <a:ext cx="9144635" cy="5478780"/>
          </a:xfrm>
        </p:spPr>
        <p:txBody>
          <a:bodyPr/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多人同时编辑修改论文很麻烦。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传统的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LaTeX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多人协作实时编辑：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Overleaf</a:t>
            </a:r>
            <a:endParaRPr lang="en-US" altLang="zh-CN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也可以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vscode live share + LaTeX Workshop</a:t>
            </a:r>
            <a:endParaRPr lang="en-US" altLang="zh-CN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共同的缺点：慢，不好跨软件平台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参考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2018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年的项目：基于CRDT的多人实时协作编辑器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(https://github.com/OSH-2018/X-wyj-1)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，我们决定编写能够支持多人协作实时编辑的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vscode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插件。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项目背景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28600" y="1143001"/>
            <a:ext cx="3810000" cy="44957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5800" y="1903597"/>
            <a:ext cx="3048000" cy="30494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 bwMode="auto">
          <a:xfrm>
            <a:off x="1006577" y="3023419"/>
            <a:ext cx="2362200" cy="11430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1006577" y="3048000"/>
            <a:ext cx="457200" cy="3048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normalizeH="0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TS</a:t>
            </a:r>
            <a:endParaRPr kumimoji="0" lang="zh-CN" altLang="en-US" sz="2000" b="1" i="0" u="none" strike="noStrike" normalizeH="0" baseline="-25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000" y="3331457"/>
            <a:ext cx="4021297" cy="3795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zh-CN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Language Client</a:t>
            </a:r>
            <a:endParaRPr lang="zh-CN" alt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6576" y="2209800"/>
            <a:ext cx="2270023" cy="4206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3200" b="1" dirty="0">
                <a:solidFill>
                  <a:schemeClr val="accent4"/>
                </a:solidFill>
              </a:rPr>
              <a:t>Extension host</a:t>
            </a:r>
            <a:endParaRPr lang="zh-CN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9" name="箭头: 下 18"/>
          <p:cNvSpPr/>
          <p:nvPr/>
        </p:nvSpPr>
        <p:spPr bwMode="auto">
          <a:xfrm rot="16200000">
            <a:off x="4702982" y="1268809"/>
            <a:ext cx="379591" cy="3048000"/>
          </a:xfrm>
          <a:prstGeom prst="downArrow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04058" y="3676075"/>
            <a:ext cx="3066554" cy="41456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884485" y="2936690"/>
            <a:ext cx="23054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JSON-RPC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344744" y="2451668"/>
            <a:ext cx="2676391" cy="16518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4415" y="3058538"/>
            <a:ext cx="2097048" cy="3795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Language server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4485" y="3913272"/>
            <a:ext cx="3159839" cy="3795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Language Server </a:t>
            </a:r>
            <a:r>
              <a:rPr lang="en-US" altLang="zh-C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rotocol</a:t>
            </a:r>
            <a:endParaRPr lang="zh-CN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81100" y="113614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/>
              <a:t>vscode</a:t>
            </a:r>
            <a:endParaRPr lang="zh-CN" altLang="en-US" sz="48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85800" y="233537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48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实施语言服务器示例</a:t>
            </a:r>
            <a:endParaRPr lang="zh-CN" altLang="en-US" sz="4800" dirty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一个简单的</a:t>
            </a:r>
            <a:r>
              <a:rPr lang="en-US" altLang="zh-CN" sz="3200" dirty="0">
                <a:solidFill>
                  <a:schemeClr val="tx1"/>
                </a:solidFill>
              </a:rPr>
              <a:t>language cline</a:t>
            </a:r>
            <a:endParaRPr lang="zh-CN" altLang="zh-CN" sz="3200" dirty="0">
              <a:solidFill>
                <a:schemeClr val="tx1"/>
              </a:solidFill>
            </a:endParaRP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aseline="0"/>
              <a:t>  </a:t>
            </a:r>
            <a:r>
              <a:rPr lang="en-US" altLang="zh-CN" sz="900" baseline="0"/>
              <a:t>      </a:t>
            </a:r>
            <a:r>
              <a:rPr lang="en-US" altLang="zh-CN" baseline="0"/>
              <a:t>https://microsoft.github.io/language-server-protocol/specifications/specification-current/</a:t>
            </a:r>
            <a:br>
              <a:rPr lang="en-US" altLang="zh-CN" baseline="0"/>
            </a:br>
            <a:endParaRPr lang="en-US" altLang="zh-CN" baseline="0"/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87255"/>
            <a:ext cx="6818671" cy="52961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198120" y="255270"/>
            <a:ext cx="5467350" cy="582930"/>
          </a:xfrm>
        </p:spPr>
        <p:txBody>
          <a:bodyPr anchor="ctr"/>
          <a:lstStyle/>
          <a:p>
            <a:r>
              <a:rPr lang="en-US" altLang="zh-CN" sz="3200" dirty="0">
                <a:sym typeface="+mn-ea"/>
              </a:rPr>
              <a:t>Language Server Protocol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369570" y="1428750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产生背景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实现方案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198120" y="255270"/>
            <a:ext cx="5467350" cy="582930"/>
          </a:xfrm>
        </p:spPr>
        <p:txBody>
          <a:bodyPr anchor="ctr"/>
          <a:lstStyle/>
          <a:p>
            <a:r>
              <a:rPr lang="en-US" altLang="zh-CN" sz="3200" dirty="0">
                <a:sym typeface="+mn-ea"/>
              </a:rPr>
              <a:t>Language Server Protocol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198120" y="1101090"/>
            <a:ext cx="8865235" cy="5756910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产生背景（三个问题）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语言服务器通常以其本身编程语言实现，这为整合到用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Node.js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运行的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VS Code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带来了挑战。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语言功能可能会占用大量资源。例如，要正确验证文件，语言服务器需要解析大量文件，为它们建立抽象语法树，并执行静态程序分析。这些操作可能会占用大量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CPU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和内存，因此我们需要确保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VS Code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的性能不受影响。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将多种语言工具与多个代码编辑器集成在一起可能会涉及大量工作。从语言工具的角度来看，它们需要适应具有不同API的代码编辑器。从代码编辑器的角度来看，他们不能期望语言工具提供任何统一的API。这使得在N代码编辑器中实现对M语言的语言支持成为M * N的工作。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endParaRPr lang="zh-CN" altLang="en-US" sz="2400" dirty="0"/>
          </a:p>
          <a:p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198120" y="255270"/>
            <a:ext cx="5467350" cy="582930"/>
          </a:xfrm>
        </p:spPr>
        <p:txBody>
          <a:bodyPr anchor="ctr"/>
          <a:lstStyle/>
          <a:p>
            <a:r>
              <a:rPr lang="en-US" altLang="zh-CN" sz="3200" dirty="0">
                <a:sym typeface="+mn-ea"/>
              </a:rPr>
              <a:t>Language Server Protocol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198120" y="1240790"/>
            <a:ext cx="5040087" cy="5617210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为了解决这些问题，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Microsoft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定义了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Language Server Protocol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，该协议标准化了语言工具和代码编辑器之间的通信。 这样，由于语言服务器通过语言服务器协议与代码编辑器进行通信，因此它们可以以任何语言实现，并可以在自己的进程中运行，以避免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VS Code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开销增加。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此外，任何符合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LSP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的语言工具都可以与多个符合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LSP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的代码编辑器集成，并且任何符合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LSP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的代码编辑器都可以轻松选择多种符合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LSP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的语言工具。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7" y="1059180"/>
            <a:ext cx="3905794" cy="58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198120" y="255270"/>
            <a:ext cx="5467350" cy="582930"/>
          </a:xfrm>
        </p:spPr>
        <p:txBody>
          <a:bodyPr anchor="ctr"/>
          <a:lstStyle/>
          <a:p>
            <a:r>
              <a:rPr lang="en-US" altLang="zh-CN" sz="3200" dirty="0">
                <a:sym typeface="+mn-ea"/>
              </a:rPr>
              <a:t>Language Server Protocol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98120" y="1132205"/>
            <a:ext cx="8945880" cy="5725795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实现方案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语言服务器作为单独的进程运行，并且开发工具使用基于JSON-RPC的语言协议与服务器进行通信。 以下是工具和语言服务器在例行编辑会话期间如何通信的示例：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pic>
        <p:nvPicPr>
          <p:cNvPr id="1026" name="Picture 2" descr="language server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04845"/>
            <a:ext cx="8458835" cy="35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198120" y="255270"/>
            <a:ext cx="5467350" cy="582930"/>
          </a:xfrm>
        </p:spPr>
        <p:txBody>
          <a:bodyPr anchor="ctr"/>
          <a:lstStyle/>
          <a:p>
            <a:r>
              <a:rPr lang="en-US" altLang="zh-CN" sz="3200" dirty="0">
                <a:sym typeface="+mn-ea"/>
              </a:rPr>
              <a:t>Language Server Protocol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98120" y="1132205"/>
            <a:ext cx="8945880" cy="5725795"/>
          </a:xfrm>
        </p:spPr>
        <p:txBody>
          <a:bodyPr/>
          <a:lstStyle/>
          <a:p>
            <a:r>
              <a:rPr lang="en-US" altLang="zh-CN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Capabilities</a:t>
            </a:r>
            <a:endParaRPr lang="en-US" altLang="zh-CN" sz="2400" dirty="0">
              <a:solidFill>
                <a:srgbClr val="373A3C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并非每种语言服务器都可以支持协议定义的所有功能。 因此，</a:t>
            </a:r>
            <a:r>
              <a:rPr lang="en-US" altLang="zh-CN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LSP</a:t>
            </a:r>
            <a:r>
              <a:rPr lang="zh-CN" altLang="en-US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提供了“功能”。 功能将一组语言功能组合在一起。 开发工具和语言服务器使用功能宣布其支持的功能。 例如，服务器宣布它可以处理“ </a:t>
            </a:r>
            <a:r>
              <a:rPr lang="en-US" altLang="zh-CN" sz="2400" dirty="0" err="1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textDocument</a:t>
            </a:r>
            <a:r>
              <a:rPr lang="en-US" altLang="zh-CN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/ definition”</a:t>
            </a:r>
            <a:r>
              <a:rPr lang="zh-CN" altLang="en-US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请求，但可能无法处理“ </a:t>
            </a:r>
            <a:r>
              <a:rPr lang="en-US" altLang="zh-CN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workspace / symbol”</a:t>
            </a:r>
            <a:r>
              <a:rPr lang="zh-CN" altLang="en-US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请求。 同样，开发工具宣布其在保存文档之前提供“即将保存”通知的功能，以便服务器可以计算文本编辑以在保存之前格式化已编辑的文档。</a:t>
            </a:r>
            <a:endParaRPr lang="zh-CN" altLang="en-US" sz="2400" b="0" i="0" dirty="0">
              <a:solidFill>
                <a:srgbClr val="373A3C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endParaRPr lang="zh-CN" altLang="en-US" sz="2400" b="0" i="0" dirty="0">
              <a:solidFill>
                <a:srgbClr val="373A3C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 dirty="0">
                <a:solidFill>
                  <a:srgbClr val="373A3C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注意，语言服务器到特定工具的实际集成不是由语言服务器协议定义的，而是由工具实现者决定的。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Picture 615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Title 6154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en-US" altLang="en-US" sz="4400" kern="1200" baseline="0" dirty="0">
                <a:latin typeface="+mj-lt"/>
                <a:ea typeface="+mj-ea"/>
                <a:cs typeface="+mj-cs"/>
              </a:rPr>
              <a:t>Server Part: colive-server</a:t>
            </a:r>
            <a:endParaRPr lang="en-US" altLang="en-US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Subtitle 6155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 anchor="t"/>
          <a:p>
            <a:pPr defTabSz="914400">
              <a:buClrTx/>
              <a:buSzTx/>
              <a:buFontTx/>
            </a:pPr>
            <a:endParaRPr lang="en-US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Text Placeholder 7177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en-US" dirty="0">
                <a:ea typeface="楷体_GB2312" pitchFamily="49" charset="-122"/>
              </a:rPr>
              <a:t>Broadcast: Simple broadcaster, no more</a:t>
            </a:r>
            <a:endParaRPr lang="en-US" altLang="en-US" dirty="0">
              <a:ea typeface="楷体_GB2312" pitchFamily="49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Distributed: Put CRD</a:t>
            </a: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T in clients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Real-time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Auth: Authentication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Room in socket.io, see later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Admin: Manage users, GUI panel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Easy-to-use, easy-to-deploy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Tests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4099" name="Title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en-US" sz="4000" dirty="0"/>
              <a:t>What to do ?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Text Placeholder 7177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en-US" dirty="0">
                <a:ea typeface="楷体_GB2312" pitchFamily="49" charset="-122"/>
              </a:rPr>
              <a:t>Web framework: Flask</a:t>
            </a:r>
            <a:endParaRPr lang="en-US" altLang="en-US" dirty="0">
              <a:ea typeface="楷体_GB2312" pitchFamily="49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</a:rPr>
              <a:t>Python, micro framework, experienced, 49.8k stars</a:t>
            </a:r>
            <a:endParaRPr lang="en-US" altLang="en-US" dirty="0">
              <a:ea typeface="楷体_GB2312" pitchFamily="49" charset="-122"/>
            </a:endParaRPr>
          </a:p>
          <a:p>
            <a:r>
              <a:rPr lang="en-US" altLang="en-US" dirty="0">
                <a:ea typeface="楷体_GB2312" pitchFamily="49" charset="-122"/>
              </a:rPr>
              <a:t>Connection: Socket.IO, Flask-socketio</a:t>
            </a:r>
            <a:endParaRPr lang="en-US" altLang="en-US" dirty="0">
              <a:ea typeface="楷体_GB2312" pitchFamily="49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</a:rPr>
              <a:t>Real-time bidirectional event-based communication, 49.2k stars</a:t>
            </a:r>
            <a:endParaRPr lang="en-US" altLang="en-US" dirty="0">
              <a:ea typeface="楷体_GB2312" pitchFamily="49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</a:rPr>
              <a:t>Python implementation, 3.6k stars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5123" name="Title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en-US" sz="4000" dirty="0"/>
              <a:t>How to do them ?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使用TypeScript实现基于CRDT的LaTeX实时协作编辑系统，编写成符合LSP协议的插件，并使之能在vscode等IDE上使用。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项目简介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Text Placeholder 7177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Auth: Based on Socket.IO, custom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Flask-login, Flask-bcrypt to operate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Flask-sqlalchemy, Redis to save/load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Admin: Flask-admin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lvl="1"/>
            <a:r>
              <a:rPr lang="en-US" altLang="en-US" sz="3200" dirty="0">
                <a:ea typeface="楷体_GB2312" pitchFamily="49" charset="-122"/>
                <a:sym typeface="宋体" panose="02010600030101010101" pitchFamily="2" charset="-122"/>
              </a:rPr>
              <a:t>Like django-admin, Simple and extensible, 4.2k stars</a:t>
            </a:r>
            <a:endParaRPr lang="en-US" altLang="en-US" sz="3200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With tests by Pytest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6147" name="Title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/>
              <a:t>How to do them ?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Text Placeholder 7177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514350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Income Socket.IO connections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Accept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Auth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Get secret and room ID from requests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Get Room info from Relational DB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Compare the secret, fail if conflicted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Gen new user for this connection, cache in KV DB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Wait for messages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7171" name="Title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en-US" sz="4000" dirty="0"/>
              <a:t>Service Process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Text Placeholder 7177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Communication with language server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Docs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Deps management: requirements.txt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Repo: OSH-2020/colive-server, git submodule to OSH-2020/x-oslove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License: GPL 3.0 or later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  <a:p>
            <a:r>
              <a:rPr lang="en-US" altLang="en-US" dirty="0">
                <a:ea typeface="楷体_GB2312" pitchFamily="49" charset="-122"/>
                <a:sym typeface="宋体" panose="02010600030101010101" pitchFamily="2" charset="-122"/>
              </a:rPr>
              <a:t>CI: GitHub Actions</a:t>
            </a:r>
            <a:endParaRPr lang="en-US" altLang="en-US" dirty="0"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8195" name="Title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en-US" sz="4000" dirty="0"/>
              <a:t>Misc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>
                <a:ea typeface="楷体_GB2312" pitchFamily="49" charset="-122"/>
              </a:rPr>
              <a:t>CRDT Algorithm</a:t>
            </a:r>
            <a:endParaRPr lang="zh-CN" altLang="en-US" dirty="0">
              <a:ea typeface="楷体_GB2312" pitchFamily="49" charset="-122"/>
            </a:endParaRPr>
          </a:p>
          <a:p>
            <a:r>
              <a:rPr lang="en-US" altLang="zh-CN" dirty="0">
                <a:ea typeface="楷体_GB2312" pitchFamily="49" charset="-122"/>
              </a:rPr>
              <a:t>Visual Studio Code Extension</a:t>
            </a:r>
            <a:endParaRPr lang="en-US" altLang="zh-CN" dirty="0">
              <a:ea typeface="楷体_GB2312" pitchFamily="49" charset="-122"/>
            </a:endParaRPr>
          </a:p>
          <a:p>
            <a:r>
              <a:rPr lang="en-US" altLang="zh-CN" dirty="0">
                <a:sym typeface="+mn-ea"/>
              </a:rPr>
              <a:t>Language Server Protocol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ea typeface="楷体_GB2312" pitchFamily="49" charset="-122"/>
              </a:rPr>
              <a:t>Socket.io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技术路线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607695" y="180594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一个实时普通文本编辑器的基本功能：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对字符串的插入和删除。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对插入和删除的撤销和重做。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2018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年的项目中，他们只实现了对于单个字符的插入和删除。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23340"/>
            <a:ext cx="8636000" cy="266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4380230"/>
            <a:ext cx="67754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369570" y="1428750"/>
            <a:ext cx="8229600" cy="4525963"/>
          </a:xfrm>
        </p:spPr>
        <p:txBody>
          <a:bodyPr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基于字符串的操作是许多其他操作的基础，如复制粘贴，选择删除和查找替换；撤销操作的实现很复杂，因为一个客户端不止可以撤销自己的操作，也可以撤销其他客户端的操作。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较早的实时文本协作算法不能很好地支持基于字符串的操作。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369570" y="1428750"/>
            <a:ext cx="8229600" cy="4813935"/>
          </a:xfrm>
        </p:spPr>
        <p:txBody>
          <a:bodyPr/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OT(Operational Transformation)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为了解决多个客户端同时发出请求产生的冲突，服务器保存所有操作的历史，并把客户端的操作按照一定的规则排序，将排序靠后的操作进行变换使之相容，然后按照此顺序对文本进行更改。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例如：对于s=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'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abc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'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这样的字符串，一个用户在s[1]='b'之前插入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'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'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，此操作记作ins(1,'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')，另一个用户并发地删除s[2]='c'，此操作记作del(2)。OT算法必须能够将del(2)变换成del(3)，以确保删除的是正确的字符。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6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文本占位符 7177"/>
          <p:cNvSpPr>
            <a:spLocks noGrp="1"/>
          </p:cNvSpPr>
          <p:nvPr>
            <p:ph type="body" idx="1"/>
          </p:nvPr>
        </p:nvSpPr>
        <p:spPr>
          <a:xfrm>
            <a:off x="318135" y="1011555"/>
            <a:ext cx="8507095" cy="5241290"/>
          </a:xfrm>
        </p:spPr>
        <p:txBody>
          <a:bodyPr/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CRDT(Conflict-Free Replicated Data Types)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CRDT通过数据结构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而非操作变换来处理并发请求，避开了复杂的变换算法。可以通俗地理解为，CRDT为每个字符设计了一个唯一且不变的标识符，通过标识符可以唯一确定客户操作的字符，当遇到上述冲突时，实际删除的字符永远是按照标识符来索引的，不会因为前面的字符的插入而改变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9" name="标题 7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 anchor="ctr"/>
          <a:p>
            <a:r>
              <a:rPr lang="en-US" altLang="zh-CN" sz="4000" dirty="0">
                <a:ea typeface="楷体_GB2312" pitchFamily="49" charset="-122"/>
                <a:sym typeface="+mn-ea"/>
              </a:rPr>
              <a:t>CRDT Algorithm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4163695"/>
            <a:ext cx="5988050" cy="2597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4766</Words>
  <Application>WPS 演示</Application>
  <PresentationFormat>在屏幕上显示</PresentationFormat>
  <Paragraphs>215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黑体</vt:lpstr>
      <vt:lpstr>楷体_GB2312</vt:lpstr>
      <vt:lpstr>新宋体</vt:lpstr>
      <vt:lpstr>微软雅黑</vt:lpstr>
      <vt:lpstr>Arial Unicode MS</vt:lpstr>
      <vt:lpstr>Calibri</vt:lpstr>
      <vt:lpstr>默认设计模板</vt:lpstr>
      <vt:lpstr>实时文本协作插件 colive</vt:lpstr>
      <vt:lpstr>项目背景</vt:lpstr>
      <vt:lpstr>项目简介</vt:lpstr>
      <vt:lpstr>技术路线</vt:lpstr>
      <vt:lpstr>CRDT Algorithm</vt:lpstr>
      <vt:lpstr>CRDT Algorithm</vt:lpstr>
      <vt:lpstr>CRDT Algorithm</vt:lpstr>
      <vt:lpstr>CRDT Algorithm</vt:lpstr>
      <vt:lpstr>CRDT Algorithm</vt:lpstr>
      <vt:lpstr>CRDT Algorithm</vt:lpstr>
      <vt:lpstr>CRDT Algorithm</vt:lpstr>
      <vt:lpstr>PowerPoint 演示文稿</vt:lpstr>
      <vt:lpstr>PowerPoint 演示文稿</vt:lpstr>
      <vt:lpstr>Vscode简介</vt:lpstr>
      <vt:lpstr>Vscode插件开发流程</vt:lpstr>
      <vt:lpstr>Extension File Struct</vt:lpstr>
      <vt:lpstr>package.json</vt:lpstr>
      <vt:lpstr>Extension.ts</vt:lpstr>
      <vt:lpstr>PowerPoint 演示文稿</vt:lpstr>
      <vt:lpstr>PowerPoint 演示文稿</vt:lpstr>
      <vt:lpstr>一个简单的language cline</vt:lpstr>
      <vt:lpstr>Language Server Protocol</vt:lpstr>
      <vt:lpstr>Language Server Protocol</vt:lpstr>
      <vt:lpstr>Language Server Protocol</vt:lpstr>
      <vt:lpstr>Language Server Protocol</vt:lpstr>
      <vt:lpstr>Language Server Protocol</vt:lpstr>
      <vt:lpstr>Server Part: colive-server</vt:lpstr>
      <vt:lpstr>What to do ?</vt:lpstr>
      <vt:lpstr>How to do them ?</vt:lpstr>
      <vt:lpstr>How to do them ?</vt:lpstr>
      <vt:lpstr>Service Process</vt:lpstr>
      <vt:lpstr>Misc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34</cp:revision>
  <dcterms:created xsi:type="dcterms:W3CDTF">2020-04-12T02:21:00Z</dcterms:created>
  <dcterms:modified xsi:type="dcterms:W3CDTF">2020-04-12T13:05:58Z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2052-11.1.0.9584</vt:lpwstr>
  </property>
</Properties>
</file>