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0"/>
  </p:notesMasterIdLst>
  <p:sldIdLst>
    <p:sldId id="341" r:id="rId2"/>
    <p:sldId id="342" r:id="rId3"/>
    <p:sldId id="343" r:id="rId4"/>
    <p:sldId id="346" r:id="rId5"/>
    <p:sldId id="340" r:id="rId6"/>
    <p:sldId id="335" r:id="rId7"/>
    <p:sldId id="344" r:id="rId8"/>
    <p:sldId id="345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0500" autoAdjust="0"/>
  </p:normalViewPr>
  <p:slideViewPr>
    <p:cSldViewPr snapToGrid="0">
      <p:cViewPr varScale="1">
        <p:scale>
          <a:sx n="57" d="100"/>
          <a:sy n="57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5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0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比如所有核都是正方形，固定池化类型，激活函数类型。通过经验我们可以认为</a:t>
            </a:r>
            <a:r>
              <a:rPr lang="en-US" altLang="zh-CN" dirty="0" smtClean="0"/>
              <a:t>Max </a:t>
            </a:r>
            <a:r>
              <a:rPr lang="en-US" altLang="zh-CN" dirty="0" err="1" smtClean="0"/>
              <a:t>Pooling,ReLU</a:t>
            </a:r>
            <a:r>
              <a:rPr lang="zh-CN" altLang="en-US" dirty="0" smtClean="0"/>
              <a:t>等设置比其他设置总是有更好的性能，故把它们排除在搜索空间之外。池化层中的</a:t>
            </a:r>
            <a:r>
              <a:rPr lang="en-US" altLang="zh-CN" dirty="0" smtClean="0"/>
              <a:t>stride</a:t>
            </a:r>
            <a:r>
              <a:rPr lang="zh-CN" altLang="en-US" dirty="0" smtClean="0"/>
              <a:t>设为与</a:t>
            </a:r>
            <a:r>
              <a:rPr lang="en-US" altLang="zh-CN" dirty="0" smtClean="0"/>
              <a:t>kernel size</a:t>
            </a:r>
            <a:r>
              <a:rPr lang="zh-CN" altLang="en-US" dirty="0" smtClean="0"/>
              <a:t>相同，卷积层中的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half padding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padding = (kernel - 1) / 2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第一层的输入：必为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维的向量，最后的输出：必为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维向量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第一层前需要有一个隐含层执行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.view(-1, 1, 28, 28)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从而适应卷积层或池化层的矩阵输入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模型的最后一层有维度限制，实现它的方法是，强制最后一层为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n=10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的全连接层，该层不加入基因组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全连接层后面不能为卷积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池化层，卷积池化前面不能为全连接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第一个全连接层前需要执行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x.view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x.size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(0), -1)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从而适应全连接层的扁平向量输入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学着适当简化问题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2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5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1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6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hyperlink" Target="https://zh-v2.d2l.ai/index.html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zh-v2.d2l.a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7124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第一次实践</a:t>
            </a:r>
            <a:r>
              <a:rPr lang="en-US" altLang="zh-CN" dirty="0" smtClean="0"/>
              <a:t>_</a:t>
            </a:r>
            <a:r>
              <a:rPr lang="en-US" altLang="zh-CN" dirty="0" smtClean="0">
                <a:latin typeface="+mn-lt"/>
              </a:rPr>
              <a:t>NN+GA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题目：遗传</a:t>
            </a:r>
            <a:r>
              <a:rPr lang="zh-CN" altLang="en-US" dirty="0"/>
              <a:t>算法优化</a:t>
            </a:r>
            <a:r>
              <a:rPr lang="zh-CN" altLang="en-US" dirty="0" smtClean="0"/>
              <a:t>神经网络模型</a:t>
            </a:r>
            <a:endParaRPr lang="en-US" altLang="zh-CN" dirty="0" smtClean="0"/>
          </a:p>
          <a:p>
            <a:r>
              <a:rPr lang="zh-CN" altLang="en-US" dirty="0" smtClean="0"/>
              <a:t>分值：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具体内容：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利用遗传算法搜索出</a:t>
            </a:r>
            <a:r>
              <a:rPr lang="zh-CN" altLang="en-US" dirty="0" smtClean="0">
                <a:latin typeface="+mn-lt"/>
              </a:rPr>
              <a:t>最优的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模型，该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用于实现</a:t>
            </a:r>
            <a:r>
              <a:rPr lang="en-US" altLang="zh-CN" dirty="0">
                <a:latin typeface="+mn-lt"/>
              </a:rPr>
              <a:t>MNIST</a:t>
            </a:r>
            <a:r>
              <a:rPr lang="zh-CN" altLang="en-US" dirty="0" smtClean="0">
                <a:latin typeface="+mn-lt"/>
              </a:rPr>
              <a:t>手写数字识别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这里“搜索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>
                <a:latin typeface="+mn-lt"/>
              </a:rPr>
              <a:t>模型”指</a:t>
            </a:r>
            <a:r>
              <a:rPr lang="zh-CN" altLang="en-US" u="sng" dirty="0" smtClean="0">
                <a:latin typeface="+mn-lt"/>
              </a:rPr>
              <a:t>搜索</a:t>
            </a:r>
            <a:r>
              <a:rPr lang="en-US" altLang="zh-CN" u="sng" dirty="0">
                <a:latin typeface="+mn-lt"/>
              </a:rPr>
              <a:t>C</a:t>
            </a:r>
            <a:r>
              <a:rPr lang="en-US" altLang="zh-CN" u="sng" dirty="0" smtClean="0">
                <a:latin typeface="+mn-lt"/>
              </a:rPr>
              <a:t>NN</a:t>
            </a:r>
            <a:r>
              <a:rPr lang="zh-CN" altLang="en-US" u="sng" dirty="0">
                <a:latin typeface="+mn-lt"/>
              </a:rPr>
              <a:t>结构及结构</a:t>
            </a:r>
            <a:r>
              <a:rPr lang="zh-CN" altLang="en-US" u="sng" dirty="0" smtClean="0">
                <a:latin typeface="+mn-lt"/>
              </a:rPr>
              <a:t>参数</a:t>
            </a:r>
            <a:endParaRPr lang="en-US" altLang="zh-CN" u="sng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首先，你要确定哪些变量？</a:t>
            </a:r>
            <a:endParaRPr lang="en-US" altLang="zh-CN" dirty="0" smtClean="0">
              <a:latin typeface="+mn-lt"/>
            </a:endParaRPr>
          </a:p>
          <a:p>
            <a:pPr lvl="1"/>
            <a:endParaRPr lang="zh-CN" altLang="en-US" u="sng" dirty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  <a:p>
            <a:pPr lvl="1"/>
            <a:endParaRPr lang="en-US" altLang="zh-CN" sz="26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46576" y="1877512"/>
            <a:ext cx="9395110" cy="2802771"/>
            <a:chOff x="218122" y="1877513"/>
            <a:chExt cx="8715375" cy="26289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18122" y="1877513"/>
              <a:ext cx="8715375" cy="2628900"/>
              <a:chOff x="218122" y="1877513"/>
              <a:chExt cx="8715375" cy="26289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122" y="1877513"/>
                <a:ext cx="8715375" cy="2628900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0191" y="2312659"/>
                <a:ext cx="121238" cy="133361"/>
              </a:xfrm>
              <a:prstGeom prst="rect">
                <a:avLst/>
              </a:prstGeom>
            </p:spPr>
          </p:pic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15" y="2272647"/>
              <a:ext cx="385530" cy="14203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LeNet</a:t>
            </a:r>
            <a:r>
              <a:rPr lang="en-US" altLang="zh-CN" dirty="0" smtClean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LeNet-5)</a:t>
            </a:r>
            <a:r>
              <a:rPr lang="en-US" altLang="zh-CN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,</a:t>
            </a:r>
            <a:r>
              <a:rPr lang="en-US" altLang="zh-CN" dirty="0" smtClean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LeCun</a:t>
            </a:r>
            <a:r>
              <a:rPr lang="en-US" altLang="zh-CN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 1998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6355" y="4402454"/>
                <a:ext cx="204402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 smtClean="0">
                    <a:solidFill>
                      <a:srgbClr val="0070C0"/>
                    </a:solidFill>
                  </a:rPr>
                  <a:t>卷积层：</a:t>
                </a:r>
                <a:endParaRPr lang="en-US" altLang="zh-CN" sz="2200" b="1" dirty="0" smtClean="0">
                  <a:solidFill>
                    <a:srgbClr val="0070C0"/>
                  </a:solidFill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6</a:t>
                </a:r>
                <a:r>
                  <a:rPr lang="zh-CN" altLang="en-US" b="1" dirty="0" smtClean="0"/>
                  <a:t>输出通道，</a:t>
                </a:r>
                <a:r>
                  <a:rPr lang="en-US" altLang="zh-CN" b="1" dirty="0" smtClean="0"/>
                  <a:t>5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/>
                  <a:t>5</a:t>
                </a:r>
                <a:r>
                  <a:rPr lang="zh-CN" altLang="en-US" b="1" dirty="0" smtClean="0"/>
                  <a:t>卷积，</a:t>
                </a:r>
                <a:r>
                  <a:rPr lang="en-US" altLang="zh-CN" b="1" dirty="0" smtClean="0"/>
                  <a:t>2padding</a:t>
                </a: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zh-CN" altLang="en-US" b="1" dirty="0" smtClean="0"/>
                  <a:t>一个</a:t>
                </a:r>
                <a:r>
                  <a:rPr lang="en-US" altLang="zh-CN" b="1" dirty="0"/>
                  <a:t>sigmoid</a:t>
                </a:r>
                <a:r>
                  <a:rPr lang="zh-CN" altLang="en-US" b="1" dirty="0" smtClean="0"/>
                  <a:t>激活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5" y="4402454"/>
                <a:ext cx="2044022" cy="1261884"/>
              </a:xfrm>
              <a:prstGeom prst="rect">
                <a:avLst/>
              </a:prstGeom>
              <a:blipFill rotWithShape="0">
                <a:blip r:embed="rId6"/>
                <a:stretch>
                  <a:fillRect l="-3869" t="-5314" r="-2381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982450" y="4415881"/>
                <a:ext cx="206943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 smtClean="0">
                    <a:solidFill>
                      <a:srgbClr val="0070C0"/>
                    </a:solidFill>
                  </a:rPr>
                  <a:t>卷积层：</a:t>
                </a:r>
                <a:endParaRPr lang="en-US" altLang="zh-CN" sz="2200" b="1" dirty="0" smtClean="0">
                  <a:solidFill>
                    <a:srgbClr val="0070C0"/>
                  </a:solidFill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16</a:t>
                </a:r>
                <a:r>
                  <a:rPr lang="zh-CN" altLang="en-US" b="1" dirty="0" smtClean="0"/>
                  <a:t>输出通道，</a:t>
                </a:r>
                <a:r>
                  <a:rPr lang="en-US" altLang="zh-CN" b="1" dirty="0" smtClean="0"/>
                  <a:t>5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/>
                  <a:t>5</a:t>
                </a:r>
                <a:r>
                  <a:rPr lang="zh-CN" altLang="en-US" b="1" dirty="0" smtClean="0"/>
                  <a:t>卷积</a:t>
                </a:r>
                <a:endParaRPr lang="en-US" altLang="zh-CN" b="1" dirty="0" smtClean="0"/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zh-CN" altLang="en-US" b="1" dirty="0" smtClean="0"/>
                  <a:t>一个</a:t>
                </a:r>
                <a:r>
                  <a:rPr lang="en-US" altLang="zh-CN" b="1" dirty="0"/>
                  <a:t>sigmoid</a:t>
                </a:r>
                <a:r>
                  <a:rPr lang="zh-CN" altLang="en-US" b="1" dirty="0" smtClean="0"/>
                  <a:t>激活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50" y="4415881"/>
                <a:ext cx="2069432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824" t="-4831" r="-1176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7439035" y="4414742"/>
            <a:ext cx="1770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个全连接层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20425" y="4402454"/>
                <a:ext cx="183916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 smtClean="0">
                    <a:solidFill>
                      <a:srgbClr val="0070C0"/>
                    </a:solidFill>
                  </a:rPr>
                  <a:t>池化：</a:t>
                </a:r>
                <a:endParaRPr lang="en-US" altLang="zh-CN" sz="2200" b="1" dirty="0" smtClean="0">
                  <a:solidFill>
                    <a:srgbClr val="0070C0"/>
                  </a:solidFill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2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到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的平均池化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25" y="4402454"/>
                <a:ext cx="1839169" cy="984885"/>
              </a:xfrm>
              <a:prstGeom prst="rect">
                <a:avLst/>
              </a:prstGeom>
              <a:blipFill rotWithShape="0">
                <a:blip r:embed="rId8"/>
                <a:stretch>
                  <a:fillRect l="-4319" t="-6790" r="-1661" b="-6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761458" y="4391817"/>
                <a:ext cx="180806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 smtClean="0">
                    <a:solidFill>
                      <a:srgbClr val="0070C0"/>
                    </a:solidFill>
                  </a:rPr>
                  <a:t>池化：</a:t>
                </a:r>
                <a:endParaRPr lang="en-US" altLang="zh-CN" sz="2200" b="1" dirty="0" smtClean="0">
                  <a:solidFill>
                    <a:srgbClr val="0070C0"/>
                  </a:solidFill>
                </a:endParaRPr>
              </a:p>
              <a:p>
                <a:pPr marL="180975" indent="-180975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2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到</a:t>
                </a:r>
                <a:r>
                  <a:rPr lang="en-US" altLang="zh-CN" b="1" dirty="0" smtClean="0"/>
                  <a:t>1</a:t>
                </a:r>
                <a:r>
                  <a:rPr lang="zh-CN" altLang="en-US" b="1" dirty="0" smtClean="0"/>
                  <a:t>的平均池化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58" y="4391817"/>
                <a:ext cx="1808063" cy="984885"/>
              </a:xfrm>
              <a:prstGeom prst="rect">
                <a:avLst/>
              </a:prstGeom>
              <a:blipFill rotWithShape="0">
                <a:blip r:embed="rId9"/>
                <a:stretch>
                  <a:fillRect l="-4377" t="-6173" r="-2694" b="-6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264933" y="116869"/>
            <a:ext cx="6391920" cy="3521285"/>
            <a:chOff x="1425601" y="893457"/>
            <a:chExt cx="6391920" cy="3521285"/>
          </a:xfrm>
        </p:grpSpPr>
        <p:grpSp>
          <p:nvGrpSpPr>
            <p:cNvPr id="8" name="组合 7"/>
            <p:cNvGrpSpPr/>
            <p:nvPr/>
          </p:nvGrpSpPr>
          <p:grpSpPr>
            <a:xfrm>
              <a:off x="1425601" y="893457"/>
              <a:ext cx="6391920" cy="3521285"/>
              <a:chOff x="1425601" y="893457"/>
              <a:chExt cx="6391920" cy="3521285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5601" y="893457"/>
                <a:ext cx="5988580" cy="3521285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4369640" y="1415805"/>
                <a:ext cx="344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——</a:t>
                </a:r>
                <a:r>
                  <a:rPr lang="zh-CN" altLang="en-US" b="1" dirty="0" smtClean="0"/>
                  <a:t>李沐</a:t>
                </a:r>
                <a:r>
                  <a:rPr lang="en-US" altLang="zh-CN" b="1" dirty="0" smtClean="0"/>
                  <a:t>《</a:t>
                </a:r>
                <a:r>
                  <a:rPr lang="zh-CN" altLang="en-US" b="1" dirty="0"/>
                  <a:t>动手</a:t>
                </a:r>
                <a:r>
                  <a:rPr lang="zh-CN" altLang="en-US" b="1" dirty="0" smtClean="0"/>
                  <a:t>学深度学习</a:t>
                </a:r>
                <a:r>
                  <a:rPr lang="en-US" altLang="zh-CN" b="1" dirty="0" smtClean="0"/>
                  <a:t>》</a:t>
                </a:r>
                <a:endParaRPr lang="zh-CN" altLang="en-US" b="1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369640" y="1764014"/>
              <a:ext cx="3125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hlinkClick r:id="rId11"/>
                </a:rPr>
                <a:t>https://zh-v2.d2l.ai/index.</a:t>
              </a:r>
              <a:r>
                <a:rPr lang="zh-CN" altLang="en-US" dirty="0" smtClean="0">
                  <a:hlinkClick r:id="rId11"/>
                </a:rPr>
                <a:t>html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4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第一次实践</a:t>
            </a:r>
            <a:r>
              <a:rPr lang="en-US" altLang="zh-CN" dirty="0" smtClean="0"/>
              <a:t>_</a:t>
            </a:r>
            <a:r>
              <a:rPr lang="en-US" altLang="zh-CN" dirty="0" smtClean="0">
                <a:latin typeface="+mn-lt"/>
              </a:rPr>
              <a:t>NN+GA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>
                <a:latin typeface="+mn-lt"/>
              </a:rPr>
              <a:t>首先，你要确定哪些变量？</a:t>
            </a:r>
            <a:endParaRPr lang="en-US" altLang="zh-CN" dirty="0" smtClean="0">
              <a:latin typeface="+mn-lt"/>
            </a:endParaRPr>
          </a:p>
          <a:p>
            <a:pPr lvl="2"/>
            <a:r>
              <a:rPr lang="zh-CN" altLang="en-US" u="sng" dirty="0" smtClean="0"/>
              <a:t>架构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层，这些单元层的个数和组合方式？</a:t>
            </a:r>
            <a:endParaRPr lang="en-US" altLang="zh-CN" dirty="0" smtClean="0"/>
          </a:p>
          <a:p>
            <a:pPr lvl="2"/>
            <a:r>
              <a:rPr lang="zh-CN" altLang="en-US" u="sng" dirty="0"/>
              <a:t>结构参数</a:t>
            </a:r>
            <a:r>
              <a:rPr lang="zh-CN" altLang="en-US" dirty="0" smtClean="0"/>
              <a:t>：这些单元层的结构参数，例如：卷积核大小、</a:t>
            </a:r>
            <a:r>
              <a:rPr lang="en-US" altLang="zh-CN" dirty="0" smtClean="0"/>
              <a:t>channel(</a:t>
            </a:r>
            <a:r>
              <a:rPr lang="zh-CN" altLang="en-US" dirty="0" smtClean="0"/>
              <a:t>特征映射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，步幅，池化核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注意为了控制搜索范围，可以预先做一些限制：结构上的限制，参数上的约束</a:t>
            </a:r>
            <a:endParaRPr lang="en-US" altLang="zh-CN" dirty="0" smtClean="0"/>
          </a:p>
          <a:p>
            <a:pPr lvl="2"/>
            <a:endParaRPr lang="en-US" altLang="zh-CN" dirty="0" smtClean="0">
              <a:latin typeface="+mn-lt"/>
            </a:endParaRPr>
          </a:p>
          <a:p>
            <a:pPr lvl="1"/>
            <a:endParaRPr lang="zh-CN" altLang="en-US" u="sng" dirty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  <a:p>
            <a:pPr lvl="1"/>
            <a:endParaRPr lang="en-US" altLang="zh-CN" sz="26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遗传算法应用举例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zh-CN" altLang="en-US" dirty="0" smtClean="0"/>
              <a:t>交叉操作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注意：这里个体不等长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2" y="1628298"/>
            <a:ext cx="7728037" cy="47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第一次实践</a:t>
            </a:r>
            <a:r>
              <a:rPr lang="en-US" altLang="zh-CN" dirty="0">
                <a:latin typeface="+mn-lt"/>
              </a:rPr>
              <a:t>_NN+GA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>
                <a:latin typeface="+mn-lt"/>
              </a:rPr>
              <a:t>基于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altLang="zh-CN" dirty="0" smtClean="0">
                <a:latin typeface="+mn-lt"/>
              </a:rPr>
              <a:t>MNIST</a:t>
            </a:r>
            <a:r>
              <a:rPr lang="zh-CN" altLang="en-US" dirty="0" smtClean="0">
                <a:latin typeface="+mn-lt"/>
              </a:rPr>
              <a:t>手写数字识别</a:t>
            </a:r>
            <a:endParaRPr lang="en-US" altLang="zh-CN" dirty="0" smtClean="0">
              <a:latin typeface="+mn-lt"/>
            </a:endParaRPr>
          </a:p>
          <a:p>
            <a:pPr marL="366712" lvl="1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：一个手写体识别数据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集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://yann.lecun.com/exdb/mnist/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26" y="2698162"/>
            <a:ext cx="4804847" cy="3102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51" y="3269452"/>
            <a:ext cx="3887874" cy="25229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815" y="2690104"/>
            <a:ext cx="333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万训练，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万测试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61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第一次实践</a:t>
            </a:r>
            <a:r>
              <a:rPr lang="en-US" altLang="zh-CN" dirty="0" smtClean="0"/>
              <a:t>_</a:t>
            </a:r>
            <a:r>
              <a:rPr lang="en-US" altLang="zh-CN" dirty="0" smtClean="0">
                <a:latin typeface="+mn-lt"/>
              </a:rPr>
              <a:t>NN+GA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独立完成</a:t>
            </a:r>
            <a:endParaRPr lang="en-US" altLang="zh-CN" dirty="0"/>
          </a:p>
          <a:p>
            <a:r>
              <a:rPr lang="zh-CN" altLang="en-US" dirty="0" smtClean="0"/>
              <a:t>在乐学提交，提交截止日期：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smtClean="0"/>
              <a:t>19</a:t>
            </a:r>
            <a:r>
              <a:rPr lang="zh-CN" altLang="en-US" smtClean="0"/>
              <a:t>日</a:t>
            </a:r>
            <a:r>
              <a:rPr lang="en-US" altLang="zh-CN" dirty="0" smtClean="0"/>
              <a:t>, </a:t>
            </a:r>
            <a:r>
              <a:rPr lang="zh-CN" altLang="en-US" sz="2800" dirty="0" smtClean="0"/>
              <a:t>学号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_NN+GA</a:t>
            </a:r>
            <a:endParaRPr lang="en-US" altLang="zh-CN" sz="2800" dirty="0"/>
          </a:p>
          <a:p>
            <a:r>
              <a:rPr lang="zh-CN" altLang="en-US" dirty="0" smtClean="0"/>
              <a:t>提交</a:t>
            </a:r>
            <a:r>
              <a:rPr lang="zh-CN" altLang="en-US" dirty="0"/>
              <a:t>实验</a:t>
            </a:r>
            <a:r>
              <a:rPr lang="zh-CN" altLang="en-US" dirty="0" smtClean="0"/>
              <a:t>报告和源码</a:t>
            </a:r>
            <a:endParaRPr lang="en-US" altLang="zh-CN" dirty="0"/>
          </a:p>
          <a:p>
            <a:pPr lvl="1"/>
            <a:r>
              <a:rPr lang="zh-CN" altLang="en-US" sz="2600" dirty="0"/>
              <a:t>报告形式和内容不</a:t>
            </a:r>
            <a:r>
              <a:rPr lang="zh-CN" altLang="en-US" sz="2600" dirty="0" smtClean="0"/>
              <a:t>做限制</a:t>
            </a:r>
            <a:r>
              <a:rPr lang="zh-CN" altLang="en-US" sz="2600" dirty="0"/>
              <a:t>，重点体现自己的</a:t>
            </a:r>
            <a:r>
              <a:rPr lang="zh-CN" altLang="en-US" sz="2600" dirty="0">
                <a:solidFill>
                  <a:srgbClr val="FF0000"/>
                </a:solidFill>
              </a:rPr>
              <a:t>观察和</a:t>
            </a:r>
            <a:r>
              <a:rPr lang="zh-CN" altLang="en-US" sz="2600" dirty="0" smtClean="0">
                <a:solidFill>
                  <a:srgbClr val="FF0000"/>
                </a:solidFill>
              </a:rPr>
              <a:t>分析</a:t>
            </a:r>
            <a:r>
              <a:rPr lang="zh-CN" altLang="en-US" sz="2600" dirty="0" smtClean="0"/>
              <a:t>，比如：</a:t>
            </a:r>
            <a:endParaRPr lang="en-US" altLang="zh-CN" sz="2600" dirty="0"/>
          </a:p>
          <a:p>
            <a:pPr lvl="2"/>
            <a:r>
              <a:rPr lang="en-US" altLang="zh-CN" sz="2200" dirty="0"/>
              <a:t>GA</a:t>
            </a:r>
            <a:r>
              <a:rPr lang="zh-CN" altLang="en-US" sz="2200" dirty="0" smtClean="0"/>
              <a:t>通常会体现出什么样的特点，其参数设置有什么规律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哪些对结果影响更大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。。。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GA</a:t>
            </a:r>
            <a:r>
              <a:rPr lang="zh-CN" altLang="en-US" sz="2200" dirty="0" smtClean="0"/>
              <a:t>为什么不常用在大规模神经网络模型中。。</a:t>
            </a:r>
            <a:endParaRPr lang="en-US" altLang="zh-CN" sz="2200" dirty="0"/>
          </a:p>
          <a:p>
            <a:pPr lvl="2"/>
            <a:r>
              <a:rPr lang="en-US" altLang="zh-CN" sz="2200" dirty="0" smtClean="0"/>
              <a:t>CNN</a:t>
            </a:r>
            <a:r>
              <a:rPr lang="zh-CN" altLang="en-US" sz="2200" dirty="0" smtClean="0"/>
              <a:t>网络中那些层起什么作用，哪些层或参数更重要。。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6176"/>
            <a:ext cx="8111938" cy="58407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考查内容：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lt"/>
              </a:rPr>
              <a:t>进一步熟悉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网络架构及其运行方式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了解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更单元模块作用及参数影响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掌握</a:t>
            </a:r>
            <a:r>
              <a:rPr lang="en-US" altLang="zh-CN" dirty="0" smtClean="0">
                <a:latin typeface="+mn-lt"/>
              </a:rPr>
              <a:t>GA</a:t>
            </a:r>
            <a:r>
              <a:rPr lang="zh-CN" altLang="en-US" dirty="0" smtClean="0">
                <a:latin typeface="+mn-lt"/>
              </a:rPr>
              <a:t>原理及实现过程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进一步理解</a:t>
            </a:r>
            <a:r>
              <a:rPr lang="en-US" altLang="zh-CN" dirty="0" smtClean="0">
                <a:latin typeface="+mn-lt"/>
              </a:rPr>
              <a:t>GA</a:t>
            </a:r>
            <a:r>
              <a:rPr lang="zh-CN" altLang="en-US" dirty="0" smtClean="0">
                <a:latin typeface="+mn-lt"/>
              </a:rPr>
              <a:t>作为优化算法的特点和适应性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提升工程能力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评分标准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完成基本功能，即实现了</a:t>
            </a:r>
            <a:r>
              <a:rPr lang="en-US" altLang="zh-CN" dirty="0" smtClean="0">
                <a:latin typeface="+mn-lt"/>
              </a:rPr>
              <a:t>GA</a:t>
            </a:r>
            <a:r>
              <a:rPr lang="zh-CN" altLang="en-US" dirty="0" smtClean="0">
                <a:latin typeface="+mn-lt"/>
              </a:rPr>
              <a:t>搜索出了</a:t>
            </a:r>
            <a:r>
              <a:rPr lang="en-US" altLang="zh-CN" dirty="0" smtClean="0">
                <a:latin typeface="+mn-lt"/>
              </a:rPr>
              <a:t>CNN</a:t>
            </a:r>
            <a:r>
              <a:rPr lang="zh-CN" altLang="en-US" dirty="0" smtClean="0">
                <a:latin typeface="+mn-lt"/>
              </a:rPr>
              <a:t>并能完成字符识别功能</a:t>
            </a:r>
            <a:r>
              <a:rPr lang="en-US" altLang="zh-CN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识别性能说得过去</a:t>
            </a:r>
            <a:r>
              <a:rPr lang="en-US" altLang="zh-CN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15</a:t>
            </a:r>
            <a:r>
              <a:rPr lang="zh-CN" altLang="en-US" dirty="0" smtClean="0">
                <a:latin typeface="+mn-lt"/>
              </a:rPr>
              <a:t>分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有过程和结果的分析并得出结论，酌情加分</a:t>
            </a:r>
            <a:endParaRPr lang="en-US" altLang="zh-CN" dirty="0" smtClean="0">
              <a:latin typeface="+mn-lt"/>
            </a:endParaRPr>
          </a:p>
          <a:p>
            <a:pPr lvl="1"/>
            <a:endParaRPr lang="zh-CN" altLang="en-US" u="sng" dirty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  <a:p>
            <a:pPr lvl="1"/>
            <a:endParaRPr lang="en-US" altLang="zh-CN" sz="26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3412"/>
            <a:ext cx="7886700" cy="57735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模型可参考：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李沐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动手学深度学习</a:t>
            </a:r>
            <a:r>
              <a:rPr lang="en-US" altLang="zh-CN" dirty="0" smtClean="0"/>
              <a:t>》</a:t>
            </a:r>
          </a:p>
          <a:p>
            <a:pPr marL="342900" lvl="1" indent="0">
              <a:buNone/>
            </a:pPr>
            <a:r>
              <a:rPr lang="zh-CN" altLang="en-US" dirty="0" smtClean="0">
                <a:latin typeface="+mn-lt"/>
                <a:hlinkClick r:id="rId2"/>
              </a:rPr>
              <a:t>https</a:t>
            </a:r>
            <a:r>
              <a:rPr lang="zh-CN" altLang="en-US" dirty="0">
                <a:latin typeface="+mn-lt"/>
                <a:hlinkClick r:id="rId2"/>
              </a:rPr>
              <a:t>://zh-v2.d2l.ai/index.html</a:t>
            </a:r>
            <a:r>
              <a:rPr lang="zh-CN" altLang="en-US" dirty="0">
                <a:latin typeface="+mn-lt"/>
              </a:rPr>
              <a:t> 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MNIST</a:t>
            </a:r>
            <a:r>
              <a:rPr lang="zh-CN" altLang="en-US" dirty="0" smtClean="0">
                <a:latin typeface="+mn-lt"/>
              </a:rPr>
              <a:t>：</a:t>
            </a:r>
            <a:endParaRPr lang="en-US" altLang="zh-CN" dirty="0" smtClean="0">
              <a:latin typeface="+mn-lt"/>
            </a:endParaRPr>
          </a:p>
          <a:p>
            <a:pPr marL="342900" lvl="1" indent="0">
              <a:buNone/>
            </a:pPr>
            <a:r>
              <a:rPr lang="en-US" altLang="zh-CN" dirty="0">
                <a:latin typeface="+mn-lt"/>
                <a:hlinkClick r:id="rId3"/>
              </a:rPr>
              <a:t>http://yann.lecun.com/exdb/mnist</a:t>
            </a:r>
            <a:r>
              <a:rPr lang="en-US" altLang="zh-CN" dirty="0" smtClean="0">
                <a:latin typeface="+mn-lt"/>
                <a:hlinkClick r:id="rId3"/>
              </a:rPr>
              <a:t>/</a:t>
            </a:r>
            <a:r>
              <a:rPr lang="en-US" altLang="zh-CN" dirty="0" smtClean="0">
                <a:latin typeface="+mn-lt"/>
              </a:rPr>
              <a:t> </a:t>
            </a:r>
            <a:endParaRPr lang="zh-CN" altLang="en-US" dirty="0">
              <a:latin typeface="+mn-lt"/>
            </a:endParaRPr>
          </a:p>
          <a:p>
            <a:r>
              <a:rPr lang="en-US" altLang="zh-CN" dirty="0" smtClean="0"/>
              <a:t>GA</a:t>
            </a:r>
            <a:r>
              <a:rPr lang="zh-CN" altLang="en-US" dirty="0" smtClean="0"/>
              <a:t>优化网络架构可参考：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论文：</a:t>
            </a:r>
            <a:r>
              <a:rPr lang="en-US" altLang="zh-CN" dirty="0">
                <a:latin typeface="+mn-lt"/>
              </a:rPr>
              <a:t>Evolving Deep Convolutional Neural Networks for Image </a:t>
            </a:r>
            <a:r>
              <a:rPr lang="en-US" altLang="zh-CN" dirty="0" smtClean="0">
                <a:latin typeface="+mn-lt"/>
              </a:rPr>
              <a:t>Classification</a:t>
            </a:r>
          </a:p>
          <a:p>
            <a:pPr marL="342900" lvl="1" indent="0">
              <a:buNone/>
            </a:pPr>
            <a:r>
              <a:rPr lang="en-US" altLang="zh-CN" dirty="0">
                <a:latin typeface="+mn-lt"/>
                <a:hlinkClick r:id="rId4"/>
              </a:rPr>
              <a:t>https://</a:t>
            </a:r>
            <a:r>
              <a:rPr lang="en-US" altLang="zh-CN" dirty="0" smtClean="0">
                <a:latin typeface="+mn-lt"/>
                <a:hlinkClick r:id="rId4"/>
              </a:rPr>
              <a:t>ieeexplore.ieee.org/document/8712430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课件：第二</a:t>
            </a:r>
            <a:r>
              <a:rPr lang="zh-CN" altLang="en-US" dirty="0">
                <a:latin typeface="+mn-lt"/>
              </a:rPr>
              <a:t>次</a:t>
            </a:r>
            <a:r>
              <a:rPr lang="en-US" altLang="zh-CN" dirty="0">
                <a:latin typeface="+mn-lt"/>
              </a:rPr>
              <a:t>_</a:t>
            </a:r>
            <a:r>
              <a:rPr lang="zh-CN" altLang="en-US" dirty="0">
                <a:latin typeface="+mn-lt"/>
              </a:rPr>
              <a:t>进化计算</a:t>
            </a:r>
            <a:r>
              <a:rPr lang="en-US" altLang="zh-CN" dirty="0">
                <a:latin typeface="+mn-lt"/>
              </a:rPr>
              <a:t>-</a:t>
            </a:r>
            <a:r>
              <a:rPr lang="zh-CN" altLang="en-US" dirty="0">
                <a:latin typeface="+mn-lt"/>
              </a:rPr>
              <a:t>遗传算法应用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9596</TotalTime>
  <Words>735</Words>
  <Application>Microsoft Office PowerPoint</Application>
  <PresentationFormat>全屏显示(4:3)</PresentationFormat>
  <Paragraphs>86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Dotum</vt:lpstr>
      <vt:lpstr>黑体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Wingdings</vt:lpstr>
      <vt:lpstr>Office 主题</vt:lpstr>
      <vt:lpstr>第一次实践_NN+GA</vt:lpstr>
      <vt:lpstr>典型模型</vt:lpstr>
      <vt:lpstr>第一次实践_NN+GA</vt:lpstr>
      <vt:lpstr>遗传算法应用举例5</vt:lpstr>
      <vt:lpstr>第一次实践_NN+GA</vt:lpstr>
      <vt:lpstr>第一次实践_NN+GA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213</cp:revision>
  <cp:lastPrinted>2019-09-24T06:48:25Z</cp:lastPrinted>
  <dcterms:created xsi:type="dcterms:W3CDTF">2019-09-10T07:42:04Z</dcterms:created>
  <dcterms:modified xsi:type="dcterms:W3CDTF">2024-03-01T08:30:33Z</dcterms:modified>
</cp:coreProperties>
</file>