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8"/>
  </p:notesMasterIdLst>
  <p:sldIdLst>
    <p:sldId id="335" r:id="rId2"/>
    <p:sldId id="337" r:id="rId3"/>
    <p:sldId id="350" r:id="rId4"/>
    <p:sldId id="349" r:id="rId5"/>
    <p:sldId id="347" r:id="rId6"/>
    <p:sldId id="351" r:id="rId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2125" autoAdjust="0"/>
  </p:normalViewPr>
  <p:slideViewPr>
    <p:cSldViewPr snapToGrid="0">
      <p:cViewPr varScale="1">
        <p:scale>
          <a:sx n="76" d="100"/>
          <a:sy n="76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3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annotated-diffu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第四次实践</a:t>
            </a:r>
            <a:r>
              <a:rPr lang="en-US" altLang="zh-CN" dirty="0"/>
              <a:t>——</a:t>
            </a:r>
            <a:r>
              <a:rPr lang="zh-CN" altLang="en-US" dirty="0">
                <a:latin typeface="+mn-lt"/>
              </a:rPr>
              <a:t>扩散模型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个人完成以下应用实践</a:t>
            </a:r>
            <a:endParaRPr lang="en-US" altLang="zh-CN" dirty="0"/>
          </a:p>
          <a:p>
            <a:r>
              <a:rPr lang="zh-CN" altLang="en-US" dirty="0"/>
              <a:t>分值：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提交截止日期：</a:t>
            </a:r>
            <a:r>
              <a:rPr lang="en-US" altLang="zh-CN" dirty="0"/>
              <a:t>2024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smtClean="0"/>
              <a:t>日</a:t>
            </a:r>
            <a:r>
              <a:rPr lang="en-US" altLang="zh-CN" smtClean="0"/>
              <a:t>, </a:t>
            </a:r>
            <a:r>
              <a:rPr lang="zh-CN" altLang="en-US" dirty="0"/>
              <a:t>乐学提交，命名规则：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en-US" altLang="zh-CN" sz="2800" dirty="0"/>
              <a:t>_</a:t>
            </a:r>
            <a:r>
              <a:rPr lang="zh-CN" altLang="en-US" sz="3200" dirty="0">
                <a:latin typeface="+mn-lt"/>
              </a:rPr>
              <a:t>扩散模型</a:t>
            </a:r>
            <a:endParaRPr lang="en-US" altLang="zh-CN" sz="2800" dirty="0"/>
          </a:p>
          <a:p>
            <a:r>
              <a:rPr lang="zh-CN" altLang="en-US" dirty="0"/>
              <a:t>提交实践报告和代码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73223" cy="5450093"/>
          </a:xfrm>
        </p:spPr>
        <p:txBody>
          <a:bodyPr>
            <a:normAutofit/>
          </a:bodyPr>
          <a:lstStyle/>
          <a:p>
            <a:r>
              <a:rPr lang="zh-CN" altLang="en-US" dirty="0"/>
              <a:t>实现扩散模型的训练与采样</a:t>
            </a:r>
            <a:endParaRPr lang="en-US" altLang="zh-CN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/>
          <a:lstStyle/>
          <a:p>
            <a:r>
              <a:rPr lang="zh-CN" altLang="en-US" dirty="0"/>
              <a:t>第四次实践</a:t>
            </a:r>
            <a:r>
              <a:rPr lang="en-US" altLang="zh-CN" dirty="0"/>
              <a:t>——</a:t>
            </a:r>
            <a:r>
              <a:rPr lang="zh-CN" altLang="en-US" dirty="0">
                <a:latin typeface="+mn-lt"/>
              </a:rPr>
              <a:t>扩散模型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0EEA77C-FC2C-7709-1630-E1670123B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6" b="6259"/>
          <a:stretch/>
        </p:blipFill>
        <p:spPr>
          <a:xfrm>
            <a:off x="1454226" y="1732471"/>
            <a:ext cx="4905573" cy="2114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91C3793-9E94-10B2-0AC6-296ABCE94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15" y="3890906"/>
            <a:ext cx="4673984" cy="22863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07717" y="6177251"/>
            <a:ext cx="552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NeurIPS</a:t>
            </a:r>
            <a:r>
              <a:rPr lang="en-US" altLang="zh-CN" dirty="0" smtClean="0"/>
              <a:t> 2020</a:t>
            </a:r>
            <a:r>
              <a:rPr lang="zh-CN" altLang="en-US" dirty="0" smtClean="0"/>
              <a:t>，Denoising </a:t>
            </a:r>
            <a:r>
              <a:rPr lang="zh-CN" altLang="en-US" dirty="0"/>
              <a:t>Diffusion Probabilistic Models</a:t>
            </a:r>
          </a:p>
        </p:txBody>
      </p:sp>
    </p:spTree>
    <p:extLst>
      <p:ext uri="{BB962C8B-B14F-4D97-AF65-F5344CB8AC3E}">
        <p14:creationId xmlns:p14="http://schemas.microsoft.com/office/powerpoint/2010/main" val="138799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0328F4-A077-5B86-3923-300ED5D7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B994D4-73A2-2F80-8232-9D3AC73A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60C8124-D9E1-5516-E726-8B9D8847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309F0D8-AF4D-4C03-CD9C-C0B82A98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326"/>
            <a:ext cx="9144000" cy="3867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DD78563-D42F-B90D-F6B6-3969A6CB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" y="365127"/>
            <a:ext cx="9144000" cy="21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第四次实践</a:t>
            </a:r>
            <a:r>
              <a:rPr lang="en-US" altLang="zh-CN" dirty="0"/>
              <a:t>——</a:t>
            </a:r>
            <a:r>
              <a:rPr lang="zh-CN" altLang="en-US" dirty="0">
                <a:latin typeface="+mn-lt"/>
              </a:rPr>
              <a:t>扩散模型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考查内容：</a:t>
            </a:r>
            <a:endParaRPr lang="en-US" altLang="zh-CN" dirty="0"/>
          </a:p>
          <a:p>
            <a:pPr lvl="1"/>
            <a:r>
              <a:rPr lang="zh-CN" altLang="en-US" dirty="0">
                <a:latin typeface="+mn-lt"/>
              </a:rPr>
              <a:t>扩散模型的训练与</a:t>
            </a:r>
            <a:r>
              <a:rPr lang="zh-CN" altLang="en-US" dirty="0" smtClean="0">
                <a:latin typeface="+mn-lt"/>
              </a:rPr>
              <a:t>采样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扩散模型的理论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扩散模型的即插即用应用：如图像编辑、风格迁移、</a:t>
            </a:r>
            <a:r>
              <a:rPr lang="en-US" altLang="zh-CN" dirty="0">
                <a:latin typeface="+mn-lt"/>
              </a:rPr>
              <a:t>in-painting</a:t>
            </a:r>
            <a:r>
              <a:rPr lang="zh-CN" altLang="en-US" dirty="0">
                <a:latin typeface="+mn-lt"/>
              </a:rPr>
              <a:t>、去噪、超分、</a:t>
            </a:r>
            <a:r>
              <a:rPr lang="en-US" altLang="zh-CN" dirty="0">
                <a:latin typeface="+mn-lt"/>
              </a:rPr>
              <a:t>OOD</a:t>
            </a:r>
            <a:r>
              <a:rPr lang="zh-CN" altLang="en-US" dirty="0">
                <a:latin typeface="+mn-lt"/>
              </a:rPr>
              <a:t>处理与检测、</a:t>
            </a:r>
            <a:r>
              <a:rPr lang="en-US" altLang="zh-CN" dirty="0">
                <a:latin typeface="+mn-lt"/>
              </a:rPr>
              <a:t>zero-shot</a:t>
            </a:r>
            <a:r>
              <a:rPr lang="zh-CN" altLang="en-US" dirty="0">
                <a:latin typeface="+mn-lt"/>
              </a:rPr>
              <a:t>分类、成员推理、</a:t>
            </a:r>
            <a:r>
              <a:rPr lang="en-US" altLang="zh-CN" dirty="0">
                <a:latin typeface="+mn-lt"/>
              </a:rPr>
              <a:t>3D</a:t>
            </a:r>
            <a:r>
              <a:rPr lang="zh-CN" altLang="en-US" dirty="0">
                <a:latin typeface="+mn-lt"/>
              </a:rPr>
              <a:t>生成等</a:t>
            </a:r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8820"/>
            <a:ext cx="8071407" cy="58746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评分标准</a:t>
            </a:r>
            <a:r>
              <a:rPr lang="en-US" altLang="zh-CN" dirty="0"/>
              <a:t>(</a:t>
            </a:r>
            <a:r>
              <a:rPr lang="zh-CN" altLang="en-US" dirty="0"/>
              <a:t>满分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+mn-lt"/>
              </a:rPr>
              <a:t>实现扩散模型的训练与采样：</a:t>
            </a:r>
            <a:r>
              <a:rPr lang="en-US" altLang="zh-CN" dirty="0">
                <a:latin typeface="+mn-lt"/>
              </a:rPr>
              <a:t>&gt;=20</a:t>
            </a:r>
            <a:r>
              <a:rPr lang="zh-CN" altLang="en-US" dirty="0">
                <a:latin typeface="+mn-lt"/>
              </a:rPr>
              <a:t>分</a:t>
            </a:r>
            <a:r>
              <a:rPr lang="zh-CN" altLang="en-US" dirty="0" smtClean="0">
                <a:latin typeface="+mn-lt"/>
              </a:rPr>
              <a:t>；</a:t>
            </a:r>
            <a:endParaRPr lang="en-US" altLang="zh-CN" dirty="0" smtClean="0">
              <a:latin typeface="+mn-lt"/>
            </a:endParaRPr>
          </a:p>
          <a:p>
            <a:pPr marL="342900" lvl="1" indent="0"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  <a:hlinkClick r:id="rId3"/>
              </a:rPr>
              <a:t>https</a:t>
            </a:r>
            <a:r>
              <a:rPr lang="en-US" altLang="zh-CN" dirty="0">
                <a:latin typeface="+mn-lt"/>
                <a:hlinkClick r:id="rId3"/>
              </a:rPr>
              <a:t>://</a:t>
            </a:r>
            <a:r>
              <a:rPr lang="en-US" altLang="zh-CN" dirty="0" smtClean="0">
                <a:latin typeface="+mn-lt"/>
                <a:hlinkClick r:id="rId3"/>
              </a:rPr>
              <a:t>huggingface.co/blog/annotated-diffusion</a:t>
            </a:r>
            <a:r>
              <a:rPr lang="zh-CN" altLang="en-US" dirty="0" smtClean="0">
                <a:latin typeface="+mn-lt"/>
              </a:rPr>
              <a:t>）</a:t>
            </a:r>
            <a:endParaRPr lang="en-US" altLang="zh-CN" dirty="0">
              <a:latin typeface="+mn-lt"/>
            </a:endParaRPr>
          </a:p>
          <a:p>
            <a:pPr marL="342900" lvl="1" indent="0">
              <a:buNone/>
            </a:pPr>
            <a:r>
              <a:rPr lang="zh-CN" altLang="en-US" dirty="0">
                <a:latin typeface="+mn-lt"/>
              </a:rPr>
              <a:t>（并在</a:t>
            </a:r>
            <a:r>
              <a:rPr lang="en-US" altLang="zh-CN" dirty="0" err="1">
                <a:latin typeface="+mn-lt"/>
              </a:rPr>
              <a:t>mnist</a:t>
            </a:r>
            <a:r>
              <a:rPr lang="zh-CN" altLang="en-US" dirty="0">
                <a:latin typeface="+mn-lt"/>
              </a:rPr>
              <a:t>上训练）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用预训练好的扩散模型（如</a:t>
            </a:r>
            <a:r>
              <a:rPr lang="en-US" altLang="zh-CN" dirty="0">
                <a:latin typeface="+mn-lt"/>
              </a:rPr>
              <a:t>Stable Diffusion</a:t>
            </a:r>
            <a:r>
              <a:rPr lang="zh-CN" altLang="en-US" dirty="0">
                <a:latin typeface="+mn-lt"/>
              </a:rPr>
              <a:t>）实现下列中的一个</a:t>
            </a:r>
            <a:r>
              <a:rPr lang="en-US" altLang="zh-CN" dirty="0">
                <a:latin typeface="+mn-lt"/>
              </a:rPr>
              <a:t>: &lt;=25</a:t>
            </a:r>
            <a:r>
              <a:rPr lang="zh-CN" altLang="en-US" dirty="0">
                <a:latin typeface="+mn-lt"/>
              </a:rPr>
              <a:t>分</a:t>
            </a:r>
            <a:endParaRPr lang="en-US" altLang="zh-CN" dirty="0">
              <a:latin typeface="+mn-lt"/>
            </a:endParaRPr>
          </a:p>
          <a:p>
            <a:pPr marL="342900" lvl="1" indent="0">
              <a:buNone/>
            </a:pPr>
            <a:r>
              <a:rPr lang="zh-CN" altLang="en-US" dirty="0">
                <a:latin typeface="+mn-lt"/>
              </a:rPr>
              <a:t>（注意：不要</a:t>
            </a:r>
            <a:r>
              <a:rPr lang="en-US" altLang="zh-CN" dirty="0">
                <a:latin typeface="+mn-lt"/>
              </a:rPr>
              <a:t>finetune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/>
              <a:t>请直接用扩散模型）</a:t>
            </a:r>
            <a:endParaRPr lang="en-US" altLang="zh-CN" dirty="0"/>
          </a:p>
          <a:p>
            <a:pPr lvl="2"/>
            <a:r>
              <a:rPr lang="zh-CN" altLang="en-US" dirty="0"/>
              <a:t>图像</a:t>
            </a:r>
            <a:r>
              <a:rPr lang="zh-CN" altLang="en-US" dirty="0" smtClean="0"/>
              <a:t>编辑</a:t>
            </a:r>
            <a:endParaRPr lang="en-US" altLang="zh-CN" dirty="0"/>
          </a:p>
          <a:p>
            <a:pPr lvl="2"/>
            <a:r>
              <a:rPr lang="zh-CN" altLang="en-US" dirty="0"/>
              <a:t>风格</a:t>
            </a:r>
            <a:r>
              <a:rPr lang="zh-CN" altLang="en-US" dirty="0" smtClean="0"/>
              <a:t>迁移</a:t>
            </a:r>
            <a:endParaRPr lang="en-US" altLang="zh-CN" dirty="0"/>
          </a:p>
          <a:p>
            <a:pPr lvl="2"/>
            <a:r>
              <a:rPr lang="en-US" altLang="zh-CN" dirty="0"/>
              <a:t>3D</a:t>
            </a:r>
            <a:r>
              <a:rPr lang="zh-CN" altLang="en-US" dirty="0"/>
              <a:t>物体</a:t>
            </a:r>
            <a:r>
              <a:rPr lang="zh-CN" altLang="en-US" dirty="0" smtClean="0"/>
              <a:t>生成</a:t>
            </a:r>
            <a:endParaRPr lang="en-US" altLang="zh-CN" dirty="0"/>
          </a:p>
          <a:p>
            <a:pPr lvl="2"/>
            <a:r>
              <a:rPr lang="en-US" altLang="zh-CN" dirty="0"/>
              <a:t>Zero-shot</a:t>
            </a:r>
            <a:r>
              <a:rPr lang="zh-CN" altLang="en-US" dirty="0" smtClean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图片去噪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/>
          <a:lstStyle/>
          <a:p>
            <a:r>
              <a:rPr lang="zh-CN" altLang="en-US" dirty="0"/>
              <a:t>第四次实践</a:t>
            </a:r>
            <a:r>
              <a:rPr lang="en-US" altLang="zh-CN" dirty="0"/>
              <a:t>——</a:t>
            </a:r>
            <a:r>
              <a:rPr lang="zh-CN" altLang="en-US" dirty="0">
                <a:latin typeface="+mn-lt"/>
              </a:rPr>
              <a:t>扩散模型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8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B93584-0852-6EDF-0C65-4C3C7CBA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15AED8-9D80-3F2B-9621-EEAD79CB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1904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编辑、去噪、风格迁移、</a:t>
            </a:r>
            <a:r>
              <a:rPr lang="en-US" altLang="zh-CN" sz="2800" dirty="0"/>
              <a:t>OOD</a:t>
            </a:r>
            <a:r>
              <a:rPr lang="zh-CN" altLang="en-US" sz="2800" dirty="0"/>
              <a:t>处理</a:t>
            </a:r>
            <a:endParaRPr lang="en-US" altLang="zh-CN" sz="2800" dirty="0"/>
          </a:p>
          <a:p>
            <a:pPr lvl="1"/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Meng, </a:t>
            </a:r>
            <a:r>
              <a:rPr lang="en-US" altLang="zh-CN" sz="15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Chenlin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</a:t>
            </a:r>
            <a:r>
              <a:rPr lang="en-US" altLang="zh-CN" sz="15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SDEdit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Guided Image Synthesis and Editing with Stochastic Differential Equations." 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Learning Representations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2021.</a:t>
            </a:r>
            <a:endParaRPr lang="en-US" altLang="zh-CN" sz="1500" dirty="0"/>
          </a:p>
          <a:p>
            <a:pPr lvl="1"/>
            <a:r>
              <a:rPr lang="en-US" altLang="zh-CN" sz="15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Mokady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Ron, et al. "Null-text inversion for editing real images using guided diffusion models." 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2023.</a:t>
            </a:r>
          </a:p>
          <a:p>
            <a:pPr lvl="1"/>
            <a:r>
              <a:rPr lang="en-US" altLang="zh-CN" sz="15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Nie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altLang="zh-CN" sz="15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Weili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"Diffusion Models for Adversarial Purification." 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Machine Learning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2022.</a:t>
            </a:r>
            <a:endParaRPr lang="en-US" altLang="zh-CN" sz="15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2800" dirty="0"/>
              <a:t>Zero-shot</a:t>
            </a:r>
            <a:r>
              <a:rPr lang="zh-CN" altLang="en-US" sz="2800" dirty="0"/>
              <a:t>分类</a:t>
            </a:r>
            <a:endParaRPr lang="en-US" altLang="zh-CN" sz="2800" dirty="0"/>
          </a:p>
          <a:p>
            <a:pPr lvl="1"/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Chen, Huanran, et al. "Robust classification via a single diffusion model." </a:t>
            </a:r>
            <a:r>
              <a:rPr lang="en-US" altLang="zh-CN" sz="15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arXiv:2305.15241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pPr lvl="1"/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Chen, Huanran, et al. "Your diffusion model is secretly a certifiably robust classifier." </a:t>
            </a:r>
            <a:r>
              <a:rPr lang="en-US" altLang="zh-CN" sz="15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arXiv:2402.02316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  <a:endParaRPr lang="en-US" altLang="zh-CN" sz="1500" dirty="0"/>
          </a:p>
          <a:p>
            <a:r>
              <a:rPr lang="en-US" altLang="zh-CN" sz="2800" dirty="0"/>
              <a:t>3D</a:t>
            </a:r>
            <a:r>
              <a:rPr lang="zh-CN" altLang="en-US" sz="2800" dirty="0"/>
              <a:t>生成</a:t>
            </a:r>
            <a:endParaRPr lang="en-US" altLang="zh-CN" sz="2800" dirty="0"/>
          </a:p>
          <a:p>
            <a:pPr lvl="1"/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Poole, Ben, et al. "</a:t>
            </a:r>
            <a:r>
              <a:rPr lang="en-US" altLang="zh-CN" sz="15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DreamFusion</a:t>
            </a:r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Text-to-3D using 2D Diffusion." </a:t>
            </a:r>
            <a:r>
              <a:rPr lang="en-US" altLang="zh-CN" sz="15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Eleventh International Conference on Learning Representations</a:t>
            </a:r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2022.</a:t>
            </a:r>
          </a:p>
          <a:p>
            <a:pPr lvl="1"/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Wang, Zhengyi, et al. “</a:t>
            </a:r>
            <a:r>
              <a:rPr lang="en-US" altLang="zh-CN" sz="15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Prolificdreamer</a:t>
            </a:r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High-fidelity and diverse text-to-3d generation with variational score distillation.” </a:t>
            </a:r>
            <a:r>
              <a:rPr lang="en-US" altLang="zh-CN" sz="15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Systems. 2024</a:t>
            </a:r>
            <a:r>
              <a:rPr lang="en-US" altLang="zh-CN" sz="15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altLang="zh-CN" sz="15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B2FCE3E-125C-A8C7-084E-B809696C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248</Words>
  <Application>Microsoft Office PowerPoint</Application>
  <PresentationFormat>全屏显示(4:3)</PresentationFormat>
  <Paragraphs>47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第四次实践——扩散模型</vt:lpstr>
      <vt:lpstr>第四次实践——扩散模型</vt:lpstr>
      <vt:lpstr>PowerPoint 演示文稿</vt:lpstr>
      <vt:lpstr>第四次实践——扩散模型</vt:lpstr>
      <vt:lpstr>第四次实践——扩散模型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275</cp:revision>
  <cp:lastPrinted>2023-03-17T06:39:24Z</cp:lastPrinted>
  <dcterms:created xsi:type="dcterms:W3CDTF">2019-09-10T07:42:04Z</dcterms:created>
  <dcterms:modified xsi:type="dcterms:W3CDTF">2024-04-19T03:34:39Z</dcterms:modified>
</cp:coreProperties>
</file>